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sldIdLst>
    <p:sldId id="277" r:id="rId3"/>
    <p:sldId id="258" r:id="rId4"/>
    <p:sldId id="278" r:id="rId5"/>
    <p:sldId id="335" r:id="rId6"/>
    <p:sldId id="370" r:id="rId7"/>
    <p:sldId id="372" r:id="rId8"/>
    <p:sldId id="371" r:id="rId9"/>
    <p:sldId id="373" r:id="rId10"/>
    <p:sldId id="390" r:id="rId11"/>
    <p:sldId id="391" r:id="rId12"/>
    <p:sldId id="392" r:id="rId13"/>
    <p:sldId id="393" r:id="rId14"/>
    <p:sldId id="394" r:id="rId15"/>
    <p:sldId id="395" r:id="rId16"/>
    <p:sldId id="388" r:id="rId17"/>
    <p:sldId id="389" r:id="rId18"/>
    <p:sldId id="270" r:id="rId19"/>
    <p:sldId id="382" r:id="rId20"/>
    <p:sldId id="383" r:id="rId21"/>
    <p:sldId id="384" r:id="rId22"/>
    <p:sldId id="387"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CB6BBEF7-9717-4733-A929-535518E6EBF6}">
          <p14:sldIdLst>
            <p14:sldId id="277"/>
            <p14:sldId id="258"/>
          </p14:sldIdLst>
        </p14:section>
        <p14:section name="CBSD &amp; COTS" id="{16378913-E5ED-4281-BAF5-F1F938CB0BED}">
          <p14:sldIdLst>
            <p14:sldId id="278"/>
            <p14:sldId id="335"/>
            <p14:sldId id="370"/>
            <p14:sldId id="372"/>
            <p14:sldId id="371"/>
            <p14:sldId id="373"/>
          </p14:sldIdLst>
        </p14:section>
        <p14:section name="Quy trình đánh giá COTS" id="{38BC4721-F252-41A6-AA03-C82B892D9595}">
          <p14:sldIdLst>
            <p14:sldId id="390"/>
            <p14:sldId id="391"/>
            <p14:sldId id="392"/>
            <p14:sldId id="393"/>
            <p14:sldId id="394"/>
            <p14:sldId id="395"/>
            <p14:sldId id="388"/>
            <p14:sldId id="389"/>
          </p14:sldIdLst>
        </p14:section>
        <p14:section name="Weighted Sum Method" id="{71D59651-8EFA-4415-9623-98B4C4A8699C}">
          <p14:sldIdLst>
            <p14:sldId id="270"/>
            <p14:sldId id="382"/>
            <p14:sldId id="383"/>
            <p14:sldId id="384"/>
            <p14:sldId id="387"/>
          </p14:sldIdLst>
        </p14:section>
        <p14:section name="Áp dụng vào đồ án" id="{2E16B512-814A-4DC1-A986-25475E10E0EF}">
          <p14:sldIdLst>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Enrich Your Presentation" id="{81737D72-0D11-447C-96E4-DF5FDF4B8B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424"/>
    <a:srgbClr val="A8A400"/>
    <a:srgbClr val="920000"/>
    <a:srgbClr val="954FFD"/>
    <a:srgbClr val="8E007A"/>
    <a:srgbClr val="0558FF"/>
    <a:srgbClr val="0084B4"/>
    <a:srgbClr val="B7DB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8893" autoAdjust="0"/>
  </p:normalViewPr>
  <p:slideViewPr>
    <p:cSldViewPr>
      <p:cViewPr>
        <p:scale>
          <a:sx n="75" d="100"/>
          <a:sy n="75" d="100"/>
        </p:scale>
        <p:origin x="1260" y="-546"/>
      </p:cViewPr>
      <p:guideLst>
        <p:guide orient="horz" pos="2160"/>
        <p:guide pos="2880"/>
      </p:guideLst>
    </p:cSldViewPr>
  </p:slideViewPr>
  <p:outlineViewPr>
    <p:cViewPr>
      <p:scale>
        <a:sx n="33" d="100"/>
        <a:sy n="33" d="100"/>
      </p:scale>
      <p:origin x="0" y="198"/>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10/4/2019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 </a:t>
            </a:r>
          </a:p>
          <a:p>
            <a:r>
              <a:rPr lang="en-US" dirty="0"/>
              <a:t>-----</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05935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a:t>Hầu hết các nhà nghiên cứu &amp; tổ chức đều đồng ý phân vùng quy trình đánh giá COTS thành các giai đoạn:</a:t>
            </a:r>
          </a:p>
          <a:p>
            <a:r>
              <a:rPr lang="en-US"/>
              <a:t>- Yêu cầu kỹ thuật (requirements engineering)</a:t>
            </a:r>
          </a:p>
          <a:p>
            <a:r>
              <a:rPr lang="en-US"/>
              <a:t>- Định nghĩa tiêu chí đánh giá (evaluation criteria definition)</a:t>
            </a:r>
          </a:p>
          <a:p>
            <a:r>
              <a:rPr lang="en-US"/>
              <a:t>- Xác định và đánh giá các COTS ứng cử viên (identification of candidate COTS products and assessment).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52126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Bao gồm tất cả các hoạt động liên quan đến việc </a:t>
            </a:r>
            <a:r>
              <a:rPr lang="en-US" sz="1200">
                <a:solidFill>
                  <a:srgbClr val="FF0000"/>
                </a:solidFill>
              </a:rPr>
              <a:t>xác định các yêu cầu cơ bản</a:t>
            </a:r>
            <a:r>
              <a:rPr lang="en-US" sz="1200"/>
              <a:t>, các yêu cầu này sẽ hỗ trợ trong việc thiết lập một cơ sở để đánh giá và lựa chọn các ứng cử viên thích hợp. </a:t>
            </a:r>
          </a:p>
          <a:p>
            <a:r>
              <a:rPr lang="en-US"/>
              <a:t>Notes:</a:t>
            </a:r>
          </a:p>
          <a:p>
            <a:r>
              <a:rPr lang="en-US"/>
              <a:t>Y</a:t>
            </a:r>
            <a:r>
              <a:rPr lang="en-US" baseline="0"/>
              <a:t>êu cầu cơ bản của frontend framework:</a:t>
            </a:r>
          </a:p>
          <a:p>
            <a:pPr marL="171450" indent="-171450">
              <a:buFontTx/>
              <a:buChar char="-"/>
            </a:pPr>
            <a:r>
              <a:rPr lang="en-US" baseline="0"/>
              <a:t>Single page application</a:t>
            </a:r>
          </a:p>
          <a:p>
            <a:pPr marL="171450" indent="-171450">
              <a:buFontTx/>
              <a:buChar char="-"/>
            </a:pPr>
            <a:r>
              <a:rPr lang="en-US" baseline="0"/>
              <a:t>RESTful API</a:t>
            </a:r>
          </a:p>
          <a:p>
            <a:pPr marL="171450" indent="-171450">
              <a:buFontTx/>
              <a:buChar char="-"/>
            </a:pPr>
            <a:r>
              <a:rPr lang="en-US" baseline="0"/>
              <a:t>Responsive</a:t>
            </a:r>
          </a:p>
          <a:p>
            <a:pPr marL="171450" indent="-171450">
              <a:buFontTx/>
              <a:buChar char="-"/>
            </a:pPr>
            <a:r>
              <a:rPr lang="en-US" baseline="0"/>
              <a:t>Dựng frontend dễ dàng</a:t>
            </a:r>
          </a:p>
          <a:p>
            <a:r>
              <a:rPr lang="en-US" baseline="0"/>
              <a:t>-----</a:t>
            </a:r>
            <a:endParaRPr lang="en-US"/>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11</a:t>
            </a:fld>
            <a:endParaRPr lang="en-US" dirty="0"/>
          </a:p>
        </p:txBody>
      </p:sp>
    </p:spTree>
    <p:extLst>
      <p:ext uri="{BB962C8B-B14F-4D97-AF65-F5344CB8AC3E}">
        <p14:creationId xmlns:p14="http://schemas.microsoft.com/office/powerpoint/2010/main" val="146482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Quy trình định nghĩa tiêu chí về cơ bản </a:t>
            </a:r>
            <a:r>
              <a:rPr lang="en-US" sz="1200">
                <a:solidFill>
                  <a:srgbClr val="FF0000"/>
                </a:solidFill>
              </a:rPr>
              <a:t>phân rã các yêu cầu cấp cao thành một hệ thống phân cấp</a:t>
            </a:r>
            <a:r>
              <a:rPr lang="en-US" sz="1200"/>
              <a:t>, và mỗi nhánh trong phân cấp này kết thúc thành một thuộc tính đánh giá. Tiêu chí cụ thể cho từng trường hợp đánh giá </a:t>
            </a:r>
            <a:r>
              <a:rPr lang="en-US" sz="1200" smtClean="0"/>
              <a:t>(</a:t>
            </a:r>
            <a:r>
              <a:rPr lang="en-US" sz="1200"/>
              <a:t>những dịch vụ nào được cung cấp), các khía cạnh khác của thành </a:t>
            </a:r>
            <a:r>
              <a:rPr lang="en-US" sz="1200" smtClean="0"/>
              <a:t>phần </a:t>
            </a:r>
            <a:r>
              <a:rPr lang="en-US" sz="1200"/>
              <a:t>như giao diện, chi phí và chất lượng (ví dụ: độ tin cậy, tính khả, dễ sử dụng)</a:t>
            </a:r>
          </a:p>
          <a:p>
            <a:endParaRPr lang="en-US"/>
          </a:p>
          <a:p>
            <a:r>
              <a:rPr lang="en-US"/>
              <a:t>Tiêu</a:t>
            </a:r>
            <a:r>
              <a:rPr lang="en-US" baseline="0"/>
              <a:t> chí đánh giá:</a:t>
            </a:r>
          </a:p>
          <a:p>
            <a:pPr marL="171450" indent="-171450">
              <a:buFontTx/>
              <a:buChar char="-"/>
            </a:pPr>
            <a:r>
              <a:rPr lang="en-US" baseline="0"/>
              <a:t>Đều tạo được SPA</a:t>
            </a:r>
          </a:p>
          <a:p>
            <a:pPr marL="171450" indent="-171450">
              <a:buFontTx/>
              <a:buChar char="-"/>
            </a:pPr>
            <a:r>
              <a:rPr lang="en-US" baseline="0"/>
              <a:t>Giao tiếp server-client</a:t>
            </a:r>
          </a:p>
          <a:p>
            <a:pPr marL="171450" indent="-171450">
              <a:buFontTx/>
              <a:buChar char="-"/>
            </a:pPr>
            <a:r>
              <a:rPr lang="en-US" baseline="0"/>
              <a:t>Sự ổn định</a:t>
            </a:r>
          </a:p>
          <a:p>
            <a:pPr marL="171450" indent="-171450">
              <a:buFontTx/>
              <a:buChar char="-"/>
            </a:pPr>
            <a:r>
              <a:rPr lang="en-US" baseline="0"/>
              <a:t>Dễ học</a:t>
            </a:r>
          </a:p>
          <a:p>
            <a:pPr marL="171450" indent="-171450">
              <a:buFontTx/>
              <a:buChar char="-"/>
            </a:pPr>
            <a:r>
              <a:rPr lang="en-US" baseline="0"/>
              <a:t>Cộng đồng dồi dào</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12</a:t>
            </a:fld>
            <a:endParaRPr lang="en-US" dirty="0"/>
          </a:p>
        </p:txBody>
      </p:sp>
    </p:spTree>
    <p:extLst>
      <p:ext uri="{BB962C8B-B14F-4D97-AF65-F5344CB8AC3E}">
        <p14:creationId xmlns:p14="http://schemas.microsoft.com/office/powerpoint/2010/main" val="72868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Việc xác định các thành phần ứng cử viên còn được gọi là nhận dạng thay thế liên quan đến việc </a:t>
            </a:r>
            <a:r>
              <a:rPr lang="en-US" sz="1200">
                <a:solidFill>
                  <a:srgbClr val="FF0000"/>
                </a:solidFill>
              </a:rPr>
              <a:t>tìm kiếm và sàng lọc các thành phần ứng cử viên COTS </a:t>
            </a:r>
            <a:r>
              <a:rPr lang="en-US" sz="1200"/>
              <a:t>sẽ được đưa vào đánh giá trong giai đoạn đánh giá. Nhiều tác giả nêu bật một số kỹ thuật xác định phần mềm COTS ứng cử viên bao gồm tìm kiếm trên Internet, khảo sát thị trường, tham dự hội chợ và triển lãm máy tính, mời thầu (ITT) hoặc yêu cầu đề xuất (RFP), quảng cáo và ấn phẩm của nhà cung cấp.</a:t>
            </a:r>
          </a:p>
          <a:p>
            <a:endParaRPr lang="en-US"/>
          </a:p>
          <a:p>
            <a:r>
              <a:rPr lang="en-US"/>
              <a:t>Xác</a:t>
            </a:r>
            <a:r>
              <a:rPr lang="en-US" baseline="0"/>
              <a:t> định ứng viên:</a:t>
            </a:r>
          </a:p>
          <a:p>
            <a:pPr marL="171450" indent="-171450">
              <a:buFontTx/>
              <a:buChar char="-"/>
            </a:pPr>
            <a:r>
              <a:rPr lang="en-US" baseline="0"/>
              <a:t>Backbone</a:t>
            </a:r>
          </a:p>
          <a:p>
            <a:pPr marL="171450" indent="-171450">
              <a:buFontTx/>
              <a:buChar char="-"/>
            </a:pPr>
            <a:r>
              <a:rPr lang="en-US" baseline="0"/>
              <a:t>Knockout</a:t>
            </a:r>
          </a:p>
          <a:p>
            <a:pPr marL="171450" indent="-171450">
              <a:buFontTx/>
              <a:buChar char="-"/>
            </a:pPr>
            <a:r>
              <a:rPr lang="en-US" baseline="0"/>
              <a:t>AngularJs</a:t>
            </a:r>
          </a:p>
          <a:p>
            <a:pPr marL="171450" indent="-171450">
              <a:buFontTx/>
              <a:buChar char="-"/>
            </a:pPr>
            <a:r>
              <a:rPr lang="en-US" baseline="0"/>
              <a:t>ReactJs</a:t>
            </a:r>
          </a:p>
          <a:p>
            <a:pPr marL="171450" indent="-171450">
              <a:buFontTx/>
              <a:buChar char="-"/>
            </a:pPr>
            <a:r>
              <a:rPr lang="en-US" baseline="0"/>
              <a:t>VueJs</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209838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giai đoạn đánh giá, </a:t>
            </a:r>
            <a:r>
              <a:rPr lang="en-US" sz="1200">
                <a:solidFill>
                  <a:srgbClr val="FF0000"/>
                </a:solidFill>
              </a:rPr>
              <a:t>các thuộc tính của các thành phần ứng cử viên được xác định và đánh giá </a:t>
            </a:r>
            <a:r>
              <a:rPr lang="en-US" sz="1200"/>
              <a:t>theo tiêu chuẩn đánh giá. Đánh giá bao gồm việc mua lại của các sản phẩm được đánh giá, phát triển các kế hoạch đánh giá, cài đặt, học cách sử dụng, nghiên cứu các tính năng của chúng và đánh giá chúng theo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14</a:t>
            </a:fld>
            <a:endParaRPr lang="en-US" dirty="0"/>
          </a:p>
        </p:txBody>
      </p:sp>
    </p:spTree>
    <p:extLst>
      <p:ext uri="{BB962C8B-B14F-4D97-AF65-F5344CB8AC3E}">
        <p14:creationId xmlns:p14="http://schemas.microsoft.com/office/powerpoint/2010/main" val="230455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effectLst/>
              </a:rPr>
              <a:t>- Đánh giá trên giấy. Đây là quá trình đánh giá COTS dựa trên dữ liệu của nhà cung cấp trong tài liệu bán hàng, tài liệu kỹ thuật, cuộc trò chuyện qua điện thoại, thông tin trang web. Tuy nhiên, Beus-Dukic và Wellings lưu ý rằng các tuyên bố của nhà cung cấp phải được xem một cách thận trọng, do đó kỹ thuật này phải được sử dụng kết hợp các kỹ thuật đánh giá khác.</a:t>
            </a:r>
          </a:p>
          <a:p>
            <a:pPr lvl="0"/>
            <a:r>
              <a:rPr lang="en-US">
                <a:effectLst/>
              </a:rPr>
              <a:t> - Khảo sát thị trường. Một cuộc khảo sát thị trường được thực hiện bằng cách sử dụng bảng câu hỏi và cuộc phỏng vấn với các nhà cung cấp, triển lãm thương mại, cộng đồng người dùng để biên dịch dữ liệu định lượng và định tính về sản phẩm và nhà cung cấp. Finkelstein, Spanoudakis và Ryan chỉ ra rằng trong một số trường hợp nhất định, đặc biệt nếu gói được mua là tốn kém, một yêu cầu đề xuất (RFP) có thể được ban hành, cho phép nhà cung cấp mô tả các gói của họ một cách thống nhất.</a:t>
            </a:r>
          </a:p>
          <a:p>
            <a:pPr lvl="0"/>
            <a:r>
              <a:rPr lang="en-US">
                <a:effectLst/>
              </a:rPr>
              <a:t>- Thử nghiệm. Một cuộc thử nghiệm nghiêm ngặt sản phẩm để đánh giá sự tuân thủ của nó với các tiêu chí đã xác định. Quá trình thử nghiệm bao gồm mua và lắp đặt sản phẩm, thiết kế nguyên mẫu và lên kế hoạch thử nghiệm, đánh giá sản phẩm và viết báo cáo. Carney và Wallnau nhấn mạnh tầm quan trọng của việc tiến hành thử nghiệm trong môi trường hoạt động (bối cảnh) thực tế mà phần mềm sẽ được sử dụng. Maiden và Ncube đề nghị sử dụng các phần mềm hỗ trợ trong việc tạo ra các test-case để đánh giá sản phẩm. Điều này đặc biệt quan trọng khi người đánh giá không có kiến thức về sản phẩm ứng viên hoặc kinh nghiệm tạo test-case.</a:t>
            </a:r>
          </a:p>
          <a:p>
            <a:pPr lvl="0"/>
            <a:r>
              <a:rPr lang="en-US">
                <a:effectLst/>
              </a:rPr>
              <a:t> - Nghiên cứu thí điểm. Nghiên cứu thí điểm là một phiên bản thử nghiệm mở rộng trong đó dữ liệu “thực” của công ty được sử dụng trong đánh giá. Brown và Wallnau lập luận rằng điều quan trọng là phải chứng minh tính khả thi của sản phẩm hoặc công nghệ với một dự án thí điểm. Sledge và Carney chỉ ra rằng vì khả năng hiểu sai khi trình bày hoặc thảo luận về một sản phẩm thương mại là rất lớn, tận tay đánh giá các sản phẩm COTS là bắt buộc và các chương trình thí điểm là một cách hữu ích để thực hiện điều này.</a:t>
            </a:r>
          </a:p>
          <a:p>
            <a:pPr lvl="0"/>
            <a:r>
              <a:rPr lang="en-US">
                <a:effectLst/>
              </a:rPr>
              <a:t>- Phân tích nhà cung cấp. Hokey chỉ ra rằng cần đánh giá về dịch vụ hỗ trợ người dùng (cài đặt, đào tạo và bảo trì) và đặc điểm (uy tín, độ ổn định) của nhà cung cấp. Haines et al. và McDermid cho rằng đối với các hệ thống quan trọng, các quy trình được sử dụng để phát triển và kiểm thử phần mềm cũng phải được kiểm chứng.</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168283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vấn đề lựa chọn thành phần COTS</a:t>
            </a:r>
          </a:p>
          <a:p>
            <a:pPr lvl="0"/>
            <a:r>
              <a:rPr lang="en-US" sz="1200" kern="1200">
                <a:solidFill>
                  <a:schemeClr val="tx1"/>
                </a:solidFill>
                <a:effectLst/>
                <a:latin typeface="+mn-lt"/>
                <a:ea typeface="+mn-ea"/>
                <a:cs typeface="+mn-cs"/>
              </a:rPr>
              <a:t>Thiếu các quy trình rõ ràng: Hầu hết các công ty chịu áp lực chịu áp lực hoàn thành dự án và do đó không sử dụng quy trình đúng đắn có thể dùng lại. Người đánh giá có thể không đủ thời gian hoặc kinh nghiệm để lên kế hoạch cho quá trình lựa chọn chi tiết và do đó, họ có thể không sử dụng các phương pháp phù hợp nhất trong quá trình lựa chọn.</a:t>
            </a:r>
          </a:p>
          <a:p>
            <a:pPr lvl="0"/>
            <a:r>
              <a:rPr lang="en-US" sz="1200" kern="1200">
                <a:solidFill>
                  <a:schemeClr val="tx1"/>
                </a:solidFill>
                <a:effectLst/>
                <a:latin typeface="+mn-lt"/>
                <a:ea typeface="+mn-ea"/>
                <a:cs typeface="+mn-cs"/>
              </a:rPr>
              <a:t>Bản chất “hộp đen” của các thành phần COTS: Thiếu quyền truy cập mã nguồn của các thành phần COTS khiến việc hiểu rõ chúng trở nên khó khăn, và vì vậy việc đánh giá chúng cũng khó hơn. .</a:t>
            </a:r>
          </a:p>
          <a:p>
            <a:pPr lvl="0"/>
            <a:r>
              <a:rPr lang="en-US" sz="1200" kern="1200">
                <a:solidFill>
                  <a:schemeClr val="tx1"/>
                </a:solidFill>
                <a:effectLst/>
                <a:latin typeface="+mn-lt"/>
                <a:ea typeface="+mn-ea"/>
                <a:cs typeface="+mn-cs"/>
              </a:rPr>
              <a:t>Những thay đổi nhanh chóng trên thị trường. Người dùng COTS bị hạn chế hoặc không có quyền kiểm soát sự tiến hóa của chúng. Sự thường xuyên cập nhật của các thành phần COTS và các biến động trên thị trường cũng khiến việc đánh giá trở nên khó khăn..</a:t>
            </a:r>
          </a:p>
          <a:p>
            <a:pPr lvl="0"/>
            <a:r>
              <a:rPr lang="en-US" sz="1200" kern="1200">
                <a:solidFill>
                  <a:schemeClr val="tx1"/>
                </a:solidFill>
                <a:effectLst/>
                <a:latin typeface="+mn-lt"/>
                <a:ea typeface="+mn-ea"/>
                <a:cs typeface="+mn-cs"/>
              </a:rPr>
              <a:t>Sử dụng sai phương pháp hợp nhất dữ liệu. Một cách tiếp cận phổ biến để củng cố kết quả đánh giá là sử dụng các phương pháp tính tổng trọng số (WSM – Weighted sum method).</a:t>
            </a:r>
          </a:p>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217493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512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cuộc sống hàng ngày, chúng ta thường đối diện với những sự lựa chọn khó khăn mà ở đó chúng ta không thể quyết định giữa một số lượng các nhu cầu. </a:t>
            </a:r>
            <a:r>
              <a:rPr lang="en-US" sz="1200" kern="1200">
                <a:solidFill>
                  <a:schemeClr val="tx1"/>
                </a:solidFill>
                <a:effectLst/>
                <a:latin typeface="+mn-lt"/>
                <a:ea typeface="+mn-ea"/>
                <a:cs typeface="+mn-cs"/>
              </a:rPr>
              <a:t>Dưới đây là một vài ví dụ của loại tình huống này.  Giả sử chúng ta có nhiều mô hình khác nhau X1, X220, T420… của dòng máy tính xách tay IBM ThinkPad. Mỗi mô hình có những đặc điểm, điểm mạnh riêng (nhỏ gọn, màn hình, cảm ứng, giá….). Những đặc điểm khác nhau này là các tiêu chí mua. Kinh nghiệm nói cho chúng ta biết rằng sản phẩm rẻ nhất không hẳn là yếu nhất, giá và độ mạnh là hai tiêu chí xung đột nhau. Nếu chúng ta sử dụng giá như một tiêu chí để chọn, chúng ta có thể đi đến việc mua một sản phẩm không nằm trong số mạnh nhất. Mặt khác, nếu chúng ta mua sản phẩm mạnh nhất, cũng có thể chúng ta đã mua cái đắt nhất. những nhu cầu xung đột sẽ luôn đi đến một sự thỏa hiệp. Đây là kiểu tình huống chúng ta sẽ quan tâm.</a:t>
            </a:r>
          </a:p>
          <a:p>
            <a:pPr marL="0" lvl="0" indent="0">
              <a:buNone/>
            </a:pPr>
            <a:r>
              <a:rPr lang="en-US" sz="1200"/>
              <a:t>Mỗi quyết định chúng ta thực hiện đòi hỏi sự </a:t>
            </a:r>
            <a:r>
              <a:rPr lang="en-US" sz="1200">
                <a:solidFill>
                  <a:srgbClr val="FF0000"/>
                </a:solidFill>
              </a:rPr>
              <a:t>cân bằng nhiều yếu tố </a:t>
            </a:r>
            <a:r>
              <a:rPr lang="en-US" sz="1200"/>
              <a:t>và điều này hình thành nên một quyết định đa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150881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trong những mục tiêu nguyên lý của cách tiếp cận MCDA là hỗ trợ người ra quyết định (Decision Maker) tổ chức và tổng hợp các thông tin theo cách khiến họ cảm thấy tiện nghi hơn và tin tưởng hơn về việc ra quyết định, tối thiểu hóa tiềm năng hối tiếc về những quyết định đã ra bằng việc thỏa mãn rằng tất cả tiêu chí đã được xem xét.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19</a:t>
            </a:fld>
            <a:endParaRPr lang="en-US" dirty="0"/>
          </a:p>
        </p:txBody>
      </p:sp>
    </p:spTree>
    <p:extLst>
      <p:ext uri="{BB962C8B-B14F-4D97-AF65-F5344CB8AC3E}">
        <p14:creationId xmlns:p14="http://schemas.microsoft.com/office/powerpoint/2010/main" val="164243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645836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en-US" sz="1200" i="1">
                              <a:latin typeface="Cambria Math" panose="02040503050406030204" pitchFamily="18" charset="0"/>
                            </a:rPr>
                            <m:t>𝑗</m:t>
                          </m:r>
                          <m:r>
                            <a:rPr lang="en-US" sz="1200" i="1">
                              <a:latin typeface="Cambria Math" panose="02040503050406030204" pitchFamily="18" charset="0"/>
                            </a:rPr>
                            <m:t>=1</m:t>
                          </m:r>
                        </m:sub>
                        <m:sup>
                          <m:r>
                            <a:rPr lang="en-US" sz="1200" i="1">
                              <a:latin typeface="Cambria Math" panose="02040503050406030204" pitchFamily="18" charset="0"/>
                            </a:rPr>
                            <m:t>𝑚</m:t>
                          </m:r>
                        </m:sup>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𝑗</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𝑖𝑗</m:t>
                              </m:r>
                            </m:sub>
                          </m:sSub>
                          <m:r>
                            <a:rPr lang="en-US" sz="1200" i="1">
                              <a:latin typeface="Cambria Math" panose="02040503050406030204" pitchFamily="18" charset="0"/>
                            </a:rPr>
                            <m:t>)</m:t>
                          </m:r>
                        </m:e>
                      </m:nary>
                    </m:oMath>
                  </m:oMathPara>
                </a14:m>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Choice>
        <mc:Fallback xmlns="">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r>
                  <a:rPr lang="en-US" sz="1200" i="0">
                    <a:latin typeface="Cambria Math" panose="02040503050406030204" pitchFamily="18" charset="0"/>
                  </a:rPr>
                  <a:t>𝑃_𝑖=∑1_(𝑗=1)^𝑚▒〖(𝑤_𝑗 𝑚_𝑖𝑗)〗</a:t>
                </a:r>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Fallback>
      </mc:AlternateContent>
      <p:sp>
        <p:nvSpPr>
          <p:cNvPr id="4" name="Slide Number Placeholder 3"/>
          <p:cNvSpPr>
            <a:spLocks noGrp="1"/>
          </p:cNvSpPr>
          <p:nvPr>
            <p:ph type="sldNum" sz="quarter" idx="5"/>
          </p:nvPr>
        </p:nvSpPr>
        <p:spPr/>
        <p:txBody>
          <a:bodyPr/>
          <a:lstStyle/>
          <a:p>
            <a:fld id="{58CC9574-A819-4FE4-99A7-1E27AD09ADC2}" type="slidenum">
              <a:rPr lang="en-US" smtClean="0"/>
              <a:pPr/>
              <a:t>20</a:t>
            </a:fld>
            <a:endParaRPr lang="en-US" dirty="0"/>
          </a:p>
        </p:txBody>
      </p:sp>
    </p:spTree>
    <p:extLst>
      <p:ext uri="{BB962C8B-B14F-4D97-AF65-F5344CB8AC3E}">
        <p14:creationId xmlns:p14="http://schemas.microsoft.com/office/powerpoint/2010/main" val="3331611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ltLang="en-US" dirty="0"/>
              <a:t>- Áp dụng quy trình đánh giá thành phần và phương pháp tính tổng trọng số vào đồ án nhóm.</a:t>
            </a:r>
          </a:p>
          <a:p>
            <a:r>
              <a:rPr lang="vi-VN" altLang="en-US" dirty="0"/>
              <a:t>- Đề tài Xây dựng công cụ quản lý thời gian cho nhóm làm việc ít người, yêu cầu hỗ trợ responsive, sử dụng RESTful API xây dựng web service, có giao diện đồ họa truy vấn API để hiển thị thông tin từ cơ sở dữ liệu.</a:t>
            </a:r>
          </a:p>
          <a:p>
            <a:r>
              <a:rPr lang="vi-VN" altLang="en-US" dirty="0"/>
              <a:t>- Nhóm 6 phụ trách xây dựng giao diện đồ họa người dùng (GUI), từ yêu cầu của đề tài, nhóm lựa chọn các framework sau làm ứng viên.</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92104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Angular 4 là javascript framework được phát triển bởi Google.</a:t>
            </a:r>
          </a:p>
          <a:p>
            <a:r>
              <a:rPr lang="vi-VN" altLang="en-US" dirty="0"/>
              <a:t>- React là thư viện hỗ trợ xây dựng giao diện phát triển bởi Facebook.</a:t>
            </a:r>
          </a:p>
          <a:p>
            <a:r>
              <a:rPr lang="vi-VN" altLang="en-US" dirty="0"/>
              <a:t>- Vue.js được xây dựng bởi 1 cựu kĩ sư của Google và được phát triển bởi 1 cộng đồng lập trình viên.</a:t>
            </a:r>
          </a:p>
          <a:p>
            <a:r>
              <a:rPr lang="vi-VN" altLang="en-US" dirty="0"/>
              <a:t>- Cả 3 đều cung cấp các tính năng hỗ trợ việc xây dựng website phù hợp với yêu cầu đề tài, do đó, nhóm chọn ra những tính năng quan trọng nhất và xét mức độ hỗ trợ của từng framework để chọn ra ứng viên phù hợp nhất.</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23</a:t>
            </a:fld>
            <a:endParaRPr lang="en-US" dirty="0"/>
          </a:p>
        </p:txBody>
      </p:sp>
    </p:spTree>
    <p:extLst>
      <p:ext uri="{BB962C8B-B14F-4D97-AF65-F5344CB8AC3E}">
        <p14:creationId xmlns:p14="http://schemas.microsoft.com/office/powerpoint/2010/main" val="244515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Tiêu chí đánh giá đầu tiên là hỗ trợ xây dựng Single Page Application, đây là yêu cầu quan trọng nên được nhóm đề ra đầu tiên và chiếm 15% số điểm.</a:t>
            </a:r>
          </a:p>
          <a:p>
            <a:r>
              <a:rPr lang="vi-VN" altLang="en-US" dirty="0"/>
              <a:t>- Do phía client cũng thực hiện các tính toán logic để đưa ra dữ liệu đúng đắn trước khi thực hiện truy vấn xuống server, hiệu năng là yếu tố thứ 2 nhóm đề ra, nhằm đảm bảo việc tính toán không làm ảnh hưởng đến tốc độ xử lý thao tác của người dùng trên giao diện, hiệu năng chiếm 15% tỉ lệ.</a:t>
            </a:r>
          </a:p>
          <a:p>
            <a:r>
              <a:rPr lang="vi-VN" altLang="en-US" dirty="0"/>
              <a:t>- Hỗ trợ RESTful API là điều kiện cần có, tỉ lệ 15% trên tổng điểm.</a:t>
            </a:r>
          </a:p>
          <a:p>
            <a:r>
              <a:rPr lang="vi-VN" altLang="en-US" dirty="0"/>
              <a:t>- Có thư viện hỗ trợ responsive, đây cũng là yêu cầu bắt buộc, nên tiêu chí này chỉ chiếm 10% điểm.</a:t>
            </a:r>
          </a:p>
          <a:p>
            <a:r>
              <a:rPr lang="vi-VN" altLang="en-US" dirty="0"/>
              <a:t>- Hỗ trợ xây dựng component để tái sử dụng trong đồ án là rất cần thiết, nhằm tiết kiệm thời gian, nhất quán giữa các nơi sử dụng và dễ chỉnh sửa (ví dụ xây dựng 1 hiển thị dữ liệu dùng ở các trang khác nhau). Yêu cầu framework hỗ trợ xây dựng các thành phần chiếm 10% điểm.</a:t>
            </a:r>
          </a:p>
          <a:p>
            <a:r>
              <a:rPr lang="vi-VN" altLang="en-US" dirty="0"/>
              <a:t>- Đồ án yêu cầu tính năng xem báo cáo, nên tính năng hỗ trợ vẽ biểu đồ và xuất báo cáo là cần thiết, mỗi tiêu chí nhóm xác định chiếm 10% trọng số.</a:t>
            </a:r>
          </a:p>
          <a:p>
            <a:r>
              <a:rPr lang="vi-VN" altLang="en-US" dirty="0"/>
              <a:t>- Do phải làm quen với việc sử dụng 1 trong 3 thành phần mới, chưa từng sử dụng trước đây, nên việc dễ học dễ sử dụng cũng là 1 tiêu chí cần xét tới, chiếm 5%.</a:t>
            </a:r>
          </a:p>
          <a:p>
            <a:r>
              <a:rPr lang="vi-VN" altLang="en-US" dirty="0"/>
              <a:t>- Trong quá trình sử dụng 1 trong 3 thành phần để hiện thực hoá, nhóm chắc chắn sẽ gặp những khó khăn, việc framework hoạt động ổn định sẽ giảm được rủi ro, cùng với 1 cộng đồng hỗ trợ đông đảo có thể hỗ trợ khi nhóm gặp vấn đề, mỗi tiêu chí chiếm 5% điểm số.</a:t>
            </a:r>
          </a:p>
          <a:p>
            <a:r>
              <a:rPr lang="vi-VN" altLang="en-US" dirty="0"/>
              <a:t>- Từ những tiêu chí đó, nhóm đề ra bảng đánh giá với trọng số như sau.</a:t>
            </a:r>
            <a:endParaRPr dirty="0"/>
          </a:p>
        </p:txBody>
      </p:sp>
      <p:sp>
        <p:nvSpPr>
          <p:cNvPr id="7" name="Slide Number Placeholder 6"/>
          <p:cNvSpPr>
            <a:spLocks noGrp="1"/>
          </p:cNvSpPr>
          <p:nvPr>
            <p:ph type="sldNum" sz="quarter" idx="5"/>
          </p:nvPr>
        </p:nvSpPr>
        <p:spPr/>
        <p:txBody>
          <a:bodyPr/>
          <a:lstStyle/>
          <a:p>
            <a:fld id="{74DD3F69-D8B8-4BB1-A707-BABB338AF5FF}" type="slidenum">
              <a:rPr lang="en-US" smtClean="0"/>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Cả 3 framework đều hỗ trợ xây dựng Single Page Application, nên đều được cho 100 điểm</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Để thực hiện việc truyền dữ liệu bằng RESTful API, Angular sử dụng thư viện http dựng sẵn, React cũng có xây dựng thành phần tương tự, Vue.Js dùng thư viện axios, về phương diện này, cả 3 sự lựa chọn đều có thể đáp ứng, tương ứng với số điểm bằng nhau.</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Xây dựng component là tính năng nổi bật của Angular 1 và được giữ nguyên trong Angular 2 cũng như các phiên bản về sau, tính năng này cũng được học hỏi bởi Vue.Js và React, nên mỗi framework đều được điểm tương ở tiêu chí này.</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Và bảng điểm ban đầu được định hình với 3 tiêu chí.</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25</a:t>
            </a:fld>
            <a:endParaRPr lang="en-US" dirty="0"/>
          </a:p>
        </p:txBody>
      </p:sp>
    </p:spTree>
    <p:extLst>
      <p:ext uri="{BB962C8B-B14F-4D97-AF65-F5344CB8AC3E}">
        <p14:creationId xmlns:p14="http://schemas.microsoft.com/office/powerpoint/2010/main" val="1095481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Transcript: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Xét</a:t>
            </a:r>
            <a:r>
              <a:rPr lang="en-US" baseline="0" dirty="0"/>
              <a:t> về h</a:t>
            </a:r>
            <a:r>
              <a:rPr lang="en-US" dirty="0"/>
              <a:t>iệu</a:t>
            </a:r>
            <a:r>
              <a:rPr lang="en-US" baseline="0" dirty="0"/>
              <a:t> năng: </a:t>
            </a:r>
            <a:r>
              <a:rPr lang="en-US" baseline="0" dirty="0" err="1"/>
              <a:t>theo</a:t>
            </a:r>
            <a:r>
              <a:rPr lang="vi-VN" baseline="0" dirty="0"/>
              <a:t> số </a:t>
            </a:r>
            <a:r>
              <a:rPr lang="en-US" baseline="0" dirty="0"/>
              <a:t>liệu benchmark từ website </a:t>
            </a:r>
            <a:r>
              <a:rPr kumimoji="0" lang="en-US" sz="1200" b="0" i="0" u="none" strike="noStrike" kern="1200" cap="none" spc="0" normalizeH="0" baseline="0" noProof="0" dirty="0">
                <a:ln>
                  <a:noFill/>
                </a:ln>
                <a:solidFill>
                  <a:srgbClr val="262626"/>
                </a:solidFill>
                <a:effectLst/>
                <a:uLnTx/>
                <a:uFillTx/>
                <a:latin typeface="+mn-lt"/>
                <a:ea typeface="+mn-ea"/>
                <a:cs typeface="+mn-cs"/>
              </a:rPr>
              <a:t>https://www.stefankrause.net/js-frameworks-benchmark6/webdriver-ts-results/table.html</a:t>
            </a:r>
            <a:r>
              <a:rPr kumimoji="0" lang="en-US" sz="1200" b="0" i="0" u="none" strike="noStrike" kern="1200" cap="none" spc="0" normalizeH="0" baseline="0" noProof="0" dirty="0">
                <a:ln>
                  <a:noFill/>
                </a:ln>
                <a:solidFill>
                  <a:schemeClr val="tx1"/>
                </a:solidFill>
                <a:effectLst/>
                <a:uLnTx/>
                <a:uFillTx/>
                <a:latin typeface="+mn-lt"/>
                <a:ea typeface="+mn-ea"/>
                <a:cs typeface="+mn-cs"/>
              </a:rPr>
              <a:t>, nhóm so sánh điểm slowdown geometric mean: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Vue.Js có chỉ số thấp hơn 2 framework còn lại, chứng tỏ tốc độ xử lý và tạo đối tượng trên giao diện nhanh hơn, từ đó lần lượt gán cho Vue.JS, Angular, React các điểm </a:t>
            </a:r>
            <a:r>
              <a:rPr lang="en-US" sz="1200" b="0" i="0" u="none" strike="noStrike" kern="1200" dirty="0">
                <a:solidFill>
                  <a:schemeClr val="tx1"/>
                </a:solidFill>
                <a:effectLst/>
                <a:latin typeface="+mn-lt"/>
                <a:ea typeface="+mn-ea"/>
                <a:cs typeface="+mn-cs"/>
              </a:rPr>
              <a:t>94, 86, 77</a:t>
            </a:r>
            <a:r>
              <a:rPr lang="vi-VN"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srgbClr val="262626"/>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8CC9574-A819-4FE4-99A7-1E27AD09ADC2}" type="slidenum">
              <a:rPr lang="en-US" smtClean="0"/>
              <a:pPr/>
              <a:t>26</a:t>
            </a:fld>
            <a:endParaRPr lang="en-US" dirty="0"/>
          </a:p>
        </p:txBody>
      </p:sp>
    </p:spTree>
    <p:extLst>
      <p:ext uri="{BB962C8B-B14F-4D97-AF65-F5344CB8AC3E}">
        <p14:creationId xmlns:p14="http://schemas.microsoft.com/office/powerpoint/2010/main" val="172572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Điểm hiệu năng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extLst>
      <p:ext uri="{BB962C8B-B14F-4D97-AF65-F5344CB8AC3E}">
        <p14:creationId xmlns:p14="http://schemas.microsoft.com/office/powerpoint/2010/main" val="427535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Xét về khả năng hỗ trợ responsive, cả 3 framework đều có hỗ trợ thư viện bootstrap với mức độ tương thích khác nhau, trong đó:</a:t>
            </a:r>
          </a:p>
          <a:p>
            <a:r>
              <a:rPr lang="vi-VN" altLang="en-US" dirty="0"/>
              <a:t>- Vue hỗ trợ tối đa thư viện bootstrap và material design nên nhóm đánh giá cao nhất.</a:t>
            </a:r>
          </a:p>
          <a:p>
            <a:r>
              <a:rPr lang="vi-VN" altLang="en-US" dirty="0"/>
              <a:t>- React xếp thứ 2 với mức độ hỗ trợ 2/3 thư viện.</a:t>
            </a:r>
          </a:p>
          <a:p>
            <a:r>
              <a:rPr lang="vi-VN" altLang="en-US" dirty="0"/>
              <a:t>- Angular 4 chỉ hỗ trợ ở mức trung bình với các thư viện nên xếp vị trí cuối cùng.</a:t>
            </a:r>
          </a:p>
          <a:p>
            <a:r>
              <a:rPr lang="vi-VN" altLang="en-US" dirty="0"/>
              <a:t>- Từ đó nhóm đánh điểm trọng số tương ứng, Vue 85 điểm, React 55 và Angular 20.</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28</a:t>
            </a:fld>
            <a:endParaRPr lang="en-US" dirty="0"/>
          </a:p>
        </p:txBody>
      </p:sp>
    </p:spTree>
    <p:extLst>
      <p:ext uri="{BB962C8B-B14F-4D97-AF65-F5344CB8AC3E}">
        <p14:creationId xmlns:p14="http://schemas.microsoft.com/office/powerpoint/2010/main" val="327016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Điểm được cập nhật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29</a:t>
            </a:fld>
            <a:endParaRPr lang="en-US" dirty="0"/>
          </a:p>
        </p:txBody>
      </p:sp>
    </p:spTree>
    <p:extLst>
      <p:ext uri="{BB962C8B-B14F-4D97-AF65-F5344CB8AC3E}">
        <p14:creationId xmlns:p14="http://schemas.microsoft.com/office/powerpoint/2010/main" val="636557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ltLang="en-US" dirty="0"/>
              <a:t>Các thư viện đồ hoạ và hỗ trợ xuất tập tin trên bảng dữ liệu đều được hỗ trợ trên cả 3 framework.</a:t>
            </a:r>
          </a:p>
          <a:p>
            <a:pPr marL="171450" indent="-171450">
              <a:buFontTx/>
              <a:buChar char="-"/>
            </a:pPr>
            <a:r>
              <a:rPr lang="vi-VN" altLang="en-US" dirty="0"/>
              <a:t>Từ đây nhóm xét điểm tương tự nhau cho cả 3 sự lựa chọn.</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30</a:t>
            </a:fld>
            <a:endParaRPr lang="en-US" dirty="0"/>
          </a:p>
        </p:txBody>
      </p:sp>
    </p:spTree>
    <p:extLst>
      <p:ext uri="{BB962C8B-B14F-4D97-AF65-F5344CB8AC3E}">
        <p14:creationId xmlns:p14="http://schemas.microsoft.com/office/powerpoint/2010/main" val="41953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857044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Angular</a:t>
            </a:r>
            <a:r>
              <a:rPr lang="en-US" baseline="0" dirty="0"/>
              <a:t> 4 </a:t>
            </a:r>
            <a:r>
              <a:rPr lang="en-US" dirty="0"/>
              <a:t>http built-in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React built-in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Vue axios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31</a:t>
            </a:fld>
            <a:endParaRPr lang="en-US" dirty="0"/>
          </a:p>
        </p:txBody>
      </p:sp>
    </p:spTree>
    <p:extLst>
      <p:ext uri="{BB962C8B-B14F-4D97-AF65-F5344CB8AC3E}">
        <p14:creationId xmlns:p14="http://schemas.microsoft.com/office/powerpoint/2010/main" val="2754866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Xét về khả năng tiếp thu 1 thành phần, nhóm sử dụng biểu đồ được tham khảo ở trang </a:t>
            </a:r>
          </a:p>
          <a:p>
            <a:r>
              <a:rPr lang="vi-VN" altLang="en-US" dirty="0"/>
              <a:t>- Theo biểu đồ, Angular sử dụng typescript để viết mã nguồn, đòi hỏi nhóm cần thêm thời gian để học 1 ngôn ngữ mới.</a:t>
            </a:r>
          </a:p>
          <a:p>
            <a:r>
              <a:rPr lang="vi-VN" altLang="en-US" dirty="0"/>
              <a:t>- React tuy không sử dụng typescript nhưng viết javascript theo chuẩn ES6, hiện tại các trình duyệt hiện đại chưa hỗ trợ tối đa cho chuẩn javascript mới nên React cần biên dịch mã nguồn về chuẩn ES5, đây cũng sẽ gây khó khăn cho nhóm, React còn sử dụng JSX, 1 ngôn ngữ kết hợp javascript và HTML, đòi hỏi thêm thời gin tìm hiểu.</a:t>
            </a:r>
          </a:p>
          <a:p>
            <a:r>
              <a:rPr lang="vi-VN" altLang="en-US" dirty="0"/>
              <a:t>- Trong đó, Vue.Js không gặp các khó khăn tương tự, đồ thị thể hiện sự dễ dàng hơn khi học Vue, do đó, nhóm đánh giá điểm dễ học của Vue cao hơn, 90, React với 80 điểm đứng thứ 2 và Angular được 70 điểm.</a:t>
            </a:r>
            <a:endParaRPr dirty="0"/>
          </a:p>
        </p:txBody>
      </p:sp>
      <p:sp>
        <p:nvSpPr>
          <p:cNvPr id="7" name="Slide Number Placeholder 6"/>
          <p:cNvSpPr>
            <a:spLocks noGrp="1"/>
          </p:cNvSpPr>
          <p:nvPr>
            <p:ph type="sldNum" sz="quarter" idx="5"/>
          </p:nvPr>
        </p:nvSpPr>
        <p:spPr/>
        <p:txBody>
          <a:bodyPr/>
          <a:lstStyle/>
          <a:p>
            <a:fld id="{1A32E400-AFA9-4589-9A74-8B2C9B4C06F7}" type="slidenum">
              <a:rPr lang="en-US" smtClean="0"/>
              <a:p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Điểm được cập nhật trên bảng.</a:t>
            </a:r>
            <a:endParaRPr/>
          </a:p>
        </p:txBody>
      </p:sp>
      <p:sp>
        <p:nvSpPr>
          <p:cNvPr id="7" name="Slide Number Placeholder 6"/>
          <p:cNvSpPr>
            <a:spLocks noGrp="1"/>
          </p:cNvSpPr>
          <p:nvPr>
            <p:ph type="sldNum" sz="quarter" idx="5"/>
          </p:nvPr>
        </p:nvSpPr>
        <p:spPr/>
        <p:txBody>
          <a:bodyPr/>
          <a:lstStyle/>
          <a:p>
            <a:fld id="{500AD409-0B68-44F8-B7DB-F51362801A4B}" type="slidenum">
              <a:rPr lang="en-US" smtClean="0"/>
              <a:p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Để xét tính ổn định của ứng viên, nhóm cho rằng số lượng issue phát sinh từ khi phát hành đến thời điểm hiện tại phần nào thể hiện tính ổn định của sản phẩm.</a:t>
            </a:r>
          </a:p>
          <a:p>
            <a:r>
              <a:rPr lang="vi-VN" altLang="en-US" dirty="0"/>
              <a:t>- Angular phát hành phiên bản 4 kế thừa từ phiên bản 2 tháng 9 năm 2016, đến thời điểm hiện tại có hơn 2100 vấn đề được gửi về.</a:t>
            </a:r>
          </a:p>
          <a:p>
            <a:r>
              <a:rPr lang="vi-VN" altLang="en-US" dirty="0"/>
              <a:t>- React phát hành từ tháng 3 năm 2013 với hơn 290 issue đến thời điểm hiện tại.</a:t>
            </a:r>
          </a:p>
          <a:p>
            <a:r>
              <a:rPr lang="vi-VN" altLang="en-US" dirty="0"/>
              <a:t>- Vue.Js với gần 200 vấn đề từ khi đưa ra thị trường tháng 2 năm 2014, nhóm cho rằng Vue đạt độ ổn định hơn cả với 95 điểm.</a:t>
            </a:r>
          </a:p>
          <a:p>
            <a:r>
              <a:rPr lang="vi-VN" altLang="en-US" dirty="0"/>
              <a:t>- React xếp thứ 2 với 92.5 điểm và Angular đứng vị trí cuối cùng được 47.5 điểm.</a:t>
            </a:r>
            <a:endParaRPr dirty="0"/>
          </a:p>
        </p:txBody>
      </p:sp>
      <p:sp>
        <p:nvSpPr>
          <p:cNvPr id="7" name="Slide Number Placeholder 6"/>
          <p:cNvSpPr>
            <a:spLocks noGrp="1"/>
          </p:cNvSpPr>
          <p:nvPr>
            <p:ph type="sldNum" sz="quarter" idx="5"/>
          </p:nvPr>
        </p:nvSpPr>
        <p:spPr/>
        <p:txBody>
          <a:bodyPr/>
          <a:lstStyle/>
          <a:p>
            <a:fld id="{CA2D0C07-85D0-41B5-A5F8-957D5DED92B0}" type="slidenum">
              <a:rPr lang="en-US" smtClean="0"/>
              <a:p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Điểm trọng số được bổ sung như bảng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35</a:t>
            </a:fld>
            <a:endParaRPr lang="en-US" dirty="0"/>
          </a:p>
        </p:txBody>
      </p:sp>
    </p:spTree>
    <p:extLst>
      <p:ext uri="{BB962C8B-B14F-4D97-AF65-F5344CB8AC3E}">
        <p14:creationId xmlns:p14="http://schemas.microsoft.com/office/powerpoint/2010/main" val="119025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Điểm cộng đồng phát triển được dựa trên chỉ số quan tâm và số lượng thành viên đóng góp cho mỗi framework, theo quan điểm của nhóm, những chỉ số này phần nào thể hiện số lượng người dùng.</a:t>
            </a:r>
          </a:p>
          <a:p>
            <a:r>
              <a:rPr lang="vi-VN" altLang="en-US" dirty="0"/>
              <a:t>- Nhóm hy vọng sự đông đảo người sử dụng sẽ mang lại những giải pháp cho hầu hết các vấn đề mà nhóm sẽ gặp trong quá trình phát triển dự án.</a:t>
            </a:r>
          </a:p>
          <a:p>
            <a:r>
              <a:rPr lang="vi-VN" altLang="en-US" dirty="0"/>
              <a:t>- React với lượng lớn người quan tâm và hỗ trợ được nhóm cho điểm cao nhất, 98.</a:t>
            </a:r>
          </a:p>
          <a:p>
            <a:pPr marL="171450" indent="-171450">
              <a:buFontTx/>
              <a:buChar char="-"/>
            </a:pPr>
            <a:r>
              <a:rPr lang="vi-VN" altLang="en-US" dirty="0"/>
              <a:t>Vue.Js xếp sau với 58 điểm.</a:t>
            </a:r>
          </a:p>
          <a:p>
            <a:pPr marL="171450" indent="-171450">
              <a:buFontTx/>
              <a:buChar char="-"/>
            </a:pPr>
            <a:r>
              <a:rPr lang="vi-VN" altLang="en-US" dirty="0"/>
              <a:t>Angular được 47.5 điểm.</a:t>
            </a:r>
            <a:endParaRPr dirty="0"/>
          </a:p>
        </p:txBody>
      </p:sp>
      <p:sp>
        <p:nvSpPr>
          <p:cNvPr id="7" name="Slide Number Placeholder 6"/>
          <p:cNvSpPr>
            <a:spLocks noGrp="1"/>
          </p:cNvSpPr>
          <p:nvPr>
            <p:ph type="sldNum" sz="quarter" idx="5"/>
          </p:nvPr>
        </p:nvSpPr>
        <p:spPr/>
        <p:txBody>
          <a:bodyPr/>
          <a:lstStyle/>
          <a:p>
            <a:fld id="{A76E5A56-064C-4EDA-BE7C-9598CB564A27}" type="slidenum">
              <a:rPr lang="en-US" smtClean="0"/>
              <a:pP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Sau khi tổng hợp các điểm thành phần cho từng ứng viên tương ứng với mỗi tiêu chí, áp dụng phương pháp tính Tổng trọng số, nhóm có được kết quả như bảng.</a:t>
            </a:r>
          </a:p>
          <a:p>
            <a:r>
              <a:rPr lang="vi-VN" altLang="en-US" dirty="0"/>
              <a:t>- So sánh kết quả, nhóm nhận thấy Vue.Js có điểm số cao hơn 2 đổi thủ còn lại, nên nhóm quyết định chọn Vue.Js để xây dựng giao diện người dùng cho đồ án.</a:t>
            </a:r>
          </a:p>
          <a:p>
            <a:r>
              <a:rPr lang="vi-VN" altLang="en-US" dirty="0"/>
              <a:t>-----</a:t>
            </a:r>
          </a:p>
          <a:p>
            <a:r>
              <a:rPr lang="vi-VN" altLang="en-US" dirty="0"/>
              <a:t>- Ngoài phương pháp định lượng, còn có thể áp dụng các phương pháp định tính trong việc lựa chọn thành phần, như lựa chọn 1 sản phẩm dựa trên khả năng sử dụng thành thạo sản phẩm đó của các thành 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2925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Các nguồn tham khảo để soạn nội dung trình bày.</a:t>
            </a:r>
            <a:endParaRPr/>
          </a:p>
        </p:txBody>
      </p:sp>
      <p:sp>
        <p:nvSpPr>
          <p:cNvPr id="7" name="Slide Number Placeholder 6"/>
          <p:cNvSpPr>
            <a:spLocks noGrp="1"/>
          </p:cNvSpPr>
          <p:nvPr>
            <p:ph type="sldNum" sz="quarter" idx="5"/>
          </p:nvPr>
        </p:nvSpPr>
        <p:spPr/>
        <p:txBody>
          <a:bodyPr/>
          <a:lstStyle/>
          <a:p>
            <a:fld id="{5BF674FA-E0EB-4001-8EEB-A5A012D6E8F4}" type="slidenum">
              <a:rPr lang="en-US" smtClean="0"/>
              <a:p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Cảm ơn thầy và các bạn đã theo dõi!</a:t>
            </a:r>
            <a:endParaRPr/>
          </a:p>
        </p:txBody>
      </p:sp>
      <p:sp>
        <p:nvSpPr>
          <p:cNvPr id="7" name="Slide Number Placeholder 6"/>
          <p:cNvSpPr>
            <a:spLocks noGrp="1"/>
          </p:cNvSpPr>
          <p:nvPr>
            <p:ph type="sldNum" sz="quarter" idx="5"/>
          </p:nvPr>
        </p:nvSpPr>
        <p:spPr/>
        <p:txBody>
          <a:bodyPr/>
          <a:lstStyle/>
          <a:p>
            <a:fld id="{F3C56723-EDE0-412F-84F1-6A3278A40418}" type="slidenum">
              <a:rPr lang="en-US" smtClean="0"/>
              <a:p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Phát triển phần mềm hướng thành phần (Component-based software development -CBSD) là một phương thức phát triển phần mềm dựa trên việc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1200">
                <a:latin typeface="Calibri" panose="020F0502020204030204" pitchFamily="34" charset="0"/>
                <a:ea typeface="Yu Mincho" panose="02020400000000000000" pitchFamily="18" charset="-128"/>
                <a:cs typeface="Times New Roman" panose="02020603050405020304" pitchFamily="18" charset="0"/>
              </a:rPr>
              <a:t> thay vì xây dựng lại từ </a:t>
            </a:r>
            <a:r>
              <a:rPr lang="en-US" sz="1200" smtClean="0">
                <a:latin typeface="Calibri" panose="020F0502020204030204" pitchFamily="34" charset="0"/>
                <a:ea typeface="Yu Mincho" panose="02020400000000000000" pitchFamily="18" charset="-128"/>
                <a:cs typeface="Times New Roman" panose="02020603050405020304" pitchFamily="18" charset="0"/>
              </a:rPr>
              <a:t>đầuCommercial </a:t>
            </a:r>
            <a:r>
              <a:rPr lang="en-US" sz="1200">
                <a:latin typeface="Calibri" panose="020F0502020204030204" pitchFamily="34" charset="0"/>
                <a:ea typeface="Yu Mincho" panose="02020400000000000000" pitchFamily="18" charset="-128"/>
                <a:cs typeface="Times New Roman" panose="02020603050405020304" pitchFamily="18" charset="0"/>
              </a:rPr>
              <a:t>Off-The-Shelf. Có 2 loại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 Loại 1: Dùng làm nền tảng để từ đó xây dựng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.net, sql </a:t>
            </a:r>
            <a:r>
              <a:rPr lang="en-US" sz="1200" smtClean="0">
                <a:latin typeface="Calibri" panose="020F0502020204030204" pitchFamily="34" charset="0"/>
                <a:ea typeface="Yu Mincho" panose="02020400000000000000" pitchFamily="18" charset="-128"/>
                <a:cs typeface="Times New Roman" panose="02020603050405020304" pitchFamily="18" charset="0"/>
              </a:rPr>
              <a:t>server. Các thành phần này có thể do công ty tự xây dựng hay mua từ bên thứ ba (</a:t>
            </a:r>
            <a:endParaRPr lang="en-US" sz="120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smtClean="0">
                <a:latin typeface="Calibri" panose="020F0502020204030204" pitchFamily="34" charset="0"/>
                <a:ea typeface="Yu Mincho" panose="02020400000000000000" pitchFamily="18" charset="-128"/>
                <a:cs typeface="Times New Roman" panose="02020603050405020304" pitchFamily="18" charset="0"/>
              </a:rPr>
              <a:t>Loại </a:t>
            </a:r>
            <a:r>
              <a:rPr lang="en-US" sz="1200">
                <a:latin typeface="Calibri" panose="020F0502020204030204" pitchFamily="34" charset="0"/>
                <a:ea typeface="Yu Mincho" panose="02020400000000000000" pitchFamily="18" charset="-128"/>
                <a:cs typeface="Times New Roman" panose="02020603050405020304" pitchFamily="18" charset="0"/>
              </a:rPr>
              <a:t>2: Dùng trực tiếp làm 1 chức năng trong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các api của facebook, google </a:t>
            </a:r>
            <a:r>
              <a:rPr lang="en-US" sz="1200" smtClean="0">
                <a:latin typeface="Calibri" panose="020F0502020204030204" pitchFamily="34" charset="0"/>
                <a:ea typeface="Yu Mincho" panose="02020400000000000000" pitchFamily="18" charset="-128"/>
                <a:cs typeface="Times New Roman" panose="02020603050405020304" pitchFamily="18" charset="0"/>
              </a:rPr>
              <a:t>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Trong CBSD, người phát triển hệ thống chịu trách nhiệm bảo trì thành phần.</a:t>
            </a:r>
            <a:endParaRPr lang="en-US" sz="1200" b="1" smtClean="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a:p>
        </p:txBody>
      </p:sp>
      <p:sp>
        <p:nvSpPr>
          <p:cNvPr id="4" name="Slide Number Placeholder 3"/>
          <p:cNvSpPr>
            <a:spLocks noGrp="1"/>
          </p:cNvSpPr>
          <p:nvPr>
            <p:ph type="sldNum" sz="quarter" idx="5"/>
          </p:nvPr>
        </p:nvSpPr>
        <p:spPr/>
        <p:txBody>
          <a:bodyPr/>
          <a:lstStyle/>
          <a:p>
            <a:fld id="{58CC9574-A819-4FE4-99A7-1E27AD09ADC2}" type="slidenum">
              <a:rPr lang="en-US" smtClean="0"/>
              <a:pPr/>
              <a:t>4</a:t>
            </a:fld>
            <a:endParaRPr lang="en-US" dirty="0"/>
          </a:p>
        </p:txBody>
      </p:sp>
    </p:spTree>
    <p:extLst>
      <p:ext uri="{BB962C8B-B14F-4D97-AF65-F5344CB8AC3E}">
        <p14:creationId xmlns:p14="http://schemas.microsoft.com/office/powerpoint/2010/main" val="110274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Theo Oberndorf, thuật ngữ "COTS" dùng để chỉ những thứ mà người ta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 từ cửa hàng “ảo” của nhà sản xuất </a:t>
            </a:r>
            <a:r>
              <a:rPr lang="en-US" sz="1200">
                <a:latin typeface="Calibri" panose="020F0502020204030204" pitchFamily="34" charset="0"/>
                <a:ea typeface="Yu Mincho" panose="02020400000000000000" pitchFamily="18" charset="-128"/>
                <a:cs typeface="Times New Roman" panose="02020603050405020304" pitchFamily="18" charset="0"/>
              </a:rPr>
              <a:t>(thông qua danh mục hoặc bảng báo giá). Nó mang theo một cảm giác nhận được, với chi phí hợp lý, một thứ hữu ích có thể ngay lập tức làm được việc. </a:t>
            </a:r>
            <a:endParaRPr lang="en-US" sz="1200"/>
          </a:p>
          <a:p>
            <a:endParaRPr lang="en-US" smtClean="0"/>
          </a:p>
          <a:p>
            <a:endParaRPr lang="en-US" smtClean="0"/>
          </a:p>
          <a:p>
            <a:r>
              <a:rPr lang="vi-VN" sz="1200" b="0" i="0" kern="1200" smtClean="0">
                <a:solidFill>
                  <a:schemeClr val="tx1"/>
                </a:solidFill>
                <a:effectLst/>
                <a:latin typeface="+mn-lt"/>
                <a:ea typeface="+mn-ea"/>
                <a:cs typeface="+mn-cs"/>
              </a:rPr>
              <a:t>COTS based software development là quá trình xây dựng ứng dụng phần mềm từ các thành phần phần mềm thương mại đã tồn tại.</a:t>
            </a:r>
          </a:p>
          <a:p>
            <a:r>
              <a:rPr lang="vi-VN" sz="1200" b="0" i="0" kern="1200" smtClean="0">
                <a:solidFill>
                  <a:schemeClr val="tx1"/>
                </a:solidFill>
                <a:effectLst/>
                <a:latin typeface="+mn-lt"/>
                <a:ea typeface="+mn-ea"/>
                <a:cs typeface="+mn-cs"/>
              </a:rPr>
              <a:t>o   Nó được đưa đến người dùng bằng hình thức bán, cho thuê, hay có bản quyền</a:t>
            </a:r>
          </a:p>
          <a:p>
            <a:r>
              <a:rPr lang="vi-VN" sz="1200" b="0" i="0" kern="1200" smtClean="0">
                <a:solidFill>
                  <a:schemeClr val="tx1"/>
                </a:solidFill>
                <a:effectLst/>
                <a:latin typeface="+mn-lt"/>
                <a:ea typeface="+mn-ea"/>
                <a:cs typeface="+mn-cs"/>
              </a:rPr>
              <a:t>o   Người mua, người thuê, người không có bản quyền không truy cập đến mã nguồn, như hộp đen</a:t>
            </a:r>
          </a:p>
          <a:p>
            <a:r>
              <a:rPr lang="vi-VN" sz="1200" b="0" i="0" kern="1200" smtClean="0">
                <a:solidFill>
                  <a:schemeClr val="tx1"/>
                </a:solidFill>
                <a:effectLst/>
                <a:latin typeface="+mn-lt"/>
                <a:ea typeface="+mn-ea"/>
                <a:cs typeface="+mn-cs"/>
              </a:rPr>
              <a:t>o   Nó được chuyển giao bởi nhà cung cấp đã tạo ra nó và chịu trách nhiệm bảo trì và cài tiến.</a:t>
            </a:r>
          </a:p>
          <a:p>
            <a:r>
              <a:rPr lang="vi-VN" sz="1200" b="0" i="0" kern="1200" smtClean="0">
                <a:solidFill>
                  <a:schemeClr val="tx1"/>
                </a:solidFill>
                <a:effectLst/>
                <a:latin typeface="+mn-lt"/>
                <a:ea typeface="+mn-ea"/>
                <a:cs typeface="+mn-cs"/>
              </a:rPr>
              <a:t>o   Nó cung cấp nhiều bản sao giống nhau trên thị trường.</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2520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1200">
                <a:latin typeface="Calibri" panose="020F0502020204030204" pitchFamily="34" charset="0"/>
                <a:ea typeface="Yu Mincho" panose="02020400000000000000" pitchFamily="18" charset="-128"/>
                <a:cs typeface="Times New Roman" panose="02020603050405020304" pitchFamily="18" charset="0"/>
              </a:rPr>
              <a:t>- Một hệ thống phần mềm COTS hoàn chỉnh, đáp ứng hầu hết các yêu cầu của người dùng được mua và sử dụng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Vd: .net, sql server</a:t>
            </a:r>
          </a:p>
          <a:p>
            <a:r>
              <a:rPr lang="en-US" sz="1200" smtClean="0">
                <a:latin typeface="Calibri" panose="020F0502020204030204" pitchFamily="34" charset="0"/>
                <a:ea typeface="Yu Mincho" panose="02020400000000000000" pitchFamily="18" charset="-128"/>
                <a:cs typeface="Times New Roman" panose="02020603050405020304" pitchFamily="18" charset="0"/>
              </a:rPr>
              <a:t>-mỗi </a:t>
            </a:r>
            <a:r>
              <a:rPr lang="en-US" sz="1200">
                <a:latin typeface="Calibri" panose="020F0502020204030204" pitchFamily="34" charset="0"/>
                <a:ea typeface="Yu Mincho" panose="02020400000000000000" pitchFamily="18" charset="-128"/>
                <a:cs typeface="Times New Roman" panose="02020603050405020304" pitchFamily="18" charset="0"/>
              </a:rPr>
              <a:t>thành phần COTS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đáp ứng được một phần yêu cầu của hệ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thống </a:t>
            </a:r>
            <a:r>
              <a:rPr lang="en-US" sz="1200" smtClean="0">
                <a:latin typeface="Calibri" panose="020F0502020204030204" pitchFamily="34" charset="0"/>
                <a:ea typeface="Yu Mincho" panose="02020400000000000000" pitchFamily="18" charset="-128"/>
                <a:cs typeface="Times New Roman" panose="02020603050405020304" pitchFamily="18" charset="0"/>
              </a:rPr>
              <a:t>Mua các thành phần COTS (thường không kèm mã nguồn),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a:t>
            </a:r>
            <a:r>
              <a:rPr lang="en-US" sz="1200">
                <a:latin typeface="Calibri" panose="020F0502020204030204" pitchFamily="34" charset="0"/>
                <a:ea typeface="Yu Mincho" panose="02020400000000000000" pitchFamily="18" charset="-128"/>
                <a:cs typeface="Times New Roman" panose="02020603050405020304" pitchFamily="18" charset="0"/>
              </a:rPr>
              <a:t>và tích hợp chúng vào hệ thống yêu cầu. Vd: hệ thống mail của google</a:t>
            </a:r>
          </a:p>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Mô hình thứ hai là quan trọng bởi nhiều hệ thống yêu cầu các chức năng thuộc nhiều phạm vi khác nhau, mỗi phạm vi có xu hướng được giải quyết bằng một gói phần mềm COTS riêng rẽ.</a:t>
            </a:r>
            <a:endParaRPr lang="en-US" sz="1200"/>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41254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rgbClr val="FF0000"/>
                </a:solidFill>
              </a:rPr>
              <a:t>- Giảm chi phí </a:t>
            </a:r>
            <a:r>
              <a:rPr lang="en-US" sz="1200"/>
              <a:t>– Do các thành phần được tạo ra một lần và sử dụng nhiều lần, nó có thể được bán với chi phí nhỏ so với chi phí phát triển</a:t>
            </a:r>
          </a:p>
          <a:p>
            <a:pPr lvl="0"/>
            <a:r>
              <a:rPr lang="en-US" sz="1200" smtClean="0">
                <a:solidFill>
                  <a:srgbClr val="FF0000"/>
                </a:solidFill>
              </a:rPr>
              <a:t>- </a:t>
            </a:r>
            <a:r>
              <a:rPr lang="en-US" sz="1200">
                <a:solidFill>
                  <a:srgbClr val="FF0000"/>
                </a:solidFill>
              </a:rPr>
              <a:t>Ổn định </a:t>
            </a:r>
            <a:r>
              <a:rPr lang="en-US" sz="1200"/>
              <a:t>– Được sử dụng rộng rãi, đảm bảo được kiểm thử nhiều lần</a:t>
            </a:r>
          </a:p>
          <a:p>
            <a:pPr lvl="0"/>
            <a:r>
              <a:rPr lang="en-US" sz="1200">
                <a:solidFill>
                  <a:srgbClr val="FF0000"/>
                </a:solidFill>
              </a:rPr>
              <a:t>- Hiệu năng cao </a:t>
            </a:r>
            <a:r>
              <a:rPr lang="en-US" sz="1200"/>
              <a:t>– Cộng đồng phát triển có nền tảng rộng, người phát triển có kinh nghiệm trong miền ứng dụng, vì vậy nhiều tính năng có chất lượng cao.</a:t>
            </a:r>
          </a:p>
          <a:p>
            <a:pPr lvl="0"/>
            <a:r>
              <a:rPr lang="en-US" sz="1200">
                <a:solidFill>
                  <a:srgbClr val="FF0000"/>
                </a:solidFill>
              </a:rPr>
              <a:t>- Giảm thời gian ra thị trường </a:t>
            </a:r>
            <a:r>
              <a:rPr lang="en-US" sz="1200"/>
              <a:t>– Do phần mềm được tạo thành từ các thành phần có sẵn nên không mất nhiều thời gian phát triển, chi phí.</a:t>
            </a:r>
          </a:p>
          <a:p>
            <a:pPr lvl="0"/>
            <a:r>
              <a:rPr lang="en-US" sz="1200">
                <a:solidFill>
                  <a:srgbClr val="FF0000"/>
                </a:solidFill>
              </a:rPr>
              <a:t>- Giảm chi phí bảo trì </a:t>
            </a:r>
            <a:r>
              <a:rPr lang="en-US" sz="1200"/>
              <a:t>– Nhiều </a:t>
            </a:r>
            <a:r>
              <a:rPr lang="en-US" smtClean="0"/>
              <a:t>v</a:t>
            </a:r>
            <a:r>
              <a:rPr lang="vi-VN"/>
              <a:t>ư</a:t>
            </a:r>
            <a:r>
              <a:rPr lang="en-US"/>
              <a:t>ợt trội </a:t>
            </a:r>
            <a:r>
              <a:rPr lang="en-US" smtClean="0"/>
              <a:t>nhất</a:t>
            </a:r>
            <a:r>
              <a:rPr lang="en-US" sz="1200" smtClean="0"/>
              <a:t>người dùng chia sẻ phí bảo trì và hoạt động dài hạn.</a:t>
            </a:r>
          </a:p>
          <a:p>
            <a:r>
              <a:rPr lang="en-US" smtClean="0"/>
              <a:t>Trong đó, giảm thời gian ra thị tr</a:t>
            </a:r>
            <a:r>
              <a:rPr lang="vi-VN" smtClean="0"/>
              <a:t>ư</a:t>
            </a:r>
            <a:r>
              <a:rPr lang="en-US" smtClean="0"/>
              <a:t>ờng là </a:t>
            </a:r>
            <a:r>
              <a:rPr lang="vi-VN" smtClean="0"/>
              <a:t>ư</a:t>
            </a:r>
            <a:r>
              <a:rPr lang="en-US" smtClean="0"/>
              <a:t>u điểm </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7</a:t>
            </a:fld>
            <a:endParaRPr lang="en-US" dirty="0"/>
          </a:p>
        </p:txBody>
      </p:sp>
    </p:spTree>
    <p:extLst>
      <p:ext uri="{BB962C8B-B14F-4D97-AF65-F5344CB8AC3E}">
        <p14:creationId xmlns:p14="http://schemas.microsoft.com/office/powerpoint/2010/main" val="415790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a:t>Vấn đề liên quan đến tương tác giữa các thành phần, có thể có ngữ cảnh rõ ràng phụ thuộc vào hệ điều hành hoặc nền tảng phần mềm trung gian, hiệu suất và những yếu tố liên quan đến yêu cầu chất lượng dịch vụ (QoS</a:t>
            </a:r>
            <a:r>
              <a:rPr lang="en-US" smtClean="0"/>
              <a:t>). </a:t>
            </a:r>
            <a:r>
              <a:rPr lang="en-US" sz="1200" kern="1200">
                <a:solidFill>
                  <a:schemeClr val="tx1"/>
                </a:solidFill>
                <a:effectLst/>
                <a:latin typeface="+mn-lt"/>
                <a:ea typeface="+mn-ea"/>
                <a:cs typeface="+mn-cs"/>
              </a:rPr>
              <a:t>Vd: Một thành phần thoả mãn các yêu cầu đc đặt ra, nhưng nếu cùng với cơ sở hạ tầng (máy chủ, băng thông…) phần mềm phải phục vụ nhiều </a:t>
            </a:r>
            <a:r>
              <a:rPr lang="en-US" sz="1200" kern="1200" smtClean="0">
                <a:solidFill>
                  <a:schemeClr val="tx1"/>
                </a:solidFill>
                <a:effectLst/>
                <a:latin typeface="+mn-lt"/>
                <a:ea typeface="+mn-ea"/>
                <a:cs typeface="+mn-cs"/>
              </a:rPr>
              <a:t>user </a:t>
            </a:r>
            <a:r>
              <a:rPr lang="en-US" sz="1200" kern="1200">
                <a:solidFill>
                  <a:schemeClr val="tx1"/>
                </a:solidFill>
                <a:effectLst/>
                <a:latin typeface="+mn-lt"/>
                <a:ea typeface="+mn-ea"/>
                <a:cs typeface="+mn-cs"/>
              </a:rPr>
              <a:t>hơn, tốc độ xử lý của thành phần này có thể không đủ, gây nghẽn cổ chai, làm </a:t>
            </a:r>
            <a:r>
              <a:rPr lang="en-US" sz="1200" kern="1200" smtClean="0">
                <a:solidFill>
                  <a:schemeClr val="tx1"/>
                </a:solidFill>
                <a:effectLst/>
                <a:latin typeface="+mn-lt"/>
                <a:ea typeface="+mn-ea"/>
                <a:cs typeface="+mn-cs"/>
              </a:rPr>
              <a:t>giảm </a:t>
            </a:r>
            <a:r>
              <a:rPr lang="en-US" sz="1200" kern="1200">
                <a:solidFill>
                  <a:schemeClr val="tx1"/>
                </a:solidFill>
                <a:effectLst/>
                <a:latin typeface="+mn-lt"/>
                <a:ea typeface="+mn-ea"/>
                <a:cs typeface="+mn-cs"/>
              </a:rPr>
              <a:t>hiệu suất của phần mềm</a:t>
            </a:r>
            <a:r>
              <a:rPr lang="en-US" sz="1200" kern="1200" smtClean="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pPr lvl="0"/>
            <a:r>
              <a:rPr lang="en-US"/>
              <a:t>- Vấn đề liên quan đến sự cấu thành của các thành phần (sự kết hợp giữa hai hoặc nhiều hơn các thành phần phần mềm tạo ra một thành phần mới). C</a:t>
            </a:r>
            <a:r>
              <a:rPr lang="en-US" sz="1200" kern="1200">
                <a:solidFill>
                  <a:schemeClr val="tx1"/>
                </a:solidFill>
                <a:effectLst/>
                <a:latin typeface="+mn-lt"/>
                <a:ea typeface="+mn-ea"/>
                <a:cs typeface="+mn-cs"/>
              </a:rPr>
              <a:t>ác thành phần không tương thích, xung đột với nhau. Ví dụ: Chức năng báo cáo của phần mềm quản lý được xây dựng từ 2 chức năng con là tìm kiếm và phân tích, thống kê được đảm nhiệm bởi 2 thành phần khác nhau. Dữ liệu đầu ra của thành phần tìm kiếm có thể không tương thích với loại dữ liệu đầu vào của thành phần phân tích, thống kê. Dẫn tới chức năng tổng không thực hiện được.</a:t>
            </a:r>
            <a:endParaRPr lang="en-US"/>
          </a:p>
          <a:p>
            <a:r>
              <a:rPr lang="en-US"/>
              <a:t>- </a:t>
            </a:r>
            <a:r>
              <a:rPr lang="en-US" sz="1200" kern="1200">
                <a:solidFill>
                  <a:schemeClr val="tx1"/>
                </a:solidFill>
                <a:effectLst/>
                <a:latin typeface="+mn-lt"/>
                <a:ea typeface="+mn-ea"/>
                <a:cs typeface="+mn-cs"/>
              </a:rPr>
              <a:t>Các vấn đề trên sẽ khó giải quyết hơn nếu là thành phần thương mại vì bản chất “hộp đen” – không có mã nguồn của chúng. Vì vậy ta còn cần quan tâm đến những khía cạnh phi kỹ thuật như nhà cung cấp. Ví dụ: Nếu dự án quan trọng, có chi phí lớn, yêu cầu sai sót thấp thì nên chọn nhà cung cấp lâu đời, uy tín. Còn nếu dự án có độ tiến hoá cao thì nên chọn nhà cung cấp có dịch vụ chăm sóc khách hàng tốt. Ngoài ra, giá cả của thành phần và tình trạng ổn định của nhà cung cấp cũng là những điều cần lưu ý. </a:t>
            </a:r>
          </a:p>
          <a:p>
            <a:r>
              <a:rPr lang="en-US" sz="1200" kern="1200">
                <a:solidFill>
                  <a:schemeClr val="tx1"/>
                </a:solidFill>
                <a:effectLst/>
                <a:latin typeface="+mn-lt"/>
                <a:ea typeface="+mn-ea"/>
                <a:cs typeface="+mn-cs"/>
              </a:rPr>
              <a:t>Vì thành công của phần mềm hướng thành phần phụ thuộc nhiều vào việc chọn lựa các thành phần thích hợp nên phần tiếp theo nhóm xin được trình bày về quy trình đánh giá thành phần.</a:t>
            </a:r>
          </a:p>
          <a:p>
            <a:pPr lvl="0"/>
            <a:r>
              <a:rPr lang="en-US"/>
              <a:t>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28284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34602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10/4/2019</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10/4/2019</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10/4/2019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10/4/2019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42.png"/><Relationship Id="rId5" Type="http://schemas.openxmlformats.org/officeDocument/2006/relationships/image" Target="../media/image25.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article.sapub.org/10.5923.j.se.20120204.07.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ecci.com.vn/5-cap-do-cua-mo-hinh-cmmi-capability-maturity-model-integration-cmmi" TargetMode="External"/><Relationship Id="rId5" Type="http://schemas.openxmlformats.org/officeDocument/2006/relationships/hyperlink" Target="http://doan.edu.vn/do-an/cac-phuong-phap-promethee-ho-tro-quyet-dinh-da-tieu-chi-29513/" TargetMode="External"/><Relationship Id="rId4" Type="http://schemas.openxmlformats.org/officeDocument/2006/relationships/hyperlink" Target="https://slideplayer.com/slide/915338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sz="2800" smtClean="0"/>
              <a:t>MUGEN</a:t>
            </a:r>
            <a:endParaRPr lang="en-US"/>
          </a:p>
        </p:txBody>
      </p:sp>
      <p:sp>
        <p:nvSpPr>
          <p:cNvPr id="5" name="Title 4"/>
          <p:cNvSpPr>
            <a:spLocks noGrp="1"/>
          </p:cNvSpPr>
          <p:nvPr>
            <p:ph type="title"/>
          </p:nvPr>
        </p:nvSpPr>
        <p:spPr>
          <a:xfrm>
            <a:off x="304800" y="3886200"/>
            <a:ext cx="7239000" cy="751488"/>
          </a:xfrm>
        </p:spPr>
        <p:txBody>
          <a:bodyPr>
            <a:normAutofit fontScale="90000"/>
          </a:bodyPr>
          <a:lstStyle/>
          <a:p>
            <a:r>
              <a:rPr lang="en-US" sz="4400" b="0" dirty="0"/>
              <a:t>COMPONENT-BASED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Quy trình đánh giá COTS</a:t>
            </a:r>
          </a:p>
        </p:txBody>
      </p:sp>
      <p:pic>
        <p:nvPicPr>
          <p:cNvPr id="4" name="Picture 3">
            <a:extLst>
              <a:ext uri="{FF2B5EF4-FFF2-40B4-BE49-F238E27FC236}">
                <a16:creationId xmlns:a16="http://schemas.microsoft.com/office/drawing/2014/main" id="{23DAF6E6-482E-443B-8BA2-6964AC9B1A32}"/>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985837"/>
            <a:ext cx="8991600" cy="4886325"/>
          </a:xfrm>
          <a:prstGeom prst="rect">
            <a:avLst/>
          </a:prstGeom>
          <a:noFill/>
          <a:ln>
            <a:noFill/>
          </a:ln>
        </p:spPr>
      </p:pic>
    </p:spTree>
    <p:extLst>
      <p:ext uri="{BB962C8B-B14F-4D97-AF65-F5344CB8AC3E}">
        <p14:creationId xmlns:p14="http://schemas.microsoft.com/office/powerpoint/2010/main" val="1346498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kỹ thuật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rmAutofit/>
          </a:bodyPr>
          <a:lstStyle/>
          <a:p>
            <a:pPr marL="0" lvl="0" indent="0">
              <a:buNone/>
            </a:pPr>
            <a:r>
              <a:rPr lang="en-US" sz="2400"/>
              <a:t>Bao gồm tất cả các hoạt động liên quan đến việc </a:t>
            </a:r>
            <a:r>
              <a:rPr lang="en-US" sz="2400">
                <a:solidFill>
                  <a:srgbClr val="FF0000"/>
                </a:solidFill>
              </a:rPr>
              <a:t>xác định các yêu cầu cơ bản</a:t>
            </a:r>
            <a:endParaRPr lang="en-US" sz="2400"/>
          </a:p>
        </p:txBody>
      </p:sp>
    </p:spTree>
    <p:extLst>
      <p:ext uri="{BB962C8B-B14F-4D97-AF65-F5344CB8AC3E}">
        <p14:creationId xmlns:p14="http://schemas.microsoft.com/office/powerpoint/2010/main" val="72440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tiêu chí đánh giá</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3048000"/>
          </a:xfrm>
        </p:spPr>
        <p:txBody>
          <a:bodyPr>
            <a:noAutofit/>
          </a:bodyPr>
          <a:lstStyle/>
          <a:p>
            <a:pPr marL="0" indent="0">
              <a:buNone/>
            </a:pPr>
            <a:r>
              <a:rPr lang="en-US" sz="2400">
                <a:solidFill>
                  <a:srgbClr val="FF0000"/>
                </a:solidFill>
              </a:rPr>
              <a:t>Phân rã các yêu cầu cấp cao thành một hệ thống phân cấp</a:t>
            </a:r>
            <a:r>
              <a:rPr lang="en-US" sz="2400"/>
              <a:t>, và mỗi nhánh trong phân cấp này kết thúc thành một thuộc tính đánh giá.</a:t>
            </a:r>
            <a:endParaRPr lang="en-US"/>
          </a:p>
        </p:txBody>
      </p:sp>
    </p:spTree>
    <p:extLst>
      <p:ext uri="{BB962C8B-B14F-4D97-AF65-F5344CB8AC3E}">
        <p14:creationId xmlns:p14="http://schemas.microsoft.com/office/powerpoint/2010/main" val="1067931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thành phần ứng viên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solidFill>
                  <a:srgbClr val="FF0000"/>
                </a:solidFill>
              </a:rPr>
              <a:t>Tìm kiếm và sàng lọc các thành phần ứng cử viên COTS </a:t>
            </a:r>
          </a:p>
          <a:p>
            <a:r>
              <a:rPr lang="en-US" sz="2400"/>
              <a:t>Tìm kiếm trên Internet, </a:t>
            </a:r>
          </a:p>
          <a:p>
            <a:r>
              <a:rPr lang="en-US" sz="2400"/>
              <a:t>Khảo sát thị trường, </a:t>
            </a:r>
          </a:p>
          <a:p>
            <a:r>
              <a:rPr lang="en-US" sz="2400"/>
              <a:t>Tham dự hội chợ và triển lãm máy tính, </a:t>
            </a:r>
          </a:p>
          <a:p>
            <a:r>
              <a:rPr lang="en-US" sz="2400" smtClean="0"/>
              <a:t>Yêu </a:t>
            </a:r>
            <a:r>
              <a:rPr lang="en-US" sz="2400"/>
              <a:t>cầu đề xuất (RFP)</a:t>
            </a:r>
          </a:p>
          <a:p>
            <a:r>
              <a:rPr lang="en-US" sz="2400"/>
              <a:t>Quảng cáo và ấn phẩm của nhà cung cấp.</a:t>
            </a:r>
          </a:p>
          <a:p>
            <a:pPr marL="0" lvl="0" indent="0">
              <a:buNone/>
            </a:pPr>
            <a:endParaRPr lang="en-US" sz="2400"/>
          </a:p>
        </p:txBody>
      </p:sp>
    </p:spTree>
    <p:extLst>
      <p:ext uri="{BB962C8B-B14F-4D97-AF65-F5344CB8AC3E}">
        <p14:creationId xmlns:p14="http://schemas.microsoft.com/office/powerpoint/2010/main" val="1049045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Giai đoạn đánh giá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lvl="0" indent="0">
              <a:buNone/>
            </a:pPr>
            <a:r>
              <a:rPr lang="en-US" sz="2400">
                <a:solidFill>
                  <a:srgbClr val="FF0000"/>
                </a:solidFill>
              </a:rPr>
              <a:t>Các thuộc tính của các thành phần ứng cử viên được xác định và đánh giá </a:t>
            </a:r>
            <a:r>
              <a:rPr lang="en-US" sz="2400"/>
              <a:t>theo tiêu chuẩn đánh giá.</a:t>
            </a:r>
          </a:p>
        </p:txBody>
      </p:sp>
    </p:spTree>
    <p:extLst>
      <p:ext uri="{BB962C8B-B14F-4D97-AF65-F5344CB8AC3E}">
        <p14:creationId xmlns:p14="http://schemas.microsoft.com/office/powerpoint/2010/main" val="246926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F7F7F"/>
                </a:solidFill>
                <a:latin typeface="Arial" charset="0"/>
                <a:ea typeface="Verdana" pitchFamily="34" charset="0"/>
              </a:rPr>
              <a:t>Phương Pháp Và Kỹ Thuật Đánh Giá</a:t>
            </a:r>
            <a:endParaRPr lang="en-US">
              <a:cs typeface="Arial" panose="020B0604020202020204" pitchFamily="34" charset="0"/>
            </a:endParaRPr>
          </a:p>
        </p:txBody>
      </p:sp>
      <p:sp>
        <p:nvSpPr>
          <p:cNvPr id="74" name="AutoShape 59"/>
          <p:cNvSpPr>
            <a:spLocks noChangeArrowheads="1"/>
          </p:cNvSpPr>
          <p:nvPr/>
        </p:nvSpPr>
        <p:spPr bwMode="gray">
          <a:xfrm>
            <a:off x="545580" y="1261588"/>
            <a:ext cx="2543175" cy="2167412"/>
          </a:xfrm>
          <a:prstGeom prst="roundRect">
            <a:avLst>
              <a:gd name="adj" fmla="val 12699"/>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accent2">
                  <a:lumMod val="75000"/>
                </a:schemeClr>
              </a:solidFill>
            </a:endParaRPr>
          </a:p>
        </p:txBody>
      </p:sp>
      <p:sp>
        <p:nvSpPr>
          <p:cNvPr id="75" name="AutoShape 60"/>
          <p:cNvSpPr>
            <a:spLocks noChangeArrowheads="1"/>
          </p:cNvSpPr>
          <p:nvPr/>
        </p:nvSpPr>
        <p:spPr bwMode="gray">
          <a:xfrm>
            <a:off x="599555" y="169021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76" name="Text Box 18"/>
          <p:cNvSpPr txBox="1">
            <a:spLocks noChangeArrowheads="1"/>
          </p:cNvSpPr>
          <p:nvPr/>
        </p:nvSpPr>
        <p:spPr bwMode="white">
          <a:xfrm>
            <a:off x="472369" y="128540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Đánh Giá Trên Giấy</a:t>
            </a:r>
            <a:endParaRPr lang="en-US" sz="2000" b="1" i="0">
              <a:solidFill>
                <a:srgbClr val="FFFFFF"/>
              </a:solidFill>
              <a:cs typeface="Arial" charset="0"/>
            </a:endParaRPr>
          </a:p>
        </p:txBody>
      </p:sp>
      <p:sp>
        <p:nvSpPr>
          <p:cNvPr id="80" name="Text Box 18"/>
          <p:cNvSpPr txBox="1">
            <a:spLocks noChangeArrowheads="1"/>
          </p:cNvSpPr>
          <p:nvPr/>
        </p:nvSpPr>
        <p:spPr bwMode="white">
          <a:xfrm>
            <a:off x="6335193" y="3647601"/>
            <a:ext cx="1960560"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CHẤM CÔNG</a:t>
            </a:r>
            <a:endParaRPr lang="en-US" sz="2000" b="1" i="0">
              <a:solidFill>
                <a:srgbClr val="FFFFFF"/>
              </a:solidFill>
              <a:cs typeface="Arial" charset="0"/>
            </a:endParaRPr>
          </a:p>
        </p:txBody>
      </p:sp>
      <p:sp>
        <p:nvSpPr>
          <p:cNvPr id="91" name="Text Box 9"/>
          <p:cNvSpPr txBox="1">
            <a:spLocks noChangeArrowheads="1"/>
          </p:cNvSpPr>
          <p:nvPr/>
        </p:nvSpPr>
        <p:spPr bwMode="gray">
          <a:xfrm>
            <a:off x="691630" y="1813194"/>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Đây là quá trình đánh giá COTS dựa trên dữ liệu của nhà cung cấp trong tài liệu bán hàng, tài liệu kỹ thuật, cuộc trò chuyện qua điện thoại, thông tin trang web.</a:t>
            </a:r>
            <a:endParaRPr lang="en-US" sz="1400" b="1">
              <a:solidFill>
                <a:srgbClr val="080808"/>
              </a:solidFill>
              <a:cs typeface="Arial" charset="0"/>
            </a:endParaRPr>
          </a:p>
        </p:txBody>
      </p:sp>
      <p:sp>
        <p:nvSpPr>
          <p:cNvPr id="102" name="AutoShape 59"/>
          <p:cNvSpPr>
            <a:spLocks noChangeArrowheads="1"/>
          </p:cNvSpPr>
          <p:nvPr/>
        </p:nvSpPr>
        <p:spPr bwMode="gray">
          <a:xfrm>
            <a:off x="6259021" y="1213933"/>
            <a:ext cx="2543175" cy="2167412"/>
          </a:xfrm>
          <a:prstGeom prst="roundRect">
            <a:avLst>
              <a:gd name="adj" fmla="val 12699"/>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a:solidFill>
                <a:schemeClr val="accent2">
                  <a:lumMod val="75000"/>
                </a:schemeClr>
              </a:solidFill>
            </a:endParaRPr>
          </a:p>
        </p:txBody>
      </p:sp>
      <p:sp>
        <p:nvSpPr>
          <p:cNvPr id="103" name="AutoShape 60"/>
          <p:cNvSpPr>
            <a:spLocks noChangeArrowheads="1"/>
          </p:cNvSpPr>
          <p:nvPr/>
        </p:nvSpPr>
        <p:spPr bwMode="gray">
          <a:xfrm>
            <a:off x="6312996" y="1642558"/>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4" name="Text Box 18"/>
          <p:cNvSpPr txBox="1">
            <a:spLocks noChangeArrowheads="1"/>
          </p:cNvSpPr>
          <p:nvPr/>
        </p:nvSpPr>
        <p:spPr bwMode="white">
          <a:xfrm>
            <a:off x="6185810" y="1237746"/>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Khảo Sát Thị Trường</a:t>
            </a:r>
            <a:endParaRPr lang="en-US" sz="2000" b="1" i="0">
              <a:solidFill>
                <a:srgbClr val="FFFFFF"/>
              </a:solidFill>
              <a:cs typeface="Arial" charset="0"/>
            </a:endParaRPr>
          </a:p>
        </p:txBody>
      </p:sp>
      <p:sp>
        <p:nvSpPr>
          <p:cNvPr id="105" name="Text Box 9"/>
          <p:cNvSpPr txBox="1">
            <a:spLocks noChangeArrowheads="1"/>
          </p:cNvSpPr>
          <p:nvPr/>
        </p:nvSpPr>
        <p:spPr bwMode="gray">
          <a:xfrm>
            <a:off x="6405071" y="1765539"/>
            <a:ext cx="2190229" cy="1600438"/>
          </a:xfrm>
          <a:prstGeom prst="rect">
            <a:avLst/>
          </a:prstGeom>
          <a:noFill/>
          <a:ln w="9525" algn="ctr">
            <a:noFill/>
            <a:miter lim="800000"/>
            <a:headEnd/>
            <a:tailEnd/>
          </a:ln>
        </p:spPr>
        <p:txBody>
          <a:bodyPr wrap="square">
            <a:spAutoFit/>
          </a:bodyPr>
          <a:lstStyle/>
          <a:p>
            <a:pPr>
              <a:spcBef>
                <a:spcPct val="50000"/>
              </a:spcBef>
            </a:pPr>
            <a:r>
              <a:rPr lang="en-US" sz="1400">
                <a:sym typeface="Wingdings"/>
              </a:rPr>
              <a:t> S</a:t>
            </a:r>
            <a:r>
              <a:rPr lang="en-US" sz="1400"/>
              <a:t>ử dụng bảng câu hỏi và cuộc phỏng vấn với các nhà cung cấp, triển lãm thương mại, cộng đồng người dùng để biên dịch dữ liệu định lượng và định tính về sản phẩm và nhà cung cấp.</a:t>
            </a:r>
            <a:endParaRPr lang="en-US" sz="1400" b="1">
              <a:solidFill>
                <a:srgbClr val="080808"/>
              </a:solidFill>
              <a:cs typeface="Arial" charset="0"/>
            </a:endParaRPr>
          </a:p>
        </p:txBody>
      </p:sp>
      <p:sp>
        <p:nvSpPr>
          <p:cNvPr id="106" name="AutoShape 59"/>
          <p:cNvSpPr>
            <a:spLocks noChangeArrowheads="1"/>
          </p:cNvSpPr>
          <p:nvPr/>
        </p:nvSpPr>
        <p:spPr bwMode="gray">
          <a:xfrm>
            <a:off x="545580" y="4043612"/>
            <a:ext cx="2543175" cy="2167412"/>
          </a:xfrm>
          <a:prstGeom prst="roundRect">
            <a:avLst>
              <a:gd name="adj" fmla="val 12699"/>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en-US">
              <a:solidFill>
                <a:schemeClr val="accent2">
                  <a:lumMod val="75000"/>
                </a:schemeClr>
              </a:solidFill>
            </a:endParaRPr>
          </a:p>
        </p:txBody>
      </p:sp>
      <p:sp>
        <p:nvSpPr>
          <p:cNvPr id="107" name="AutoShape 60"/>
          <p:cNvSpPr>
            <a:spLocks noChangeArrowheads="1"/>
          </p:cNvSpPr>
          <p:nvPr/>
        </p:nvSpPr>
        <p:spPr bwMode="gray">
          <a:xfrm>
            <a:off x="599555" y="4472237"/>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8" name="Text Box 18"/>
          <p:cNvSpPr txBox="1">
            <a:spLocks noChangeArrowheads="1"/>
          </p:cNvSpPr>
          <p:nvPr/>
        </p:nvSpPr>
        <p:spPr bwMode="white">
          <a:xfrm>
            <a:off x="472369" y="4067425"/>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Thử Nghiệm</a:t>
            </a:r>
            <a:endParaRPr lang="en-US" sz="2000" b="1" i="0">
              <a:solidFill>
                <a:srgbClr val="FFFFFF"/>
              </a:solidFill>
              <a:cs typeface="Arial" charset="0"/>
            </a:endParaRPr>
          </a:p>
        </p:txBody>
      </p:sp>
      <p:sp>
        <p:nvSpPr>
          <p:cNvPr id="109" name="Text Box 9"/>
          <p:cNvSpPr txBox="1">
            <a:spLocks noChangeArrowheads="1"/>
          </p:cNvSpPr>
          <p:nvPr/>
        </p:nvSpPr>
        <p:spPr bwMode="gray">
          <a:xfrm>
            <a:off x="691630" y="4595218"/>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Quá trình thử nghiệm bao gồm mua và lắp đặt sản phẩm, thiết kế nguyên mẫu và lên kế hoạch thử nghiệm, đánh giá sản phẩm và viết báo cáo</a:t>
            </a:r>
            <a:endParaRPr lang="en-US" sz="1400" b="1">
              <a:solidFill>
                <a:srgbClr val="080808"/>
              </a:solidFill>
              <a:cs typeface="Arial" charset="0"/>
            </a:endParaRPr>
          </a:p>
        </p:txBody>
      </p:sp>
      <p:sp>
        <p:nvSpPr>
          <p:cNvPr id="110" name="AutoShape 59"/>
          <p:cNvSpPr>
            <a:spLocks noChangeArrowheads="1"/>
          </p:cNvSpPr>
          <p:nvPr/>
        </p:nvSpPr>
        <p:spPr bwMode="gray">
          <a:xfrm>
            <a:off x="3454399" y="3045878"/>
            <a:ext cx="2543175" cy="2167412"/>
          </a:xfrm>
          <a:prstGeom prst="roundRect">
            <a:avLst>
              <a:gd name="adj" fmla="val 12699"/>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en-US">
              <a:solidFill>
                <a:schemeClr val="accent2">
                  <a:lumMod val="75000"/>
                </a:schemeClr>
              </a:solidFill>
            </a:endParaRPr>
          </a:p>
        </p:txBody>
      </p:sp>
      <p:sp>
        <p:nvSpPr>
          <p:cNvPr id="111" name="AutoShape 60"/>
          <p:cNvSpPr>
            <a:spLocks noChangeArrowheads="1"/>
          </p:cNvSpPr>
          <p:nvPr/>
        </p:nvSpPr>
        <p:spPr bwMode="gray">
          <a:xfrm>
            <a:off x="3508374" y="347450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2" name="Text Box 18"/>
          <p:cNvSpPr txBox="1">
            <a:spLocks noChangeArrowheads="1"/>
          </p:cNvSpPr>
          <p:nvPr/>
        </p:nvSpPr>
        <p:spPr bwMode="white">
          <a:xfrm>
            <a:off x="3381188" y="306969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Nghiên Cứu Thí Điểm</a:t>
            </a:r>
            <a:endParaRPr lang="en-US" sz="2000" b="1" i="0">
              <a:solidFill>
                <a:srgbClr val="FFFFFF"/>
              </a:solidFill>
              <a:cs typeface="Arial" charset="0"/>
            </a:endParaRPr>
          </a:p>
        </p:txBody>
      </p:sp>
      <p:sp>
        <p:nvSpPr>
          <p:cNvPr id="113" name="Text Box 9"/>
          <p:cNvSpPr txBox="1">
            <a:spLocks noChangeArrowheads="1"/>
          </p:cNvSpPr>
          <p:nvPr/>
        </p:nvSpPr>
        <p:spPr bwMode="gray">
          <a:xfrm>
            <a:off x="3600449" y="3597484"/>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Là </a:t>
            </a:r>
            <a:r>
              <a:rPr lang="en-US" sz="1400"/>
              <a:t>một phiên bản thử nghiệm mở rộng trong đó dữ liệu “thực” của công ty được sử dụng trong đánh giá.</a:t>
            </a:r>
            <a:endParaRPr lang="en-US" sz="1400" b="1">
              <a:solidFill>
                <a:srgbClr val="080808"/>
              </a:solidFill>
              <a:cs typeface="Arial" charset="0"/>
            </a:endParaRPr>
          </a:p>
        </p:txBody>
      </p:sp>
      <p:sp>
        <p:nvSpPr>
          <p:cNvPr id="114" name="AutoShape 59"/>
          <p:cNvSpPr>
            <a:spLocks noChangeArrowheads="1"/>
          </p:cNvSpPr>
          <p:nvPr/>
        </p:nvSpPr>
        <p:spPr bwMode="gray">
          <a:xfrm>
            <a:off x="6408404" y="4171295"/>
            <a:ext cx="2543175" cy="2167412"/>
          </a:xfrm>
          <a:prstGeom prst="roundRect">
            <a:avLst>
              <a:gd name="adj" fmla="val 12699"/>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accent2">
                  <a:lumMod val="75000"/>
                </a:schemeClr>
              </a:solidFill>
            </a:endParaRPr>
          </a:p>
        </p:txBody>
      </p:sp>
      <p:sp>
        <p:nvSpPr>
          <p:cNvPr id="115" name="AutoShape 60"/>
          <p:cNvSpPr>
            <a:spLocks noChangeArrowheads="1"/>
          </p:cNvSpPr>
          <p:nvPr/>
        </p:nvSpPr>
        <p:spPr bwMode="gray">
          <a:xfrm>
            <a:off x="6462379" y="4599920"/>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6" name="Text Box 18"/>
          <p:cNvSpPr txBox="1">
            <a:spLocks noChangeArrowheads="1"/>
          </p:cNvSpPr>
          <p:nvPr/>
        </p:nvSpPr>
        <p:spPr bwMode="white">
          <a:xfrm>
            <a:off x="6220921" y="4195108"/>
            <a:ext cx="2867702"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Phân Tích Nhà Cung Cấp</a:t>
            </a:r>
            <a:endParaRPr lang="en-US" sz="2000" b="1" i="0">
              <a:solidFill>
                <a:srgbClr val="FFFFFF"/>
              </a:solidFill>
              <a:cs typeface="Arial" charset="0"/>
            </a:endParaRPr>
          </a:p>
        </p:txBody>
      </p:sp>
      <p:sp>
        <p:nvSpPr>
          <p:cNvPr id="117" name="Text Box 9"/>
          <p:cNvSpPr txBox="1">
            <a:spLocks noChangeArrowheads="1"/>
          </p:cNvSpPr>
          <p:nvPr/>
        </p:nvSpPr>
        <p:spPr bwMode="gray">
          <a:xfrm>
            <a:off x="6554454" y="4722901"/>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Cần đánh giá về dịch vụ hỗ trợ người dùng (cài đặt, đào tạo và bảo trì) và đặc điểm (uy tín, độ ổn định) của nhà cung cấp</a:t>
            </a:r>
            <a:endParaRPr lang="en-US" sz="1400" b="1">
              <a:solidFill>
                <a:srgbClr val="080808"/>
              </a:solidFill>
              <a:cs typeface="Arial" charset="0"/>
            </a:endParaRPr>
          </a:p>
        </p:txBody>
      </p:sp>
    </p:spTree>
    <p:extLst>
      <p:ext uri="{BB962C8B-B14F-4D97-AF65-F5344CB8AC3E}">
        <p14:creationId xmlns:p14="http://schemas.microsoft.com/office/powerpoint/2010/main" val="3247863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vần đề với lựa chọn thành phần COTS</a:t>
            </a:r>
          </a:p>
        </p:txBody>
      </p:sp>
      <p:grpSp>
        <p:nvGrpSpPr>
          <p:cNvPr id="4" name="Group 3"/>
          <p:cNvGrpSpPr>
            <a:grpSpLocks/>
          </p:cNvGrpSpPr>
          <p:nvPr/>
        </p:nvGrpSpPr>
        <p:grpSpPr bwMode="auto">
          <a:xfrm>
            <a:off x="76200" y="1831975"/>
            <a:ext cx="217011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2"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solidFill>
                    <a:srgbClr val="000000"/>
                  </a:solidFill>
                </a:rPr>
                <a:t>1</a:t>
              </a:r>
              <a:endParaRPr lang="en-US" b="0" dirty="0"/>
            </a:p>
          </p:txBody>
        </p:sp>
        <p:sp>
          <p:nvSpPr>
            <p:cNvPr id="13" name="Text Box 17"/>
            <p:cNvSpPr txBox="1">
              <a:spLocks noChangeArrowheads="1"/>
            </p:cNvSpPr>
            <p:nvPr/>
          </p:nvSpPr>
          <p:spPr bwMode="gray">
            <a:xfrm>
              <a:off x="768" y="1776"/>
              <a:ext cx="129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Thiếu các quy trình rõ ràng</a:t>
              </a:r>
            </a:p>
          </p:txBody>
        </p:sp>
      </p:grpSp>
      <p:grpSp>
        <p:nvGrpSpPr>
          <p:cNvPr id="19" name="Group 18"/>
          <p:cNvGrpSpPr>
            <a:grpSpLocks/>
          </p:cNvGrpSpPr>
          <p:nvPr/>
        </p:nvGrpSpPr>
        <p:grpSpPr bwMode="auto">
          <a:xfrm>
            <a:off x="2362200" y="1831975"/>
            <a:ext cx="2166938"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dirty="0">
                <a:latin typeface="Times New Roman" pitchFamily="18" charset="0"/>
                <a:cs typeface="Times New Roman" pitchFamily="18" charset="0"/>
              </a:endParaRPr>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2</a:t>
              </a:r>
              <a:endParaRPr lang="en-US" b="0"/>
            </a:p>
          </p:txBody>
        </p:sp>
        <p:sp>
          <p:nvSpPr>
            <p:cNvPr id="30" name="Text Box 29"/>
            <p:cNvSpPr txBox="1">
              <a:spLocks noChangeArrowheads="1"/>
            </p:cNvSpPr>
            <p:nvPr/>
          </p:nvSpPr>
          <p:spPr bwMode="gray">
            <a:xfrm>
              <a:off x="2256" y="1776"/>
              <a:ext cx="12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Bản chất “hộp đen” của các thành phần COTS</a:t>
              </a: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2"/>
          <p:cNvGrpSpPr>
            <a:grpSpLocks/>
          </p:cNvGrpSpPr>
          <p:nvPr/>
        </p:nvGrpSpPr>
        <p:grpSpPr bwMode="auto">
          <a:xfrm>
            <a:off x="4648200" y="1831975"/>
            <a:ext cx="217011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3</a:t>
              </a:r>
              <a:endParaRPr lang="en-US" b="0"/>
            </a:p>
          </p:txBody>
        </p:sp>
        <p:sp>
          <p:nvSpPr>
            <p:cNvPr id="40"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Những thay đổi nhanh chóng trên thị trường</a:t>
              </a:r>
              <a:endParaRPr lang="en-US" sz="2800" b="0" dirty="0">
                <a:latin typeface="Times New Roman" pitchFamily="18" charset="0"/>
                <a:cs typeface="Times New Roman" pitchFamily="18" charset="0"/>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6908800" y="1828800"/>
            <a:ext cx="2170113" cy="4035425"/>
            <a:chOff x="3692" y="1296"/>
            <a:chExt cx="1367" cy="2542"/>
          </a:xfrm>
        </p:grpSpPr>
        <p:sp>
          <p:nvSpPr>
            <p:cNvPr id="4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34"/>
            <p:cNvSpPr>
              <a:spLocks noChangeArrowheads="1"/>
            </p:cNvSpPr>
            <p:nvPr/>
          </p:nvSpPr>
          <p:spPr bwMode="gray">
            <a:xfrm>
              <a:off x="3717" y="1495"/>
              <a:ext cx="1322" cy="1766"/>
            </a:xfrm>
            <a:prstGeom prst="roundRect">
              <a:avLst>
                <a:gd name="adj" fmla="val 16667"/>
              </a:avLst>
            </a:prstGeom>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1" name="AutoShape 35"/>
            <p:cNvSpPr>
              <a:spLocks noChangeArrowheads="1"/>
            </p:cNvSpPr>
            <p:nvPr/>
          </p:nvSpPr>
          <p:spPr bwMode="gray">
            <a:xfrm>
              <a:off x="3728" y="2795"/>
              <a:ext cx="1304" cy="447"/>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2" name="AutoShape 36"/>
            <p:cNvSpPr>
              <a:spLocks noChangeArrowheads="1"/>
            </p:cNvSpPr>
            <p:nvPr/>
          </p:nvSpPr>
          <p:spPr bwMode="gray">
            <a:xfrm>
              <a:off x="3728" y="1509"/>
              <a:ext cx="1304" cy="446"/>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grpSp>
          <p:nvGrpSpPr>
            <p:cNvPr id="53" name="Group 37"/>
            <p:cNvGrpSpPr>
              <a:grpSpLocks/>
            </p:cNvGrpSpPr>
            <p:nvPr/>
          </p:nvGrpSpPr>
          <p:grpSpPr bwMode="auto">
            <a:xfrm>
              <a:off x="4165" y="1296"/>
              <a:ext cx="405" cy="405"/>
              <a:chOff x="1289" y="582"/>
              <a:chExt cx="668" cy="668"/>
            </a:xfrm>
          </p:grpSpPr>
          <p:sp>
            <p:nvSpPr>
              <p:cNvPr id="58"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9"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1"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4" name="Text Box 43"/>
            <p:cNvSpPr txBox="1">
              <a:spLocks noChangeArrowheads="1"/>
            </p:cNvSpPr>
            <p:nvPr/>
          </p:nvSpPr>
          <p:spPr bwMode="gray">
            <a:xfrm>
              <a:off x="4257" y="135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000000"/>
                  </a:solidFill>
                </a:rPr>
                <a:t>4</a:t>
              </a:r>
              <a:endParaRPr lang="en-US" b="0" dirty="0"/>
            </a:p>
          </p:txBody>
        </p:sp>
        <p:sp>
          <p:nvSpPr>
            <p:cNvPr id="55"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Sử dụng sai phương pháp hợp nhất dữ liệu</a:t>
              </a:r>
              <a:endParaRPr lang="en-US" sz="2800" b="0" dirty="0">
                <a:latin typeface="Times New Roman" pitchFamily="18" charset="0"/>
                <a:cs typeface="Times New Roman" pitchFamily="18" charset="0"/>
              </a:endParaRPr>
            </a:p>
          </p:txBody>
        </p:sp>
        <p:sp>
          <p:nvSpPr>
            <p:cNvPr id="5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08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Weighted Sum Method</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4800600" cy="4572000"/>
          </a:xfrm>
        </p:spPr>
        <p:txBody>
          <a:bodyPr>
            <a:noAutofit/>
          </a:bodyPr>
          <a:lstStyle/>
          <a:p>
            <a:pPr marL="0" lvl="0" indent="0">
              <a:buNone/>
            </a:pPr>
            <a:r>
              <a:rPr lang="en-US" sz="2400"/>
              <a:t>Mỗi quyết định chúng ta thực hiện đòi hỏi sự </a:t>
            </a:r>
            <a:r>
              <a:rPr lang="en-US" sz="2400">
                <a:solidFill>
                  <a:srgbClr val="FF0000"/>
                </a:solidFill>
              </a:rPr>
              <a:t>cân bằng nhiều yếu tố </a:t>
            </a:r>
            <a:r>
              <a:rPr lang="en-US" sz="2400"/>
              <a:t>và điều này hình thành nên một quyết định đa tiêu chí. </a:t>
            </a:r>
          </a:p>
        </p:txBody>
      </p:sp>
      <p:pic>
        <p:nvPicPr>
          <p:cNvPr id="4" name="Picture 3">
            <a:extLst>
              <a:ext uri="{FF2B5EF4-FFF2-40B4-BE49-F238E27FC236}">
                <a16:creationId xmlns:a16="http://schemas.microsoft.com/office/drawing/2014/main" id="{B59CAAFE-3889-4887-9A13-711E8B75C3D1}"/>
              </a:ext>
            </a:extLst>
          </p:cNvPr>
          <p:cNvPicPr>
            <a:picLocks noChangeAspect="1"/>
          </p:cNvPicPr>
          <p:nvPr/>
        </p:nvPicPr>
        <p:blipFill>
          <a:blip r:embed="rId3"/>
          <a:stretch>
            <a:fillRect/>
          </a:stretch>
        </p:blipFill>
        <p:spPr>
          <a:xfrm>
            <a:off x="5415459" y="2590800"/>
            <a:ext cx="3423741" cy="2362200"/>
          </a:xfrm>
          <a:prstGeom prst="rect">
            <a:avLst/>
          </a:prstGeom>
        </p:spPr>
      </p:pic>
    </p:spTree>
    <p:extLst>
      <p:ext uri="{BB962C8B-B14F-4D97-AF65-F5344CB8AC3E}">
        <p14:creationId xmlns:p14="http://schemas.microsoft.com/office/powerpoint/2010/main" val="541995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Một trong những mục tiêu của MCDA là </a:t>
            </a:r>
            <a:r>
              <a:rPr lang="en-US" sz="2400">
                <a:solidFill>
                  <a:srgbClr val="FF0000"/>
                </a:solidFill>
              </a:rPr>
              <a:t>tối thiểu hóa tiềm năng hối tiếc về những quyết định đã ra </a:t>
            </a:r>
            <a:r>
              <a:rPr lang="en-US" sz="2400"/>
              <a:t>bằng việc thỏa mãn rằng tất cả tiêu chí đã được xem xét.</a:t>
            </a:r>
          </a:p>
          <a:p>
            <a:pPr marL="0" lvl="0" indent="0">
              <a:buNone/>
            </a:pPr>
            <a:endParaRPr lang="en-US" sz="2400"/>
          </a:p>
        </p:txBody>
      </p:sp>
    </p:spTree>
    <p:extLst>
      <p:ext uri="{BB962C8B-B14F-4D97-AF65-F5344CB8AC3E}">
        <p14:creationId xmlns:p14="http://schemas.microsoft.com/office/powerpoint/2010/main" val="3293861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a:solidFill>
                  <a:schemeClr val="tx1">
                    <a:lumMod val="85000"/>
                    <a:lumOff val="15000"/>
                  </a:schemeClr>
                </a:solidFill>
                <a:latin typeface="+mj-lt"/>
              </a:rPr>
              <a:t>Nội dung</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917" y="5146909"/>
            <a:ext cx="7973935" cy="400110"/>
          </a:xfrm>
          <a:prstGeom prst="rect">
            <a:avLst/>
          </a:prstGeom>
          <a:noFill/>
        </p:spPr>
        <p:txBody>
          <a:bodyPr wrap="none" rtlCol="0">
            <a:normAutofit/>
          </a:bodyPr>
          <a:lstStyle/>
          <a:p>
            <a:pPr algn="r"/>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grpSp>
        <p:nvGrpSpPr>
          <p:cNvPr id="26" name="Group 25"/>
          <p:cNvGrpSpPr/>
          <p:nvPr/>
        </p:nvGrpSpPr>
        <p:grpSpPr>
          <a:xfrm>
            <a:off x="111547" y="151103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a:solidFill>
                    <a:schemeClr val="bg1"/>
                  </a:solidFill>
                  <a:effectLst>
                    <a:outerShdw blurRad="50800" dist="25400" dir="5400000" algn="t" rotWithShape="0">
                      <a:prstClr val="black">
                        <a:alpha val="15000"/>
                      </a:prstClr>
                    </a:outerShdw>
                  </a:effectLst>
                </a:rPr>
                <a:t>CBSD &amp; COTS</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2432894" y="1511036"/>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a:solidFill>
                    <a:srgbClr val="2A7A9E">
                      <a:alpha val="40000"/>
                    </a:srgbClr>
                  </a:solidFill>
                  <a:latin typeface="+mj-lt"/>
                  <a:cs typeface="Arial" pitchFamily="34" charset="0"/>
                </a:rPr>
                <a:t>2</a:t>
              </a: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a:solidFill>
                    <a:schemeClr val="bg1"/>
                  </a:solidFill>
                  <a:effectLst>
                    <a:outerShdw blurRad="50800" dist="25400" dir="5400000" algn="t" rotWithShape="0">
                      <a:prstClr val="black">
                        <a:alpha val="15000"/>
                      </a:prstClr>
                    </a:outerShdw>
                  </a:effectLst>
                </a:rPr>
                <a:t>Quy trình đánh giá COTS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4729118" y="1511036"/>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a:solidFill>
                    <a:srgbClr val="65B131">
                      <a:alpha val="64000"/>
                    </a:srgbClr>
                  </a:solidFill>
                  <a:latin typeface="+mj-lt"/>
                  <a:cs typeface="Arial" pitchFamily="34" charset="0"/>
                </a:rPr>
                <a:t>3</a:t>
              </a: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Weighted Sum Method </a:t>
              </a:r>
              <a:endParaRPr lang="en-US" sz="2300" b="1" dirty="0">
                <a:solidFill>
                  <a:schemeClr val="bg1"/>
                </a:solidFill>
                <a:effectLst>
                  <a:outerShdw blurRad="50800" dist="25400" dir="5400000" algn="t" rotWithShape="0">
                    <a:prstClr val="black">
                      <a:alpha val="15000"/>
                    </a:prstClr>
                  </a:outerShdw>
                </a:effectLst>
              </a:endParaRPr>
            </a:p>
          </p:txBody>
        </p:sp>
      </p:grpSp>
      <p:sp>
        <p:nvSpPr>
          <p:cNvPr id="22" name="Oval 21"/>
          <p:cNvSpPr/>
          <p:nvPr/>
        </p:nvSpPr>
        <p:spPr>
          <a:xfrm>
            <a:off x="7025342" y="1886334"/>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
        <p:nvSpPr>
          <p:cNvPr id="28" name="Oval 27"/>
          <p:cNvSpPr/>
          <p:nvPr/>
        </p:nvSpPr>
        <p:spPr>
          <a:xfrm>
            <a:off x="7262306" y="19459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TextBox 29"/>
          <p:cNvSpPr txBox="1"/>
          <p:nvPr/>
        </p:nvSpPr>
        <p:spPr>
          <a:xfrm>
            <a:off x="7057281" y="2590351"/>
            <a:ext cx="2117237" cy="791484"/>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Áp dụng vào </a:t>
            </a:r>
            <a:r>
              <a:rPr lang="en-US" sz="2300" b="1" spc="60" smtClean="0">
                <a:solidFill>
                  <a:schemeClr val="bg1"/>
                </a:solidFill>
                <a:effectLst>
                  <a:outerShdw blurRad="50800" dist="25400" dir="5400000" algn="t" rotWithShape="0">
                    <a:prstClr val="black">
                      <a:alpha val="15000"/>
                    </a:prstClr>
                  </a:outerShdw>
                </a:effectLst>
              </a:rPr>
              <a:t>Thực tế</a:t>
            </a:r>
            <a:endParaRPr lang="en-US" sz="2300" b="1" dirty="0">
              <a:solidFill>
                <a:schemeClr val="bg1"/>
              </a:solidFill>
              <a:effectLst>
                <a:outerShdw blurRad="50800" dist="25400" dir="5400000" algn="t" rotWithShape="0">
                  <a:prstClr val="black">
                    <a:alpha val="15000"/>
                  </a:prstClr>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Mỗi tiêu chí được gán cho một trọng số, và tổng của các trọng số này bằng 1. </a:t>
                </a:r>
              </a:p>
              <a:p>
                <a:pPr marL="0" indent="0">
                  <a:buNone/>
                </a:pPr>
                <a:r>
                  <a:rPr lang="en-US" sz="2400"/>
                  <a:t>Mỗi giải pháp được đánh giá trên tất cả tiêu chí. Điểm tổng hợp của một giải pháp theo công thức sau: </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𝑖𝑗</m:t>
                              </m:r>
                            </m:sub>
                          </m:sSub>
                          <m:r>
                            <a:rPr lang="en-US" sz="2400" i="1">
                              <a:latin typeface="Cambria Math" panose="02040503050406030204" pitchFamily="18" charset="0"/>
                            </a:rPr>
                            <m:t>)</m:t>
                          </m:r>
                        </m:e>
                      </m:nary>
                    </m:oMath>
                  </m:oMathPara>
                </a14:m>
                <a:endParaRPr lang="en-US" sz="2400"/>
              </a:p>
              <a:p>
                <a:pPr marL="0" indent="0" algn="ctr">
                  <a:buNone/>
                </a:pPr>
                <a:r>
                  <a:rPr lang="en-US" sz="2400"/>
                  <a:t>P</a:t>
                </a:r>
                <a:r>
                  <a:rPr lang="en-US" sz="2400" baseline="-25000"/>
                  <a:t>i</a:t>
                </a:r>
                <a:r>
                  <a:rPr lang="en-US" sz="2400"/>
                  <a:t> : điểm tổng hợp của giải pháp A</a:t>
                </a:r>
                <a:r>
                  <a:rPr lang="en-US" sz="2400" baseline="-25000"/>
                  <a:t>i</a:t>
                </a:r>
              </a:p>
              <a:p>
                <a:pPr marL="0" indent="0" algn="ctr">
                  <a:buNone/>
                </a:pPr>
                <a:r>
                  <a:rPr lang="en-US" sz="2400"/>
                  <a:t>w</a:t>
                </a:r>
                <a:r>
                  <a:rPr lang="en-US" sz="2400" baseline="-25000"/>
                  <a:t>j </a:t>
                </a:r>
                <a:r>
                  <a:rPr lang="en-US" sz="2400"/>
                  <a:t>: trọng số của tiêu chí j</a:t>
                </a:r>
              </a:p>
              <a:p>
                <a:pPr marL="0" indent="0" algn="ctr">
                  <a:buNone/>
                </a:pPr>
                <a:r>
                  <a:rPr lang="en-US" sz="2400"/>
                  <a:t>m</a:t>
                </a:r>
                <a:r>
                  <a:rPr lang="en-US" sz="2400" baseline="-25000"/>
                  <a:t>ij</a:t>
                </a:r>
                <a:r>
                  <a:rPr lang="en-US" sz="2400"/>
                  <a:t>: điểm đánh giá tiêu chí j của giải pháp A</a:t>
                </a:r>
                <a:r>
                  <a:rPr lang="en-US" sz="2400" baseline="-25000"/>
                  <a:t>i</a:t>
                </a:r>
                <a:endParaRPr lang="en-US" sz="2400"/>
              </a:p>
              <a:p>
                <a:pPr marL="0" indent="0">
                  <a:buNone/>
                </a:pPr>
                <a:endParaRPr lang="en-US" sz="2400"/>
              </a:p>
              <a:p>
                <a:pPr marL="0" lvl="0" indent="0">
                  <a:buNone/>
                </a:pP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3"/>
                <a:stretch>
                  <a:fillRect l="-1111" t="-1067" r="-1185"/>
                </a:stretch>
              </a:blipFill>
            </p:spPr>
            <p:txBody>
              <a:bodyPr/>
              <a:lstStyle/>
              <a:p>
                <a:r>
                  <a:rPr lang="en-US">
                    <a:noFill/>
                  </a:rPr>
                  <a:t> </a:t>
                </a:r>
              </a:p>
            </p:txBody>
          </p:sp>
        </mc:Fallback>
      </mc:AlternateContent>
    </p:spTree>
    <p:extLst>
      <p:ext uri="{BB962C8B-B14F-4D97-AF65-F5344CB8AC3E}">
        <p14:creationId xmlns:p14="http://schemas.microsoft.com/office/powerpoint/2010/main" val="3677976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endParaRPr lang="en-US" sz="2400"/>
          </a:p>
          <a:p>
            <a:pPr marL="0" lvl="0" indent="0">
              <a:buNone/>
            </a:pPr>
            <a:endParaRPr lang="en-US" sz="2400"/>
          </a:p>
        </p:txBody>
      </p:sp>
      <p:pic>
        <p:nvPicPr>
          <p:cNvPr id="3074" name="Picture 2" descr="Káº¿t quáº£ hÃ¬nh áº£nh cho multi-criteria desicion">
            <a:extLst>
              <a:ext uri="{FF2B5EF4-FFF2-40B4-BE49-F238E27FC236}">
                <a16:creationId xmlns:a16="http://schemas.microsoft.com/office/drawing/2014/main" id="{E5704479-DC06-4A95-8C4C-F08021AEF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953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8F5F038-D15E-4601-BA5A-6EE41FFF226D}"/>
              </a:ext>
            </a:extLst>
          </p:cNvPr>
          <p:cNvSpPr/>
          <p:nvPr/>
        </p:nvSpPr>
        <p:spPr>
          <a:xfrm>
            <a:off x="914400" y="3048000"/>
            <a:ext cx="1392382" cy="762000"/>
          </a:xfrm>
          <a:prstGeom prst="rightArrow">
            <a:avLst>
              <a:gd name="adj1" fmla="val 76098"/>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Tiêu chí đánh giá</a:t>
            </a:r>
          </a:p>
        </p:txBody>
      </p:sp>
      <p:sp>
        <p:nvSpPr>
          <p:cNvPr id="6" name="Arrow: Down 5">
            <a:extLst>
              <a:ext uri="{FF2B5EF4-FFF2-40B4-BE49-F238E27FC236}">
                <a16:creationId xmlns:a16="http://schemas.microsoft.com/office/drawing/2014/main" id="{C6017583-806A-4CD2-B5F7-0D3F35FA9848}"/>
              </a:ext>
            </a:extLst>
          </p:cNvPr>
          <p:cNvSpPr/>
          <p:nvPr/>
        </p:nvSpPr>
        <p:spPr>
          <a:xfrm>
            <a:off x="4572000" y="914400"/>
            <a:ext cx="1600200" cy="723900"/>
          </a:xfrm>
          <a:prstGeom prst="downArrow">
            <a:avLst>
              <a:gd name="adj1" fmla="val 72511"/>
              <a:gd name="adj2" fmla="val 2845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Các giải pháp</a:t>
            </a:r>
          </a:p>
        </p:txBody>
      </p:sp>
      <p:sp>
        <p:nvSpPr>
          <p:cNvPr id="7" name="Arrow: Left 6">
            <a:extLst>
              <a:ext uri="{FF2B5EF4-FFF2-40B4-BE49-F238E27FC236}">
                <a16:creationId xmlns:a16="http://schemas.microsoft.com/office/drawing/2014/main" id="{4CA13481-63C4-403F-BA16-1C106D1EBEEE}"/>
              </a:ext>
            </a:extLst>
          </p:cNvPr>
          <p:cNvSpPr/>
          <p:nvPr/>
        </p:nvSpPr>
        <p:spPr>
          <a:xfrm>
            <a:off x="7162800" y="2996184"/>
            <a:ext cx="1143000" cy="1094232"/>
          </a:xfrm>
          <a:prstGeom prst="leftArrow">
            <a:avLst>
              <a:gd name="adj1" fmla="val 78154"/>
              <a:gd name="adj2" fmla="val 264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Trọng số của tiêu chí</a:t>
            </a:r>
          </a:p>
        </p:txBody>
      </p:sp>
    </p:spTree>
    <p:extLst>
      <p:ext uri="{BB962C8B-B14F-4D97-AF65-F5344CB8AC3E}">
        <p14:creationId xmlns:p14="http://schemas.microsoft.com/office/powerpoint/2010/main" val="31520178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rPr>
              <a:t>Áp dụng vào đồ án</a:t>
            </a:r>
            <a:endParaRPr lang="en-US" sz="40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dirty="0">
                <a:solidFill>
                  <a:schemeClr val="tx1">
                    <a:lumMod val="75000"/>
                    <a:lumOff val="25000"/>
                  </a:schemeClr>
                </a:solidFill>
              </a:rPr>
              <a:t>Component-based Software </a:t>
            </a:r>
            <a:r>
              <a:rPr lang="vi-VN" sz="1700" b="1" dirty="0">
                <a:solidFill>
                  <a:schemeClr val="tx1">
                    <a:lumMod val="75000"/>
                    <a:lumOff val="25000"/>
                  </a:schemeClr>
                </a:solidFill>
              </a:rPr>
              <a:t>Quality</a:t>
            </a:r>
            <a:endParaRPr lang="en-US" sz="1700" b="1" dirty="0">
              <a:solidFill>
                <a:schemeClr val="tx1">
                  <a:lumMod val="75000"/>
                  <a:lumOff val="25000"/>
                </a:schemeClr>
              </a:solidFill>
            </a:endParaRPr>
          </a:p>
        </p:txBody>
      </p:sp>
      <p:sp>
        <p:nvSpPr>
          <p:cNvPr id="7" name="Oval 6"/>
          <p:cNvSpPr/>
          <p:nvPr/>
        </p:nvSpPr>
        <p:spPr>
          <a:xfrm>
            <a:off x="757485" y="1948677"/>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Tree>
    <p:extLst>
      <p:ext uri="{BB962C8B-B14F-4D97-AF65-F5344CB8AC3E}">
        <p14:creationId xmlns:p14="http://schemas.microsoft.com/office/powerpoint/2010/main" val="16456105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620" y="2224928"/>
            <a:ext cx="1905000" cy="13430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5" y="2057400"/>
            <a:ext cx="1524000" cy="1524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765" y="2057400"/>
            <a:ext cx="1771650" cy="1771650"/>
          </a:xfrm>
          <a:prstGeom prst="rect">
            <a:avLst/>
          </a:prstGeom>
        </p:spPr>
      </p:pic>
      <p:sp>
        <p:nvSpPr>
          <p:cNvPr id="13" name="TextBox 12"/>
          <p:cNvSpPr txBox="1"/>
          <p:nvPr/>
        </p:nvSpPr>
        <p:spPr>
          <a:xfrm>
            <a:off x="1157771"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Angular</a:t>
            </a:r>
          </a:p>
        </p:txBody>
      </p:sp>
      <p:sp>
        <p:nvSpPr>
          <p:cNvPr id="14" name="TextBox 13"/>
          <p:cNvSpPr txBox="1"/>
          <p:nvPr/>
        </p:nvSpPr>
        <p:spPr>
          <a:xfrm>
            <a:off x="39104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React</a:t>
            </a:r>
          </a:p>
        </p:txBody>
      </p:sp>
      <p:sp>
        <p:nvSpPr>
          <p:cNvPr id="15" name="TextBox 14"/>
          <p:cNvSpPr txBox="1"/>
          <p:nvPr/>
        </p:nvSpPr>
        <p:spPr>
          <a:xfrm>
            <a:off x="65393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Vue.Js</a:t>
            </a:r>
          </a:p>
        </p:txBody>
      </p:sp>
    </p:spTree>
    <p:extLst>
      <p:ext uri="{BB962C8B-B14F-4D97-AF65-F5344CB8AC3E}">
        <p14:creationId xmlns:p14="http://schemas.microsoft.com/office/powerpoint/2010/main" val="19002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26889185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28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7287202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445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Hiệu năng</a:t>
            </a:r>
          </a:p>
        </p:txBody>
      </p:sp>
      <p:pic>
        <p:nvPicPr>
          <p:cNvPr id="4" name="Picture 3"/>
          <p:cNvPicPr>
            <a:picLocks noChangeAspect="1"/>
          </p:cNvPicPr>
          <p:nvPr/>
        </p:nvPicPr>
        <p:blipFill>
          <a:blip r:embed="rId3"/>
          <a:stretch>
            <a:fillRect/>
          </a:stretch>
        </p:blipFill>
        <p:spPr>
          <a:xfrm>
            <a:off x="304800" y="990600"/>
            <a:ext cx="4143375" cy="5105400"/>
          </a:xfrm>
          <a:prstGeom prst="rect">
            <a:avLst/>
          </a:prstGeom>
        </p:spPr>
      </p:pic>
      <p:pic>
        <p:nvPicPr>
          <p:cNvPr id="5" name="Picture 4"/>
          <p:cNvPicPr>
            <a:picLocks noChangeAspect="1"/>
          </p:cNvPicPr>
          <p:nvPr/>
        </p:nvPicPr>
        <p:blipFill>
          <a:blip r:embed="rId4"/>
          <a:stretch>
            <a:fillRect/>
          </a:stretch>
        </p:blipFill>
        <p:spPr>
          <a:xfrm>
            <a:off x="4434728" y="1766047"/>
            <a:ext cx="4162425" cy="4371975"/>
          </a:xfrm>
          <a:prstGeom prst="rect">
            <a:avLst/>
          </a:prstGeom>
        </p:spPr>
      </p:pic>
      <p:sp>
        <p:nvSpPr>
          <p:cNvPr id="6" name="Rectangle 5"/>
          <p:cNvSpPr/>
          <p:nvPr/>
        </p:nvSpPr>
        <p:spPr>
          <a:xfrm>
            <a:off x="4549588" y="995082"/>
            <a:ext cx="40475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https://www.stefankrause.net/js-frameworks-benchmark6/webdriver-ts-results/table.html</a:t>
            </a:r>
          </a:p>
        </p:txBody>
      </p:sp>
    </p:spTree>
    <p:extLst>
      <p:ext uri="{BB962C8B-B14F-4D97-AF65-F5344CB8AC3E}">
        <p14:creationId xmlns:p14="http://schemas.microsoft.com/office/powerpoint/2010/main" val="202526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894966536"/>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72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responsive</a:t>
            </a:r>
            <a:endParaRPr lang="en-US" dirty="0">
              <a:latin typeface="+mn-lt"/>
            </a:endParaRPr>
          </a:p>
        </p:txBody>
      </p:sp>
      <p:pic>
        <p:nvPicPr>
          <p:cNvPr id="1026" name="Picture 2" descr="https://cdn-images-1.medium.com/max/1000/1*-jTR4RWgYr3AG6LCm4N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90" y="1295400"/>
            <a:ext cx="8686800" cy="21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0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A3AE8A-7BE6-8242-B16A-6A612C989CEE}"/>
              </a:ext>
            </a:extLst>
          </p:cNvPr>
          <p:cNvGraphicFramePr>
            <a:graphicFrameLocks noGrp="1"/>
          </p:cNvGraphicFramePr>
          <p:nvPr>
            <p:extLst>
              <p:ext uri="{D42A27DB-BD31-4B8C-83A1-F6EECF244321}">
                <p14:modId xmlns:p14="http://schemas.microsoft.com/office/powerpoint/2010/main" val="737134611"/>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4DC38386-10DB-7F4B-A247-BAAE1A3D478F}"/>
              </a:ext>
            </a:extLst>
          </p:cNvPr>
          <p:cNvSpPr txBox="1">
            <a:spLocks noGrp="1"/>
          </p:cNvSpPr>
          <p:nvPr>
            <p:ph type="title"/>
          </p:nvPr>
        </p:nvSpPr>
        <p:spPr>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dirty="0"/>
              <a:t>Lựa chọn Front-end Framework</a:t>
            </a:r>
          </a:p>
        </p:txBody>
      </p:sp>
    </p:spTree>
    <p:extLst>
      <p:ext uri="{BB962C8B-B14F-4D97-AF65-F5344CB8AC3E}">
        <p14:creationId xmlns:p14="http://schemas.microsoft.com/office/powerpoint/2010/main" val="319244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CBSD &amp; COTS</a:t>
            </a:r>
          </a:p>
        </p:txBody>
      </p:sp>
      <p:sp>
        <p:nvSpPr>
          <p:cNvPr id="5" name="Text Placeholder 4"/>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thư viện đồ hoạ</a:t>
            </a:r>
            <a:endParaRPr lang="en-US" dirty="0">
              <a:latin typeface="+mn-lt"/>
            </a:endParaRPr>
          </a:p>
        </p:txBody>
      </p:sp>
      <p:pic>
        <p:nvPicPr>
          <p:cNvPr id="2050" name="Picture 2" descr="https://cdn-images-1.medium.com/max/1600/1*HFDErfiB8_6C68qegTihNg.png"/>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36180" y="1296695"/>
            <a:ext cx="4508500" cy="2082800"/>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https://cdn-images-1.medium.com/max/1600/1*IEIP0G5joD0pDZbHXbXK6Q.png">
            <a:extLst>
              <a:ext uri="{FF2B5EF4-FFF2-40B4-BE49-F238E27FC236}">
                <a16:creationId xmlns:a16="http://schemas.microsoft.com/office/drawing/2014/main" id="{3D9B1461-3ACB-6648-AC75-334B487F773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3794099" y="2235200"/>
            <a:ext cx="48895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images-1.medium.com/max/1600/1*1o25aIUwyrJpaRZukW5BLw.png">
            <a:extLst>
              <a:ext uri="{FF2B5EF4-FFF2-40B4-BE49-F238E27FC236}">
                <a16:creationId xmlns:a16="http://schemas.microsoft.com/office/drawing/2014/main" id="{2A49381D-977E-7C47-A0B1-02D50E6AB0C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1342999" y="3914190"/>
            <a:ext cx="49022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7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a:extLst>
              <a:ext uri="{FF2B5EF4-FFF2-40B4-BE49-F238E27FC236}">
                <a16:creationId xmlns:a16="http://schemas.microsoft.com/office/drawing/2014/main" id="{49827BC0-6AF6-EA47-AAD5-005FC63FDD9F}"/>
              </a:ext>
            </a:extLst>
          </p:cNvPr>
          <p:cNvGraphicFramePr>
            <a:graphicFrameLocks noGrp="1"/>
          </p:cNvGraphicFramePr>
          <p:nvPr>
            <p:extLst>
              <p:ext uri="{D42A27DB-BD31-4B8C-83A1-F6EECF244321}">
                <p14:modId xmlns:p14="http://schemas.microsoft.com/office/powerpoint/2010/main" val="70824964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213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Tính dễ học</a:t>
            </a:r>
            <a:endParaRPr lang="en-US" dirty="0">
              <a:latin typeface="+mn-lt"/>
            </a:endParaRPr>
          </a:p>
        </p:txBody>
      </p:sp>
      <p:pic>
        <p:nvPicPr>
          <p:cNvPr id="3" name="Picture 2"/>
          <p:cNvPicPr>
            <a:picLocks noChangeAspect="1"/>
          </p:cNvPicPr>
          <p:nvPr/>
        </p:nvPicPr>
        <p:blipFill>
          <a:blip r:embed="rId3"/>
          <a:stretch>
            <a:fillRect/>
          </a:stretch>
        </p:blipFill>
        <p:spPr>
          <a:xfrm>
            <a:off x="880077" y="990600"/>
            <a:ext cx="7515225" cy="4124325"/>
          </a:xfrm>
          <a:prstGeom prst="rect">
            <a:avLst/>
          </a:prstGeom>
        </p:spPr>
      </p:pic>
      <p:sp>
        <p:nvSpPr>
          <p:cNvPr id="6" name="Rectangle 5"/>
          <p:cNvSpPr/>
          <p:nvPr/>
        </p:nvSpPr>
        <p:spPr>
          <a:xfrm>
            <a:off x="675289" y="5562600"/>
            <a:ext cx="7924800"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https://academind.com/learn/angular/angular-vs-react-vs-vue-my-thoughts/</a:t>
            </a:r>
          </a:p>
        </p:txBody>
      </p:sp>
    </p:spTree>
    <p:extLst>
      <p:ext uri="{BB962C8B-B14F-4D97-AF65-F5344CB8AC3E}">
        <p14:creationId xmlns:p14="http://schemas.microsoft.com/office/powerpoint/2010/main" val="119097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848994633"/>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14800C95-2873-1D4C-B245-094F0C53FE8F}"/>
              </a:ext>
            </a:extLst>
          </p:cNvPr>
          <p:cNvGraphicFramePr>
            <a:graphicFrameLocks noGrp="1"/>
          </p:cNvGraphicFramePr>
          <p:nvPr>
            <p:extLst>
              <p:ext uri="{D42A27DB-BD31-4B8C-83A1-F6EECF244321}">
                <p14:modId xmlns:p14="http://schemas.microsoft.com/office/powerpoint/2010/main" val="1825191867"/>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dirty="0"/>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137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Tính ổn định</a:t>
            </a:r>
          </a:p>
        </p:txBody>
      </p:sp>
      <p:grpSp>
        <p:nvGrpSpPr>
          <p:cNvPr id="14" name="Group 13"/>
          <p:cNvGrpSpPr/>
          <p:nvPr/>
        </p:nvGrpSpPr>
        <p:grpSpPr>
          <a:xfrm>
            <a:off x="1938337" y="990600"/>
            <a:ext cx="5648325" cy="1270516"/>
            <a:chOff x="1938337" y="1040368"/>
            <a:chExt cx="5648325" cy="1270516"/>
          </a:xfrm>
        </p:grpSpPr>
        <p:pic>
          <p:nvPicPr>
            <p:cNvPr id="7" name="Picture 6"/>
            <p:cNvPicPr>
              <a:picLocks noChangeAspect="1"/>
            </p:cNvPicPr>
            <p:nvPr/>
          </p:nvPicPr>
          <p:blipFill>
            <a:blip r:embed="rId3"/>
            <a:stretch>
              <a:fillRect/>
            </a:stretch>
          </p:blipFill>
          <p:spPr>
            <a:xfrm>
              <a:off x="1938337" y="1434584"/>
              <a:ext cx="5648325" cy="876300"/>
            </a:xfrm>
            <a:prstGeom prst="rect">
              <a:avLst/>
            </a:prstGeom>
          </p:spPr>
        </p:pic>
        <p:sp>
          <p:nvSpPr>
            <p:cNvPr id="10" name="TextBox 9"/>
            <p:cNvSpPr txBox="1"/>
            <p:nvPr/>
          </p:nvSpPr>
          <p:spPr>
            <a:xfrm>
              <a:off x="1938337" y="1040368"/>
              <a:ext cx="22858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September 2016</a:t>
              </a:r>
            </a:p>
          </p:txBody>
        </p:sp>
      </p:grpSp>
      <p:grpSp>
        <p:nvGrpSpPr>
          <p:cNvPr id="13" name="Group 12"/>
          <p:cNvGrpSpPr/>
          <p:nvPr/>
        </p:nvGrpSpPr>
        <p:grpSpPr>
          <a:xfrm>
            <a:off x="1938337" y="2590800"/>
            <a:ext cx="5524500" cy="1276350"/>
            <a:chOff x="1938337" y="2571750"/>
            <a:chExt cx="5524500" cy="1276350"/>
          </a:xfrm>
        </p:grpSpPr>
        <p:pic>
          <p:nvPicPr>
            <p:cNvPr id="8" name="Picture 7"/>
            <p:cNvPicPr>
              <a:picLocks noChangeAspect="1"/>
            </p:cNvPicPr>
            <p:nvPr/>
          </p:nvPicPr>
          <p:blipFill>
            <a:blip r:embed="rId4"/>
            <a:stretch>
              <a:fillRect/>
            </a:stretch>
          </p:blipFill>
          <p:spPr>
            <a:xfrm>
              <a:off x="1938337" y="2971800"/>
              <a:ext cx="5524500" cy="876300"/>
            </a:xfrm>
            <a:prstGeom prst="rect">
              <a:avLst/>
            </a:prstGeom>
          </p:spPr>
        </p:pic>
        <p:sp>
          <p:nvSpPr>
            <p:cNvPr id="11" name="TextBox 10"/>
            <p:cNvSpPr txBox="1"/>
            <p:nvPr/>
          </p:nvSpPr>
          <p:spPr>
            <a:xfrm>
              <a:off x="1938337" y="2571750"/>
              <a:ext cx="18564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March 2013</a:t>
              </a:r>
            </a:p>
          </p:txBody>
        </p:sp>
      </p:grpSp>
      <p:grpSp>
        <p:nvGrpSpPr>
          <p:cNvPr id="15" name="Group 14"/>
          <p:cNvGrpSpPr/>
          <p:nvPr/>
        </p:nvGrpSpPr>
        <p:grpSpPr>
          <a:xfrm>
            <a:off x="1910322" y="4191000"/>
            <a:ext cx="5676340" cy="1304925"/>
            <a:chOff x="1929372" y="4324350"/>
            <a:chExt cx="5676340" cy="1304925"/>
          </a:xfrm>
        </p:grpSpPr>
        <p:pic>
          <p:nvPicPr>
            <p:cNvPr id="9" name="Picture 8"/>
            <p:cNvPicPr>
              <a:picLocks noChangeAspect="1"/>
            </p:cNvPicPr>
            <p:nvPr/>
          </p:nvPicPr>
          <p:blipFill>
            <a:blip r:embed="rId5"/>
            <a:stretch>
              <a:fillRect/>
            </a:stretch>
          </p:blipFill>
          <p:spPr>
            <a:xfrm>
              <a:off x="1938337" y="4724400"/>
              <a:ext cx="5667375" cy="904875"/>
            </a:xfrm>
            <a:prstGeom prst="rect">
              <a:avLst/>
            </a:prstGeom>
          </p:spPr>
        </p:pic>
        <p:sp>
          <p:nvSpPr>
            <p:cNvPr id="12" name="TextBox 11"/>
            <p:cNvSpPr txBox="1"/>
            <p:nvPr/>
          </p:nvSpPr>
          <p:spPr>
            <a:xfrm>
              <a:off x="1929372" y="4324350"/>
              <a:ext cx="2089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February 2014</a:t>
              </a:r>
            </a:p>
          </p:txBody>
        </p:sp>
      </p:grpSp>
      <p:sp>
        <p:nvSpPr>
          <p:cNvPr id="16" name="Rectangle 15"/>
          <p:cNvSpPr/>
          <p:nvPr/>
        </p:nvSpPr>
        <p:spPr>
          <a:xfrm>
            <a:off x="3756615" y="5782235"/>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Tree>
    <p:extLst>
      <p:ext uri="{BB962C8B-B14F-4D97-AF65-F5344CB8AC3E}">
        <p14:creationId xmlns:p14="http://schemas.microsoft.com/office/powerpoint/2010/main" val="2497766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071523631"/>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pPr marL="285750" indent="-285750">
                        <a:buFont typeface="Courier New" charset="0"/>
                        <a:buChar char="o"/>
                      </a:pP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3C3AE69A-E702-6246-8456-D9780203FD8E}"/>
              </a:ext>
            </a:extLst>
          </p:cNvPr>
          <p:cNvGraphicFramePr>
            <a:graphicFrameLocks noGrp="1"/>
          </p:cNvGraphicFramePr>
          <p:nvPr>
            <p:extLst>
              <p:ext uri="{D42A27DB-BD31-4B8C-83A1-F6EECF244321}">
                <p14:modId xmlns:p14="http://schemas.microsoft.com/office/powerpoint/2010/main" val="422705523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34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Cộng đồng phát triển</a:t>
            </a:r>
            <a:endParaRPr lang="en-US" dirty="0">
              <a:latin typeface="+mn-lt"/>
            </a:endParaRPr>
          </a:p>
        </p:txBody>
      </p:sp>
      <p:pic>
        <p:nvPicPr>
          <p:cNvPr id="3" name="Picture 2"/>
          <p:cNvPicPr>
            <a:picLocks noChangeAspect="1"/>
          </p:cNvPicPr>
          <p:nvPr/>
        </p:nvPicPr>
        <p:blipFill>
          <a:blip r:embed="rId3"/>
          <a:stretch>
            <a:fillRect/>
          </a:stretch>
        </p:blipFill>
        <p:spPr>
          <a:xfrm>
            <a:off x="1267385" y="3200754"/>
            <a:ext cx="1488281" cy="440531"/>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958478" y="1670167"/>
            <a:ext cx="1428750" cy="100726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0025" y="1602302"/>
            <a:ext cx="1143000" cy="1143000"/>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15052" y="1497040"/>
            <a:ext cx="1328738" cy="1328738"/>
          </a:xfrm>
          <a:prstGeom prst="rect">
            <a:avLst/>
          </a:prstGeom>
        </p:spPr>
      </p:pic>
      <p:pic>
        <p:nvPicPr>
          <p:cNvPr id="9" name="Picture 8"/>
          <p:cNvPicPr>
            <a:picLocks noChangeAspect="1"/>
          </p:cNvPicPr>
          <p:nvPr/>
        </p:nvPicPr>
        <p:blipFill>
          <a:blip r:embed="rId7"/>
          <a:stretch>
            <a:fillRect/>
          </a:stretch>
        </p:blipFill>
        <p:spPr>
          <a:xfrm>
            <a:off x="1134033" y="3746339"/>
            <a:ext cx="1821656" cy="392906"/>
          </a:xfrm>
          <a:prstGeom prst="rect">
            <a:avLst/>
          </a:prstGeom>
        </p:spPr>
      </p:pic>
      <p:pic>
        <p:nvPicPr>
          <p:cNvPr id="10" name="Picture 9"/>
          <p:cNvPicPr>
            <a:picLocks noChangeAspect="1"/>
          </p:cNvPicPr>
          <p:nvPr/>
        </p:nvPicPr>
        <p:blipFill>
          <a:blip r:embed="rId8"/>
          <a:stretch>
            <a:fillRect/>
          </a:stretch>
        </p:blipFill>
        <p:spPr>
          <a:xfrm>
            <a:off x="3875134" y="3207197"/>
            <a:ext cx="1595438" cy="452438"/>
          </a:xfrm>
          <a:prstGeom prst="rect">
            <a:avLst/>
          </a:prstGeom>
        </p:spPr>
      </p:pic>
      <p:pic>
        <p:nvPicPr>
          <p:cNvPr id="11" name="Picture 10"/>
          <p:cNvPicPr>
            <a:picLocks noChangeAspect="1"/>
          </p:cNvPicPr>
          <p:nvPr/>
        </p:nvPicPr>
        <p:blipFill>
          <a:blip r:embed="rId9"/>
          <a:stretch>
            <a:fillRect/>
          </a:stretch>
        </p:blipFill>
        <p:spPr>
          <a:xfrm>
            <a:off x="3754671" y="3781565"/>
            <a:ext cx="1893094" cy="369094"/>
          </a:xfrm>
          <a:prstGeom prst="rect">
            <a:avLst/>
          </a:prstGeom>
        </p:spPr>
      </p:pic>
      <p:pic>
        <p:nvPicPr>
          <p:cNvPr id="12" name="Picture 11"/>
          <p:cNvPicPr>
            <a:picLocks noChangeAspect="1"/>
          </p:cNvPicPr>
          <p:nvPr/>
        </p:nvPicPr>
        <p:blipFill>
          <a:blip r:embed="rId10"/>
          <a:stretch>
            <a:fillRect/>
          </a:stretch>
        </p:blipFill>
        <p:spPr>
          <a:xfrm>
            <a:off x="6587657" y="3199776"/>
            <a:ext cx="1583531" cy="488156"/>
          </a:xfrm>
          <a:prstGeom prst="rect">
            <a:avLst/>
          </a:prstGeom>
        </p:spPr>
      </p:pic>
      <p:pic>
        <p:nvPicPr>
          <p:cNvPr id="14" name="Picture 13"/>
          <p:cNvPicPr>
            <a:picLocks noChangeAspect="1"/>
          </p:cNvPicPr>
          <p:nvPr/>
        </p:nvPicPr>
        <p:blipFill>
          <a:blip r:embed="rId11"/>
          <a:stretch>
            <a:fillRect/>
          </a:stretch>
        </p:blipFill>
        <p:spPr>
          <a:xfrm>
            <a:off x="6540031" y="3682185"/>
            <a:ext cx="1678781" cy="440531"/>
          </a:xfrm>
          <a:prstGeom prst="rect">
            <a:avLst/>
          </a:prstGeom>
        </p:spPr>
      </p:pic>
      <p:sp>
        <p:nvSpPr>
          <p:cNvPr id="16" name="Rectangle 15"/>
          <p:cNvSpPr/>
          <p:nvPr/>
        </p:nvSpPr>
        <p:spPr>
          <a:xfrm>
            <a:off x="3791778" y="5358447"/>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
        <p:nvSpPr>
          <p:cNvPr id="17" name="Rectangle 16"/>
          <p:cNvSpPr/>
          <p:nvPr/>
        </p:nvSpPr>
        <p:spPr>
          <a:xfrm>
            <a:off x="1219192" y="5719343"/>
            <a:ext cx="158466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/angular/angular</a:t>
            </a:r>
          </a:p>
        </p:txBody>
      </p:sp>
      <p:sp>
        <p:nvSpPr>
          <p:cNvPr id="18" name="Rectangle 17"/>
          <p:cNvSpPr/>
          <p:nvPr/>
        </p:nvSpPr>
        <p:spPr>
          <a:xfrm>
            <a:off x="3910993" y="5719343"/>
            <a:ext cx="15308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/facebook/react</a:t>
            </a:r>
          </a:p>
        </p:txBody>
      </p:sp>
      <p:sp>
        <p:nvSpPr>
          <p:cNvPr id="19" name="Rectangle 18"/>
          <p:cNvSpPr/>
          <p:nvPr/>
        </p:nvSpPr>
        <p:spPr>
          <a:xfrm>
            <a:off x="6783745" y="5703954"/>
            <a:ext cx="107753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/vuejs/vue</a:t>
            </a:r>
          </a:p>
        </p:txBody>
      </p:sp>
    </p:spTree>
    <p:extLst>
      <p:ext uri="{BB962C8B-B14F-4D97-AF65-F5344CB8AC3E}">
        <p14:creationId xmlns:p14="http://schemas.microsoft.com/office/powerpoint/2010/main" val="3615020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5" name="Table 4">
            <a:extLst>
              <a:ext uri="{FF2B5EF4-FFF2-40B4-BE49-F238E27FC236}">
                <a16:creationId xmlns:a16="http://schemas.microsoft.com/office/drawing/2014/main" id="{CF32311C-AD00-B641-84D9-190B83827F6E}"/>
              </a:ext>
            </a:extLst>
          </p:cNvPr>
          <p:cNvGraphicFramePr>
            <a:graphicFrameLocks noGrp="1"/>
          </p:cNvGraphicFramePr>
          <p:nvPr>
            <p:extLst>
              <p:ext uri="{D42A27DB-BD31-4B8C-83A1-F6EECF244321}">
                <p14:modId xmlns:p14="http://schemas.microsoft.com/office/powerpoint/2010/main" val="1521569260"/>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r>
                        <a:rPr lang="vi-VN" dirty="0"/>
                        <a:t>47.5</a:t>
                      </a:r>
                      <a:endParaRPr lang="en-US" dirty="0"/>
                    </a:p>
                  </a:txBody>
                  <a:tcPr marL="45720" marR="45720" marT="91440" marB="91440" anchor="ctr"/>
                </a:tc>
                <a:tc>
                  <a:txBody>
                    <a:bodyPr/>
                    <a:lstStyle/>
                    <a:p>
                      <a:pPr algn="ctr"/>
                      <a:r>
                        <a:rPr lang="vi-VN" dirty="0"/>
                        <a:t>98</a:t>
                      </a:r>
                      <a:endParaRPr lang="en-US" dirty="0"/>
                    </a:p>
                  </a:txBody>
                  <a:tcPr marL="45720" marR="45720" marT="91440" marB="91440" anchor="ctr"/>
                </a:tc>
                <a:tc>
                  <a:txBody>
                    <a:bodyPr/>
                    <a:lstStyle/>
                    <a:p>
                      <a:pPr algn="ctr"/>
                      <a:r>
                        <a:rPr lang="vi-VN" dirty="0"/>
                        <a:t>58</a:t>
                      </a: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vi-VN" dirty="0"/>
                        <a:t>83.15</a:t>
                      </a:r>
                      <a:endParaRPr lang="en-US" dirty="0"/>
                    </a:p>
                  </a:txBody>
                  <a:tcPr marL="45720" marR="45720" marT="91440" marB="91440" anchor="ctr"/>
                </a:tc>
                <a:tc>
                  <a:txBody>
                    <a:bodyPr/>
                    <a:lstStyle/>
                    <a:p>
                      <a:pPr algn="ctr"/>
                      <a:r>
                        <a:rPr lang="vi-VN" dirty="0"/>
                        <a:t>90.57</a:t>
                      </a:r>
                      <a:endParaRPr lang="en-US" dirty="0"/>
                    </a:p>
                  </a:txBody>
                  <a:tcPr marL="45720" marR="45720" marT="91440" marB="91440" anchor="ctr"/>
                </a:tc>
                <a:tc>
                  <a:txBody>
                    <a:bodyPr/>
                    <a:lstStyle/>
                    <a:p>
                      <a:pPr algn="ctr"/>
                      <a:r>
                        <a:rPr lang="vi-VN" b="1" u="none" dirty="0"/>
                        <a:t>94.75</a:t>
                      </a:r>
                      <a:endParaRPr lang="en-US" b="1" u="none"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0298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A057-4A8B-458B-BF4A-0CF7B789E9A8}"/>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DB123FEC-FC36-4963-B67E-7973C721FA94}"/>
              </a:ext>
            </a:extLst>
          </p:cNvPr>
          <p:cNvSpPr>
            <a:spLocks noGrp="1"/>
          </p:cNvSpPr>
          <p:nvPr>
            <p:ph idx="1"/>
          </p:nvPr>
        </p:nvSpPr>
        <p:spPr/>
        <p:txBody>
          <a:bodyPr>
            <a:normAutofit fontScale="92500" lnSpcReduction="10000"/>
          </a:bodyPr>
          <a:lstStyle/>
          <a:p>
            <a:r>
              <a:rPr lang="vi-VN" sz="2400">
                <a:cs typeface="Arial" panose="020B0604020202020204" pitchFamily="34" charset="0"/>
              </a:rPr>
              <a:t>Component-Based Software Quality - Methods and Techniques</a:t>
            </a:r>
            <a:r>
              <a:rPr lang="en-US" sz="2400">
                <a:cs typeface="Arial" panose="020B0604020202020204" pitchFamily="34" charset="0"/>
              </a:rPr>
              <a:t> (2003)</a:t>
            </a:r>
            <a:endParaRPr lang="vi-VN" sz="2400">
              <a:cs typeface="Arial" panose="020B0604020202020204" pitchFamily="34" charset="0"/>
            </a:endParaRPr>
          </a:p>
          <a:p>
            <a:r>
              <a:rPr lang="vi-VN" sz="2400">
                <a:cs typeface="Arial" panose="020B0604020202020204" pitchFamily="34" charset="0"/>
              </a:rPr>
              <a:t>An Improved Model for Component Based Software Development - </a:t>
            </a:r>
            <a:r>
              <a:rPr lang="vi-VN" sz="2400">
                <a:cs typeface="Arial" panose="020B0604020202020204" pitchFamily="34" charset="0"/>
                <a:hlinkClick r:id="rId3"/>
              </a:rPr>
              <a:t>http://article.sapub.org/10.5923.j.se.20120204.07.html</a:t>
            </a:r>
            <a:endParaRPr lang="vi-VN" sz="2400">
              <a:cs typeface="Arial" panose="020B0604020202020204" pitchFamily="34" charset="0"/>
            </a:endParaRPr>
          </a:p>
          <a:p>
            <a:r>
              <a:rPr lang="vi-VN" sz="2400">
                <a:cs typeface="Arial" panose="020B0604020202020204" pitchFamily="34" charset="0"/>
              </a:rPr>
              <a:t>Component Based Development Introduction and Basic Concepts - </a:t>
            </a:r>
            <a:r>
              <a:rPr lang="vi-VN" sz="2400">
                <a:cs typeface="Arial" panose="020B0604020202020204" pitchFamily="34" charset="0"/>
                <a:hlinkClick r:id="rId4"/>
              </a:rPr>
              <a:t>https://slideplayer.com/slide/9153382/</a:t>
            </a:r>
            <a:endParaRPr lang="vi-VN" sz="2400">
              <a:cs typeface="Arial" panose="020B0604020202020204" pitchFamily="34" charset="0"/>
            </a:endParaRPr>
          </a:p>
          <a:p>
            <a:r>
              <a:rPr lang="vi-VN" sz="2400">
                <a:cs typeface="Arial" panose="020B0604020202020204" pitchFamily="34" charset="0"/>
              </a:rPr>
              <a:t>Các Phương Pháp Hỗ Trợ Quyết Định Đa Tiêu Chí - </a:t>
            </a:r>
            <a:r>
              <a:rPr lang="vi-VN" sz="2400">
                <a:cs typeface="Arial" panose="020B0604020202020204" pitchFamily="34" charset="0"/>
                <a:hlinkClick r:id="rId5"/>
              </a:rPr>
              <a:t>http://doan.edu.vn/do-an/cac-phuong-phap-promethee-ho-tro-quyet-dinh-da-tieu-chi-29513/</a:t>
            </a:r>
            <a:endParaRPr lang="vi-VN" sz="2400">
              <a:cs typeface="Arial" panose="020B0604020202020204" pitchFamily="34" charset="0"/>
            </a:endParaRPr>
          </a:p>
          <a:p>
            <a:r>
              <a:rPr lang="vi-VN" sz="2400">
                <a:cs typeface="Arial" panose="020B0604020202020204" pitchFamily="34" charset="0"/>
              </a:rPr>
              <a:t>5 Cấp Độ Của Mô Hình CMNI (Capability Maturity Model Integration – CMMI) - </a:t>
            </a:r>
            <a:r>
              <a:rPr lang="vi-VN" sz="2400">
                <a:cs typeface="Arial" panose="020B0604020202020204" pitchFamily="34" charset="0"/>
                <a:hlinkClick r:id="rId6"/>
              </a:rPr>
              <a:t>http://ecci.com.vn/5-cap-do-cua-mo-hinh-cmmi-capability-maturity-model-integration-cmmi</a:t>
            </a:r>
            <a:endParaRPr lang="vi-VN" sz="240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751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479-50C1-4995-B0B7-B3D785AC647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B985C067-8706-47CF-B0F0-6BA9AB205433}"/>
              </a:ext>
            </a:extLst>
          </p:cNvPr>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a:stretch>
            <a:fillRect/>
          </a:stretch>
        </p:blipFill>
        <p:spPr>
          <a:xfrm>
            <a:off x="-381000" y="-255984"/>
            <a:ext cx="9525000" cy="7143750"/>
          </a:xfrm>
        </p:spPr>
      </p:pic>
      <p:sp>
        <p:nvSpPr>
          <p:cNvPr id="4" name="Text Placeholder 3">
            <a:extLst>
              <a:ext uri="{FF2B5EF4-FFF2-40B4-BE49-F238E27FC236}">
                <a16:creationId xmlns:a16="http://schemas.microsoft.com/office/drawing/2014/main" id="{B0C88033-36A4-42B4-ADF2-3CCC0EF8BA4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662924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Component-based software development -CBSD</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Là một phương thức phát triển phần mềm dựa trên việc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2400">
                <a:latin typeface="Calibri" panose="020F0502020204030204" pitchFamily="34" charset="0"/>
                <a:ea typeface="Yu Mincho" panose="02020400000000000000" pitchFamily="18" charset="-128"/>
                <a:cs typeface="Times New Roman" panose="02020603050405020304" pitchFamily="18" charset="0"/>
              </a:rPr>
              <a:t> thay vì xây dựng lại từ đầu.</a:t>
            </a:r>
            <a:endParaRPr lang="en-US" sz="2100"/>
          </a:p>
        </p:txBody>
      </p:sp>
      <p:pic>
        <p:nvPicPr>
          <p:cNvPr id="4" name="Picture 3" descr="http://article.sapub.org/image/10.5923.j.se.20120204.07_001.gif">
            <a:extLst>
              <a:ext uri="{FF2B5EF4-FFF2-40B4-BE49-F238E27FC236}">
                <a16:creationId xmlns:a16="http://schemas.microsoft.com/office/drawing/2014/main" id="{9F3049DB-35A6-4F13-804A-0AED4B0CDAFD}"/>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3847017"/>
            <a:ext cx="6858000" cy="2259965"/>
          </a:xfrm>
          <a:prstGeom prst="rect">
            <a:avLst/>
          </a:prstGeom>
          <a:noFill/>
          <a:ln>
            <a:noFill/>
          </a:ln>
        </p:spPr>
      </p:pic>
    </p:spTree>
    <p:extLst>
      <p:ext uri="{BB962C8B-B14F-4D97-AF65-F5344CB8AC3E}">
        <p14:creationId xmlns:p14="http://schemas.microsoft.com/office/powerpoint/2010/main" val="239487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5410200" cy="4525963"/>
          </a:xfrm>
        </p:spPr>
        <p:txBody>
          <a:bodyPr>
            <a:normAutofit/>
          </a:bodyPr>
          <a:lstStyle/>
          <a:p>
            <a:pPr marL="0" indent="0">
              <a:buNone/>
            </a:pPr>
            <a:r>
              <a:rPr lang="vi-VN" sz="2400" smtClean="0">
                <a:solidFill>
                  <a:schemeClr val="tx1"/>
                </a:solidFill>
                <a:latin typeface="Calibri" panose="020F0502020204030204" pitchFamily="34" charset="0"/>
                <a:cs typeface="Calibri" panose="020F0502020204030204" pitchFamily="34" charset="0"/>
              </a:rPr>
              <a:t>là </a:t>
            </a:r>
            <a:r>
              <a:rPr lang="vi-VN" sz="2400">
                <a:solidFill>
                  <a:schemeClr val="tx1"/>
                </a:solidFill>
                <a:latin typeface="Calibri" panose="020F0502020204030204" pitchFamily="34" charset="0"/>
                <a:cs typeface="Calibri" panose="020F0502020204030204" pitchFamily="34" charset="0"/>
              </a:rPr>
              <a:t>quá trình xây dựng ứng dụng phần mềm từ các thành phần phần mềm thương mại đã tồn tại.</a:t>
            </a:r>
            <a:endParaRPr lang="en-US" sz="2400" smtClean="0">
              <a:latin typeface="Calibri" panose="020F0502020204030204" pitchFamily="34" charset="0"/>
              <a:ea typeface="Yu Mincho" panose="02020400000000000000" pitchFamily="18" charset="-128"/>
              <a:cs typeface="Calibri" panose="020F0502020204030204" pitchFamily="34" charset="0"/>
            </a:endParaRPr>
          </a:p>
          <a:p>
            <a:pPr marL="0" indent="0">
              <a:buNone/>
            </a:pPr>
            <a:r>
              <a:rPr lang="en-US" sz="2400" smtClean="0">
                <a:latin typeface="Calibri" panose="020F0502020204030204" pitchFamily="34" charset="0"/>
                <a:ea typeface="Yu Mincho" panose="02020400000000000000" pitchFamily="18" charset="-128"/>
                <a:cs typeface="Times New Roman" panose="02020603050405020304" pitchFamily="18" charset="0"/>
              </a:rPr>
              <a:t>Thuật </a:t>
            </a:r>
            <a:r>
              <a:rPr lang="en-US" sz="2400">
                <a:latin typeface="Calibri" panose="020F0502020204030204" pitchFamily="34" charset="0"/>
                <a:ea typeface="Yu Mincho" panose="02020400000000000000" pitchFamily="18" charset="-128"/>
                <a:cs typeface="Times New Roman" panose="02020603050405020304" pitchFamily="18" charset="0"/>
              </a:rPr>
              <a:t>ngữ "COTS" dùng để chỉ những thứ mà người ta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a:t>
            </a:r>
            <a:endParaRPr lang="en-US" sz="2100"/>
          </a:p>
        </p:txBody>
      </p:sp>
      <p:pic>
        <p:nvPicPr>
          <p:cNvPr id="4" name="Picture 3" descr="http://qatestlab.com/assets/COTS-1.png">
            <a:extLst>
              <a:ext uri="{FF2B5EF4-FFF2-40B4-BE49-F238E27FC236}">
                <a16:creationId xmlns:a16="http://schemas.microsoft.com/office/drawing/2014/main" id="{ABE03D80-A1CD-4F06-8142-0EA311386E09}"/>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30900" y="1981200"/>
            <a:ext cx="2755900" cy="2301875"/>
          </a:xfrm>
          <a:prstGeom prst="rect">
            <a:avLst/>
          </a:prstGeom>
          <a:noFill/>
          <a:ln>
            <a:noFill/>
          </a:ln>
        </p:spPr>
      </p:pic>
    </p:spTree>
    <p:extLst>
      <p:ext uri="{BB962C8B-B14F-4D97-AF65-F5344CB8AC3E}">
        <p14:creationId xmlns:p14="http://schemas.microsoft.com/office/powerpoint/2010/main" val="1323740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2400">
                <a:solidFill>
                  <a:schemeClr val="tx1"/>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a:t>
            </a:r>
          </a:p>
          <a:p>
            <a:r>
              <a:rPr lang="en-US" sz="2400">
                <a:latin typeface="Calibri" panose="020F0502020204030204" pitchFamily="34" charset="0"/>
                <a:ea typeface="Yu Mincho" panose="02020400000000000000" pitchFamily="18" charset="-128"/>
                <a:cs typeface="Times New Roman" panose="02020603050405020304" pitchFamily="18" charset="0"/>
              </a:rPr>
              <a:t>Làm một phần chức năng của hệ thống</a:t>
            </a:r>
          </a:p>
        </p:txBody>
      </p:sp>
    </p:spTree>
    <p:extLst>
      <p:ext uri="{BB962C8B-B14F-4D97-AF65-F5344CB8AC3E}">
        <p14:creationId xmlns:p14="http://schemas.microsoft.com/office/powerpoint/2010/main" val="7359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Ưu điểm</a:t>
            </a:r>
          </a:p>
        </p:txBody>
      </p:sp>
      <p:sp>
        <p:nvSpPr>
          <p:cNvPr id="3" name="Content Placeholder 2"/>
          <p:cNvSpPr>
            <a:spLocks noGrp="1"/>
          </p:cNvSpPr>
          <p:nvPr>
            <p:ph idx="1"/>
          </p:nvPr>
        </p:nvSpPr>
        <p:spPr/>
        <p:txBody>
          <a:bodyPr>
            <a:normAutofit/>
          </a:bodyPr>
          <a:lstStyle/>
          <a:p>
            <a:pPr lvl="0"/>
            <a:r>
              <a:rPr lang="en-US" sz="2400">
                <a:solidFill>
                  <a:schemeClr val="tx1"/>
                </a:solidFill>
              </a:rPr>
              <a:t>Giảm chi phí</a:t>
            </a:r>
          </a:p>
          <a:p>
            <a:pPr lvl="0"/>
            <a:r>
              <a:rPr lang="en-US" sz="2400" smtClean="0">
                <a:solidFill>
                  <a:schemeClr val="tx1"/>
                </a:solidFill>
              </a:rPr>
              <a:t>Ổn </a:t>
            </a:r>
            <a:r>
              <a:rPr lang="en-US" sz="2400">
                <a:solidFill>
                  <a:schemeClr val="tx1"/>
                </a:solidFill>
              </a:rPr>
              <a:t>định</a:t>
            </a:r>
          </a:p>
          <a:p>
            <a:pPr lvl="0"/>
            <a:r>
              <a:rPr lang="en-US" sz="2400">
                <a:solidFill>
                  <a:schemeClr val="tx1"/>
                </a:solidFill>
              </a:rPr>
              <a:t>Hiệu năng cao</a:t>
            </a:r>
          </a:p>
          <a:p>
            <a:pPr lvl="0"/>
            <a:r>
              <a:rPr lang="en-US" sz="2400">
                <a:solidFill>
                  <a:schemeClr val="tx1"/>
                </a:solidFill>
              </a:rPr>
              <a:t>Giảm thời gian ra thị trường</a:t>
            </a:r>
          </a:p>
          <a:p>
            <a:pPr lvl="0"/>
            <a:r>
              <a:rPr lang="en-US" sz="2400">
                <a:solidFill>
                  <a:schemeClr val="tx1"/>
                </a:solidFill>
              </a:rPr>
              <a:t>Giảm chi phí bảo trì</a:t>
            </a:r>
          </a:p>
          <a:p>
            <a:pPr marL="0" lvl="0" indent="0">
              <a:buNone/>
            </a:pPr>
            <a:r>
              <a:rPr lang="en-US" sz="2400"/>
              <a:t>Trong đó, giảm thời gian ra thị tr</a:t>
            </a:r>
            <a:r>
              <a:rPr lang="vi-VN" sz="2400"/>
              <a:t>ư</a:t>
            </a:r>
            <a:r>
              <a:rPr lang="en-US" sz="2400"/>
              <a:t>ờng là </a:t>
            </a:r>
            <a:r>
              <a:rPr lang="vi-VN" sz="2400"/>
              <a:t>ư</a:t>
            </a:r>
            <a:r>
              <a:rPr lang="en-US" sz="2400"/>
              <a:t>u điểm v</a:t>
            </a:r>
            <a:r>
              <a:rPr lang="vi-VN" sz="2400"/>
              <a:t>ư</a:t>
            </a:r>
            <a:r>
              <a:rPr lang="en-US" sz="2400"/>
              <a:t>ợt trội nhất</a:t>
            </a:r>
            <a:endParaRPr lang="en-US" sz="2400">
              <a:solidFill>
                <a:schemeClr val="tx1"/>
              </a:solidFill>
            </a:endParaRPr>
          </a:p>
        </p:txBody>
      </p:sp>
    </p:spTree>
    <p:extLst>
      <p:ext uri="{BB962C8B-B14F-4D97-AF65-F5344CB8AC3E}">
        <p14:creationId xmlns:p14="http://schemas.microsoft.com/office/powerpoint/2010/main" val="2453499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Các vấn đề cần khắc phục</a:t>
            </a:r>
          </a:p>
        </p:txBody>
      </p:sp>
      <p:sp>
        <p:nvSpPr>
          <p:cNvPr id="3" name="Content Placeholder 2"/>
          <p:cNvSpPr>
            <a:spLocks noGrp="1"/>
          </p:cNvSpPr>
          <p:nvPr>
            <p:ph idx="1"/>
          </p:nvPr>
        </p:nvSpPr>
        <p:spPr>
          <a:xfrm>
            <a:off x="457200" y="1600200"/>
            <a:ext cx="8229600" cy="4572000"/>
          </a:xfrm>
        </p:spPr>
        <p:txBody>
          <a:bodyPr>
            <a:noAutofit/>
          </a:bodyPr>
          <a:lstStyle/>
          <a:p>
            <a:pPr lvl="0"/>
            <a:r>
              <a:rPr lang="en-US" sz="2400" smtClean="0"/>
              <a:t>Vấn </a:t>
            </a:r>
            <a:r>
              <a:rPr lang="en-US" sz="2400"/>
              <a:t>đề liên quan đến tương tác giữa các thành phần</a:t>
            </a:r>
          </a:p>
          <a:p>
            <a:pPr lvl="0"/>
            <a:r>
              <a:rPr lang="en-US" sz="2400"/>
              <a:t>Vấn đề liên quan đến sự cấu thành của các thành phần .</a:t>
            </a:r>
          </a:p>
          <a:p>
            <a:pPr lvl="0"/>
            <a:r>
              <a:rPr lang="en-US" sz="2400"/>
              <a:t>Các vấn đề </a:t>
            </a:r>
            <a:r>
              <a:rPr lang="en-US" sz="2400" smtClean="0"/>
              <a:t>liên </a:t>
            </a:r>
            <a:r>
              <a:rPr lang="en-US" sz="2400"/>
              <a:t>quan đến rủi ro khi mua các thành phần.</a:t>
            </a:r>
          </a:p>
        </p:txBody>
      </p:sp>
    </p:spTree>
    <p:extLst>
      <p:ext uri="{BB962C8B-B14F-4D97-AF65-F5344CB8AC3E}">
        <p14:creationId xmlns:p14="http://schemas.microsoft.com/office/powerpoint/2010/main" val="2413871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Quy trình đánh giá COTS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extLst>
      <p:ext uri="{BB962C8B-B14F-4D97-AF65-F5344CB8AC3E}">
        <p14:creationId xmlns:p14="http://schemas.microsoft.com/office/powerpoint/2010/main" val="15814855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12771</TotalTime>
  <Words>5612</Words>
  <Application>Microsoft Office PowerPoint</Application>
  <PresentationFormat>On-screen Show (4:3)</PresentationFormat>
  <Paragraphs>722</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Yu Mincho</vt:lpstr>
      <vt:lpstr>Arial</vt:lpstr>
      <vt:lpstr>Calibri</vt:lpstr>
      <vt:lpstr>Cambria Math</vt:lpstr>
      <vt:lpstr>Courier New</vt:lpstr>
      <vt:lpstr>Georgia</vt:lpstr>
      <vt:lpstr>Times New Roman</vt:lpstr>
      <vt:lpstr>Verdana</vt:lpstr>
      <vt:lpstr>Wingdings</vt:lpstr>
      <vt:lpstr>Introducing PowerPoint 2010</vt:lpstr>
      <vt:lpstr>COMPONENT-BASED SOFTWARE DEVELOPMENT</vt:lpstr>
      <vt:lpstr>PowerPoint Presentation</vt:lpstr>
      <vt:lpstr>CBSD &amp; COTS</vt:lpstr>
      <vt:lpstr>Component-based software development -CBSD</vt:lpstr>
      <vt:lpstr>Commercial Off-The-Shelf - COTS</vt:lpstr>
      <vt:lpstr>Commercial Off-The-Shelf - COTS</vt:lpstr>
      <vt:lpstr>Ưu điểm</vt:lpstr>
      <vt:lpstr>Các vấn đề cần khắc phục</vt:lpstr>
      <vt:lpstr>Quy trình đánh giá COTS</vt:lpstr>
      <vt:lpstr>Quy trình đánh giá COTS</vt:lpstr>
      <vt:lpstr>Yêu cầu kỹ thuật</vt:lpstr>
      <vt:lpstr>Xác định các tiêu chí đánh giá</vt:lpstr>
      <vt:lpstr>Xác định các thành phần ứng viên</vt:lpstr>
      <vt:lpstr>Giai đoạn đánh giá </vt:lpstr>
      <vt:lpstr>Phương Pháp Và Kỹ Thuật Đánh Giá</vt:lpstr>
      <vt:lpstr>Các vần đề với lựa chọn thành phần COTS</vt:lpstr>
      <vt:lpstr>Weighted Sum Method</vt:lpstr>
      <vt:lpstr>Quyết định đa tiêu chí</vt:lpstr>
      <vt:lpstr>Quyết định đa tiêu chí</vt:lpstr>
      <vt:lpstr>Weighed Sum Method - WSM</vt:lpstr>
      <vt:lpstr>Weighed Sum Method - WSM</vt:lpstr>
      <vt:lpstr>Áp dụng vào đồ án</vt:lpstr>
      <vt:lpstr>Lựa chọn Front-end Framework</vt:lpstr>
      <vt:lpstr>Lựa chọn Front-end Framework</vt:lpstr>
      <vt:lpstr>Lựa chọn Front-end Framework</vt:lpstr>
      <vt:lpstr>Hiệu năng</vt:lpstr>
      <vt:lpstr>Lựa chọn Front-end Framework</vt:lpstr>
      <vt:lpstr>Hỗ trợ responsive</vt:lpstr>
      <vt:lpstr>Lựa chọn Front-end Framework</vt:lpstr>
      <vt:lpstr>Hỗ trợ thư viện đồ hoạ</vt:lpstr>
      <vt:lpstr>Lựa chọn Front-end Framework</vt:lpstr>
      <vt:lpstr>Tính dễ học</vt:lpstr>
      <vt:lpstr>Lựa chọn Front-end Framework</vt:lpstr>
      <vt:lpstr>Tính ổn định</vt:lpstr>
      <vt:lpstr>Lựa chọn Front-end Framework</vt:lpstr>
      <vt:lpstr>Cộng đồng phát triển</vt:lpstr>
      <vt:lpstr>Lựa chọn Front-end Framework</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RÀNG BUỘC TOÀN VẸN (CONSTRAINTS)</dc:title>
  <dc:creator>Phuong Nam Dien</dc:creator>
  <cp:keywords/>
  <cp:lastModifiedBy>MyPC</cp:lastModifiedBy>
  <cp:revision>157</cp:revision>
  <dcterms:created xsi:type="dcterms:W3CDTF">2014-09-21T04:49:27Z</dcterms:created>
  <dcterms:modified xsi:type="dcterms:W3CDTF">2019-10-06T07:11:54Z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