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1CF7F-FE33-94AE-59FB-3C5AB5C6B592}" v="1696" dt="2023-05-31T07:12:46.611"/>
    <p1510:client id="{C292873F-CB25-BADC-EA8E-AAB22CFDA9F4}" v="5209" dt="2023-05-31T09:55:33.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6163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9437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4355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2984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7201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075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2447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1820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0615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5457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5/31/2023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4667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5/31/2023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1837530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
            <a:extLst>
              <a:ext uri="{FF2B5EF4-FFF2-40B4-BE49-F238E27FC236}">
                <a16:creationId xmlns:a16="http://schemas.microsoft.com/office/drawing/2014/main" id="{D111EA02-5020-1D04-D7DF-46B22BCC4FE5}"/>
              </a:ext>
            </a:extLst>
          </p:cNvPr>
          <p:cNvPicPr>
            <a:picLocks noChangeAspect="1"/>
          </p:cNvPicPr>
          <p:nvPr/>
        </p:nvPicPr>
        <p:blipFill rotWithShape="1">
          <a:blip r:embed="rId2"/>
          <a:srcRect t="18472" b="25278"/>
          <a:stretch/>
        </p:blipFill>
        <p:spPr>
          <a:xfrm>
            <a:off x="-4" y="10"/>
            <a:ext cx="12192000" cy="6857990"/>
          </a:xfrm>
          <a:prstGeom prst="rect">
            <a:avLst/>
          </a:prstGeom>
          <a:noFill/>
        </p:spPr>
      </p:pic>
      <p:sp>
        <p:nvSpPr>
          <p:cNvPr id="2" name="Title 1">
            <a:extLst>
              <a:ext uri="{FF2B5EF4-FFF2-40B4-BE49-F238E27FC236}">
                <a16:creationId xmlns:a16="http://schemas.microsoft.com/office/drawing/2014/main" id="{DED409CE-0BC4-4838-6B52-72CC5D62E183}"/>
              </a:ext>
            </a:extLst>
          </p:cNvPr>
          <p:cNvSpPr>
            <a:spLocks noGrp="1"/>
          </p:cNvSpPr>
          <p:nvPr>
            <p:ph type="ctrTitle"/>
          </p:nvPr>
        </p:nvSpPr>
        <p:spPr>
          <a:xfrm>
            <a:off x="652370" y="647700"/>
            <a:ext cx="4357235" cy="4114800"/>
          </a:xfrm>
        </p:spPr>
        <p:txBody>
          <a:bodyPr anchor="t">
            <a:normAutofit/>
          </a:bodyPr>
          <a:lstStyle/>
          <a:p>
            <a:r>
              <a:rPr lang="en-US"/>
              <a:t>VIDEO STREAMING SERVICE</a:t>
            </a:r>
            <a:endParaRPr lang="en-US" dirty="0"/>
          </a:p>
        </p:txBody>
      </p:sp>
      <p:sp>
        <p:nvSpPr>
          <p:cNvPr id="3" name="Subtitle 2">
            <a:extLst>
              <a:ext uri="{FF2B5EF4-FFF2-40B4-BE49-F238E27FC236}">
                <a16:creationId xmlns:a16="http://schemas.microsoft.com/office/drawing/2014/main" id="{3F443B37-B2A5-6171-E804-2CFDBAE37A73}"/>
              </a:ext>
            </a:extLst>
          </p:cNvPr>
          <p:cNvSpPr>
            <a:spLocks noGrp="1"/>
          </p:cNvSpPr>
          <p:nvPr>
            <p:ph type="subTitle" idx="1"/>
          </p:nvPr>
        </p:nvSpPr>
        <p:spPr>
          <a:xfrm>
            <a:off x="647700" y="5075227"/>
            <a:ext cx="4357235" cy="906473"/>
          </a:xfrm>
        </p:spPr>
        <p:txBody>
          <a:bodyPr vert="horz" lIns="91440" tIns="45720" rIns="91440" bIns="45720" rtlCol="0">
            <a:normAutofit/>
          </a:bodyPr>
          <a:lstStyle/>
          <a:p>
            <a:r>
              <a:rPr lang="en-US">
                <a:solidFill>
                  <a:srgbClr val="FFFFFF"/>
                </a:solidFill>
              </a:rPr>
              <a:t>May 31th, 2023</a:t>
            </a:r>
          </a:p>
        </p:txBody>
      </p:sp>
      <p:sp>
        <p:nvSpPr>
          <p:cNvPr id="41"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8E6DEBA7-A3D8-401F-9E79-02A0784FB941}" type="datetime1">
              <a:rPr lang="en-US">
                <a:solidFill>
                  <a:srgbClr val="FFFFFF"/>
                </a:solidFill>
              </a:rPr>
              <a:pPr>
                <a:spcAft>
                  <a:spcPts val="600"/>
                </a:spcAft>
              </a:pPr>
              <a:t>5/31/2023</a:t>
            </a:fld>
            <a:endParaRPr lang="en-US">
              <a:solidFill>
                <a:srgbClr val="FFFFFF"/>
              </a:solidFill>
            </a:endParaRPr>
          </a:p>
        </p:txBody>
      </p:sp>
      <p:sp>
        <p:nvSpPr>
          <p:cNvPr id="43"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solidFill>
                  <a:srgbClr val="FFFFFF"/>
                </a:solidFill>
              </a:rPr>
              <a:t>Sample Footer Text</a:t>
            </a:r>
          </a:p>
        </p:txBody>
      </p:sp>
      <p:sp>
        <p:nvSpPr>
          <p:cNvPr id="45"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427670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5C921-F3A6-F3F2-0A67-ED1ABD7F1B74}"/>
              </a:ext>
            </a:extLst>
          </p:cNvPr>
          <p:cNvSpPr txBox="1"/>
          <p:nvPr/>
        </p:nvSpPr>
        <p:spPr>
          <a:xfrm>
            <a:off x="316675" y="346363"/>
            <a:ext cx="95695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Outline</a:t>
            </a:r>
          </a:p>
        </p:txBody>
      </p:sp>
      <p:sp>
        <p:nvSpPr>
          <p:cNvPr id="5" name="TextBox 4">
            <a:extLst>
              <a:ext uri="{FF2B5EF4-FFF2-40B4-BE49-F238E27FC236}">
                <a16:creationId xmlns:a16="http://schemas.microsoft.com/office/drawing/2014/main" id="{18FADAC3-75BF-1071-2A52-5B199055136E}"/>
              </a:ext>
            </a:extLst>
          </p:cNvPr>
          <p:cNvSpPr txBox="1"/>
          <p:nvPr/>
        </p:nvSpPr>
        <p:spPr>
          <a:xfrm>
            <a:off x="950025" y="1039090"/>
            <a:ext cx="9816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t>What is this project about ?</a:t>
            </a:r>
          </a:p>
          <a:p>
            <a:pPr marL="342900" indent="-342900">
              <a:buAutoNum type="arabicPeriod"/>
            </a:pPr>
            <a:r>
              <a:rPr lang="en-US" sz="2400" dirty="0"/>
              <a:t>System overview</a:t>
            </a:r>
          </a:p>
          <a:p>
            <a:pPr marL="342900" indent="-342900">
              <a:buAutoNum type="arabicPeriod"/>
            </a:pPr>
            <a:r>
              <a:rPr lang="en-US" sz="2400" dirty="0"/>
              <a:t>Software components</a:t>
            </a:r>
          </a:p>
        </p:txBody>
      </p:sp>
    </p:spTree>
    <p:extLst>
      <p:ext uri="{BB962C8B-B14F-4D97-AF65-F5344CB8AC3E}">
        <p14:creationId xmlns:p14="http://schemas.microsoft.com/office/powerpoint/2010/main" val="400582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8324A-23F7-3486-F44B-1B2E28AD61B7}"/>
              </a:ext>
            </a:extLst>
          </p:cNvPr>
          <p:cNvSpPr txBox="1"/>
          <p:nvPr/>
        </p:nvSpPr>
        <p:spPr>
          <a:xfrm>
            <a:off x="69272" y="89064"/>
            <a:ext cx="1177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t>What is this project about?</a:t>
            </a:r>
          </a:p>
        </p:txBody>
      </p:sp>
      <p:sp>
        <p:nvSpPr>
          <p:cNvPr id="5" name="TextBox 4">
            <a:extLst>
              <a:ext uri="{FF2B5EF4-FFF2-40B4-BE49-F238E27FC236}">
                <a16:creationId xmlns:a16="http://schemas.microsoft.com/office/drawing/2014/main" id="{B20913C9-1919-6F53-86C0-33A50911462B}"/>
              </a:ext>
            </a:extLst>
          </p:cNvPr>
          <p:cNvSpPr txBox="1"/>
          <p:nvPr/>
        </p:nvSpPr>
        <p:spPr>
          <a:xfrm>
            <a:off x="455220" y="583870"/>
            <a:ext cx="109945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Create a system that has a website that streams videos from video server. The main goal is to create a system that runs on docker for ease of installation and can be scale up easily.</a:t>
            </a:r>
          </a:p>
        </p:txBody>
      </p:sp>
      <p:pic>
        <p:nvPicPr>
          <p:cNvPr id="8" name="Picture 8">
            <a:extLst>
              <a:ext uri="{FF2B5EF4-FFF2-40B4-BE49-F238E27FC236}">
                <a16:creationId xmlns:a16="http://schemas.microsoft.com/office/drawing/2014/main" id="{DB83EFB4-E2CC-3B2E-EC29-DDF3621D580B}"/>
              </a:ext>
            </a:extLst>
          </p:cNvPr>
          <p:cNvPicPr>
            <a:picLocks noChangeAspect="1"/>
          </p:cNvPicPr>
          <p:nvPr/>
        </p:nvPicPr>
        <p:blipFill rotWithShape="1">
          <a:blip r:embed="rId2"/>
          <a:srcRect l="2074" t="2857" r="5939" b="4571"/>
          <a:stretch/>
        </p:blipFill>
        <p:spPr>
          <a:xfrm>
            <a:off x="2359231" y="1850285"/>
            <a:ext cx="7469429" cy="4296181"/>
          </a:xfrm>
          <a:prstGeom prst="rect">
            <a:avLst/>
          </a:prstGeom>
        </p:spPr>
      </p:pic>
      <p:sp>
        <p:nvSpPr>
          <p:cNvPr id="9" name="TextBox 8">
            <a:extLst>
              <a:ext uri="{FF2B5EF4-FFF2-40B4-BE49-F238E27FC236}">
                <a16:creationId xmlns:a16="http://schemas.microsoft.com/office/drawing/2014/main" id="{91FDBE8E-170F-DA48-8F78-4354F7FF2802}"/>
              </a:ext>
            </a:extLst>
          </p:cNvPr>
          <p:cNvSpPr txBox="1"/>
          <p:nvPr/>
        </p:nvSpPr>
        <p:spPr>
          <a:xfrm>
            <a:off x="821376" y="1355765"/>
            <a:ext cx="80059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This is the desired website UI:</a:t>
            </a:r>
          </a:p>
        </p:txBody>
      </p:sp>
    </p:spTree>
    <p:extLst>
      <p:ext uri="{BB962C8B-B14F-4D97-AF65-F5344CB8AC3E}">
        <p14:creationId xmlns:p14="http://schemas.microsoft.com/office/powerpoint/2010/main" val="42437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49AE6-B4C7-D718-D570-77EBF057744A}"/>
              </a:ext>
            </a:extLst>
          </p:cNvPr>
          <p:cNvSpPr txBox="1"/>
          <p:nvPr/>
        </p:nvSpPr>
        <p:spPr>
          <a:xfrm>
            <a:off x="69272" y="89064"/>
            <a:ext cx="1177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2.   </a:t>
            </a:r>
            <a:r>
              <a:rPr lang="en-US" b="1" dirty="0"/>
              <a:t>System overview</a:t>
            </a:r>
          </a:p>
        </p:txBody>
      </p:sp>
      <p:sp>
        <p:nvSpPr>
          <p:cNvPr id="6" name="TextBox 5">
            <a:extLst>
              <a:ext uri="{FF2B5EF4-FFF2-40B4-BE49-F238E27FC236}">
                <a16:creationId xmlns:a16="http://schemas.microsoft.com/office/drawing/2014/main" id="{4FBE9C60-323B-918D-5E2C-874F1FFBC879}"/>
              </a:ext>
            </a:extLst>
          </p:cNvPr>
          <p:cNvSpPr txBox="1"/>
          <p:nvPr/>
        </p:nvSpPr>
        <p:spPr>
          <a:xfrm>
            <a:off x="109313" y="500833"/>
            <a:ext cx="10826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is an overview of the system architecture:</a:t>
            </a:r>
          </a:p>
        </p:txBody>
      </p:sp>
      <p:sp>
        <p:nvSpPr>
          <p:cNvPr id="7" name="TextBox 6">
            <a:extLst>
              <a:ext uri="{FF2B5EF4-FFF2-40B4-BE49-F238E27FC236}">
                <a16:creationId xmlns:a16="http://schemas.microsoft.com/office/drawing/2014/main" id="{50E6A965-6BB6-FB76-7044-8654CC2F8503}"/>
              </a:ext>
            </a:extLst>
          </p:cNvPr>
          <p:cNvSpPr txBox="1"/>
          <p:nvPr/>
        </p:nvSpPr>
        <p:spPr>
          <a:xfrm>
            <a:off x="228747" y="1947939"/>
            <a:ext cx="26548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t>Web server is responsible for running a Web UI and requests frame data from video server.</a:t>
            </a:r>
            <a:endParaRPr lang="en-US"/>
          </a:p>
        </p:txBody>
      </p:sp>
      <p:sp>
        <p:nvSpPr>
          <p:cNvPr id="8" name="TextBox 7">
            <a:extLst>
              <a:ext uri="{FF2B5EF4-FFF2-40B4-BE49-F238E27FC236}">
                <a16:creationId xmlns:a16="http://schemas.microsoft.com/office/drawing/2014/main" id="{854E18D9-A79C-B136-779D-0F6D06A96EED}"/>
              </a:ext>
            </a:extLst>
          </p:cNvPr>
          <p:cNvSpPr txBox="1"/>
          <p:nvPr/>
        </p:nvSpPr>
        <p:spPr>
          <a:xfrm>
            <a:off x="193713" y="2996812"/>
            <a:ext cx="265488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t>Video servers are responsible for processing the video mounted from NFS volume and response frame data to the corresponding GRPC client</a:t>
            </a:r>
          </a:p>
        </p:txBody>
      </p:sp>
      <p:sp>
        <p:nvSpPr>
          <p:cNvPr id="2" name="TextBox 1">
            <a:extLst>
              <a:ext uri="{FF2B5EF4-FFF2-40B4-BE49-F238E27FC236}">
                <a16:creationId xmlns:a16="http://schemas.microsoft.com/office/drawing/2014/main" id="{FED70964-C084-5390-7AB1-F76138D7946E}"/>
              </a:ext>
            </a:extLst>
          </p:cNvPr>
          <p:cNvSpPr txBox="1"/>
          <p:nvPr/>
        </p:nvSpPr>
        <p:spPr>
          <a:xfrm>
            <a:off x="193712" y="982328"/>
            <a:ext cx="288260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Both Video Server and Web Server run as a container on a docker swarm for better </a:t>
            </a:r>
            <a:r>
              <a:rPr lang="en-US" sz="1400" dirty="0">
                <a:ea typeface="+mn-lt"/>
                <a:cs typeface="+mn-lt"/>
              </a:rPr>
              <a:t>orchestration</a:t>
            </a:r>
            <a:endParaRPr lang="en-US" sz="1400" dirty="0"/>
          </a:p>
        </p:txBody>
      </p:sp>
      <p:sp>
        <p:nvSpPr>
          <p:cNvPr id="4" name="TextBox 3">
            <a:extLst>
              <a:ext uri="{FF2B5EF4-FFF2-40B4-BE49-F238E27FC236}">
                <a16:creationId xmlns:a16="http://schemas.microsoft.com/office/drawing/2014/main" id="{98547AA2-AAAD-F1EE-EDCA-101E05773D20}"/>
              </a:ext>
            </a:extLst>
          </p:cNvPr>
          <p:cNvSpPr txBox="1"/>
          <p:nvPr/>
        </p:nvSpPr>
        <p:spPr>
          <a:xfrm>
            <a:off x="193711" y="4529568"/>
            <a:ext cx="28826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NFS</a:t>
            </a:r>
            <a:r>
              <a:rPr lang="en-US" sz="1400" dirty="0">
                <a:ea typeface="+mn-lt"/>
                <a:cs typeface="+mn-lt"/>
              </a:rPr>
              <a:t> server runs separately from the docker swarm environment and provides access to Video and AI model volume</a:t>
            </a:r>
            <a:endParaRPr lang="en-US" sz="1400" dirty="0"/>
          </a:p>
        </p:txBody>
      </p:sp>
      <p:pic>
        <p:nvPicPr>
          <p:cNvPr id="9" name="Picture 9" descr="Diagram&#10;&#10;Description automatically generated">
            <a:extLst>
              <a:ext uri="{FF2B5EF4-FFF2-40B4-BE49-F238E27FC236}">
                <a16:creationId xmlns:a16="http://schemas.microsoft.com/office/drawing/2014/main" id="{DD94B72B-EC54-6514-8896-2B9C2307027D}"/>
              </a:ext>
            </a:extLst>
          </p:cNvPr>
          <p:cNvPicPr>
            <a:picLocks noChangeAspect="1"/>
          </p:cNvPicPr>
          <p:nvPr/>
        </p:nvPicPr>
        <p:blipFill>
          <a:blip r:embed="rId2"/>
          <a:stretch>
            <a:fillRect/>
          </a:stretch>
        </p:blipFill>
        <p:spPr>
          <a:xfrm>
            <a:off x="2956984" y="1281963"/>
            <a:ext cx="9103783" cy="4294074"/>
          </a:xfrm>
          <a:prstGeom prst="rect">
            <a:avLst/>
          </a:prstGeom>
        </p:spPr>
      </p:pic>
    </p:spTree>
    <p:extLst>
      <p:ext uri="{BB962C8B-B14F-4D97-AF65-F5344CB8AC3E}">
        <p14:creationId xmlns:p14="http://schemas.microsoft.com/office/powerpoint/2010/main" val="75013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BDFB7-5980-213D-2FE0-7F7A2F8568F0}"/>
              </a:ext>
            </a:extLst>
          </p:cNvPr>
          <p:cNvSpPr txBox="1"/>
          <p:nvPr/>
        </p:nvSpPr>
        <p:spPr>
          <a:xfrm>
            <a:off x="69272" y="89064"/>
            <a:ext cx="11776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3.   </a:t>
            </a:r>
            <a:r>
              <a:rPr lang="en-US" b="1" dirty="0"/>
              <a:t>Software Components</a:t>
            </a:r>
          </a:p>
          <a:p>
            <a:endParaRPr lang="en-US" b="1" dirty="0"/>
          </a:p>
        </p:txBody>
      </p:sp>
      <p:sp>
        <p:nvSpPr>
          <p:cNvPr id="4" name="TextBox 3">
            <a:extLst>
              <a:ext uri="{FF2B5EF4-FFF2-40B4-BE49-F238E27FC236}">
                <a16:creationId xmlns:a16="http://schemas.microsoft.com/office/drawing/2014/main" id="{EA45D5FE-FE46-22CD-520F-BD40D6FC2FD1}"/>
              </a:ext>
            </a:extLst>
          </p:cNvPr>
          <p:cNvSpPr txBox="1"/>
          <p:nvPr/>
        </p:nvSpPr>
        <p:spPr>
          <a:xfrm>
            <a:off x="350344" y="437931"/>
            <a:ext cx="7584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3.1 Video Server</a:t>
            </a:r>
          </a:p>
        </p:txBody>
      </p:sp>
      <p:pic>
        <p:nvPicPr>
          <p:cNvPr id="2" name="Picture 4" descr="Diagram&#10;&#10;Description automatically generated">
            <a:extLst>
              <a:ext uri="{FF2B5EF4-FFF2-40B4-BE49-F238E27FC236}">
                <a16:creationId xmlns:a16="http://schemas.microsoft.com/office/drawing/2014/main" id="{07F4BDC6-8C10-E4A3-0775-66740F5B8FDD}"/>
              </a:ext>
            </a:extLst>
          </p:cNvPr>
          <p:cNvPicPr>
            <a:picLocks noChangeAspect="1"/>
          </p:cNvPicPr>
          <p:nvPr/>
        </p:nvPicPr>
        <p:blipFill>
          <a:blip r:embed="rId2"/>
          <a:stretch>
            <a:fillRect/>
          </a:stretch>
        </p:blipFill>
        <p:spPr>
          <a:xfrm>
            <a:off x="4706883" y="806008"/>
            <a:ext cx="6938578" cy="5237224"/>
          </a:xfrm>
          <a:prstGeom prst="rect">
            <a:avLst/>
          </a:prstGeom>
        </p:spPr>
      </p:pic>
      <p:sp>
        <p:nvSpPr>
          <p:cNvPr id="5" name="TextBox 4">
            <a:extLst>
              <a:ext uri="{FF2B5EF4-FFF2-40B4-BE49-F238E27FC236}">
                <a16:creationId xmlns:a16="http://schemas.microsoft.com/office/drawing/2014/main" id="{66F0B8B8-4475-CFE4-261B-3CE76B7B8615}"/>
              </a:ext>
            </a:extLst>
          </p:cNvPr>
          <p:cNvSpPr txBox="1"/>
          <p:nvPr/>
        </p:nvSpPr>
        <p:spPr>
          <a:xfrm>
            <a:off x="245241" y="884621"/>
            <a:ext cx="4072758"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The software of the video server comprises four main components:</a:t>
            </a:r>
            <a:endParaRPr lang="en-US" dirty="0"/>
          </a:p>
          <a:p>
            <a:endParaRPr lang="en-US" sz="1400" dirty="0"/>
          </a:p>
          <a:p>
            <a:pPr marL="285750" indent="-285750">
              <a:buFont typeface="Arial"/>
              <a:buChar char="•"/>
            </a:pPr>
            <a:r>
              <a:rPr lang="en-US" sz="1400" dirty="0"/>
              <a:t>Proto: This component handles </a:t>
            </a:r>
            <a:r>
              <a:rPr lang="en-US" sz="1400" dirty="0">
                <a:ea typeface="+mn-lt"/>
                <a:cs typeface="+mn-lt"/>
              </a:rPr>
              <a:t>GRPC </a:t>
            </a:r>
            <a:r>
              <a:rPr lang="en-US" sz="1400" dirty="0">
                <a:solidFill>
                  <a:srgbClr val="000000"/>
                </a:solidFill>
                <a:ea typeface="+mn-lt"/>
                <a:cs typeface="+mn-lt"/>
              </a:rPr>
              <a:t>protocol buffers.</a:t>
            </a:r>
            <a:endParaRPr lang="en-US" dirty="0"/>
          </a:p>
          <a:p>
            <a:pPr marL="285750" indent="-285750">
              <a:buFont typeface="Arial"/>
              <a:buChar char="•"/>
            </a:pPr>
            <a:endParaRPr lang="en-US" sz="1400" dirty="0">
              <a:solidFill>
                <a:srgbClr val="000000"/>
              </a:solidFill>
            </a:endParaRPr>
          </a:p>
          <a:p>
            <a:pPr marL="285750" indent="-285750">
              <a:buFont typeface="Arial"/>
              <a:buChar char="•"/>
            </a:pPr>
            <a:r>
              <a:rPr lang="en-US" sz="1400" dirty="0">
                <a:solidFill>
                  <a:srgbClr val="000000"/>
                </a:solidFill>
              </a:rPr>
              <a:t>Service: This component manages video processing.</a:t>
            </a:r>
            <a:endParaRPr lang="en-US" dirty="0"/>
          </a:p>
          <a:p>
            <a:pPr marL="285750" indent="-285750">
              <a:buFont typeface="Arial"/>
              <a:buChar char="•"/>
            </a:pPr>
            <a:endParaRPr lang="en-US" sz="1400" dirty="0">
              <a:solidFill>
                <a:srgbClr val="000000"/>
              </a:solidFill>
            </a:endParaRPr>
          </a:p>
          <a:p>
            <a:pPr marL="285750" indent="-285750">
              <a:buFont typeface="Arial"/>
              <a:buChar char="•"/>
            </a:pPr>
            <a:r>
              <a:rPr lang="en-US" sz="1400" dirty="0">
                <a:solidFill>
                  <a:srgbClr val="000000"/>
                </a:solidFill>
              </a:rPr>
              <a:t>Transportation: This component handles requests and responses between the web server and the video server. The protocol provider is utilized to offer the appropriate protocol service based on the user's configuration. Each protocol adheres to the same class interface. </a:t>
            </a:r>
            <a:endParaRPr lang="en-US">
              <a:solidFill>
                <a:srgbClr val="000000"/>
              </a:solidFill>
            </a:endParaRPr>
          </a:p>
          <a:p>
            <a:r>
              <a:rPr lang="en-US" sz="1400" dirty="0">
                <a:solidFill>
                  <a:srgbClr val="000000"/>
                </a:solidFill>
              </a:rPr>
              <a:t>=&gt; This approach decouples the protocol creation from the main code, facilitating the inclusion or switching to new transport protocols.</a:t>
            </a:r>
            <a:endParaRPr lang="en-US"/>
          </a:p>
          <a:p>
            <a:endParaRPr lang="en-US" sz="1400" dirty="0"/>
          </a:p>
          <a:p>
            <a:pPr marL="285750" indent="-285750">
              <a:buFont typeface="Arial"/>
              <a:buChar char="•"/>
            </a:pPr>
            <a:r>
              <a:rPr lang="en-US" sz="1400" dirty="0"/>
              <a:t>AI model: This component handles object detection using specific models. It employs the same mechanism as </a:t>
            </a:r>
            <a:r>
              <a:rPr lang="en-US" sz="1400" dirty="0">
                <a:solidFill>
                  <a:srgbClr val="000000"/>
                </a:solidFill>
                <a:ea typeface="+mn-lt"/>
                <a:cs typeface="+mn-lt"/>
              </a:rPr>
              <a:t>transportation, </a:t>
            </a:r>
            <a:r>
              <a:rPr lang="en-US" sz="1400" dirty="0"/>
              <a:t>resulting in the same decoupling effect.</a:t>
            </a:r>
            <a:endParaRPr lang="en-US" dirty="0"/>
          </a:p>
          <a:p>
            <a:endParaRPr lang="en-US" sz="1400" dirty="0"/>
          </a:p>
        </p:txBody>
      </p:sp>
    </p:spTree>
    <p:extLst>
      <p:ext uri="{BB962C8B-B14F-4D97-AF65-F5344CB8AC3E}">
        <p14:creationId xmlns:p14="http://schemas.microsoft.com/office/powerpoint/2010/main" val="99243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BDFB7-5980-213D-2FE0-7F7A2F8568F0}"/>
              </a:ext>
            </a:extLst>
          </p:cNvPr>
          <p:cNvSpPr txBox="1"/>
          <p:nvPr/>
        </p:nvSpPr>
        <p:spPr>
          <a:xfrm>
            <a:off x="69272" y="89064"/>
            <a:ext cx="11776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3.   </a:t>
            </a:r>
            <a:r>
              <a:rPr lang="en-US" b="1" dirty="0"/>
              <a:t>Software Components</a:t>
            </a:r>
          </a:p>
          <a:p>
            <a:endParaRPr lang="en-US" b="1" dirty="0"/>
          </a:p>
        </p:txBody>
      </p:sp>
      <p:sp>
        <p:nvSpPr>
          <p:cNvPr id="4" name="TextBox 3">
            <a:extLst>
              <a:ext uri="{FF2B5EF4-FFF2-40B4-BE49-F238E27FC236}">
                <a16:creationId xmlns:a16="http://schemas.microsoft.com/office/drawing/2014/main" id="{EA45D5FE-FE46-22CD-520F-BD40D6FC2FD1}"/>
              </a:ext>
            </a:extLst>
          </p:cNvPr>
          <p:cNvSpPr txBox="1"/>
          <p:nvPr/>
        </p:nvSpPr>
        <p:spPr>
          <a:xfrm>
            <a:off x="350344" y="437931"/>
            <a:ext cx="7584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3.1 Video Server</a:t>
            </a:r>
          </a:p>
        </p:txBody>
      </p:sp>
      <p:sp>
        <p:nvSpPr>
          <p:cNvPr id="5" name="TextBox 4">
            <a:extLst>
              <a:ext uri="{FF2B5EF4-FFF2-40B4-BE49-F238E27FC236}">
                <a16:creationId xmlns:a16="http://schemas.microsoft.com/office/drawing/2014/main" id="{66F0B8B8-4475-CFE4-261B-3CE76B7B8615}"/>
              </a:ext>
            </a:extLst>
          </p:cNvPr>
          <p:cNvSpPr txBox="1"/>
          <p:nvPr/>
        </p:nvSpPr>
        <p:spPr>
          <a:xfrm>
            <a:off x="276991" y="1085705"/>
            <a:ext cx="4072758"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ea typeface="+mn-lt"/>
                <a:cs typeface="+mn-lt"/>
              </a:rPr>
              <a:t>At the beginning, the program spawns multiple processes equal to the number of CPUs available. Each process creates an instance of the server, and in this case is GRPC server, each bind to the same port and listen for incoming client requests.</a:t>
            </a:r>
            <a:endParaRPr lang="en-US" dirty="0">
              <a:ea typeface="+mn-lt"/>
              <a:cs typeface="+mn-lt"/>
            </a:endParaRPr>
          </a:p>
          <a:p>
            <a:pPr marL="285750" indent="-285750">
              <a:buFont typeface="Arial"/>
              <a:buChar char="•"/>
            </a:pPr>
            <a:endParaRPr lang="en-US"/>
          </a:p>
          <a:p>
            <a:pPr marL="285750" indent="-285750">
              <a:buFont typeface="Arial"/>
              <a:buChar char="•"/>
            </a:pPr>
            <a:r>
              <a:rPr lang="en-US" sz="1400" dirty="0">
                <a:ea typeface="+mn-lt"/>
                <a:cs typeface="+mn-lt"/>
              </a:rPr>
              <a:t>Once a request is received from a client, the server processes the video and streams back the processed frame data to the client.</a:t>
            </a:r>
            <a:endParaRPr lang="en-US" dirty="0">
              <a:ea typeface="+mn-lt"/>
              <a:cs typeface="+mn-lt"/>
            </a:endParaRPr>
          </a:p>
          <a:p>
            <a:pPr>
              <a:buFont typeface="Arial"/>
              <a:buChar char="•"/>
            </a:pPr>
            <a:endParaRPr lang="en-US"/>
          </a:p>
          <a:p>
            <a:r>
              <a:rPr lang="en-US" sz="1400" dirty="0">
                <a:ea typeface="+mn-lt"/>
                <a:cs typeface="+mn-lt"/>
              </a:rPr>
              <a:t>The reason </a:t>
            </a:r>
            <a:r>
              <a:rPr lang="en-US" sz="1400" dirty="0" err="1">
                <a:ea typeface="+mn-lt"/>
                <a:cs typeface="+mn-lt"/>
              </a:rPr>
              <a:t>i</a:t>
            </a:r>
            <a:r>
              <a:rPr lang="en-US" sz="1400" dirty="0">
                <a:ea typeface="+mn-lt"/>
                <a:cs typeface="+mn-lt"/>
              </a:rPr>
              <a:t> chose to use multiprocessing instead of multithreading because multithreading can cause issues with reading videos in OpenCV and may result in thread errors. Additionally, Python has the Global Interpreter Lock (GIL) which can limit the effectiveness of multithreading for certain tasks.</a:t>
            </a:r>
            <a:endParaRPr lang="en-US">
              <a:ea typeface="+mn-lt"/>
              <a:cs typeface="+mn-lt"/>
            </a:endParaRPr>
          </a:p>
        </p:txBody>
      </p:sp>
      <p:pic>
        <p:nvPicPr>
          <p:cNvPr id="7" name="Picture 7" descr="Diagram&#10;&#10;Description automatically generated">
            <a:extLst>
              <a:ext uri="{FF2B5EF4-FFF2-40B4-BE49-F238E27FC236}">
                <a16:creationId xmlns:a16="http://schemas.microsoft.com/office/drawing/2014/main" id="{3778C15B-E6C7-B1E3-15DD-F17B1373A160}"/>
              </a:ext>
            </a:extLst>
          </p:cNvPr>
          <p:cNvPicPr>
            <a:picLocks noChangeAspect="1"/>
          </p:cNvPicPr>
          <p:nvPr/>
        </p:nvPicPr>
        <p:blipFill>
          <a:blip r:embed="rId2"/>
          <a:stretch>
            <a:fillRect/>
          </a:stretch>
        </p:blipFill>
        <p:spPr>
          <a:xfrm>
            <a:off x="5041900" y="739652"/>
            <a:ext cx="6500282" cy="4711945"/>
          </a:xfrm>
          <a:prstGeom prst="rect">
            <a:avLst/>
          </a:prstGeom>
        </p:spPr>
      </p:pic>
    </p:spTree>
    <p:extLst>
      <p:ext uri="{BB962C8B-B14F-4D97-AF65-F5344CB8AC3E}">
        <p14:creationId xmlns:p14="http://schemas.microsoft.com/office/powerpoint/2010/main" val="12069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BDFB7-5980-213D-2FE0-7F7A2F8568F0}"/>
              </a:ext>
            </a:extLst>
          </p:cNvPr>
          <p:cNvSpPr txBox="1"/>
          <p:nvPr/>
        </p:nvSpPr>
        <p:spPr>
          <a:xfrm>
            <a:off x="69272" y="89064"/>
            <a:ext cx="11776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3.   </a:t>
            </a:r>
            <a:r>
              <a:rPr lang="en-US" b="1" dirty="0"/>
              <a:t>Software Components</a:t>
            </a:r>
          </a:p>
          <a:p>
            <a:endParaRPr lang="en-US" b="1" dirty="0"/>
          </a:p>
        </p:txBody>
      </p:sp>
      <p:sp>
        <p:nvSpPr>
          <p:cNvPr id="4" name="TextBox 3">
            <a:extLst>
              <a:ext uri="{FF2B5EF4-FFF2-40B4-BE49-F238E27FC236}">
                <a16:creationId xmlns:a16="http://schemas.microsoft.com/office/drawing/2014/main" id="{EA45D5FE-FE46-22CD-520F-BD40D6FC2FD1}"/>
              </a:ext>
            </a:extLst>
          </p:cNvPr>
          <p:cNvSpPr txBox="1"/>
          <p:nvPr/>
        </p:nvSpPr>
        <p:spPr>
          <a:xfrm>
            <a:off x="350344" y="437931"/>
            <a:ext cx="7584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3.2 Web Server</a:t>
            </a:r>
          </a:p>
        </p:txBody>
      </p:sp>
      <p:sp>
        <p:nvSpPr>
          <p:cNvPr id="5" name="TextBox 4">
            <a:extLst>
              <a:ext uri="{FF2B5EF4-FFF2-40B4-BE49-F238E27FC236}">
                <a16:creationId xmlns:a16="http://schemas.microsoft.com/office/drawing/2014/main" id="{66F0B8B8-4475-CFE4-261B-3CE76B7B8615}"/>
              </a:ext>
            </a:extLst>
          </p:cNvPr>
          <p:cNvSpPr txBox="1"/>
          <p:nvPr/>
        </p:nvSpPr>
        <p:spPr>
          <a:xfrm>
            <a:off x="276991" y="969288"/>
            <a:ext cx="4072758"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The software of the web server is quite similar to that of the video server. However, there are a few key differences:</a:t>
            </a:r>
            <a:endParaRPr lang="en-US" dirty="0">
              <a:ea typeface="+mn-lt"/>
              <a:cs typeface="+mn-lt"/>
            </a:endParaRPr>
          </a:p>
          <a:p>
            <a:endParaRPr lang="en-US"/>
          </a:p>
          <a:p>
            <a:pPr marL="285750" indent="-285750">
              <a:buFont typeface="Arial"/>
              <a:buChar char="•"/>
            </a:pPr>
            <a:r>
              <a:rPr lang="en-US" sz="1400" dirty="0">
                <a:ea typeface="+mn-lt"/>
                <a:cs typeface="+mn-lt"/>
              </a:rPr>
              <a:t>Db: This component handles persistent storage and is responsible for storing the user interface (UI) configurations provided by the users.</a:t>
            </a:r>
            <a:endParaRPr lang="en-US" dirty="0"/>
          </a:p>
          <a:p>
            <a:pPr marL="285750" indent="-285750">
              <a:buFont typeface="Arial"/>
              <a:buChar char="•"/>
            </a:pPr>
            <a:endParaRPr lang="en-US"/>
          </a:p>
          <a:p>
            <a:pPr marL="285750" indent="-285750">
              <a:buFont typeface="Arial"/>
              <a:buChar char="•"/>
            </a:pPr>
            <a:r>
              <a:rPr lang="en-US" sz="1400" dirty="0">
                <a:ea typeface="+mn-lt"/>
                <a:cs typeface="+mn-lt"/>
              </a:rPr>
              <a:t>Service: In contrast to the video server, the service component of the web server now handles web services instead of video processing.</a:t>
            </a:r>
            <a:endParaRPr lang="en-US" sz="1400" dirty="0"/>
          </a:p>
        </p:txBody>
      </p:sp>
      <p:pic>
        <p:nvPicPr>
          <p:cNvPr id="2" name="Picture 5" descr="Diagram&#10;&#10;Description automatically generated">
            <a:extLst>
              <a:ext uri="{FF2B5EF4-FFF2-40B4-BE49-F238E27FC236}">
                <a16:creationId xmlns:a16="http://schemas.microsoft.com/office/drawing/2014/main" id="{3FB99BB3-7CAD-8869-AA7A-1CC35A02629B}"/>
              </a:ext>
            </a:extLst>
          </p:cNvPr>
          <p:cNvPicPr>
            <a:picLocks noChangeAspect="1"/>
          </p:cNvPicPr>
          <p:nvPr/>
        </p:nvPicPr>
        <p:blipFill>
          <a:blip r:embed="rId2"/>
          <a:stretch>
            <a:fillRect/>
          </a:stretch>
        </p:blipFill>
        <p:spPr>
          <a:xfrm>
            <a:off x="4639734" y="1158057"/>
            <a:ext cx="7410450" cy="3652887"/>
          </a:xfrm>
          <a:prstGeom prst="rect">
            <a:avLst/>
          </a:prstGeom>
        </p:spPr>
      </p:pic>
    </p:spTree>
    <p:extLst>
      <p:ext uri="{BB962C8B-B14F-4D97-AF65-F5344CB8AC3E}">
        <p14:creationId xmlns:p14="http://schemas.microsoft.com/office/powerpoint/2010/main" val="174943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BDFB7-5980-213D-2FE0-7F7A2F8568F0}"/>
              </a:ext>
            </a:extLst>
          </p:cNvPr>
          <p:cNvSpPr txBox="1"/>
          <p:nvPr/>
        </p:nvSpPr>
        <p:spPr>
          <a:xfrm>
            <a:off x="69272" y="89064"/>
            <a:ext cx="11776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3.   </a:t>
            </a:r>
            <a:r>
              <a:rPr lang="en-US" b="1" dirty="0"/>
              <a:t>Software Components</a:t>
            </a:r>
          </a:p>
          <a:p>
            <a:endParaRPr lang="en-US" b="1" dirty="0"/>
          </a:p>
        </p:txBody>
      </p:sp>
      <p:sp>
        <p:nvSpPr>
          <p:cNvPr id="4" name="TextBox 3">
            <a:extLst>
              <a:ext uri="{FF2B5EF4-FFF2-40B4-BE49-F238E27FC236}">
                <a16:creationId xmlns:a16="http://schemas.microsoft.com/office/drawing/2014/main" id="{EA45D5FE-FE46-22CD-520F-BD40D6FC2FD1}"/>
              </a:ext>
            </a:extLst>
          </p:cNvPr>
          <p:cNvSpPr txBox="1"/>
          <p:nvPr/>
        </p:nvSpPr>
        <p:spPr>
          <a:xfrm>
            <a:off x="350344" y="437931"/>
            <a:ext cx="7584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3.2 Web Server</a:t>
            </a:r>
          </a:p>
        </p:txBody>
      </p:sp>
      <p:sp>
        <p:nvSpPr>
          <p:cNvPr id="5" name="TextBox 4">
            <a:extLst>
              <a:ext uri="{FF2B5EF4-FFF2-40B4-BE49-F238E27FC236}">
                <a16:creationId xmlns:a16="http://schemas.microsoft.com/office/drawing/2014/main" id="{66F0B8B8-4475-CFE4-261B-3CE76B7B8615}"/>
              </a:ext>
            </a:extLst>
          </p:cNvPr>
          <p:cNvSpPr txBox="1"/>
          <p:nvPr/>
        </p:nvSpPr>
        <p:spPr>
          <a:xfrm>
            <a:off x="276991" y="969288"/>
            <a:ext cx="407275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Each view on the same window spawns a new thread that create an instance of client, in this case is GRPC Client, that all connect to the same port and send request to the server.</a:t>
            </a:r>
            <a:endParaRPr lang="en-US"/>
          </a:p>
          <a:p>
            <a:pPr marL="285750" indent="-285750">
              <a:buFont typeface="Arial"/>
              <a:buChar char="•"/>
            </a:pPr>
            <a:endParaRPr lang="en-US" sz="1400" dirty="0"/>
          </a:p>
          <a:p>
            <a:pPr marL="285750" indent="-285750">
              <a:buFont typeface="Arial"/>
              <a:buChar char="•"/>
            </a:pPr>
            <a:r>
              <a:rPr lang="en-US" sz="1400" dirty="0"/>
              <a:t>Client then will wait for frame data stream from server and send an ack back when it finishes</a:t>
            </a:r>
          </a:p>
          <a:p>
            <a:endParaRPr lang="en-US" sz="1400" dirty="0"/>
          </a:p>
          <a:p>
            <a:r>
              <a:rPr lang="en-US" sz="1400" dirty="0">
                <a:ea typeface="+mn-lt"/>
                <a:cs typeface="+mn-lt"/>
              </a:rPr>
              <a:t>This approach allows multiple views to be handled concurrently</a:t>
            </a:r>
            <a:endParaRPr lang="en-US" sz="1400" dirty="0"/>
          </a:p>
        </p:txBody>
      </p:sp>
      <p:pic>
        <p:nvPicPr>
          <p:cNvPr id="6" name="Picture 6" descr="Diagram&#10;&#10;Description automatically generated">
            <a:extLst>
              <a:ext uri="{FF2B5EF4-FFF2-40B4-BE49-F238E27FC236}">
                <a16:creationId xmlns:a16="http://schemas.microsoft.com/office/drawing/2014/main" id="{401FC454-C9D6-EAA9-41D3-357FFB251AC0}"/>
              </a:ext>
            </a:extLst>
          </p:cNvPr>
          <p:cNvPicPr>
            <a:picLocks noChangeAspect="1"/>
          </p:cNvPicPr>
          <p:nvPr/>
        </p:nvPicPr>
        <p:blipFill>
          <a:blip r:embed="rId2"/>
          <a:stretch>
            <a:fillRect/>
          </a:stretch>
        </p:blipFill>
        <p:spPr>
          <a:xfrm>
            <a:off x="5532018" y="892860"/>
            <a:ext cx="5941191" cy="5154756"/>
          </a:xfrm>
          <a:prstGeom prst="rect">
            <a:avLst/>
          </a:prstGeom>
        </p:spPr>
      </p:pic>
    </p:spTree>
    <p:extLst>
      <p:ext uri="{BB962C8B-B14F-4D97-AF65-F5344CB8AC3E}">
        <p14:creationId xmlns:p14="http://schemas.microsoft.com/office/powerpoint/2010/main" val="1421110874"/>
      </p:ext>
    </p:extLst>
  </p:cSld>
  <p:clrMapOvr>
    <a:masterClrMapping/>
  </p:clrMapOvr>
</p:sld>
</file>

<file path=ppt/theme/theme1.xml><?xml version="1.0" encoding="utf-8"?>
<a:theme xmlns:a="http://schemas.openxmlformats.org/drawingml/2006/main" name="CitationVTI">
  <a:themeElements>
    <a:clrScheme name="AnalogousFromRegularSeed_2SEEDS">
      <a:dk1>
        <a:srgbClr val="000000"/>
      </a:dk1>
      <a:lt1>
        <a:srgbClr val="FFFFFF"/>
      </a:lt1>
      <a:dk2>
        <a:srgbClr val="412624"/>
      </a:dk2>
      <a:lt2>
        <a:srgbClr val="E2E8E8"/>
      </a:lt2>
      <a:accent1>
        <a:srgbClr val="D52017"/>
      </a:accent1>
      <a:accent2>
        <a:srgbClr val="E72970"/>
      </a:accent2>
      <a:accent3>
        <a:srgbClr val="E78129"/>
      </a:accent3>
      <a:accent4>
        <a:srgbClr val="15BD27"/>
      </a:accent4>
      <a:accent5>
        <a:srgbClr val="21B971"/>
      </a:accent5>
      <a:accent6>
        <a:srgbClr val="14B7AE"/>
      </a:accent6>
      <a:hlink>
        <a:srgbClr val="319095"/>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CitationVTI</vt:lpstr>
      <vt:lpstr>VIDEO STREAMING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573</cp:revision>
  <dcterms:created xsi:type="dcterms:W3CDTF">2013-07-15T20:26:40Z</dcterms:created>
  <dcterms:modified xsi:type="dcterms:W3CDTF">2023-05-31T09:55:51Z</dcterms:modified>
</cp:coreProperties>
</file>