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C21D3A-3031-4210-A53E-A43F717263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710F09-96D8-4B37-BB3C-ADCA7467EB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4A2819-BBFC-41B6-B391-370799ED992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18F67E-DE33-4226-A030-DF3922E833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A2672B-C839-412D-999F-3822CD58CA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70DB80-C5A7-46F3-8BD9-7617DD06F5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C40ACF-AC6A-4DD2-B018-DA8900E6B1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529F85-A1B4-495C-9C88-B22FEC9267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4A21F8-0719-4406-8E08-828B077BF0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72AC8A-5F85-4B0E-8114-A46ED6DF6B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EBDF9F-ECFF-496D-B5FA-7A6E159A9D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0EC293-4029-45AC-9385-004C5B390F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746AB4-040B-4583-8032-F855629A72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42EA05-A310-4B3F-BE39-E51F87975B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5D7390-319B-486E-BC12-509001D885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0441F7-72FF-4455-AE5C-029C7183B1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5EEE75-9373-438F-A052-B3EA0E76B5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F16E37-4A2E-4E49-85CD-F5DFB78C37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C724FA-453B-48C3-B417-CE1A56E7DF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F92EFA-6083-4941-B7AE-789323EE89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4948A3-9FC2-49BF-9721-09E0554414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53D6A1-B388-4C44-80D4-3C618256AD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3B5C84-6A76-4F51-9D28-7B1B67E5D2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810D83-1FDD-4355-9882-4B6DCAF908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C02F98-8E13-470B-B6FC-5A39CF71D9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3E731D-B73A-4D6C-9DDD-B6093E6585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488E9C-35C6-4F63-8FEF-3B3729059F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0A0A9C-7CBC-4732-8BB5-23ACA26B3E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A425E6-C059-412F-AE03-6E1A36DD9C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E75D62-FEE5-4125-89CF-DFB89BEC7F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386470-0514-41A7-B9BE-A51302A766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FB1FE2-68A8-460E-B2F9-45FCA59516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7B0293-AB37-4248-A3E6-57D5B8CEBD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2DC4F7-7D46-479E-AFF4-F124E64B0C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780F6E-D3DB-4917-8CE7-F7C273B760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7FA565-B1D3-486F-B68A-38D3C03C18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8034120" y="6332400"/>
            <a:ext cx="3504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11444760" y="6332400"/>
            <a:ext cx="538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900" spc="94" strike="noStrike">
                <a:solidFill>
                  <a:srgbClr val="000000"/>
                </a:solidFill>
                <a:latin typeface="Grandview Display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84CB47-7F56-4A74-A693-7571FFB6D020}" type="slidenum">
              <a:rPr b="1" lang="en-US" sz="900" spc="94" strike="noStrike">
                <a:solidFill>
                  <a:srgbClr val="000000"/>
                </a:solidFill>
                <a:latin typeface="Grandview Display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52320" y="6332400"/>
            <a:ext cx="30056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8034120" y="6332400"/>
            <a:ext cx="3504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11444760" y="6332400"/>
            <a:ext cx="538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900" spc="94" strike="noStrike">
                <a:solidFill>
                  <a:srgbClr val="000000"/>
                </a:solidFill>
                <a:latin typeface="Grandview Display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00ABAC-8BCD-43D0-9BDD-3DD6E3DEA900}" type="slidenum">
              <a:rPr b="1" lang="en-US" sz="900" spc="94" strike="noStrike">
                <a:solidFill>
                  <a:srgbClr val="000000"/>
                </a:solidFill>
                <a:latin typeface="Grandview Display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52320" y="6332400"/>
            <a:ext cx="30056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8034120" y="6332400"/>
            <a:ext cx="3504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11444760" y="6332400"/>
            <a:ext cx="538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900" spc="94" strike="noStrike">
                <a:solidFill>
                  <a:srgbClr val="000000"/>
                </a:solidFill>
                <a:latin typeface="Grandview Display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E43690-920B-4E6D-9932-E08403A0D508}" type="slidenum">
              <a:rPr b="1" lang="en-US" sz="900" spc="94" strike="noStrike">
                <a:solidFill>
                  <a:srgbClr val="000000"/>
                </a:solidFill>
                <a:latin typeface="Grandview Display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652320" y="6332400"/>
            <a:ext cx="30056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3" descr=""/>
          <p:cNvPicPr/>
          <p:nvPr/>
        </p:nvPicPr>
        <p:blipFill>
          <a:blip r:embed="rId1"/>
          <a:srcRect l="0" t="18471" r="0" b="25277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52320" y="647640"/>
            <a:ext cx="435636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buNone/>
            </a:pPr>
            <a:r>
              <a:rPr b="0" lang="en-US" sz="3600" spc="296" strike="noStrike" cap="all">
                <a:solidFill>
                  <a:srgbClr val="ffffff"/>
                </a:solidFill>
                <a:highlight>
                  <a:srgbClr val="000000"/>
                </a:highlight>
                <a:latin typeface="Grandview"/>
              </a:rPr>
              <a:t>LOOK ASIDE</a:t>
            </a:r>
            <a:br>
              <a:rPr sz="3600"/>
            </a:br>
            <a:r>
              <a:rPr b="0" lang="en-US" sz="3600" spc="296" strike="noStrike" cap="all">
                <a:solidFill>
                  <a:srgbClr val="ffffff"/>
                </a:solidFill>
                <a:highlight>
                  <a:srgbClr val="000000"/>
                </a:highlight>
                <a:latin typeface="Grandview"/>
              </a:rPr>
              <a:t>LOAD </a:t>
            </a:r>
            <a:br>
              <a:rPr sz="3600"/>
            </a:br>
            <a:r>
              <a:rPr b="0" lang="en-US" sz="3600" spc="296" strike="noStrike" cap="all">
                <a:solidFill>
                  <a:srgbClr val="ffffff"/>
                </a:solidFill>
                <a:highlight>
                  <a:srgbClr val="000000"/>
                </a:highlight>
                <a:latin typeface="Grandview"/>
              </a:rPr>
              <a:t>BALANCER INVESTIGATION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47640" y="5075280"/>
            <a:ext cx="4356360" cy="90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Grandview Display"/>
              </a:rPr>
              <a:t>June 13th, 2023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10"/>
          </p:nvPr>
        </p:nvSpPr>
        <p:spPr>
          <a:xfrm>
            <a:off x="652320" y="6332400"/>
            <a:ext cx="30056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>
              <a:lnSpc>
                <a:spcPct val="100000"/>
              </a:lnSpc>
              <a:spcAft>
                <a:spcPts val="601"/>
              </a:spcAft>
              <a:buNone/>
              <a:defRPr b="1" lang="en-US" sz="900" spc="94" strike="noStrike">
                <a:solidFill>
                  <a:srgbClr val="ffffff"/>
                </a:solidFill>
                <a:latin typeface="Grandview Display"/>
              </a:defRPr>
            </a:lvl1pPr>
          </a:lstStyle>
          <a:p>
            <a:pPr>
              <a:lnSpc>
                <a:spcPct val="100000"/>
              </a:lnSpc>
              <a:spcAft>
                <a:spcPts val="601"/>
              </a:spcAft>
              <a:buNone/>
            </a:pPr>
            <a:fld id="{ACB57CF2-87EC-41CF-852E-11202615FB21}" type="datetime1">
              <a:rPr b="1" lang="en-US" sz="900" spc="94" strike="noStrike">
                <a:solidFill>
                  <a:srgbClr val="ffffff"/>
                </a:solidFill>
                <a:latin typeface="Grandview Display"/>
              </a:rPr>
              <a:t>06/16/2023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 idx="11"/>
          </p:nvPr>
        </p:nvSpPr>
        <p:spPr>
          <a:xfrm>
            <a:off x="8034120" y="6332400"/>
            <a:ext cx="3504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1" lang="en-US" sz="900" spc="94" strike="noStrike">
                <a:solidFill>
                  <a:srgbClr val="ffffff"/>
                </a:solidFill>
                <a:latin typeface="Grandview Display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900" spc="94" strike="noStrike">
                <a:solidFill>
                  <a:srgbClr val="ffffff"/>
                </a:solidFill>
                <a:latin typeface="Grandview Display"/>
              </a:rPr>
              <a:t>Sample Footer Text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 idx="12"/>
          </p:nvPr>
        </p:nvSpPr>
        <p:spPr>
          <a:xfrm>
            <a:off x="11444760" y="6332400"/>
            <a:ext cx="538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1" lang="en-US" sz="900" spc="94" strike="noStrike">
                <a:solidFill>
                  <a:srgbClr val="ffffff"/>
                </a:solidFill>
                <a:latin typeface="Grandview Display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DBFB07CF-8D5B-42DE-B346-2AD92332F7B4}" type="slidenum">
              <a:rPr b="1" lang="en-US" sz="900" spc="94" strike="noStrike">
                <a:solidFill>
                  <a:srgbClr val="ffffff"/>
                </a:solidFill>
                <a:latin typeface="Grandview Display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2"/>
          <p:cNvSpPr/>
          <p:nvPr/>
        </p:nvSpPr>
        <p:spPr>
          <a:xfrm>
            <a:off x="69120" y="88920"/>
            <a:ext cx="1177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5.   Conclusion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TextBox 6"/>
          <p:cNvSpPr/>
          <p:nvPr/>
        </p:nvSpPr>
        <p:spPr>
          <a:xfrm>
            <a:off x="459000" y="459000"/>
            <a:ext cx="4835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Here is my conclusion of this system  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3429000" y="1157040"/>
            <a:ext cx="5439600" cy="50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3"/>
          <p:cNvSpPr/>
          <p:nvPr/>
        </p:nvSpPr>
        <p:spPr>
          <a:xfrm>
            <a:off x="316800" y="346320"/>
            <a:ext cx="9568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Outline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0" name="TextBox 4"/>
          <p:cNvSpPr/>
          <p:nvPr/>
        </p:nvSpPr>
        <p:spPr>
          <a:xfrm>
            <a:off x="950040" y="1038960"/>
            <a:ext cx="981612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What is this project about ?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System overview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Services overview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System Evaluation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"/>
          <p:cNvSpPr/>
          <p:nvPr/>
        </p:nvSpPr>
        <p:spPr>
          <a:xfrm>
            <a:off x="69120" y="88920"/>
            <a:ext cx="1177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What is this project about?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TextBox 4"/>
          <p:cNvSpPr/>
          <p:nvPr/>
        </p:nvSpPr>
        <p:spPr>
          <a:xfrm>
            <a:off x="455400" y="583920"/>
            <a:ext cx="1099368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Based on the Video Streaming Project. This project expand on the Lookaside load balancer design. </a:t>
            </a:r>
            <a:r>
              <a:rPr b="0" lang="en-US" sz="1600" spc="-1" strike="noStrike">
                <a:solidFill>
                  <a:srgbClr val="000000"/>
                </a:solidFill>
                <a:latin typeface="Grandview Display"/>
                <a:ea typeface="Grandview Display"/>
              </a:rPr>
              <a:t>The picture below illustrates this approach. The client gets at least one address from lookaside LB. Then the client uses this address to make GRPC connection to the server.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3" name="Picture 3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565360" y="1391760"/>
            <a:ext cx="6780960" cy="473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2"/>
          <p:cNvSpPr/>
          <p:nvPr/>
        </p:nvSpPr>
        <p:spPr>
          <a:xfrm>
            <a:off x="69120" y="88920"/>
            <a:ext cx="1177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2.   </a:t>
            </a:r>
            <a:r>
              <a:rPr b="1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System overview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TextBox 5"/>
          <p:cNvSpPr/>
          <p:nvPr/>
        </p:nvSpPr>
        <p:spPr>
          <a:xfrm>
            <a:off x="109440" y="500760"/>
            <a:ext cx="4137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Here is an overview of the system architecture: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TextBox 6"/>
          <p:cNvSpPr/>
          <p:nvPr/>
        </p:nvSpPr>
        <p:spPr>
          <a:xfrm>
            <a:off x="165960" y="2243880"/>
            <a:ext cx="372996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Box 7"/>
          <p:cNvSpPr/>
          <p:nvPr/>
        </p:nvSpPr>
        <p:spPr>
          <a:xfrm>
            <a:off x="166680" y="3480840"/>
            <a:ext cx="3837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Box 1"/>
          <p:cNvSpPr/>
          <p:nvPr/>
        </p:nvSpPr>
        <p:spPr>
          <a:xfrm>
            <a:off x="166680" y="1242360"/>
            <a:ext cx="3814200" cy="30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Web Server node is responsible for web UI and communication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randview Display"/>
                <a:ea typeface="Grandview Display"/>
              </a:rPr>
              <a:t>Load Balancer listens to request from Web Server Node, create new instance of Video Server service and send that information back to Web Server Node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randview Display"/>
                <a:ea typeface="Grandview Display"/>
              </a:rPr>
              <a:t>Video server Node are responsible for processing video and response frame data to Web Server Node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9" name="Picture 9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4599000" y="176760"/>
            <a:ext cx="7359480" cy="641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2"/>
          <p:cNvSpPr/>
          <p:nvPr/>
        </p:nvSpPr>
        <p:spPr>
          <a:xfrm>
            <a:off x="69120" y="88920"/>
            <a:ext cx="11775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3.   </a:t>
            </a:r>
            <a:r>
              <a:rPr b="1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Services overview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3"/>
          <p:cNvSpPr/>
          <p:nvPr/>
        </p:nvSpPr>
        <p:spPr>
          <a:xfrm>
            <a:off x="350280" y="437760"/>
            <a:ext cx="758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3.1 Web Server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4"/>
          <p:cNvSpPr/>
          <p:nvPr/>
        </p:nvSpPr>
        <p:spPr>
          <a:xfrm>
            <a:off x="747360" y="929520"/>
            <a:ext cx="1152180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Using Flask as its backend and GRPC as it transportation protocol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The backend will communicate with Load Balancer through TCP connection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43" name="Picture 7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3281040" y="1715760"/>
            <a:ext cx="5628960" cy="451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2"/>
          <p:cNvSpPr/>
          <p:nvPr/>
        </p:nvSpPr>
        <p:spPr>
          <a:xfrm>
            <a:off x="69120" y="88920"/>
            <a:ext cx="11775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3.   </a:t>
            </a:r>
            <a:r>
              <a:rPr b="1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Services overview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5" name="TextBox 3"/>
          <p:cNvSpPr/>
          <p:nvPr/>
        </p:nvSpPr>
        <p:spPr>
          <a:xfrm>
            <a:off x="350280" y="437760"/>
            <a:ext cx="758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3.2 Load Balancer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TextBox 4"/>
          <p:cNvSpPr/>
          <p:nvPr/>
        </p:nvSpPr>
        <p:spPr>
          <a:xfrm>
            <a:off x="415440" y="857880"/>
            <a:ext cx="10876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Listen for request from Webserver Service and store those request in a queue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Grandview Display"/>
                <a:ea typeface="Grandview Display"/>
              </a:rPr>
              <a:t>Process request from the queue to decide to create or remove a service on a swarm through communication with Docker Daemon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47" name="TextBox 6"/>
          <p:cNvSpPr/>
          <p:nvPr/>
        </p:nvSpPr>
        <p:spPr>
          <a:xfrm>
            <a:off x="245160" y="1888560"/>
            <a:ext cx="407196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Picture 8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3621600" y="1684080"/>
            <a:ext cx="5673960" cy="443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"/>
          <p:cNvSpPr/>
          <p:nvPr/>
        </p:nvSpPr>
        <p:spPr>
          <a:xfrm>
            <a:off x="69120" y="88920"/>
            <a:ext cx="11775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3.   </a:t>
            </a:r>
            <a:r>
              <a:rPr b="1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Services overview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3"/>
          <p:cNvSpPr/>
          <p:nvPr/>
        </p:nvSpPr>
        <p:spPr>
          <a:xfrm>
            <a:off x="350280" y="437760"/>
            <a:ext cx="758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3.3 Video Server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TextBox 4"/>
          <p:cNvSpPr/>
          <p:nvPr/>
        </p:nvSpPr>
        <p:spPr>
          <a:xfrm>
            <a:off x="415440" y="857880"/>
            <a:ext cx="108763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Mounting Videos and Ai models from NFS volume and processing them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Response frame data  to Web Server service request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52" name="TextBox 6"/>
          <p:cNvSpPr/>
          <p:nvPr/>
        </p:nvSpPr>
        <p:spPr>
          <a:xfrm>
            <a:off x="245160" y="1888560"/>
            <a:ext cx="407196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Picture 7" descr="Diagram&#10;&#10;Description automatically generated"/>
          <p:cNvPicPr/>
          <p:nvPr/>
        </p:nvPicPr>
        <p:blipFill>
          <a:blip r:embed="rId1"/>
          <a:srcRect l="0" t="10889" r="-5901" b="4794"/>
          <a:stretch/>
        </p:blipFill>
        <p:spPr>
          <a:xfrm>
            <a:off x="4084200" y="1490400"/>
            <a:ext cx="3744720" cy="505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2"/>
          <p:cNvSpPr/>
          <p:nvPr/>
        </p:nvSpPr>
        <p:spPr>
          <a:xfrm>
            <a:off x="69120" y="88920"/>
            <a:ext cx="1177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4.   </a:t>
            </a:r>
            <a:r>
              <a:rPr b="1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System evaluation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1"/>
          <p:cNvSpPr/>
          <p:nvPr/>
        </p:nvSpPr>
        <p:spPr>
          <a:xfrm>
            <a:off x="290160" y="553320"/>
            <a:ext cx="10812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4.1 Testing with Jmeter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6" name="Picture 5" descr="Text&#10;&#10;Description automatically generated"/>
          <p:cNvPicPr/>
          <p:nvPr/>
        </p:nvPicPr>
        <p:blipFill>
          <a:blip r:embed="rId1"/>
          <a:srcRect l="31" t="91" r="147" b="37729"/>
          <a:stretch/>
        </p:blipFill>
        <p:spPr>
          <a:xfrm>
            <a:off x="5697000" y="275040"/>
            <a:ext cx="6115320" cy="2040840"/>
          </a:xfrm>
          <a:prstGeom prst="rect">
            <a:avLst/>
          </a:prstGeom>
          <a:ln w="0">
            <a:noFill/>
          </a:ln>
        </p:spPr>
      </p:pic>
      <p:sp>
        <p:nvSpPr>
          <p:cNvPr id="157" name="TextBox 5"/>
          <p:cNvSpPr/>
          <p:nvPr/>
        </p:nvSpPr>
        <p:spPr>
          <a:xfrm>
            <a:off x="435600" y="1015920"/>
            <a:ext cx="3691440" cy="264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Using jmeter, I have been able to send up to 100 consecutive request to the web server.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Even with those amounts of requests coming, you still can open up that website in your browser and watch the video.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Of course the performance is miserable. But we can say that this is just a limitation in hardware.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8" name="Picture 7" descr=""/>
          <p:cNvPicPr/>
          <p:nvPr/>
        </p:nvPicPr>
        <p:blipFill>
          <a:blip r:embed="rId2"/>
          <a:stretch/>
        </p:blipFill>
        <p:spPr>
          <a:xfrm>
            <a:off x="5695200" y="2500920"/>
            <a:ext cx="6153480" cy="111168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8" descr=""/>
          <p:cNvPicPr/>
          <p:nvPr/>
        </p:nvPicPr>
        <p:blipFill>
          <a:blip r:embed="rId3"/>
          <a:stretch/>
        </p:blipFill>
        <p:spPr>
          <a:xfrm>
            <a:off x="5649840" y="3696840"/>
            <a:ext cx="4883400" cy="2466000"/>
          </a:xfrm>
          <a:prstGeom prst="rect">
            <a:avLst/>
          </a:prstGeom>
          <a:ln w="0">
            <a:noFill/>
          </a:ln>
        </p:spPr>
      </p:pic>
      <p:sp>
        <p:nvSpPr>
          <p:cNvPr id="160" name="Arrow: Right 9"/>
          <p:cNvSpPr/>
          <p:nvPr/>
        </p:nvSpPr>
        <p:spPr>
          <a:xfrm>
            <a:off x="226800" y="4354200"/>
            <a:ext cx="425520" cy="36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52017"/>
          </a:solidFill>
          <a:ln>
            <a:solidFill>
              <a:srgbClr val="5d0d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TextBox 10"/>
          <p:cNvSpPr/>
          <p:nvPr/>
        </p:nvSpPr>
        <p:spPr>
          <a:xfrm>
            <a:off x="771120" y="4281840"/>
            <a:ext cx="4072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Still can expand more with better hardware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2"/>
          <p:cNvSpPr/>
          <p:nvPr/>
        </p:nvSpPr>
        <p:spPr>
          <a:xfrm>
            <a:off x="69120" y="88920"/>
            <a:ext cx="1177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4.   </a:t>
            </a:r>
            <a:r>
              <a:rPr b="1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System evaluation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TextBox 1"/>
          <p:cNvSpPr/>
          <p:nvPr/>
        </p:nvSpPr>
        <p:spPr>
          <a:xfrm>
            <a:off x="290160" y="553320"/>
            <a:ext cx="10812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4.2 Testing manually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TextBox 5"/>
          <p:cNvSpPr/>
          <p:nvPr/>
        </p:nvSpPr>
        <p:spPr>
          <a:xfrm>
            <a:off x="435600" y="1015920"/>
            <a:ext cx="3691440" cy="37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We only be able to open up to 6 new tabs because the 7 tab refuse to load anything until I close one of other tab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The 7 tabs won't send any request to flask backend too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During this time period, the CPU consumption is reaching its limit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I have also tried to send smaller image from video server but result are still the same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65" name="Picture 8" descr="Graphical user interface, text, application&#10;&#10;Description automatically generated"/>
          <p:cNvPicPr/>
          <p:nvPr/>
        </p:nvPicPr>
        <p:blipFill>
          <a:blip r:embed="rId1"/>
          <a:srcRect l="0" t="0" r="186" b="34967"/>
          <a:stretch/>
        </p:blipFill>
        <p:spPr>
          <a:xfrm>
            <a:off x="6801840" y="275040"/>
            <a:ext cx="4919760" cy="239616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9" descr=""/>
          <p:cNvPicPr/>
          <p:nvPr/>
        </p:nvPicPr>
        <p:blipFill>
          <a:blip r:embed="rId2"/>
          <a:stretch/>
        </p:blipFill>
        <p:spPr>
          <a:xfrm>
            <a:off x="6801840" y="2938320"/>
            <a:ext cx="4919760" cy="3475080"/>
          </a:xfrm>
          <a:prstGeom prst="rect">
            <a:avLst/>
          </a:prstGeom>
          <a:ln w="0">
            <a:noFill/>
          </a:ln>
        </p:spPr>
      </p:pic>
      <p:sp>
        <p:nvSpPr>
          <p:cNvPr id="167" name="Arrow: Right 9"/>
          <p:cNvSpPr/>
          <p:nvPr/>
        </p:nvSpPr>
        <p:spPr>
          <a:xfrm>
            <a:off x="226800" y="4354200"/>
            <a:ext cx="425520" cy="36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52017"/>
          </a:solidFill>
          <a:ln>
            <a:solidFill>
              <a:srgbClr val="5d0d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TextBox 10"/>
          <p:cNvSpPr/>
          <p:nvPr/>
        </p:nvSpPr>
        <p:spPr>
          <a:xfrm>
            <a:off x="716760" y="4308840"/>
            <a:ext cx="49795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Because the browser had to render the image sending from flask backend, it used up all the resources of the computer causing new tabs stop loading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624"/>
      </a:dk2>
      <a:lt2>
        <a:srgbClr val="e2e8e8"/>
      </a:lt2>
      <a:accent1>
        <a:srgbClr val="d52017"/>
      </a:accent1>
      <a:accent2>
        <a:srgbClr val="e72970"/>
      </a:accent2>
      <a:accent3>
        <a:srgbClr val="e78129"/>
      </a:accent3>
      <a:accent4>
        <a:srgbClr val="15bd27"/>
      </a:accent4>
      <a:accent5>
        <a:srgbClr val="21b971"/>
      </a:accent5>
      <a:accent6>
        <a:srgbClr val="14b7ae"/>
      </a:accent6>
      <a:hlink>
        <a:srgbClr val="31909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624"/>
      </a:dk2>
      <a:lt2>
        <a:srgbClr val="e2e8e8"/>
      </a:lt2>
      <a:accent1>
        <a:srgbClr val="d52017"/>
      </a:accent1>
      <a:accent2>
        <a:srgbClr val="e72970"/>
      </a:accent2>
      <a:accent3>
        <a:srgbClr val="e78129"/>
      </a:accent3>
      <a:accent4>
        <a:srgbClr val="15bd27"/>
      </a:accent4>
      <a:accent5>
        <a:srgbClr val="21b971"/>
      </a:accent5>
      <a:accent6>
        <a:srgbClr val="14b7ae"/>
      </a:accent6>
      <a:hlink>
        <a:srgbClr val="31909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624"/>
      </a:dk2>
      <a:lt2>
        <a:srgbClr val="e2e8e8"/>
      </a:lt2>
      <a:accent1>
        <a:srgbClr val="d52017"/>
      </a:accent1>
      <a:accent2>
        <a:srgbClr val="e72970"/>
      </a:accent2>
      <a:accent3>
        <a:srgbClr val="e78129"/>
      </a:accent3>
      <a:accent4>
        <a:srgbClr val="15bd27"/>
      </a:accent4>
      <a:accent5>
        <a:srgbClr val="21b971"/>
      </a:accent5>
      <a:accent6>
        <a:srgbClr val="14b7ae"/>
      </a:accent6>
      <a:hlink>
        <a:srgbClr val="31909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/>
  <dcterms:modified xsi:type="dcterms:W3CDTF">2023-06-16T09:50:51Z</dcterms:modified>
  <cp:revision>966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