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060E6-93FC-4741-9DDC-43B87A9DDAAD}" v="1" dt="2023-06-15T04:48:49.603"/>
    <p1510:client id="{4201CF7F-FE33-94AE-59FB-3C5AB5C6B592}" v="1696" dt="2023-05-31T07:12:46.611"/>
    <p1510:client id="{6AE3DE86-3936-402E-B21E-719EAD2761BE}" v="72" dt="2023-06-14T07:40:44.535"/>
    <p1510:client id="{943B1E25-9EAA-459C-ACD9-3D67F5201FB3}" v="2233" dt="2023-06-15T08:30:29.176"/>
    <p1510:client id="{C292873F-CB25-BADC-EA8E-AAB22CFDA9F4}" v="5209" dt="2023-05-31T09:55:33.609"/>
    <p1510:client id="{C5739640-E766-43F9-819E-9CF33DE455CC}" v="1744" dt="2023-06-14T07:38:02.261"/>
    <p1510:client id="{C69C73FC-939A-4809-AA17-0AD92E033032}" v="245" dt="2023-06-13T11:06:18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5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4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1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7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5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7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>
            <a:extLst>
              <a:ext uri="{FF2B5EF4-FFF2-40B4-BE49-F238E27FC236}">
                <a16:creationId xmlns:a16="http://schemas.microsoft.com/office/drawing/2014/main" id="{D111EA02-5020-1D04-D7DF-46B22BCC4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72" b="25278"/>
          <a:stretch/>
        </p:blipFill>
        <p:spPr>
          <a:xfrm>
            <a:off x="-4" y="10"/>
            <a:ext cx="1219200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D409CE-0BC4-4838-6B52-72CC5D62E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370" y="647700"/>
            <a:ext cx="4357235" cy="4114800"/>
          </a:xfrm>
        </p:spPr>
        <p:txBody>
          <a:bodyPr anchor="t">
            <a:normAutofit/>
          </a:bodyPr>
          <a:lstStyle/>
          <a:p>
            <a:r>
              <a:rPr lang="en-US" dirty="0"/>
              <a:t>LOOK ASIDE</a:t>
            </a:r>
            <a:br>
              <a:rPr lang="en-US" dirty="0"/>
            </a:br>
            <a:r>
              <a:rPr lang="en-US" dirty="0"/>
              <a:t>LOAD </a:t>
            </a:r>
            <a:br>
              <a:rPr lang="en-US" dirty="0"/>
            </a:br>
            <a:r>
              <a:rPr lang="en-US" dirty="0"/>
              <a:t>BALANCER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43B37-B2A5-6171-E804-2CFDBAE37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4357235" cy="9064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June 13th, 2023</a:t>
            </a:r>
          </a:p>
        </p:txBody>
      </p:sp>
      <p:sp>
        <p:nvSpPr>
          <p:cNvPr id="41" name="Date Placeholder 5">
            <a:extLst>
              <a:ext uri="{FF2B5EF4-FFF2-40B4-BE49-F238E27FC236}">
                <a16:creationId xmlns:a16="http://schemas.microsoft.com/office/drawing/2014/main" id="{04E35474-1A9A-4F0C-82BB-186980BF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DEBA7-A3D8-401F-9E79-02A0784FB941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6/15/2023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Footer Placeholder 6">
            <a:extLst>
              <a:ext uri="{FF2B5EF4-FFF2-40B4-BE49-F238E27FC236}">
                <a16:creationId xmlns:a16="http://schemas.microsoft.com/office/drawing/2014/main" id="{11199D09-9DAC-4D8F-8067-411B9B5F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45" name="Slide Number Placeholder 8">
            <a:extLst>
              <a:ext uri="{FF2B5EF4-FFF2-40B4-BE49-F238E27FC236}">
                <a16:creationId xmlns:a16="http://schemas.microsoft.com/office/drawing/2014/main" id="{4643FDF9-4F10-41D0-B36B-A0E7E181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0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9BDFB7-5980-213D-2FE0-7F7A2F8568F0}"/>
              </a:ext>
            </a:extLst>
          </p:cNvPr>
          <p:cNvSpPr txBox="1"/>
          <p:nvPr/>
        </p:nvSpPr>
        <p:spPr>
          <a:xfrm>
            <a:off x="69272" y="89064"/>
            <a:ext cx="1177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4.   Conclusion</a:t>
            </a:r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F99F6712-ED6E-D3EB-924A-B5C8008EA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46" y="953126"/>
            <a:ext cx="6064737" cy="5586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70ACA-FA0D-18F5-5FE6-FF7F1D903A52}"/>
              </a:ext>
            </a:extLst>
          </p:cNvPr>
          <p:cNvSpPr txBox="1"/>
          <p:nvPr/>
        </p:nvSpPr>
        <p:spPr>
          <a:xfrm>
            <a:off x="459153" y="459153"/>
            <a:ext cx="48357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Here is my conclusion of this system  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3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5C921-F3A6-F3F2-0A67-ED1ABD7F1B74}"/>
              </a:ext>
            </a:extLst>
          </p:cNvPr>
          <p:cNvSpPr txBox="1"/>
          <p:nvPr/>
        </p:nvSpPr>
        <p:spPr>
          <a:xfrm>
            <a:off x="316675" y="346363"/>
            <a:ext cx="95695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ADAC3-75BF-1071-2A52-5B199055136E}"/>
              </a:ext>
            </a:extLst>
          </p:cNvPr>
          <p:cNvSpPr txBox="1"/>
          <p:nvPr/>
        </p:nvSpPr>
        <p:spPr>
          <a:xfrm>
            <a:off x="950025" y="1039090"/>
            <a:ext cx="98169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What is this project about ?</a:t>
            </a:r>
          </a:p>
          <a:p>
            <a:pPr marL="342900" indent="-342900">
              <a:buAutoNum type="arabicPeriod"/>
            </a:pPr>
            <a:r>
              <a:rPr lang="en-US" sz="2400" dirty="0"/>
              <a:t>System overview</a:t>
            </a:r>
          </a:p>
          <a:p>
            <a:pPr marL="342900" indent="-342900">
              <a:buAutoNum type="arabicPeriod"/>
            </a:pPr>
            <a:r>
              <a:rPr lang="en-US" sz="2400" dirty="0"/>
              <a:t>Software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400582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58324A-23F7-3486-F44B-1B2E28AD61B7}"/>
              </a:ext>
            </a:extLst>
          </p:cNvPr>
          <p:cNvSpPr txBox="1"/>
          <p:nvPr/>
        </p:nvSpPr>
        <p:spPr>
          <a:xfrm>
            <a:off x="69272" y="89064"/>
            <a:ext cx="1177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What is this project about?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913C9-1919-6F53-86C0-33A50911462B}"/>
              </a:ext>
            </a:extLst>
          </p:cNvPr>
          <p:cNvSpPr txBox="1"/>
          <p:nvPr/>
        </p:nvSpPr>
        <p:spPr>
          <a:xfrm>
            <a:off x="455220" y="583870"/>
            <a:ext cx="1099457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Based on the Video Streaming Project. This project expand on the </a:t>
            </a:r>
            <a:r>
              <a:rPr lang="en-US" sz="1600" dirty="0">
                <a:solidFill>
                  <a:srgbClr val="000000"/>
                </a:solidFill>
              </a:rPr>
              <a:t>Lookaside load</a:t>
            </a:r>
            <a:r>
              <a:rPr lang="en-US" sz="1600" dirty="0"/>
              <a:t> balancer design. </a:t>
            </a:r>
            <a:r>
              <a:rPr lang="en-US" sz="1600" dirty="0">
                <a:ea typeface="+mn-lt"/>
                <a:cs typeface="+mn-lt"/>
              </a:rPr>
              <a:t>The picture below illustrates this approach. The client gets at least one address from lookaside LB. Then the client uses this address to make a RPC.</a:t>
            </a:r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54FE29D-A88F-1D4E-8E1A-9E7B7639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1" y="1391633"/>
            <a:ext cx="6781799" cy="473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5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549AE6-B4C7-D718-D570-77EBF057744A}"/>
              </a:ext>
            </a:extLst>
          </p:cNvPr>
          <p:cNvSpPr txBox="1"/>
          <p:nvPr/>
        </p:nvSpPr>
        <p:spPr>
          <a:xfrm>
            <a:off x="69272" y="89064"/>
            <a:ext cx="1177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2.   </a:t>
            </a:r>
            <a:r>
              <a:rPr lang="en-US" b="1" dirty="0"/>
              <a:t>System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E9C60-323B-918D-5E2C-874F1FFBC879}"/>
              </a:ext>
            </a:extLst>
          </p:cNvPr>
          <p:cNvSpPr txBox="1"/>
          <p:nvPr/>
        </p:nvSpPr>
        <p:spPr>
          <a:xfrm>
            <a:off x="109313" y="500833"/>
            <a:ext cx="41386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Here is an overview of the system architecture: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6A965-6BB6-FB76-7044-8654CC2F8503}"/>
              </a:ext>
            </a:extLst>
          </p:cNvPr>
          <p:cNvSpPr txBox="1"/>
          <p:nvPr/>
        </p:nvSpPr>
        <p:spPr>
          <a:xfrm>
            <a:off x="165994" y="2243774"/>
            <a:ext cx="37306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E18D9-A79C-B136-779D-0F6D06A96EED}"/>
              </a:ext>
            </a:extLst>
          </p:cNvPr>
          <p:cNvSpPr txBox="1"/>
          <p:nvPr/>
        </p:nvSpPr>
        <p:spPr>
          <a:xfrm>
            <a:off x="166819" y="3480907"/>
            <a:ext cx="383822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70964-C084-5390-7AB1-F76138D7946E}"/>
              </a:ext>
            </a:extLst>
          </p:cNvPr>
          <p:cNvSpPr txBox="1"/>
          <p:nvPr/>
        </p:nvSpPr>
        <p:spPr>
          <a:xfrm>
            <a:off x="166818" y="1242304"/>
            <a:ext cx="3814938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Web Server node is responsible for web UI and communication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Load Balancer listens to request from Web Server Node, create new instance of Video Server service and send that information back to Web Server Node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Video server Node are responsible for processing video and response frame data to Web Server Node</a:t>
            </a:r>
            <a:endParaRPr lang="en-US" sz="1400" dirty="0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ED94F8AD-9331-3EB9-E807-D1BE2031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894" y="176898"/>
            <a:ext cx="7360023" cy="641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3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9BDFB7-5980-213D-2FE0-7F7A2F8568F0}"/>
              </a:ext>
            </a:extLst>
          </p:cNvPr>
          <p:cNvSpPr txBox="1"/>
          <p:nvPr/>
        </p:nvSpPr>
        <p:spPr>
          <a:xfrm>
            <a:off x="69272" y="89064"/>
            <a:ext cx="11776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2.   </a:t>
            </a:r>
            <a:r>
              <a:rPr lang="en-US" b="1" dirty="0"/>
              <a:t>Service Overview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5D5FE-FE46-22CD-520F-BD40D6FC2FD1}"/>
              </a:ext>
            </a:extLst>
          </p:cNvPr>
          <p:cNvSpPr txBox="1"/>
          <p:nvPr/>
        </p:nvSpPr>
        <p:spPr>
          <a:xfrm>
            <a:off x="350344" y="437931"/>
            <a:ext cx="75849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2.1 Web Server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0B8B8-4475-CFE4-261B-3CE76B7B8615}"/>
              </a:ext>
            </a:extLst>
          </p:cNvPr>
          <p:cNvSpPr txBox="1"/>
          <p:nvPr/>
        </p:nvSpPr>
        <p:spPr>
          <a:xfrm>
            <a:off x="747265" y="929444"/>
            <a:ext cx="1152242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1400" dirty="0"/>
              <a:t>Using Flask as its backend and GRPC as it transportation protocol</a:t>
            </a:r>
          </a:p>
          <a:p>
            <a:pPr marL="285750" indent="-285750">
              <a:buFont typeface="Calibri"/>
              <a:buChar char="-"/>
            </a:pPr>
            <a:r>
              <a:rPr lang="en-US" sz="1400" dirty="0"/>
              <a:t>The backend will communicate with Load Balancer through TCP connection</a:t>
            </a:r>
          </a:p>
          <a:p>
            <a:endParaRPr lang="en-US" sz="1400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32272489-B894-A834-BD7C-9D0965B4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82" y="1715652"/>
            <a:ext cx="5629834" cy="451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3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9BDFB7-5980-213D-2FE0-7F7A2F8568F0}"/>
              </a:ext>
            </a:extLst>
          </p:cNvPr>
          <p:cNvSpPr txBox="1"/>
          <p:nvPr/>
        </p:nvSpPr>
        <p:spPr>
          <a:xfrm>
            <a:off x="69272" y="89064"/>
            <a:ext cx="11776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2.   </a:t>
            </a:r>
            <a:r>
              <a:rPr lang="en-US" b="1" dirty="0"/>
              <a:t>Service Overview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5D5FE-FE46-22CD-520F-BD40D6FC2FD1}"/>
              </a:ext>
            </a:extLst>
          </p:cNvPr>
          <p:cNvSpPr txBox="1"/>
          <p:nvPr/>
        </p:nvSpPr>
        <p:spPr>
          <a:xfrm>
            <a:off x="350344" y="437931"/>
            <a:ext cx="75849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2.2 Load Balancer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0B8B8-4475-CFE4-261B-3CE76B7B8615}"/>
              </a:ext>
            </a:extLst>
          </p:cNvPr>
          <p:cNvSpPr txBox="1"/>
          <p:nvPr/>
        </p:nvSpPr>
        <p:spPr>
          <a:xfrm>
            <a:off x="415570" y="857727"/>
            <a:ext cx="1087696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1400" dirty="0"/>
              <a:t>Listen for request from Webserver Service and store those request in a queue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1400" dirty="0">
                <a:ea typeface="+mn-lt"/>
                <a:cs typeface="+mn-lt"/>
              </a:rPr>
              <a:t>Process request from the queue to decide to create or remove a service on a swarm through communication with Docker Daemon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1EBE5-961C-6FE8-DAC3-52280EFBD24D}"/>
              </a:ext>
            </a:extLst>
          </p:cNvPr>
          <p:cNvSpPr txBox="1"/>
          <p:nvPr/>
        </p:nvSpPr>
        <p:spPr>
          <a:xfrm>
            <a:off x="245241" y="1888668"/>
            <a:ext cx="40727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endParaRPr lang="en-US" sz="1400" dirty="0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4E3ECB45-31FB-EF66-2835-14EC682C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741" y="1684019"/>
            <a:ext cx="5674658" cy="44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2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9BDFB7-5980-213D-2FE0-7F7A2F8568F0}"/>
              </a:ext>
            </a:extLst>
          </p:cNvPr>
          <p:cNvSpPr txBox="1"/>
          <p:nvPr/>
        </p:nvSpPr>
        <p:spPr>
          <a:xfrm>
            <a:off x="69272" y="89064"/>
            <a:ext cx="11776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2.   </a:t>
            </a:r>
            <a:r>
              <a:rPr lang="en-US" b="1" dirty="0"/>
              <a:t>Service Overview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5D5FE-FE46-22CD-520F-BD40D6FC2FD1}"/>
              </a:ext>
            </a:extLst>
          </p:cNvPr>
          <p:cNvSpPr txBox="1"/>
          <p:nvPr/>
        </p:nvSpPr>
        <p:spPr>
          <a:xfrm>
            <a:off x="350344" y="437931"/>
            <a:ext cx="75849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2.3 Video Server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0B8B8-4475-CFE4-261B-3CE76B7B8615}"/>
              </a:ext>
            </a:extLst>
          </p:cNvPr>
          <p:cNvSpPr txBox="1"/>
          <p:nvPr/>
        </p:nvSpPr>
        <p:spPr>
          <a:xfrm>
            <a:off x="415570" y="857727"/>
            <a:ext cx="1087696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1400" dirty="0"/>
              <a:t>Mounting Videos and Ai models from NFS volume and processing them</a:t>
            </a:r>
          </a:p>
          <a:p>
            <a:pPr marL="285750" indent="-285750">
              <a:buFont typeface="Calibri"/>
              <a:buChar char="-"/>
            </a:pPr>
            <a:r>
              <a:rPr lang="en-US" sz="1400" dirty="0"/>
              <a:t>Response frame data  to Web Server service request</a:t>
            </a:r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1EBE5-961C-6FE8-DAC3-52280EFBD24D}"/>
              </a:ext>
            </a:extLst>
          </p:cNvPr>
          <p:cNvSpPr txBox="1"/>
          <p:nvPr/>
        </p:nvSpPr>
        <p:spPr>
          <a:xfrm>
            <a:off x="245241" y="1888668"/>
            <a:ext cx="40727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endParaRPr lang="en-US" sz="1400" dirty="0"/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AFBD826A-4C43-02C3-6366-685FA30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3" r="-5904" b="4793"/>
          <a:stretch/>
        </p:blipFill>
        <p:spPr>
          <a:xfrm>
            <a:off x="4084209" y="1490382"/>
            <a:ext cx="3745585" cy="505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2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9BDFB7-5980-213D-2FE0-7F7A2F8568F0}"/>
              </a:ext>
            </a:extLst>
          </p:cNvPr>
          <p:cNvSpPr txBox="1"/>
          <p:nvPr/>
        </p:nvSpPr>
        <p:spPr>
          <a:xfrm>
            <a:off x="69272" y="89064"/>
            <a:ext cx="1177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3.   </a:t>
            </a:r>
            <a:r>
              <a:rPr lang="en-US" b="1" dirty="0"/>
              <a:t>System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26460-70D9-FD66-5129-B2FF13225F28}"/>
              </a:ext>
            </a:extLst>
          </p:cNvPr>
          <p:cNvSpPr txBox="1"/>
          <p:nvPr/>
        </p:nvSpPr>
        <p:spPr>
          <a:xfrm>
            <a:off x="290286" y="553356"/>
            <a:ext cx="10813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3.1 Testing with </a:t>
            </a:r>
            <a:r>
              <a:rPr lang="en-US" dirty="0" err="1"/>
              <a:t>Jmeter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890C5F2-DFDC-5AB2-BF4D-0F0C34A15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" t="93" r="148" b="37741"/>
          <a:stretch/>
        </p:blipFill>
        <p:spPr>
          <a:xfrm>
            <a:off x="5696857" y="275028"/>
            <a:ext cx="6115974" cy="2041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48A4DC-D7FC-CE93-381E-0B81522D1900}"/>
              </a:ext>
            </a:extLst>
          </p:cNvPr>
          <p:cNvSpPr txBox="1"/>
          <p:nvPr/>
        </p:nvSpPr>
        <p:spPr>
          <a:xfrm>
            <a:off x="435428" y="1016000"/>
            <a:ext cx="369207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Using </a:t>
            </a:r>
            <a:r>
              <a:rPr lang="en-US" sz="1400" dirty="0" err="1"/>
              <a:t>jmeter</a:t>
            </a:r>
            <a:r>
              <a:rPr lang="en-US" sz="1400" dirty="0"/>
              <a:t>, I have been able to send up to 100 consecutive request to the web server.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Even with those amounts of requests coming, you still can open up that website in your browser and watch the video.</a:t>
            </a:r>
          </a:p>
          <a:p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Of course the performance is miserable. But we can say that this is just a limitation in hardware.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E2BE5EE-C03B-9CB7-452C-8D2FF97A1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044" y="2500893"/>
            <a:ext cx="6154055" cy="111235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BF9B1FF-C189-8E48-4022-BEA4930E2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86" y="3696889"/>
            <a:ext cx="4884056" cy="246686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24B5674-6622-0D9B-0063-D64EC8E94E4B}"/>
              </a:ext>
            </a:extLst>
          </p:cNvPr>
          <p:cNvSpPr/>
          <p:nvPr/>
        </p:nvSpPr>
        <p:spPr>
          <a:xfrm>
            <a:off x="226785" y="4354284"/>
            <a:ext cx="426357" cy="3628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85C37-C7F4-4B35-9432-E27274176C9B}"/>
              </a:ext>
            </a:extLst>
          </p:cNvPr>
          <p:cNvSpPr txBox="1"/>
          <p:nvPr/>
        </p:nvSpPr>
        <p:spPr>
          <a:xfrm>
            <a:off x="771070" y="4281714"/>
            <a:ext cx="40730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Still can expand more with better hardware</a:t>
            </a:r>
          </a:p>
        </p:txBody>
      </p:sp>
    </p:spTree>
    <p:extLst>
      <p:ext uri="{BB962C8B-B14F-4D97-AF65-F5344CB8AC3E}">
        <p14:creationId xmlns:p14="http://schemas.microsoft.com/office/powerpoint/2010/main" val="192000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9BDFB7-5980-213D-2FE0-7F7A2F8568F0}"/>
              </a:ext>
            </a:extLst>
          </p:cNvPr>
          <p:cNvSpPr txBox="1"/>
          <p:nvPr/>
        </p:nvSpPr>
        <p:spPr>
          <a:xfrm>
            <a:off x="69272" y="89064"/>
            <a:ext cx="1177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3.   </a:t>
            </a:r>
            <a:r>
              <a:rPr lang="en-US" b="1" dirty="0"/>
              <a:t>System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26460-70D9-FD66-5129-B2FF13225F28}"/>
              </a:ext>
            </a:extLst>
          </p:cNvPr>
          <p:cNvSpPr txBox="1"/>
          <p:nvPr/>
        </p:nvSpPr>
        <p:spPr>
          <a:xfrm>
            <a:off x="290286" y="553356"/>
            <a:ext cx="10813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3.2 Testing manually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A4DC-D7FC-CE93-381E-0B81522D1900}"/>
              </a:ext>
            </a:extLst>
          </p:cNvPr>
          <p:cNvSpPr txBox="1"/>
          <p:nvPr/>
        </p:nvSpPr>
        <p:spPr>
          <a:xfrm>
            <a:off x="435428" y="1016000"/>
            <a:ext cx="369207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We only be able to open up to 6 new tabs because the 7 tab refuse to load anything until I close one of other tab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The 7 tabs won't send any request to flask backend too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During this time period, the CPU consumption is reaching its limit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I have also tried to send smaller image from video server but result are still the same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pic>
        <p:nvPicPr>
          <p:cNvPr id="4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8687C2-C985-774E-7856-E53E8AE0D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" b="34975"/>
          <a:stretch/>
        </p:blipFill>
        <p:spPr>
          <a:xfrm>
            <a:off x="6801756" y="275028"/>
            <a:ext cx="4920355" cy="239700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1DFEB8E-4C80-C7C4-29D2-88997B12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757" y="2938398"/>
            <a:ext cx="4920342" cy="347584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CBF532C-0515-DEA4-B01F-A29BFF20DF19}"/>
              </a:ext>
            </a:extLst>
          </p:cNvPr>
          <p:cNvSpPr/>
          <p:nvPr/>
        </p:nvSpPr>
        <p:spPr>
          <a:xfrm>
            <a:off x="226785" y="4354284"/>
            <a:ext cx="426357" cy="3628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A1200-3D44-9C1D-FF7C-75B16CE1AD9F}"/>
              </a:ext>
            </a:extLst>
          </p:cNvPr>
          <p:cNvSpPr txBox="1"/>
          <p:nvPr/>
        </p:nvSpPr>
        <p:spPr>
          <a:xfrm>
            <a:off x="716642" y="4308928"/>
            <a:ext cx="49802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Because the browser had to render the image sending from flask backend, it used up all the resources of the computer causing new tabs stop loading</a:t>
            </a:r>
          </a:p>
        </p:txBody>
      </p:sp>
    </p:spTree>
    <p:extLst>
      <p:ext uri="{BB962C8B-B14F-4D97-AF65-F5344CB8AC3E}">
        <p14:creationId xmlns:p14="http://schemas.microsoft.com/office/powerpoint/2010/main" val="412824307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RegularSeed_2SEEDS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D52017"/>
      </a:accent1>
      <a:accent2>
        <a:srgbClr val="E72970"/>
      </a:accent2>
      <a:accent3>
        <a:srgbClr val="E78129"/>
      </a:accent3>
      <a:accent4>
        <a:srgbClr val="15BD27"/>
      </a:accent4>
      <a:accent5>
        <a:srgbClr val="21B971"/>
      </a:accent5>
      <a:accent6>
        <a:srgbClr val="14B7AE"/>
      </a:accent6>
      <a:hlink>
        <a:srgbClr val="319095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CitationVTI</vt:lpstr>
      <vt:lpstr>LOOK ASIDE LOAD  BALANCER INVESTIGATION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964</cp:revision>
  <dcterms:created xsi:type="dcterms:W3CDTF">2013-07-15T20:26:40Z</dcterms:created>
  <dcterms:modified xsi:type="dcterms:W3CDTF">2023-06-15T08:31:13Z</dcterms:modified>
</cp:coreProperties>
</file>