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9" r:id="rId9"/>
    <p:sldId id="270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060E6-93FC-4741-9DDC-43B87A9DDAAD}" v="1" dt="2023-06-15T04:48:49.603"/>
    <p1510:client id="{4201CF7F-FE33-94AE-59FB-3C5AB5C6B592}" v="1696" dt="2023-05-31T07:12:46.611"/>
    <p1510:client id="{6AE3DE86-3936-402E-B21E-719EAD2761BE}" v="72" dt="2023-06-14T07:40:44.535"/>
    <p1510:client id="{943B1E25-9EAA-459C-ACD9-3D67F5201FB3}" v="2233" dt="2023-06-15T08:30:29.176"/>
    <p1510:client id="{C292873F-CB25-BADC-EA8E-AAB22CFDA9F4}" v="5209" dt="2023-05-31T09:55:33.609"/>
    <p1510:client id="{C5739640-E766-43F9-819E-9CF33DE455CC}" v="1744" dt="2023-06-14T07:38:02.261"/>
    <p1510:client id="{C69C73FC-939A-4809-AA17-0AD92E033032}" v="245" dt="2023-06-13T11:06:18.448"/>
    <p1510:client id="{EFCA8560-5830-4D0C-A0E0-D9604E5929AD}" v="1852" dt="2023-06-29T04:57:51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4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>
            <a:extLst>
              <a:ext uri="{FF2B5EF4-FFF2-40B4-BE49-F238E27FC236}">
                <a16:creationId xmlns:a16="http://schemas.microsoft.com/office/drawing/2014/main" id="{D111EA02-5020-1D04-D7DF-46B22BCC4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2" b="25278"/>
          <a:stretch/>
        </p:blipFill>
        <p:spPr>
          <a:xfrm>
            <a:off x="-4" y="10"/>
            <a:ext cx="1219200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409CE-0BC4-4838-6B52-72CC5D62E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0" y="647700"/>
            <a:ext cx="4357235" cy="4114800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VIDEO STREAMING</a:t>
            </a:r>
            <a:endParaRPr lang="en-US"/>
          </a:p>
          <a:p>
            <a:r>
              <a:rPr lang="en-US" dirty="0">
                <a:ea typeface="+mj-lt"/>
                <a:cs typeface="+mj-lt"/>
              </a:rPr>
              <a:t>CENTRALIZED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ARCHITECTURE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3B37-B2A5-6171-E804-2CFDBAE3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357235" cy="906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June 13th, 2023</a:t>
            </a:r>
          </a:p>
        </p:txBody>
      </p:sp>
      <p:sp>
        <p:nvSpPr>
          <p:cNvPr id="41" name="Date Placeholder 5">
            <a:extLst>
              <a:ext uri="{FF2B5EF4-FFF2-40B4-BE49-F238E27FC236}">
                <a16:creationId xmlns:a16="http://schemas.microsoft.com/office/drawing/2014/main" id="{04E35474-1A9A-4F0C-82BB-186980BF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DEBA7-A3D8-401F-9E79-02A0784FB94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6/28/2023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ooter Placeholder 6">
            <a:extLst>
              <a:ext uri="{FF2B5EF4-FFF2-40B4-BE49-F238E27FC236}">
                <a16:creationId xmlns:a16="http://schemas.microsoft.com/office/drawing/2014/main" id="{11199D09-9DAC-4D8F-8067-411B9B5F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45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0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3.   </a:t>
            </a:r>
            <a:r>
              <a:rPr lang="en-US" b="1" dirty="0"/>
              <a:t>System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26460-70D9-FD66-5129-B2FF13225F28}"/>
              </a:ext>
            </a:extLst>
          </p:cNvPr>
          <p:cNvSpPr txBox="1"/>
          <p:nvPr/>
        </p:nvSpPr>
        <p:spPr>
          <a:xfrm>
            <a:off x="290286" y="553356"/>
            <a:ext cx="10813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3.1 Testing with </a:t>
            </a:r>
            <a:r>
              <a:rPr lang="en-US" dirty="0" err="1"/>
              <a:t>Jmeter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890C5F2-DFDC-5AB2-BF4D-0F0C34A1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" t="93" r="148" b="37741"/>
          <a:stretch/>
        </p:blipFill>
        <p:spPr>
          <a:xfrm>
            <a:off x="4370081" y="275028"/>
            <a:ext cx="7639973" cy="3583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8A4DC-D7FC-CE93-381E-0B81522D1900}"/>
              </a:ext>
            </a:extLst>
          </p:cNvPr>
          <p:cNvSpPr txBox="1"/>
          <p:nvPr/>
        </p:nvSpPr>
        <p:spPr>
          <a:xfrm>
            <a:off x="435428" y="1016000"/>
            <a:ext cx="369207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Using </a:t>
            </a:r>
            <a:r>
              <a:rPr lang="en-US" sz="1400" dirty="0" err="1"/>
              <a:t>jmeter</a:t>
            </a:r>
            <a:r>
              <a:rPr lang="en-US" sz="1400" dirty="0"/>
              <a:t>, I have been able to send up to 100 consecutive request to the web server.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Even with those amounts of requests coming, you still can open up that website in your browser and watch the video.</a:t>
            </a:r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Of course the performance is miserable. But we can say that this is just a limitation in hardware.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4B5674-6622-0D9B-0063-D64EC8E94E4B}"/>
              </a:ext>
            </a:extLst>
          </p:cNvPr>
          <p:cNvSpPr/>
          <p:nvPr/>
        </p:nvSpPr>
        <p:spPr>
          <a:xfrm>
            <a:off x="226785" y="4354284"/>
            <a:ext cx="426357" cy="3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85C37-C7F4-4B35-9432-E27274176C9B}"/>
              </a:ext>
            </a:extLst>
          </p:cNvPr>
          <p:cNvSpPr txBox="1"/>
          <p:nvPr/>
        </p:nvSpPr>
        <p:spPr>
          <a:xfrm>
            <a:off x="771070" y="4281714"/>
            <a:ext cx="4073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Still can expand more with better hardware</a:t>
            </a:r>
          </a:p>
        </p:txBody>
      </p:sp>
    </p:spTree>
    <p:extLst>
      <p:ext uri="{BB962C8B-B14F-4D97-AF65-F5344CB8AC3E}">
        <p14:creationId xmlns:p14="http://schemas.microsoft.com/office/powerpoint/2010/main" val="192000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4.   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70ACA-FA0D-18F5-5FE6-FF7F1D903A52}"/>
              </a:ext>
            </a:extLst>
          </p:cNvPr>
          <p:cNvSpPr txBox="1"/>
          <p:nvPr/>
        </p:nvSpPr>
        <p:spPr>
          <a:xfrm>
            <a:off x="459153" y="459153"/>
            <a:ext cx="4835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Here is my conclusion of this system   </a:t>
            </a:r>
            <a:endParaRPr lang="en-US"/>
          </a:p>
        </p:txBody>
      </p:sp>
      <p:pic>
        <p:nvPicPr>
          <p:cNvPr id="6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1190F0EB-1E44-0148-31DD-000EF1D0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83" y="910251"/>
            <a:ext cx="4939552" cy="51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5C921-F3A6-F3F2-0A67-ED1ABD7F1B74}"/>
              </a:ext>
            </a:extLst>
          </p:cNvPr>
          <p:cNvSpPr txBox="1"/>
          <p:nvPr/>
        </p:nvSpPr>
        <p:spPr>
          <a:xfrm>
            <a:off x="316675" y="346363"/>
            <a:ext cx="95695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ADAC3-75BF-1071-2A52-5B199055136E}"/>
              </a:ext>
            </a:extLst>
          </p:cNvPr>
          <p:cNvSpPr txBox="1"/>
          <p:nvPr/>
        </p:nvSpPr>
        <p:spPr>
          <a:xfrm>
            <a:off x="950025" y="1039090"/>
            <a:ext cx="9816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this project about ?</a:t>
            </a:r>
          </a:p>
          <a:p>
            <a:pPr marL="342900" indent="-342900">
              <a:buAutoNum type="arabicPeriod"/>
            </a:pPr>
            <a:r>
              <a:rPr lang="en-US" sz="2400" dirty="0"/>
              <a:t>System overview</a:t>
            </a:r>
          </a:p>
          <a:p>
            <a:pPr marL="342900" indent="-342900">
              <a:buAutoNum type="arabicPeriod"/>
            </a:pPr>
            <a:r>
              <a:rPr lang="en-US" sz="2400" dirty="0"/>
              <a:t>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40058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8324A-23F7-3486-F44B-1B2E28AD61B7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What is this project about?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913C9-1919-6F53-86C0-33A50911462B}"/>
              </a:ext>
            </a:extLst>
          </p:cNvPr>
          <p:cNvSpPr txBox="1"/>
          <p:nvPr/>
        </p:nvSpPr>
        <p:spPr>
          <a:xfrm>
            <a:off x="455220" y="583870"/>
            <a:ext cx="109945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This project is an experimentation with centralized architecture for Video Streaming Service</a:t>
            </a:r>
            <a:endParaRPr lang="en-US" dirty="0"/>
          </a:p>
        </p:txBody>
      </p:sp>
      <p:pic>
        <p:nvPicPr>
          <p:cNvPr id="7" name="Picture 7" descr="A picture containing diagram, sketch, plan, technical drawing&#10;&#10;Description automatically generated">
            <a:extLst>
              <a:ext uri="{FF2B5EF4-FFF2-40B4-BE49-F238E27FC236}">
                <a16:creationId xmlns:a16="http://schemas.microsoft.com/office/drawing/2014/main" id="{7836A09C-1C0C-56F1-99C3-5D0B3F7E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1171953"/>
            <a:ext cx="7628964" cy="51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549AE6-B4C7-D718-D570-77EBF057744A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System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9C60-323B-918D-5E2C-874F1FFBC879}"/>
              </a:ext>
            </a:extLst>
          </p:cNvPr>
          <p:cNvSpPr txBox="1"/>
          <p:nvPr/>
        </p:nvSpPr>
        <p:spPr>
          <a:xfrm>
            <a:off x="100348" y="393257"/>
            <a:ext cx="4138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 is an overview of the system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6A965-6BB6-FB76-7044-8654CC2F8503}"/>
              </a:ext>
            </a:extLst>
          </p:cNvPr>
          <p:cNvSpPr txBox="1"/>
          <p:nvPr/>
        </p:nvSpPr>
        <p:spPr>
          <a:xfrm>
            <a:off x="165994" y="2243774"/>
            <a:ext cx="37306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E18D9-A79C-B136-779D-0F6D06A96EED}"/>
              </a:ext>
            </a:extLst>
          </p:cNvPr>
          <p:cNvSpPr txBox="1"/>
          <p:nvPr/>
        </p:nvSpPr>
        <p:spPr>
          <a:xfrm>
            <a:off x="166819" y="3480907"/>
            <a:ext cx="38382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70964-C084-5390-7AB1-F76138D7946E}"/>
              </a:ext>
            </a:extLst>
          </p:cNvPr>
          <p:cNvSpPr txBox="1"/>
          <p:nvPr/>
        </p:nvSpPr>
        <p:spPr>
          <a:xfrm>
            <a:off x="166818" y="991292"/>
            <a:ext cx="381493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Web Server:</a:t>
            </a:r>
            <a:endParaRPr lang="en-US" dirty="0"/>
          </a:p>
          <a:p>
            <a:pPr marL="742950" lvl="1" indent="-285750">
              <a:buFont typeface="Calibri"/>
              <a:buChar char="-"/>
            </a:pPr>
            <a:r>
              <a:rPr lang="en-US" sz="1400" dirty="0"/>
              <a:t>Hosting web service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/>
              <a:t>Handle user interaction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Video Server: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Handle video request from Web Server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Get video data store inside of Message Broker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Request facial detection from AI Server</a:t>
            </a:r>
          </a:p>
          <a:p>
            <a:pPr marL="742950" lvl="1" indent="-285750">
              <a:buFont typeface="Calibri"/>
              <a:buChar char="-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RabbitMQ: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Exchange video and camera data between components</a:t>
            </a:r>
          </a:p>
          <a:p>
            <a:pPr marL="742950" lvl="1" indent="-285750">
              <a:buFont typeface="Calibri"/>
              <a:buChar char="-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Redis: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Store camera information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AI server: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/>
              <a:t>Handle face detection request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Camera Node:</a:t>
            </a:r>
          </a:p>
          <a:p>
            <a:pPr marL="742950" lvl="1" indent="-285750">
              <a:buFont typeface="Calibri"/>
              <a:buChar char="-"/>
            </a:pPr>
            <a:r>
              <a:rPr lang="en-US" sz="1400" dirty="0"/>
              <a:t>Read video and store frame data to RabbitMQ</a:t>
            </a:r>
          </a:p>
          <a:p>
            <a:pPr marL="742950" lvl="1" indent="-285750">
              <a:buFont typeface="Arial"/>
              <a:buChar char="•"/>
            </a:pPr>
            <a:endParaRPr lang="en-US" sz="1400" dirty="0"/>
          </a:p>
        </p:txBody>
      </p:sp>
      <p:pic>
        <p:nvPicPr>
          <p:cNvPr id="10" name="Picture 10" descr="A picture containing diagram, sketch, plan, technical drawing&#10;&#10;Description automatically generated">
            <a:extLst>
              <a:ext uri="{FF2B5EF4-FFF2-40B4-BE49-F238E27FC236}">
                <a16:creationId xmlns:a16="http://schemas.microsoft.com/office/drawing/2014/main" id="{BEA2DA2E-F541-0852-1F67-11997DEE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7" y="392024"/>
            <a:ext cx="8005481" cy="59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2.1 Web Server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0B8B8-4475-CFE4-261B-3CE76B7B8615}"/>
              </a:ext>
            </a:extLst>
          </p:cNvPr>
          <p:cNvSpPr txBox="1"/>
          <p:nvPr/>
        </p:nvSpPr>
        <p:spPr>
          <a:xfrm>
            <a:off x="747265" y="929444"/>
            <a:ext cx="115224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400" dirty="0"/>
              <a:t>Using Flask as its backend and HTTP as it transportation protocol</a:t>
            </a:r>
          </a:p>
          <a:p>
            <a:endParaRPr lang="en-US" sz="1400" dirty="0"/>
          </a:p>
        </p:txBody>
      </p:sp>
      <p:pic>
        <p:nvPicPr>
          <p:cNvPr id="6" name="Picture 7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45F43117-2F00-A132-FBB0-4F0AAAF9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59" y="1409919"/>
            <a:ext cx="4078941" cy="52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2.2 Video Server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EBE5-961C-6FE8-DAC3-52280EFBD24D}"/>
              </a:ext>
            </a:extLst>
          </p:cNvPr>
          <p:cNvSpPr txBox="1"/>
          <p:nvPr/>
        </p:nvSpPr>
        <p:spPr>
          <a:xfrm>
            <a:off x="245241" y="1888668"/>
            <a:ext cx="4072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E1929-8147-9260-53BA-61C06A7FC635}"/>
              </a:ext>
            </a:extLst>
          </p:cNvPr>
          <p:cNvSpPr txBox="1"/>
          <p:nvPr/>
        </p:nvSpPr>
        <p:spPr>
          <a:xfrm>
            <a:off x="528918" y="815788"/>
            <a:ext cx="11286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Using flask as its HTTP request handler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Metadata getter is an always running thread that get camera metadata from </a:t>
            </a:r>
            <a:r>
              <a:rPr lang="en-US" dirty="0" err="1"/>
              <a:t>rabbitMQ</a:t>
            </a:r>
          </a:p>
        </p:txBody>
      </p:sp>
      <p:pic>
        <p:nvPicPr>
          <p:cNvPr id="10" name="Picture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9F810EA2-851F-D686-6A78-F7034A8C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9" y="1608708"/>
            <a:ext cx="4419599" cy="48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2.3 Ai Server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0B8B8-4475-CFE4-261B-3CE76B7B8615}"/>
              </a:ext>
            </a:extLst>
          </p:cNvPr>
          <p:cNvSpPr txBox="1"/>
          <p:nvPr/>
        </p:nvSpPr>
        <p:spPr>
          <a:xfrm>
            <a:off x="415570" y="857727"/>
            <a:ext cx="108769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Using flask as its HTTP request handler </a:t>
            </a:r>
            <a:endParaRPr lang="en-US" dirty="0">
              <a:latin typeface="Grandview Display"/>
            </a:endParaRPr>
          </a:p>
          <a:p>
            <a:pPr marL="285750" indent="-285750">
              <a:buFont typeface="Calibri"/>
              <a:buChar char="-"/>
            </a:pPr>
            <a:r>
              <a:rPr lang="en-US" sz="1400" dirty="0"/>
              <a:t>Face Detector will process the image and send back the bounding box information of those 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EBE5-961C-6FE8-DAC3-52280EFBD24D}"/>
              </a:ext>
            </a:extLst>
          </p:cNvPr>
          <p:cNvSpPr txBox="1"/>
          <p:nvPr/>
        </p:nvSpPr>
        <p:spPr>
          <a:xfrm>
            <a:off x="245241" y="1888668"/>
            <a:ext cx="4072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sz="1400" dirty="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14E3F5FE-E96E-3125-3529-4DB55E6F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47" y="1398064"/>
            <a:ext cx="3630705" cy="52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2.4 Camera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EBE5-961C-6FE8-DAC3-52280EFBD24D}"/>
              </a:ext>
            </a:extLst>
          </p:cNvPr>
          <p:cNvSpPr txBox="1"/>
          <p:nvPr/>
        </p:nvSpPr>
        <p:spPr>
          <a:xfrm>
            <a:off x="245241" y="1888668"/>
            <a:ext cx="4072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sz="1400" dirty="0"/>
          </a:p>
        </p:txBody>
      </p:sp>
      <p:pic>
        <p:nvPicPr>
          <p:cNvPr id="6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4340E8C-370D-D225-0AC2-CF3C44B1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4" y="689854"/>
            <a:ext cx="3944470" cy="5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2.5 Flow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EBE5-961C-6FE8-DAC3-52280EFBD24D}"/>
              </a:ext>
            </a:extLst>
          </p:cNvPr>
          <p:cNvSpPr txBox="1"/>
          <p:nvPr/>
        </p:nvSpPr>
        <p:spPr>
          <a:xfrm>
            <a:off x="245241" y="1888668"/>
            <a:ext cx="4072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sz="1400" dirty="0"/>
          </a:p>
        </p:txBody>
      </p:sp>
      <p:pic>
        <p:nvPicPr>
          <p:cNvPr id="2" name="Picture 4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C078FF66-2D81-1C8E-E611-FC0AC119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1420650"/>
            <a:ext cx="9421905" cy="5011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7C839-25A7-4645-B246-8B9F25D7E411}"/>
              </a:ext>
            </a:extLst>
          </p:cNvPr>
          <p:cNvSpPr txBox="1"/>
          <p:nvPr/>
        </p:nvSpPr>
        <p:spPr>
          <a:xfrm>
            <a:off x="717176" y="797858"/>
            <a:ext cx="9610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 is an diagram of how these service interact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39477526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D52017"/>
      </a:accent1>
      <a:accent2>
        <a:srgbClr val="E72970"/>
      </a:accent2>
      <a:accent3>
        <a:srgbClr val="E78129"/>
      </a:accent3>
      <a:accent4>
        <a:srgbClr val="15BD27"/>
      </a:accent4>
      <a:accent5>
        <a:srgbClr val="21B971"/>
      </a:accent5>
      <a:accent6>
        <a:srgbClr val="14B7AE"/>
      </a:accent6>
      <a:hlink>
        <a:srgbClr val="319095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CitationVTI</vt:lpstr>
      <vt:lpstr>VIDEO STREAMING CENTRALIZED ARCHITECTURE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1143</cp:revision>
  <dcterms:created xsi:type="dcterms:W3CDTF">2013-07-15T20:26:40Z</dcterms:created>
  <dcterms:modified xsi:type="dcterms:W3CDTF">2023-06-29T04:58:01Z</dcterms:modified>
</cp:coreProperties>
</file>