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80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5" r:id="rId6"/>
    <p:sldId id="266" r:id="rId7"/>
    <p:sldId id="306" r:id="rId8"/>
    <p:sldId id="320" r:id="rId9"/>
    <p:sldId id="308" r:id="rId10"/>
    <p:sldId id="323" r:id="rId11"/>
    <p:sldId id="317" r:id="rId12"/>
    <p:sldId id="257" r:id="rId13"/>
    <p:sldId id="297" r:id="rId14"/>
    <p:sldId id="318" r:id="rId15"/>
    <p:sldId id="319" r:id="rId16"/>
    <p:sldId id="31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22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7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20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98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0664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17634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6486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5895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50861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20860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9060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72684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705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95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99907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105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32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35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071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266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835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31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0632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32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4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227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5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32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3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9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  <p:sldLayoutId id="2147483900" r:id="rId20"/>
    <p:sldLayoutId id="2147483651" r:id="rId21"/>
    <p:sldLayoutId id="2147483666" r:id="rId22"/>
    <p:sldLayoutId id="2147483654" r:id="rId23"/>
    <p:sldLayoutId id="2147483661" r:id="rId24"/>
    <p:sldLayoutId id="2147483674" r:id="rId25"/>
    <p:sldLayoutId id="2147483665" r:id="rId26"/>
    <p:sldLayoutId id="2147483673" r:id="rId27"/>
    <p:sldLayoutId id="2147483663" r:id="rId28"/>
    <p:sldLayoutId id="2147483664" r:id="rId29"/>
    <p:sldLayoutId id="2147483675" r:id="rId30"/>
    <p:sldLayoutId id="2147483676" r:id="rId31"/>
    <p:sldLayoutId id="2147483672" r:id="rId32"/>
    <p:sldLayoutId id="2147483667" r:id="rId3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jfif"/><Relationship Id="rId5" Type="http://schemas.openxmlformats.org/officeDocument/2006/relationships/image" Target="../media/image7.png"/><Relationship Id="rId4" Type="http://schemas.openxmlformats.org/officeDocument/2006/relationships/image" Target="../media/image6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2122" y="573501"/>
            <a:ext cx="7569098" cy="14659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Candara" panose="020E0502030303020204" pitchFamily="34" charset="0"/>
              </a:rPr>
              <a:t>TRƯỜNG ĐẠI HỌC KỸ THUẬT </a:t>
            </a:r>
            <a:br>
              <a:rPr lang="en-US" sz="4800" b="1" dirty="0" smtClean="0">
                <a:latin typeface="Candara" panose="020E0502030303020204" pitchFamily="34" charset="0"/>
              </a:rPr>
            </a:br>
            <a:r>
              <a:rPr lang="en-US" sz="4800" b="1" dirty="0" smtClean="0">
                <a:latin typeface="Candara" panose="020E0502030303020204" pitchFamily="34" charset="0"/>
              </a:rPr>
              <a:t>CÔNG NGHỆ CẦN THƠ</a:t>
            </a:r>
            <a:endParaRPr lang="en-US" sz="4800" b="1" dirty="0">
              <a:latin typeface="Candara" panose="020E05020303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 txBox="1">
            <a:spLocks/>
          </p:cNvSpPr>
          <p:nvPr/>
        </p:nvSpPr>
        <p:spPr>
          <a:xfrm>
            <a:off x="1097278" y="4649118"/>
            <a:ext cx="4937760" cy="12199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 txBox="1">
            <a:spLocks/>
          </p:cNvSpPr>
          <p:nvPr/>
        </p:nvSpPr>
        <p:spPr>
          <a:xfrm>
            <a:off x="59976" y="2521478"/>
            <a:ext cx="11869597" cy="23583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BÁO CÁO MÔN HỌC </a:t>
            </a:r>
          </a:p>
          <a:p>
            <a:pPr algn="ctr"/>
            <a:r>
              <a:rPr lang="vi-VN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Xây dựng và triển khai ứng dụng thương mại điện tử</a:t>
            </a:r>
            <a:endParaRPr lang="en-US" sz="4400" b="1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endParaRPr lang="en-US" sz="5400" dirty="0"/>
          </a:p>
        </p:txBody>
      </p:sp>
      <p:sp>
        <p:nvSpPr>
          <p:cNvPr id="11" name="AutoShape 2" descr="Phòng Công tác Chính trị &amp; Quản lý Sinh viên - CT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Phòng Công tác Chính trị &amp; Quản lý Sinh viên - CTUT"/>
          <p:cNvSpPr>
            <a:spLocks noChangeAspect="1" noChangeArrowheads="1"/>
          </p:cNvSpPr>
          <p:nvPr/>
        </p:nvSpPr>
        <p:spPr bwMode="auto">
          <a:xfrm>
            <a:off x="416763" y="7937"/>
            <a:ext cx="3294541" cy="329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Khoa Điện – Điện tử – Viễn thô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8" descr="Khoa Điện – Điện tử – Viễn thô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84830"/>
            <a:ext cx="2741449" cy="27414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500" y="261257"/>
            <a:ext cx="11214100" cy="707886"/>
          </a:xfrm>
        </p:spPr>
        <p:txBody>
          <a:bodyPr/>
          <a:lstStyle/>
          <a:p>
            <a:r>
              <a:rPr lang="en-US" sz="4000" dirty="0" smtClean="0">
                <a:latin typeface="Candara" panose="020E0502030303020204" pitchFamily="34" charset="0"/>
              </a:rPr>
              <a:t>5 CHỨC NĂNG</a:t>
            </a:r>
            <a:endParaRPr lang="en-US" sz="4000" dirty="0">
              <a:latin typeface="Candara" panose="020E0502030303020204" pitchFamily="34" charset="0"/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4" b="9864"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5" b="14595"/>
          <a:stretch>
            <a:fillRect/>
          </a:stretch>
        </p:blipFill>
        <p:spPr/>
      </p:pic>
      <p:pic>
        <p:nvPicPr>
          <p:cNvPr id="28" name="Picture Placeholder 27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/>
      </p:pic>
      <p:pic>
        <p:nvPicPr>
          <p:cNvPr id="27" name="Picture Placeholder 26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/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 b="14331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Candara" panose="020E0502030303020204" pitchFamily="34" charset="0"/>
              </a:rPr>
              <a:t>CHỨC NĂNG </a:t>
            </a:r>
            <a:r>
              <a:rPr lang="en-US" sz="2400" b="1" dirty="0" smtClean="0">
                <a:latin typeface="Candara" panose="020E0502030303020204" pitchFamily="34" charset="0"/>
              </a:rPr>
              <a:t>ĐẶT HÀNG</a:t>
            </a:r>
            <a:endParaRPr lang="en-US" sz="2400" b="1" dirty="0">
              <a:latin typeface="Candara" panose="020E0502030303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Candara" panose="020E0502030303020204" pitchFamily="34" charset="0"/>
              </a:rPr>
              <a:t>CHỨC NĂNG QUẢN LÝ </a:t>
            </a:r>
            <a:r>
              <a:rPr lang="en-US" sz="2400" b="1" dirty="0" smtClean="0">
                <a:latin typeface="Candara" panose="020E0502030303020204" pitchFamily="34" charset="0"/>
              </a:rPr>
              <a:t>SẢN PHẨM</a:t>
            </a:r>
            <a:endParaRPr lang="en-US" sz="2400" b="1" dirty="0">
              <a:latin typeface="Candara" panose="020E0502030303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Candara" panose="020E0502030303020204" pitchFamily="34" charset="0"/>
              </a:rPr>
              <a:t>CHỨC NĂNG QUẢN LÝ DANH MỤC SẢN PHẨM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Candara" panose="020E0502030303020204" pitchFamily="34" charset="0"/>
              </a:rPr>
              <a:t>CHỨC NĂNG QUẢN LÝ </a:t>
            </a:r>
            <a:r>
              <a:rPr lang="en-US" sz="2400" b="1" dirty="0" smtClean="0">
                <a:latin typeface="Candara" panose="020E0502030303020204" pitchFamily="34" charset="0"/>
              </a:rPr>
              <a:t>HÓA ĐƠN</a:t>
            </a:r>
            <a:endParaRPr lang="en-US" sz="2400" b="1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Candara" panose="020E0502030303020204" pitchFamily="34" charset="0"/>
              </a:rPr>
              <a:t>CHỨC NĂNG QUẢN LÝ </a:t>
            </a:r>
            <a:r>
              <a:rPr lang="en-US" sz="2400" b="1" dirty="0" smtClean="0">
                <a:latin typeface="Candara" panose="020E0502030303020204" pitchFamily="34" charset="0"/>
              </a:rPr>
              <a:t>TÀI KHOẢN</a:t>
            </a:r>
            <a:endParaRPr lang="en-US" sz="2400" b="1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ndara" panose="020E0502030303020204" pitchFamily="34" charset="0"/>
              </a:rPr>
              <a:t>4.</a:t>
            </a:r>
            <a:r>
              <a:rPr lang="en-US" b="1" dirty="0" smtClean="0">
                <a:latin typeface="Candara" panose="020E0502030303020204" pitchFamily="34" charset="0"/>
                <a:ea typeface="Montserrat"/>
                <a:cs typeface="Calibri" panose="020F0502020204030204" pitchFamily="34" charset="0"/>
                <a:sym typeface="Montserrat"/>
              </a:rPr>
              <a:t> DEMO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9498" y="2654559"/>
            <a:ext cx="11462502" cy="153682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5.</a:t>
            </a:r>
            <a:r>
              <a:rPr lang="en-US" b="1" dirty="0">
                <a:latin typeface="Candara" panose="020E0502030303020204" pitchFamily="34" charset="0"/>
                <a:ea typeface="Arial"/>
                <a:cs typeface="Calibri" panose="020F0502020204030204" pitchFamily="34" charset="0"/>
                <a:sym typeface="Arial"/>
              </a:rPr>
              <a:t> KẾT LUẬN </a:t>
            </a:r>
            <a:r>
              <a:rPr lang="en-US" b="1" dirty="0" smtClean="0">
                <a:latin typeface="Candara" panose="020E0502030303020204" pitchFamily="34" charset="0"/>
                <a:ea typeface="Arial"/>
                <a:cs typeface="Calibri" panose="020F0502020204030204" pitchFamily="34" charset="0"/>
                <a:sym typeface="Arial"/>
              </a:rPr>
              <a:t>VÀ </a:t>
            </a:r>
            <a:r>
              <a:rPr lang="en-US" b="1" dirty="0">
                <a:latin typeface="Candara" panose="020E0502030303020204" pitchFamily="34" charset="0"/>
                <a:ea typeface="Arial"/>
                <a:cs typeface="Calibri" panose="020F0502020204030204" pitchFamily="34" charset="0"/>
                <a:sym typeface="Arial"/>
              </a:rPr>
              <a:t>HƯỚNG PHÁT TRIỂN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542288" cy="707886"/>
          </a:xfrm>
        </p:spPr>
        <p:txBody>
          <a:bodyPr/>
          <a:lstStyle/>
          <a:p>
            <a:r>
              <a:rPr lang="en-US" sz="4000" dirty="0" smtClean="0">
                <a:latin typeface="Candara" panose="020E0502030303020204" pitchFamily="34" charset="0"/>
              </a:rPr>
              <a:t>&gt;&gt; </a:t>
            </a:r>
            <a:r>
              <a:rPr lang="en-US" sz="4000" dirty="0" smtClean="0">
                <a:latin typeface="Candara" panose="020E0502030303020204" pitchFamily="34" charset="0"/>
                <a:ea typeface="Arial"/>
                <a:cs typeface="Calibri" panose="020F0502020204030204" pitchFamily="34" charset="0"/>
                <a:sym typeface="Arial"/>
              </a:rPr>
              <a:t>KẾT </a:t>
            </a:r>
            <a:r>
              <a:rPr lang="en-US" sz="4000" dirty="0">
                <a:latin typeface="Candara" panose="020E0502030303020204" pitchFamily="34" charset="0"/>
                <a:ea typeface="Arial"/>
                <a:cs typeface="Calibri" panose="020F0502020204030204" pitchFamily="34" charset="0"/>
                <a:sym typeface="Arial"/>
              </a:rPr>
              <a:t>LUẬN </a:t>
            </a:r>
            <a:r>
              <a:rPr lang="en-US" sz="4000" dirty="0" smtClean="0">
                <a:latin typeface="Candara" panose="020E0502030303020204" pitchFamily="34" charset="0"/>
                <a:ea typeface="Arial"/>
                <a:cs typeface="Calibri" panose="020F0502020204030204" pitchFamily="34" charset="0"/>
                <a:sym typeface="Arial"/>
              </a:rPr>
              <a:t>VÀ </a:t>
            </a:r>
            <a:r>
              <a:rPr lang="en-US" sz="4000" dirty="0">
                <a:latin typeface="Candara" panose="020E0502030303020204" pitchFamily="34" charset="0"/>
                <a:ea typeface="Arial"/>
                <a:cs typeface="Calibri" panose="020F0502020204030204" pitchFamily="34" charset="0"/>
                <a:sym typeface="Arial"/>
              </a:rPr>
              <a:t>HƯỚNG PHÁT TRIỂN</a:t>
            </a:r>
            <a:endParaRPr lang="en-US" sz="4000" dirty="0">
              <a:latin typeface="Candara" panose="020E0502030303020204" pitchFamily="34" charset="0"/>
            </a:endParaRPr>
          </a:p>
        </p:txBody>
      </p:sp>
      <p:pic>
        <p:nvPicPr>
          <p:cNvPr id="3074" name="Picture 2" descr="Thương mại điện tử trở thành xu hướng tất yế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59" y="1928124"/>
            <a:ext cx="4080441" cy="28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500" y="1928124"/>
            <a:ext cx="69231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Đ</a:t>
            </a:r>
            <a:r>
              <a:rPr lang="vi-VN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em </a:t>
            </a:r>
            <a:r>
              <a:rPr lang="vi-VN" sz="2400" dirty="0">
                <a:solidFill>
                  <a:schemeClr val="bg1"/>
                </a:solidFill>
                <a:latin typeface="Candara" panose="020E0502030303020204" pitchFamily="34" charset="0"/>
              </a:rPr>
              <a:t>lại nhiều lợi ích cho các </a:t>
            </a: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cửa hàng và doanh nghiệp.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C</a:t>
            </a:r>
            <a:r>
              <a:rPr lang="vi-VN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ho </a:t>
            </a:r>
            <a:r>
              <a:rPr lang="vi-VN" sz="2400" dirty="0">
                <a:solidFill>
                  <a:schemeClr val="bg1"/>
                </a:solidFill>
                <a:latin typeface="Candara" panose="020E0502030303020204" pitchFamily="34" charset="0"/>
              </a:rPr>
              <a:t>khách hàng </a:t>
            </a:r>
            <a:r>
              <a:rPr lang="vi-VN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mua </a:t>
            </a:r>
            <a:r>
              <a:rPr lang="vi-VN" sz="2400" dirty="0">
                <a:solidFill>
                  <a:schemeClr val="bg1"/>
                </a:solidFill>
                <a:latin typeface="Candara" panose="020E0502030303020204" pitchFamily="34" charset="0"/>
              </a:rPr>
              <a:t>sắm trực tuyến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Candara" panose="020E0502030303020204" pitchFamily="34" charset="0"/>
              </a:rPr>
              <a:t>tập trung </a:t>
            </a:r>
            <a:r>
              <a:rPr lang="vi-VN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nền tảng internet.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Thoát khỏi lối mòn của việc kinh doanh truyền thống cũ. Nâng cao năng suất bán hàng và quản lý. 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033" y="2444096"/>
            <a:ext cx="10836067" cy="2296855"/>
          </a:xfrm>
        </p:spPr>
        <p:txBody>
          <a:bodyPr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XIN CHÂN THÀNH CÁM ƠN THẦY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VÀ CÁC BẠN ĐÃ CHÚ Ý LẮNG NGHE</a:t>
            </a:r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0713"/>
            <a:ext cx="12192000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smtClean="0">
                <a:solidFill>
                  <a:schemeClr val="bg1"/>
                </a:solidFill>
                <a:latin typeface="Candara" panose="020E0502030303020204" pitchFamily="34" charset="0"/>
                <a:ea typeface="MS Mincho"/>
                <a:cs typeface="Times New Roman" panose="02020603050405020304" pitchFamily="18" charset="0"/>
              </a:rPr>
              <a:t>ĐỀ TÀI: </a:t>
            </a:r>
            <a:r>
              <a:rPr lang="vi-VN" sz="4000" b="1" dirty="0" smtClean="0">
                <a:solidFill>
                  <a:schemeClr val="bg1"/>
                </a:solidFill>
                <a:latin typeface="Candara" panose="020E0502030303020204" pitchFamily="34" charset="0"/>
                <a:ea typeface="MS Mincho"/>
                <a:cs typeface="Times New Roman" panose="02020603050405020304" pitchFamily="18" charset="0"/>
              </a:rPr>
              <a:t>XÂY </a:t>
            </a:r>
            <a:r>
              <a:rPr lang="vi-VN" sz="4000" b="1" dirty="0">
                <a:solidFill>
                  <a:schemeClr val="bg1"/>
                </a:solidFill>
                <a:latin typeface="Candara" panose="020E0502030303020204" pitchFamily="34" charset="0"/>
                <a:ea typeface="MS Mincho"/>
                <a:cs typeface="Times New Roman" panose="02020603050405020304" pitchFamily="18" charset="0"/>
              </a:rPr>
              <a:t>DỰNG TRANG WEB BÁN </a:t>
            </a:r>
            <a:r>
              <a:rPr lang="en-US" sz="4000" b="1" dirty="0" smtClean="0">
                <a:solidFill>
                  <a:schemeClr val="bg1"/>
                </a:solidFill>
                <a:latin typeface="Candara" panose="020E0502030303020204" pitchFamily="34" charset="0"/>
                <a:ea typeface="MS Mincho"/>
                <a:cs typeface="Times New Roman" panose="02020603050405020304" pitchFamily="18" charset="0"/>
              </a:rPr>
              <a:t>QUẦN ÁO </a:t>
            </a:r>
            <a:r>
              <a:rPr lang="vi-VN" sz="4000" b="1" dirty="0" smtClean="0">
                <a:solidFill>
                  <a:schemeClr val="bg1"/>
                </a:solidFill>
                <a:latin typeface="Candara" panose="020E0502030303020204" pitchFamily="34" charset="0"/>
                <a:ea typeface="MS Mincho"/>
                <a:cs typeface="Times New Roman" panose="02020603050405020304" pitchFamily="18" charset="0"/>
              </a:rPr>
              <a:t>THEO </a:t>
            </a:r>
            <a:r>
              <a:rPr lang="vi-VN" sz="4000" b="1" dirty="0">
                <a:solidFill>
                  <a:schemeClr val="bg1"/>
                </a:solidFill>
                <a:latin typeface="Candara" panose="020E0502030303020204" pitchFamily="34" charset="0"/>
                <a:ea typeface="MS Mincho"/>
                <a:cs typeface="Times New Roman" panose="02020603050405020304" pitchFamily="18" charset="0"/>
              </a:rPr>
              <a:t>MÔ HÌNH MVC</a:t>
            </a:r>
            <a:endParaRPr lang="en-US" sz="4000" dirty="0">
              <a:solidFill>
                <a:schemeClr val="bg1"/>
              </a:solidFill>
              <a:effectLst/>
              <a:latin typeface="Candara" panose="020E05020303030202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354" y="165203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NHÓM SINH VIÊN THỰC HIỆN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THẠCH ANH DUY_1900745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TRANG CẨM ĐANG_19000476</a:t>
            </a:r>
            <a:endParaRPr lang="vi-VN" sz="2400" dirty="0" smtClean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NGUYỄN THỊ TUYẾT HẰNG_1900071</a:t>
            </a:r>
            <a:endParaRPr lang="vi-VN" sz="2400" dirty="0" smtClean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NGUYỄN THÚY KIỀU_1900688</a:t>
            </a:r>
            <a:endParaRPr lang="vi-VN" sz="2400" dirty="0" smtClean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TRƯƠNG VĂN KHÁNH_1900271</a:t>
            </a:r>
            <a:endParaRPr lang="vi-VN" sz="2400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54835"/>
            <a:ext cx="11214100" cy="757130"/>
          </a:xfrm>
        </p:spPr>
        <p:txBody>
          <a:bodyPr>
            <a:noAutofit/>
          </a:bodyPr>
          <a:lstStyle/>
          <a:p>
            <a:r>
              <a:rPr lang="vi-VN" sz="4000" b="1" dirty="0" smtClean="0">
                <a:latin typeface="Candara" panose="020E0502030303020204" pitchFamily="34" charset="0"/>
              </a:rPr>
              <a:t>NỘI DUNG</a:t>
            </a:r>
            <a:endParaRPr lang="en-U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14288"/>
              </p:ext>
            </p:extLst>
          </p:nvPr>
        </p:nvGraphicFramePr>
        <p:xfrm>
          <a:off x="298010" y="1360447"/>
          <a:ext cx="10406524" cy="290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524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</a:tblGrid>
              <a:tr h="7390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800" b="1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1. 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ĐẶT</a:t>
                      </a:r>
                      <a:r>
                        <a:rPr lang="en-US" sz="2800" b="1" baseline="0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 VẤN ĐỀ</a:t>
                      </a:r>
                      <a:endParaRPr lang="vi-VN" sz="2800" b="1" dirty="0">
                        <a:solidFill>
                          <a:schemeClr val="bg1"/>
                        </a:solidFill>
                        <a:latin typeface="Candara" panose="020E050203030302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 marL="91425" marR="914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85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1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2.</a:t>
                      </a:r>
                      <a:r>
                        <a:rPr lang="vi-VN" sz="2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CƠ</a:t>
                      </a:r>
                      <a:r>
                        <a:rPr lang="en-US" sz="2800" b="1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SỞ LÝ THUYẾT</a:t>
                      </a:r>
                      <a:endParaRPr lang="vi-VN" sz="2800" b="1" i="0" u="none" strike="noStrike" cap="non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25" marR="914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7390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800" b="1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3.</a:t>
                      </a:r>
                      <a:r>
                        <a:rPr lang="vi-VN" sz="28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2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PHÂN</a:t>
                      </a:r>
                      <a:r>
                        <a:rPr lang="en-US" sz="2800" b="1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TÍCH THIẾT KẾ HỆ THỐNG</a:t>
                      </a:r>
                      <a:endParaRPr lang="vi-VN" sz="2800" b="1" dirty="0">
                        <a:solidFill>
                          <a:schemeClr val="bg1"/>
                        </a:solidFill>
                        <a:latin typeface="Candara" panose="020E050203030302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 marL="91425" marR="914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739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4</a:t>
                      </a:r>
                      <a:r>
                        <a:rPr lang="vi-VN" sz="2800" b="1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. 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DEMO</a:t>
                      </a:r>
                      <a:endParaRPr lang="vi-VN" sz="2800" b="1" dirty="0" smtClean="0">
                        <a:solidFill>
                          <a:schemeClr val="bg1"/>
                        </a:solidFill>
                        <a:latin typeface="Candara" panose="020E050203030302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 marL="91425" marR="914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4722"/>
              </p:ext>
            </p:extLst>
          </p:nvPr>
        </p:nvGraphicFramePr>
        <p:xfrm>
          <a:off x="296500" y="4284374"/>
          <a:ext cx="10406524" cy="73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524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</a:tblGrid>
              <a:tr h="7390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5</a:t>
                      </a:r>
                      <a:r>
                        <a:rPr lang="vi-VN" sz="2800" b="1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. </a:t>
                      </a:r>
                      <a:r>
                        <a:rPr lang="en-US" sz="28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KẾT</a:t>
                      </a:r>
                      <a:r>
                        <a:rPr lang="en-US" sz="2800" b="1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LUẬN VÀ HƯỚNG PHÁT TRIỂN</a:t>
                      </a:r>
                      <a:endParaRPr lang="en-US" sz="2800" b="1" baseline="0" dirty="0" smtClean="0">
                        <a:solidFill>
                          <a:schemeClr val="bg1"/>
                        </a:solidFill>
                        <a:latin typeface="Candara" panose="020E0502030303020204" pitchFamily="34" charset="0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 marL="91425" marR="914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ndara" panose="020E0502030303020204" pitchFamily="34" charset="0"/>
              </a:rPr>
              <a:t>1.</a:t>
            </a:r>
            <a:r>
              <a:rPr lang="en-US" b="1" dirty="0">
                <a:latin typeface="Candara" panose="020E0502030303020204" pitchFamily="34" charset="0"/>
                <a:ea typeface="Montserrat"/>
                <a:cs typeface="Calibri" panose="020F0502020204030204" pitchFamily="34" charset="0"/>
                <a:sym typeface="Montserrat"/>
              </a:rPr>
              <a:t> ĐẶT VẤN ĐỀ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185" y="356313"/>
            <a:ext cx="11214100" cy="707886"/>
          </a:xfrm>
        </p:spPr>
        <p:txBody>
          <a:bodyPr/>
          <a:lstStyle/>
          <a:p>
            <a:r>
              <a:rPr lang="en-US" sz="4000" dirty="0" smtClean="0">
                <a:latin typeface="Candara" panose="020E0502030303020204" pitchFamily="34" charset="0"/>
              </a:rPr>
              <a:t>&gt;&gt; </a:t>
            </a:r>
            <a:r>
              <a:rPr lang="en-US" sz="4000" dirty="0" smtClean="0">
                <a:latin typeface="Candara" panose="020E0502030303020204" pitchFamily="34" charset="0"/>
                <a:ea typeface="Montserrat"/>
                <a:cs typeface="Calibri" panose="020F0502020204030204" pitchFamily="34" charset="0"/>
                <a:sym typeface="Montserrat"/>
              </a:rPr>
              <a:t>ĐẶT </a:t>
            </a:r>
            <a:r>
              <a:rPr lang="en-US" sz="4000" dirty="0">
                <a:latin typeface="Candara" panose="020E0502030303020204" pitchFamily="34" charset="0"/>
                <a:ea typeface="Montserrat"/>
                <a:cs typeface="Calibri" panose="020F0502020204030204" pitchFamily="34" charset="0"/>
                <a:sym typeface="Montserrat"/>
              </a:rPr>
              <a:t>VẤN ĐỀ</a:t>
            </a:r>
            <a:endParaRPr lang="en-US" sz="4000" dirty="0">
              <a:latin typeface="Candara" panose="020E0502030303020204" pitchFamily="34" charset="0"/>
            </a:endParaRPr>
          </a:p>
        </p:txBody>
      </p:sp>
      <p:pic>
        <p:nvPicPr>
          <p:cNvPr id="2052" name="Picture 4" descr="Website thương mại điện tử là gì? 7 điều cần biết về web TMĐ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99" y="2087158"/>
            <a:ext cx="3322201" cy="325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4500" y="1925527"/>
            <a:ext cx="7411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Internet phát triển thúc đẩy sự phát triển của các dịch vụ đã có sẵn.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Lĩnh vực thương mại điện tử của VN những năm gần đây rất phát triển.</a:t>
            </a:r>
            <a:r>
              <a:rPr lang="vi-VN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Doanh số các ngành hàng tiêu dùng nhờ có thương mại điện tử đã được những thành tích ấn tượng.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993919" cy="2283824"/>
          </a:xfrm>
        </p:spPr>
        <p:txBody>
          <a:bodyPr/>
          <a:lstStyle/>
          <a:p>
            <a:r>
              <a:rPr lang="en-US" b="1" dirty="0" smtClean="0">
                <a:latin typeface="Candara" panose="020E0502030303020204" pitchFamily="34" charset="0"/>
              </a:rPr>
              <a:t>2.</a:t>
            </a:r>
            <a:r>
              <a:rPr lang="en-US" b="1" dirty="0" smtClean="0">
                <a:latin typeface="Candara" panose="020E0502030303020204" pitchFamily="34" charset="0"/>
                <a:ea typeface="Montserrat"/>
                <a:cs typeface="Calibri" panose="020F0502020204030204" pitchFamily="34" charset="0"/>
                <a:sym typeface="Montserrat"/>
              </a:rPr>
              <a:t> CƠ SỞ LÝ THUYẾT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050" y="365643"/>
            <a:ext cx="11899900" cy="707886"/>
          </a:xfrm>
        </p:spPr>
        <p:txBody>
          <a:bodyPr/>
          <a:lstStyle/>
          <a:p>
            <a:r>
              <a:rPr lang="en-US" sz="4000" dirty="0" smtClean="0">
                <a:latin typeface="Candara" panose="020E0502030303020204" pitchFamily="34" charset="0"/>
              </a:rPr>
              <a:t>&gt;&gt; NGÔN NGỮ LẬP TRÌNH VÀ THƯ VIỆN SỬ DỤNG</a:t>
            </a:r>
            <a:endParaRPr lang="en-US" sz="4000" dirty="0">
              <a:latin typeface="Candara" panose="020E0502030303020204" pitchFamily="34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" b="1413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r="1600"/>
          <a:stretch>
            <a:fillRect/>
          </a:stretch>
        </p:blipFill>
        <p:spPr>
          <a:xfrm>
            <a:off x="7710266" y="2096716"/>
            <a:ext cx="1259505" cy="1259505"/>
          </a:xfrm>
        </p:spPr>
      </p:pic>
      <p:pic>
        <p:nvPicPr>
          <p:cNvPr id="7" name="Picture Placeholder 18"/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84" y="2096716"/>
            <a:ext cx="1289104" cy="1259505"/>
          </a:xfrm>
        </p:spPr>
      </p:pic>
    </p:spTree>
    <p:extLst>
      <p:ext uri="{BB962C8B-B14F-4D97-AF65-F5344CB8AC3E}">
        <p14:creationId xmlns:p14="http://schemas.microsoft.com/office/powerpoint/2010/main" val="30216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632" y="386946"/>
            <a:ext cx="6505478" cy="67647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ndara" panose="020E0502030303020204" pitchFamily="34" charset="0"/>
              </a:rPr>
              <a:t>&gt;&gt; CÔNG NGHỆ SỬ DỤNG</a:t>
            </a:r>
            <a:endParaRPr lang="en-US" sz="4000" b="1" dirty="0">
              <a:latin typeface="Candara" panose="020E0502030303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26632" y="1455576"/>
            <a:ext cx="6331368" cy="3125755"/>
          </a:xfrm>
        </p:spPr>
        <p:txBody>
          <a:bodyPr>
            <a:normAutofit/>
          </a:bodyPr>
          <a:lstStyle/>
          <a:p>
            <a:pPr algn="just"/>
            <a:r>
              <a:rPr lang="vi-VN" sz="2400" dirty="0">
                <a:solidFill>
                  <a:schemeClr val="bg1"/>
                </a:solidFill>
                <a:latin typeface="Candara" panose="020E0502030303020204" pitchFamily="34" charset="0"/>
              </a:rPr>
              <a:t>Mô hình MVC trong PHP được sử dụng để tách riêng các phần khác nhau của ứng dụng, bao gồm: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Candara" panose="020E0502030303020204" pitchFamily="34" charset="0"/>
              </a:rPr>
              <a:t>Model: đại diện cho dữ liệu và các hàm xử lý dữ liệu.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Candara" panose="020E0502030303020204" pitchFamily="34" charset="0"/>
              </a:rPr>
              <a:t>View: đại diện cho giao diện người dùng.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Candara" panose="020E0502030303020204" pitchFamily="34" charset="0"/>
              </a:rPr>
              <a:t>Controller: điều khiển luồng xử lý.</a:t>
            </a:r>
          </a:p>
          <a:p>
            <a:endParaRPr lang="en-US" dirty="0"/>
          </a:p>
        </p:txBody>
      </p:sp>
      <p:pic>
        <p:nvPicPr>
          <p:cNvPr id="7" name="Picture 2" descr="https://wiki.tino.org/wp-content/uploads/2021/05/mvc-la-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39" y="1455576"/>
            <a:ext cx="4531671" cy="3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273040"/>
            <a:ext cx="11100364" cy="147221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3.PHÂN TÍCH THIẾT KẾ HỆ THỐNG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3" y="4684474"/>
            <a:ext cx="5038310" cy="6053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ctr"/>
            <a:r>
              <a:rPr lang="vi-VN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Tổng số </a:t>
            </a:r>
            <a:r>
              <a:rPr lang="en-US" sz="3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chức</a:t>
            </a:r>
            <a:r>
              <a:rPr lang="en-US" sz="3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năng</a:t>
            </a:r>
            <a:r>
              <a:rPr lang="en-US" sz="3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vi-VN" sz="3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là </a:t>
            </a:r>
            <a:r>
              <a:rPr lang="en-US" sz="3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lang="vi-VN" sz="3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359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Montserrat</vt:lpstr>
      <vt:lpstr>MS Mincho</vt:lpstr>
      <vt:lpstr>Trade Gothic LT Pro</vt:lpstr>
      <vt:lpstr>Arial</vt:lpstr>
      <vt:lpstr>Calibri</vt:lpstr>
      <vt:lpstr>Candara</vt:lpstr>
      <vt:lpstr>Century Gothic</vt:lpstr>
      <vt:lpstr>Tahoma</vt:lpstr>
      <vt:lpstr>Times New Roman</vt:lpstr>
      <vt:lpstr>Wingdings 3</vt:lpstr>
      <vt:lpstr>Ion Boardroom</vt:lpstr>
      <vt:lpstr>TRƯỜNG ĐẠI HỌC KỸ THUẬT  CÔNG NGHỆ CẦN THƠ</vt:lpstr>
      <vt:lpstr>PowerPoint Presentation</vt:lpstr>
      <vt:lpstr>NỘI DUNG</vt:lpstr>
      <vt:lpstr>1. ĐẶT VẤN ĐỀ</vt:lpstr>
      <vt:lpstr>&gt;&gt; ĐẶT VẤN ĐỀ</vt:lpstr>
      <vt:lpstr>2. CƠ SỞ LÝ THUYẾT</vt:lpstr>
      <vt:lpstr>&gt;&gt; NGÔN NGỮ LẬP TRÌNH VÀ THƯ VIỆN SỬ DỤNG</vt:lpstr>
      <vt:lpstr>&gt;&gt; CÔNG NGHỆ SỬ DỤNG</vt:lpstr>
      <vt:lpstr>3.PHÂN TÍCH THIẾT KẾ HỆ THỐNG</vt:lpstr>
      <vt:lpstr>5 CHỨC NĂNG</vt:lpstr>
      <vt:lpstr>4. DEMO</vt:lpstr>
      <vt:lpstr>5. KẾT LUẬN VÀ HƯỚNG PHÁT TRIỂN</vt:lpstr>
      <vt:lpstr>&gt;&gt; KẾT LUẬN VÀ HƯỚNG PHÁT TRIỂN</vt:lpstr>
      <vt:lpstr>XIN CHÂN THÀNH CÁM ƠN THẦY VÀ CÁC BẠN ĐÃ CHÚ Ý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2022-12-09T07:47:41Z</dcterms:created>
  <dcterms:modified xsi:type="dcterms:W3CDTF">2023-05-14T07:20:50Z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