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5">
  <p:sldMasterIdLst>
    <p:sldMasterId id="2147483677" r:id="rId1"/>
  </p:sldMasterIdLst>
  <p:notesMasterIdLst>
    <p:notesMasterId r:id="rId23"/>
  </p:notesMasterIdLst>
  <p:sldIdLst>
    <p:sldId id="262" r:id="rId2"/>
    <p:sldId id="259" r:id="rId3"/>
    <p:sldId id="257" r:id="rId4"/>
    <p:sldId id="260" r:id="rId5"/>
    <p:sldId id="258" r:id="rId6"/>
    <p:sldId id="261" r:id="rId7"/>
    <p:sldId id="315" r:id="rId8"/>
    <p:sldId id="263" r:id="rId9"/>
    <p:sldId id="264" r:id="rId10"/>
    <p:sldId id="316" r:id="rId11"/>
    <p:sldId id="336" r:id="rId12"/>
    <p:sldId id="323" r:id="rId13"/>
    <p:sldId id="328" r:id="rId14"/>
    <p:sldId id="329" r:id="rId15"/>
    <p:sldId id="265" r:id="rId16"/>
    <p:sldId id="332" r:id="rId17"/>
    <p:sldId id="331" r:id="rId18"/>
    <p:sldId id="333" r:id="rId19"/>
    <p:sldId id="334" r:id="rId20"/>
    <p:sldId id="337" r:id="rId21"/>
    <p:sldId id="335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B3859-15D9-4DEE-9F8B-D8E12F142FF3}" v="9" dt="2023-05-29T14:09:06.615"/>
    <p1510:client id="{688B5ECE-9BA7-45A5-BD2E-7250A88848E8}" v="36" dt="2023-05-29T12:42:59.810"/>
  </p1510:revLst>
</p1510:revInfo>
</file>

<file path=ppt/tableStyles.xml><?xml version="1.0" encoding="utf-8"?>
<a:tblStyleLst xmlns:a="http://schemas.openxmlformats.org/drawingml/2006/main" def="{CBA471C1-68CA-43D4-8912-4BFD5B0CA304}">
  <a:tblStyle styleId="{CBA471C1-68CA-43D4-8912-4BFD5B0CA3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4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13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48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34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fd19281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fd19281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772f9b9f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772f9b9f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fd4f4bf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fd4f4bf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03eef30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103eef30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1833" y="1671971"/>
            <a:ext cx="6126000" cy="21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1819" y="4639729"/>
            <a:ext cx="62692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7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3" name="Google Shape;13;p2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4" name="Google Shape;14;p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9" name="Google Shape;19;p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23" name="Google Shape;23;p2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2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2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>
            <a:spLocks noGrp="1"/>
          </p:cNvSpPr>
          <p:nvPr>
            <p:ph type="subTitle" idx="1"/>
          </p:nvPr>
        </p:nvSpPr>
        <p:spPr>
          <a:xfrm>
            <a:off x="6469080" y="2626305"/>
            <a:ext cx="4968800" cy="27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6469080" y="2030637"/>
            <a:ext cx="472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4" name="Google Shape;334;p1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16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4"/>
              </a:solidFill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343" name="Google Shape;343;p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</p:grpSp>
      <p:grpSp>
        <p:nvGrpSpPr>
          <p:cNvPr id="347" name="Google Shape;347;p1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348" name="Google Shape;348;p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4"/>
                </a:solidFill>
              </a:endParaRPr>
            </a:p>
          </p:txBody>
        </p:sp>
      </p:grpSp>
      <p:grpSp>
        <p:nvGrpSpPr>
          <p:cNvPr id="352" name="Google Shape;352;p1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353" name="Google Shape;353;p1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11" name="Google Shape;411;p19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19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19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18" name="Google Shape;418;p19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19" name="Google Shape;419;p1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424" name="Google Shape;424;p1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28" name="Google Shape;428;p19"/>
          <p:cNvSpPr txBox="1">
            <a:spLocks noGrp="1"/>
          </p:cNvSpPr>
          <p:nvPr>
            <p:ph type="title"/>
          </p:nvPr>
        </p:nvSpPr>
        <p:spPr>
          <a:xfrm>
            <a:off x="1203413" y="2372752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9"/>
          <p:cNvSpPr txBox="1">
            <a:spLocks noGrp="1"/>
          </p:cNvSpPr>
          <p:nvPr>
            <p:ph type="body" idx="6"/>
          </p:nvPr>
        </p:nvSpPr>
        <p:spPr>
          <a:xfrm>
            <a:off x="1203433" y="3039248"/>
            <a:ext cx="4063600" cy="14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0" name="Google Shape;430;p19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431" name="Google Shape;431;p1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437" name="Google Shape;437;p20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0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20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44" name="Google Shape;444;p20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45" name="Google Shape;445;p2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450" name="Google Shape;450;p2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165352" y="1782780"/>
            <a:ext cx="770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6"/>
          </p:nvPr>
        </p:nvSpPr>
        <p:spPr>
          <a:xfrm>
            <a:off x="1165352" y="3372420"/>
            <a:ext cx="73376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56" name="Google Shape;456;p20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457" name="Google Shape;457;p20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0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0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0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2"/>
          <p:cNvSpPr txBox="1">
            <a:spLocks noGrp="1"/>
          </p:cNvSpPr>
          <p:nvPr>
            <p:ph type="title"/>
          </p:nvPr>
        </p:nvSpPr>
        <p:spPr>
          <a:xfrm>
            <a:off x="1132933" y="4526103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4" name="Google Shape;494;p22"/>
          <p:cNvSpPr txBox="1">
            <a:spLocks noGrp="1"/>
          </p:cNvSpPr>
          <p:nvPr>
            <p:ph type="subTitle" idx="1"/>
          </p:nvPr>
        </p:nvSpPr>
        <p:spPr>
          <a:xfrm>
            <a:off x="1132933" y="5077412"/>
            <a:ext cx="311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22"/>
          <p:cNvSpPr txBox="1">
            <a:spLocks noGrp="1"/>
          </p:cNvSpPr>
          <p:nvPr>
            <p:ph type="title" idx="2"/>
          </p:nvPr>
        </p:nvSpPr>
        <p:spPr>
          <a:xfrm>
            <a:off x="4538400" y="4526103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6" name="Google Shape;496;p22"/>
          <p:cNvSpPr txBox="1">
            <a:spLocks noGrp="1"/>
          </p:cNvSpPr>
          <p:nvPr>
            <p:ph type="subTitle" idx="3"/>
          </p:nvPr>
        </p:nvSpPr>
        <p:spPr>
          <a:xfrm>
            <a:off x="4538400" y="5077412"/>
            <a:ext cx="311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2"/>
          <p:cNvSpPr txBox="1">
            <a:spLocks noGrp="1"/>
          </p:cNvSpPr>
          <p:nvPr>
            <p:ph type="title" idx="4"/>
          </p:nvPr>
        </p:nvSpPr>
        <p:spPr>
          <a:xfrm>
            <a:off x="7943867" y="4526103"/>
            <a:ext cx="311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8" name="Google Shape;498;p22"/>
          <p:cNvSpPr txBox="1">
            <a:spLocks noGrp="1"/>
          </p:cNvSpPr>
          <p:nvPr>
            <p:ph type="subTitle" idx="5"/>
          </p:nvPr>
        </p:nvSpPr>
        <p:spPr>
          <a:xfrm>
            <a:off x="7943867" y="5077412"/>
            <a:ext cx="311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99" name="Google Shape;499;p22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2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22"/>
          <p:cNvSpPr txBox="1">
            <a:spLocks noGrp="1"/>
          </p:cNvSpPr>
          <p:nvPr>
            <p:ph type="subTitle" idx="6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subTitle" idx="7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subTitle" idx="8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ubTitle" idx="9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5" name="Google Shape;505;p22"/>
          <p:cNvSpPr txBox="1">
            <a:spLocks noGrp="1"/>
          </p:cNvSpPr>
          <p:nvPr>
            <p:ph type="subTitle" idx="13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07" name="Google Shape;507;p22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508" name="Google Shape;508;p22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12" name="Google Shape;512;p22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513" name="Google Shape;513;p22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518" name="Google Shape;518;p22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22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22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2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22"/>
          <p:cNvSpPr txBox="1">
            <a:spLocks noGrp="1"/>
          </p:cNvSpPr>
          <p:nvPr>
            <p:ph type="title" idx="14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3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1181415" y="3410193"/>
            <a:ext cx="485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1181423" y="4305949"/>
            <a:ext cx="37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5" name="Google Shape;45;p3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46" name="Google Shape;46;p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51" name="Google Shape;51;p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56" name="Google Shape;56;p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690800" y="2078344"/>
            <a:ext cx="10810400" cy="4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4" name="Google Shape;64;p4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5" name="Google Shape;65;p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70" name="Google Shape;70;p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74" name="Google Shape;74;p4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4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4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81" name="Google Shape;81;p4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868869" y="2836629"/>
            <a:ext cx="175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6868869" y="3489433"/>
            <a:ext cx="3958000" cy="19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144" name="Google Shape;144;p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7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51" name="Google Shape;151;p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52" name="Google Shape;152;p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57" name="Google Shape;157;p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62" name="Google Shape;162;p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9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9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6686031" y="3405867"/>
            <a:ext cx="485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1"/>
          </p:nvPr>
        </p:nvSpPr>
        <p:spPr>
          <a:xfrm>
            <a:off x="6686031" y="4301979"/>
            <a:ext cx="3706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01" name="Google Shape;201;p9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02" name="Google Shape;202;p9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07" name="Google Shape;207;p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11" name="Google Shape;211;p9"/>
          <p:cNvSpPr txBox="1">
            <a:spLocks noGrp="1"/>
          </p:cNvSpPr>
          <p:nvPr>
            <p:ph type="subTitle" idx="6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13" name="Google Shape;213;p9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9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9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9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11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47312"/>
            <a:ext cx="87680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4" name="Google Shape;224;p11"/>
          <p:cNvSpPr txBox="1">
            <a:spLocks noGrp="1"/>
          </p:cNvSpPr>
          <p:nvPr>
            <p:ph type="subTitle" idx="1"/>
          </p:nvPr>
        </p:nvSpPr>
        <p:spPr>
          <a:xfrm>
            <a:off x="1712000" y="4018188"/>
            <a:ext cx="8768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ubTitle" idx="2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31" name="Google Shape;231;p11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32" name="Google Shape;232;p1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37" name="Google Shape;237;p11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41" name="Google Shape;241;p11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42" name="Google Shape;242;p11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title"/>
          </p:nvPr>
        </p:nvSpPr>
        <p:spPr>
          <a:xfrm>
            <a:off x="4999741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999741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/>
          </p:nvPr>
        </p:nvSpPr>
        <p:spPr>
          <a:xfrm>
            <a:off x="4999741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4999741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3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65" name="Google Shape;265;p13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266" name="Google Shape;266;p1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70" name="Google Shape;270;p13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271" name="Google Shape;271;p1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75" name="Google Shape;275;p13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276" name="Google Shape;276;p13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3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3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3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2" r:id="rId10"/>
    <p:sldLayoutId id="2147483665" r:id="rId11"/>
    <p:sldLayoutId id="2147483666" r:id="rId12"/>
    <p:sldLayoutId id="2147483668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9"/>
          <p:cNvSpPr txBox="1">
            <a:spLocks noGrp="1"/>
          </p:cNvSpPr>
          <p:nvPr>
            <p:ph type="title" idx="2"/>
          </p:nvPr>
        </p:nvSpPr>
        <p:spPr>
          <a:xfrm>
            <a:off x="2927520" y="3296406"/>
            <a:ext cx="2336400" cy="958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NHÓM 20:</a:t>
            </a:r>
            <a:endParaRPr dirty="0"/>
          </a:p>
        </p:txBody>
      </p:sp>
      <p:sp>
        <p:nvSpPr>
          <p:cNvPr id="870" name="Google Shape;870;p39"/>
          <p:cNvSpPr txBox="1">
            <a:spLocks noGrp="1"/>
          </p:cNvSpPr>
          <p:nvPr>
            <p:ph type="title" idx="14"/>
          </p:nvPr>
        </p:nvSpPr>
        <p:spPr>
          <a:xfrm>
            <a:off x="2425377" y="204776"/>
            <a:ext cx="735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PHÁT TRIỂN ỨNG DỤNG</a:t>
            </a:r>
            <a:endParaRPr dirty="0"/>
          </a:p>
        </p:txBody>
      </p:sp>
      <p:grpSp>
        <p:nvGrpSpPr>
          <p:cNvPr id="880" name="Google Shape;880;p39"/>
          <p:cNvGrpSpPr/>
          <p:nvPr/>
        </p:nvGrpSpPr>
        <p:grpSpPr>
          <a:xfrm>
            <a:off x="2221785" y="1543271"/>
            <a:ext cx="531106" cy="572732"/>
            <a:chOff x="1271525" y="4920325"/>
            <a:chExt cx="655039" cy="706378"/>
          </a:xfrm>
        </p:grpSpPr>
        <p:sp>
          <p:nvSpPr>
            <p:cNvPr id="881" name="Google Shape;881;p39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83" name="Google Shape;883;p39"/>
          <p:cNvSpPr/>
          <p:nvPr/>
        </p:nvSpPr>
        <p:spPr>
          <a:xfrm>
            <a:off x="8754525" y="17955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EF6339-2FAB-ECB1-B632-13CF561FD57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706457" y="5167527"/>
            <a:ext cx="1037935" cy="527700"/>
          </a:xfrm>
        </p:spPr>
        <p:txBody>
          <a:bodyPr/>
          <a:lstStyle/>
          <a:p>
            <a:r>
              <a:rPr lang="en-US" dirty="0"/>
              <a:t>GVHD: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1FDC9-A648-9B3C-E815-E6A7D81AFF40}"/>
              </a:ext>
            </a:extLst>
          </p:cNvPr>
          <p:cNvSpPr txBox="1"/>
          <p:nvPr/>
        </p:nvSpPr>
        <p:spPr>
          <a:xfrm>
            <a:off x="2296356" y="1403293"/>
            <a:ext cx="8539902" cy="1611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indent="-2540" algn="ctr">
              <a:lnSpc>
                <a:spcPct val="130000"/>
              </a:lnSpc>
              <a:spcBef>
                <a:spcPts val="1200"/>
              </a:spcBef>
              <a:tabLst>
                <a:tab pos="457200" algn="l"/>
              </a:tabLst>
            </a:pPr>
            <a:r>
              <a:rPr lang="vi-VN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Đề tài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d</a:t>
            </a:r>
            <a:r>
              <a:rPr lang="vi-VN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ựn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Web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endParaRPr lang="vi-VN" sz="36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270" indent="-2540" algn="ctr">
              <a:lnSpc>
                <a:spcPct val="130000"/>
              </a:lnSpc>
              <a:spcBef>
                <a:spcPts val="1200"/>
              </a:spcBef>
              <a:tabLst>
                <a:tab pos="457200" algn="l"/>
              </a:tabLst>
            </a:pP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kê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về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lĩnh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vực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phim</a:t>
            </a:r>
            <a:r>
              <a:rPr lang="en-US" sz="36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ảnh</a:t>
            </a:r>
            <a:endParaRPr lang="en-US" sz="3600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8BFFBAA-28AA-4492-E302-E23CDA296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31328"/>
              </p:ext>
            </p:extLst>
          </p:nvPr>
        </p:nvGraphicFramePr>
        <p:xfrm>
          <a:off x="5095593" y="3590183"/>
          <a:ext cx="4361928" cy="1188720"/>
        </p:xfrm>
        <a:graphic>
          <a:graphicData uri="http://schemas.openxmlformats.org/drawingml/2006/table">
            <a:tbl>
              <a:tblPr firstRow="1" bandRow="1">
                <a:tableStyleId>{CBA471C1-68CA-43D4-8912-4BFD5B0CA304}</a:tableStyleId>
              </a:tblPr>
              <a:tblGrid>
                <a:gridCol w="2382299">
                  <a:extLst>
                    <a:ext uri="{9D8B030D-6E8A-4147-A177-3AD203B41FA5}">
                      <a16:colId xmlns:a16="http://schemas.microsoft.com/office/drawing/2014/main" val="3261888594"/>
                    </a:ext>
                  </a:extLst>
                </a:gridCol>
                <a:gridCol w="1979629">
                  <a:extLst>
                    <a:ext uri="{9D8B030D-6E8A-4147-A177-3AD203B41FA5}">
                      <a16:colId xmlns:a16="http://schemas.microsoft.com/office/drawing/2014/main" val="3485105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HỌ VÀ </a:t>
                      </a:r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TÊN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MSSV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21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Trương Văn Thông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20001955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52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Nguyễn</a:t>
                      </a:r>
                      <a:r>
                        <a:rPr lang="en-US" sz="2000" b="1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Chí </a:t>
                      </a:r>
                      <a:r>
                        <a:rPr lang="en-US" sz="2000" b="1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Nguyện</a:t>
                      </a:r>
                      <a:endParaRPr lang="en-US" sz="2000" b="1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20123531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91728"/>
                  </a:ext>
                </a:extLst>
              </a:tr>
            </a:tbl>
          </a:graphicData>
        </a:graphic>
      </p:graphicFrame>
      <p:sp>
        <p:nvSpPr>
          <p:cNvPr id="46" name="Title 6">
            <a:extLst>
              <a:ext uri="{FF2B5EF4-FFF2-40B4-BE49-F238E27FC236}">
                <a16:creationId xmlns:a16="http://schemas.microsoft.com/office/drawing/2014/main" id="{9A48F99E-C164-FB50-F0FF-378A274524A4}"/>
              </a:ext>
            </a:extLst>
          </p:cNvPr>
          <p:cNvSpPr txBox="1">
            <a:spLocks/>
          </p:cNvSpPr>
          <p:nvPr/>
        </p:nvSpPr>
        <p:spPr>
          <a:xfrm>
            <a:off x="4573510" y="5167527"/>
            <a:ext cx="327197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Trương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</a:rPr>
              <a:t>Vĩnh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Linh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43871" y="1"/>
            <a:ext cx="475803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.3.4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rã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3872" y="741923"/>
            <a:ext cx="9304256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-1905" algn="ctr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.3.4.2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Phân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rã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Thêm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danh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sách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phim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yêu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thích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/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dõi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" name="Picture 9" descr="A picture containing text, diagram, circle, fon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995" y="1552416"/>
            <a:ext cx="8145172" cy="42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47CD41-47DE-E292-4851-348762AFCA40}"/>
              </a:ext>
            </a:extLst>
          </p:cNvPr>
          <p:cNvSpPr/>
          <p:nvPr/>
        </p:nvSpPr>
        <p:spPr>
          <a:xfrm>
            <a:off x="2634113" y="1"/>
            <a:ext cx="397897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.4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hoạt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động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59676-6C5E-B7E4-F392-009FCE074DB1}"/>
              </a:ext>
            </a:extLst>
          </p:cNvPr>
          <p:cNvSpPr/>
          <p:nvPr/>
        </p:nvSpPr>
        <p:spPr>
          <a:xfrm>
            <a:off x="1639899" y="639843"/>
            <a:ext cx="2401619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.4.1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Đăng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nhập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9A3F294F-FDD7-A0FF-EF69-AB504D0AADCD}"/>
              </a:ext>
            </a:extLst>
          </p:cNvPr>
          <p:cNvPicPr/>
          <p:nvPr/>
        </p:nvPicPr>
        <p:blipFill>
          <a:blip r:embed="rId2"/>
          <a:srcRect b="2376"/>
          <a:stretch>
            <a:fillRect/>
          </a:stretch>
        </p:blipFill>
        <p:spPr>
          <a:xfrm>
            <a:off x="4288382" y="825097"/>
            <a:ext cx="4327298" cy="52330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942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74918" y="1"/>
            <a:ext cx="3639555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.5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tự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3149" y="649420"/>
            <a:ext cx="2401619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.5.1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Đăng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nhập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6" name="image3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88704" y="1173987"/>
            <a:ext cx="8801293" cy="49515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54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35958" y="-84422"/>
            <a:ext cx="569739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.6  Danh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sách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bảng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liệu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9" y="886506"/>
            <a:ext cx="4527031" cy="512259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44809" y="5855210"/>
            <a:ext cx="1293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Bảng</a:t>
            </a:r>
            <a:r>
              <a:rPr lang="en-US" b="1" dirty="0"/>
              <a:t> movies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09084" y="3103284"/>
            <a:ext cx="1596912" cy="344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viewermovie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67" y="862991"/>
            <a:ext cx="5979064" cy="22872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71" y="4123163"/>
            <a:ext cx="6053560" cy="126736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233352" y="5380318"/>
            <a:ext cx="11384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viewer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04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76793" y="1"/>
            <a:ext cx="7367723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.7 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mối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quan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giữa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dữ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liệu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02" y="840509"/>
            <a:ext cx="6809240" cy="47495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31519" y="5196470"/>
            <a:ext cx="44582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 algn="ctr">
              <a:spcAft>
                <a:spcPts val="100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.7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mối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endParaRPr lang="en-US" sz="10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7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HIỆN THỰC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3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6203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8" name="Picture 4" descr="شغل برنامه نویسی | شغل برنامه نویسی، مشاغل برنامه نویسی تقاضا می کنند">
            <a:extLst>
              <a:ext uri="{FF2B5EF4-FFF2-40B4-BE49-F238E27FC236}">
                <a16:creationId xmlns:a16="http://schemas.microsoft.com/office/drawing/2014/main" id="{EA06DB0D-D138-855F-EF55-EB338CF2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79" y="116893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1342558" y="-336050"/>
            <a:ext cx="848879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tài</a:t>
            </a:r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Google Shape;789;p36"/>
          <p:cNvSpPr/>
          <p:nvPr/>
        </p:nvSpPr>
        <p:spPr>
          <a:xfrm>
            <a:off x="11602542" y="5684965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233417" y="1560839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347926" y="412514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A3F56A-6111-525C-DA32-40F511D1A3F6}"/>
              </a:ext>
            </a:extLst>
          </p:cNvPr>
          <p:cNvSpPr txBox="1"/>
          <p:nvPr/>
        </p:nvSpPr>
        <p:spPr>
          <a:xfrm>
            <a:off x="675446" y="1380895"/>
            <a:ext cx="108411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JS,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Python,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 Studio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API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của The Movie Database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dùng code python để lấy dữ liệu của phim.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6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KẾT QUẢ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4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6203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0" name="Picture 2" descr="14 Preguntas para Mejorar la Tasa de Conversión de tu Página Web ...">
            <a:extLst>
              <a:ext uri="{FF2B5EF4-FFF2-40B4-BE49-F238E27FC236}">
                <a16:creationId xmlns:a16="http://schemas.microsoft.com/office/drawing/2014/main" id="{CB08636E-5B5B-826E-E642-5388324BD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9" r="28351"/>
          <a:stretch/>
        </p:blipFill>
        <p:spPr bwMode="auto">
          <a:xfrm>
            <a:off x="1945293" y="1145983"/>
            <a:ext cx="3333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29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"/>
          <p:cNvSpPr/>
          <p:nvPr/>
        </p:nvSpPr>
        <p:spPr>
          <a:xfrm>
            <a:off x="7794113" y="4478334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233417" y="1560839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2795526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97E8BD-D1BD-BD59-53E0-DD5617DBECC8}"/>
              </a:ext>
            </a:extLst>
          </p:cNvPr>
          <p:cNvSpPr txBox="1"/>
          <p:nvPr/>
        </p:nvSpPr>
        <p:spPr>
          <a:xfrm>
            <a:off x="538898" y="1451086"/>
            <a:ext cx="11114203" cy="344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+mj-lt"/>
              </a:rPr>
              <a:t>Thiết kế kiến trúc hệ thống cung cấp thông tin phim cho khách hàng;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+mj-lt"/>
              </a:rPr>
              <a:t>Thiết kế cơ sở dữ liệu cho hệ thống phim kèm theo cây phân cấp chức năng và mô hình quan hệ thực thể;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+mj-lt"/>
              </a:rPr>
              <a:t>Hệ thống thực hiện được tất cả những chức năng mà nhóm đã đặt ra. </a:t>
            </a:r>
            <a:br>
              <a:rPr lang="vi-VN" sz="1200" dirty="0"/>
            </a:br>
            <a:endParaRPr lang="en-US" sz="1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82;p36">
            <a:extLst>
              <a:ext uri="{FF2B5EF4-FFF2-40B4-BE49-F238E27FC236}">
                <a16:creationId xmlns:a16="http://schemas.microsoft.com/office/drawing/2014/main" id="{48FFE160-B8E0-529E-320B-EC236999CF19}"/>
              </a:ext>
            </a:extLst>
          </p:cNvPr>
          <p:cNvSpPr txBox="1">
            <a:spLocks/>
          </p:cNvSpPr>
          <p:nvPr/>
        </p:nvSpPr>
        <p:spPr>
          <a:xfrm>
            <a:off x="1342558" y="-336050"/>
            <a:ext cx="8488790" cy="1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Kết quả thực hiện:</a:t>
            </a:r>
          </a:p>
        </p:txBody>
      </p:sp>
    </p:spTree>
    <p:extLst>
      <p:ext uri="{BB962C8B-B14F-4D97-AF65-F5344CB8AC3E}">
        <p14:creationId xmlns:p14="http://schemas.microsoft.com/office/powerpoint/2010/main" val="235608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DEMO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5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8366304" y="1571622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8" name="Picture 4" descr="Mẫu Poster Phim điện ảnh Retro Với Thiết Kế Chuyên Nghiệp">
            <a:extLst>
              <a:ext uri="{FF2B5EF4-FFF2-40B4-BE49-F238E27FC236}">
                <a16:creationId xmlns:a16="http://schemas.microsoft.com/office/drawing/2014/main" id="{A6635EA5-6BAC-FDF2-E60C-946C07EE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47" y="877412"/>
            <a:ext cx="3540910" cy="48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0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3450565" y="2631860"/>
            <a:ext cx="2613576" cy="872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GIỚI THIỆU Dự Án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title" idx="2"/>
          </p:nvPr>
        </p:nvSpPr>
        <p:spPr>
          <a:xfrm>
            <a:off x="6459236" y="2559221"/>
            <a:ext cx="257358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PHÂN TÍCH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" name="Google Shape;778;p36"/>
          <p:cNvSpPr txBox="1">
            <a:spLocks noGrp="1"/>
          </p:cNvSpPr>
          <p:nvPr>
            <p:ph type="title" idx="4"/>
          </p:nvPr>
        </p:nvSpPr>
        <p:spPr>
          <a:xfrm>
            <a:off x="9212235" y="2461640"/>
            <a:ext cx="275196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HIỆN THỰC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0" name="Google Shape;780;p36"/>
          <p:cNvSpPr txBox="1">
            <a:spLocks noGrp="1"/>
          </p:cNvSpPr>
          <p:nvPr>
            <p:ph type="title" idx="6"/>
          </p:nvPr>
        </p:nvSpPr>
        <p:spPr>
          <a:xfrm>
            <a:off x="3751999" y="4826629"/>
            <a:ext cx="22086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KẾT QUẢ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2" name="Google Shape;782;p36"/>
          <p:cNvSpPr txBox="1">
            <a:spLocks noGrp="1"/>
          </p:cNvSpPr>
          <p:nvPr>
            <p:ph type="title" idx="8"/>
          </p:nvPr>
        </p:nvSpPr>
        <p:spPr>
          <a:xfrm>
            <a:off x="326141" y="2468052"/>
            <a:ext cx="27258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MỤC LỤC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3" name="Google Shape;783;p36"/>
          <p:cNvCxnSpPr>
            <a:stCxn id="782" idx="0"/>
            <a:endCxn id="784" idx="1"/>
          </p:cNvCxnSpPr>
          <p:nvPr/>
        </p:nvCxnSpPr>
        <p:spPr>
          <a:xfrm rot="-5400000">
            <a:off x="1547141" y="1624452"/>
            <a:ext cx="985500" cy="7017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789" name="Google Shape;789;p36"/>
          <p:cNvSpPr/>
          <p:nvPr/>
        </p:nvSpPr>
        <p:spPr>
          <a:xfrm>
            <a:off x="5514571" y="867410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84" name="Google Shape;784;p36"/>
          <p:cNvSpPr/>
          <p:nvPr/>
        </p:nvSpPr>
        <p:spPr>
          <a:xfrm>
            <a:off x="2390691" y="1131727"/>
            <a:ext cx="701700" cy="701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90" name="Google Shape;790;p36"/>
          <p:cNvGrpSpPr/>
          <p:nvPr/>
        </p:nvGrpSpPr>
        <p:grpSpPr>
          <a:xfrm>
            <a:off x="4518908" y="2182385"/>
            <a:ext cx="448065" cy="414463"/>
            <a:chOff x="4126815" y="2760704"/>
            <a:chExt cx="380393" cy="363118"/>
          </a:xfrm>
        </p:grpSpPr>
        <p:sp>
          <p:nvSpPr>
            <p:cNvPr id="791" name="Google Shape;791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95" name="Google Shape;795;p36"/>
          <p:cNvSpPr/>
          <p:nvPr/>
        </p:nvSpPr>
        <p:spPr>
          <a:xfrm>
            <a:off x="7141803" y="1822323"/>
            <a:ext cx="817699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96" name="Google Shape;796;p36"/>
          <p:cNvSpPr/>
          <p:nvPr/>
        </p:nvSpPr>
        <p:spPr>
          <a:xfrm>
            <a:off x="9856986" y="1809965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" name="Google Shape;798;p36"/>
          <p:cNvSpPr/>
          <p:nvPr/>
        </p:nvSpPr>
        <p:spPr>
          <a:xfrm>
            <a:off x="4344486" y="1809965"/>
            <a:ext cx="825734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0" name="Google Shape;800;p36"/>
          <p:cNvGrpSpPr/>
          <p:nvPr/>
        </p:nvGrpSpPr>
        <p:grpSpPr>
          <a:xfrm>
            <a:off x="8508353" y="804416"/>
            <a:ext cx="538062" cy="560627"/>
            <a:chOff x="6984352" y="804415"/>
            <a:chExt cx="538062" cy="560627"/>
          </a:xfrm>
        </p:grpSpPr>
        <p:sp>
          <p:nvSpPr>
            <p:cNvPr id="801" name="Google Shape;801;p36"/>
            <p:cNvSpPr/>
            <p:nvPr/>
          </p:nvSpPr>
          <p:spPr>
            <a:xfrm>
              <a:off x="6984352" y="1102842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7260214" y="804415"/>
              <a:ext cx="262200" cy="262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03" name="Google Shape;803;p36"/>
          <p:cNvGrpSpPr/>
          <p:nvPr/>
        </p:nvGrpSpPr>
        <p:grpSpPr>
          <a:xfrm>
            <a:off x="2795526" y="4920325"/>
            <a:ext cx="655039" cy="706378"/>
            <a:chOff x="1271525" y="4920325"/>
            <a:chExt cx="655039" cy="706378"/>
          </a:xfrm>
        </p:grpSpPr>
        <p:sp>
          <p:nvSpPr>
            <p:cNvPr id="804" name="Google Shape;804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Google Shape;796;p36">
            <a:extLst>
              <a:ext uri="{FF2B5EF4-FFF2-40B4-BE49-F238E27FC236}">
                <a16:creationId xmlns:a16="http://schemas.microsoft.com/office/drawing/2014/main" id="{B757F6D1-F136-57FB-AF92-D10AC205F168}"/>
              </a:ext>
            </a:extLst>
          </p:cNvPr>
          <p:cNvSpPr/>
          <p:nvPr/>
        </p:nvSpPr>
        <p:spPr>
          <a:xfrm>
            <a:off x="4282417" y="4020894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80;p36">
            <a:extLst>
              <a:ext uri="{FF2B5EF4-FFF2-40B4-BE49-F238E27FC236}">
                <a16:creationId xmlns:a16="http://schemas.microsoft.com/office/drawing/2014/main" id="{B6968CB2-DEEE-77A2-6EE3-9205B142CCB0}"/>
              </a:ext>
            </a:extLst>
          </p:cNvPr>
          <p:cNvSpPr txBox="1">
            <a:spLocks/>
          </p:cNvSpPr>
          <p:nvPr/>
        </p:nvSpPr>
        <p:spPr>
          <a:xfrm>
            <a:off x="6992117" y="4826629"/>
            <a:ext cx="22086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Google Shape;796;p36">
            <a:extLst>
              <a:ext uri="{FF2B5EF4-FFF2-40B4-BE49-F238E27FC236}">
                <a16:creationId xmlns:a16="http://schemas.microsoft.com/office/drawing/2014/main" id="{ADA9DC2E-9A94-C858-984A-AA518648C320}"/>
              </a:ext>
            </a:extLst>
          </p:cNvPr>
          <p:cNvSpPr/>
          <p:nvPr/>
        </p:nvSpPr>
        <p:spPr>
          <a:xfrm>
            <a:off x="7135108" y="4004508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80;p36">
            <a:extLst>
              <a:ext uri="{FF2B5EF4-FFF2-40B4-BE49-F238E27FC236}">
                <a16:creationId xmlns:a16="http://schemas.microsoft.com/office/drawing/2014/main" id="{1B05F067-1511-4152-6ECC-BEDCC2ED9AFD}"/>
              </a:ext>
            </a:extLst>
          </p:cNvPr>
          <p:cNvSpPr txBox="1">
            <a:spLocks/>
          </p:cNvSpPr>
          <p:nvPr/>
        </p:nvSpPr>
        <p:spPr>
          <a:xfrm>
            <a:off x="9331906" y="4847903"/>
            <a:ext cx="22086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ĐÁNH GIÁ</a:t>
            </a:r>
          </a:p>
        </p:txBody>
      </p:sp>
      <p:sp>
        <p:nvSpPr>
          <p:cNvPr id="6" name="Google Shape;796;p36">
            <a:extLst>
              <a:ext uri="{FF2B5EF4-FFF2-40B4-BE49-F238E27FC236}">
                <a16:creationId xmlns:a16="http://schemas.microsoft.com/office/drawing/2014/main" id="{4CEC0E02-1B55-4548-1155-75B316874CBE}"/>
              </a:ext>
            </a:extLst>
          </p:cNvPr>
          <p:cNvSpPr/>
          <p:nvPr/>
        </p:nvSpPr>
        <p:spPr>
          <a:xfrm>
            <a:off x="9948729" y="4020894"/>
            <a:ext cx="831090" cy="651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6538523" y="3405867"/>
            <a:ext cx="383391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ĐÁNH GIÁ</a:t>
            </a:r>
            <a:endParaRPr dirty="0"/>
          </a:p>
        </p:txBody>
      </p:sp>
      <p:sp>
        <p:nvSpPr>
          <p:cNvPr id="952" name="Google Shape;952;p42"/>
          <p:cNvSpPr/>
          <p:nvPr/>
        </p:nvSpPr>
        <p:spPr>
          <a:xfrm>
            <a:off x="6677862" y="1975266"/>
            <a:ext cx="1688442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6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953" name="Google Shape;953;p42"/>
          <p:cNvGrpSpPr/>
          <p:nvPr/>
        </p:nvGrpSpPr>
        <p:grpSpPr>
          <a:xfrm>
            <a:off x="9150545" y="1675214"/>
            <a:ext cx="703669" cy="670009"/>
            <a:chOff x="3470151" y="1675213"/>
            <a:chExt cx="703669" cy="670009"/>
          </a:xfrm>
        </p:grpSpPr>
        <p:sp>
          <p:nvSpPr>
            <p:cNvPr id="954" name="Google Shape;954;p42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56" name="Google Shape;956;p42"/>
          <p:cNvGrpSpPr/>
          <p:nvPr/>
        </p:nvGrpSpPr>
        <p:grpSpPr>
          <a:xfrm>
            <a:off x="1945293" y="4860734"/>
            <a:ext cx="236400" cy="540421"/>
            <a:chOff x="5500550" y="2643732"/>
            <a:chExt cx="236400" cy="540421"/>
          </a:xfrm>
        </p:grpSpPr>
        <p:sp>
          <p:nvSpPr>
            <p:cNvPr id="957" name="Google Shape;957;p42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959" name="Google Shape;959;p42"/>
          <p:cNvSpPr/>
          <p:nvPr/>
        </p:nvSpPr>
        <p:spPr>
          <a:xfrm>
            <a:off x="6203193" y="541270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0" name="Picture 2" descr="Phiếu đánh giá, xếp loại chất lượng viên chức mới nhất 2023? Hướng dẫn cách  ghi">
            <a:extLst>
              <a:ext uri="{FF2B5EF4-FFF2-40B4-BE49-F238E27FC236}">
                <a16:creationId xmlns:a16="http://schemas.microsoft.com/office/drawing/2014/main" id="{43C467E4-4292-5491-8DD5-079FD080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3" y="101692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8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CD4F-A5A3-2AA7-33D1-D7DC088F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180" y="-82050"/>
            <a:ext cx="8573561" cy="841800"/>
          </a:xfrm>
        </p:spPr>
        <p:txBody>
          <a:bodyPr/>
          <a:lstStyle/>
          <a:p>
            <a:r>
              <a:rPr lang="vi-VN" sz="4000" dirty="0"/>
              <a:t>Đánh giá kết quả của nhóm: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22427-B83B-27C3-8674-2FBF5061E027}"/>
              </a:ext>
            </a:extLst>
          </p:cNvPr>
          <p:cNvSpPr txBox="1"/>
          <p:nvPr/>
        </p:nvSpPr>
        <p:spPr>
          <a:xfrm>
            <a:off x="851554" y="1010862"/>
            <a:ext cx="11114203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hoàn thành đồ án đúng với tiến độ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được tất cả các phần chức năng cơ bản của một trang Web thống kê dữ liệu về phim mà nhóm đã đặt ra từ ban đầu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 một số tính năng nâng cao nhóm chưa làm được và sẽ cố gắng thực hiện trong tương lai như: Trang thông tin người dùng, chức năng gợi ý phim tương tự cho người dùng, triển khai dự án lên web thật.</a:t>
            </a:r>
          </a:p>
        </p:txBody>
      </p:sp>
    </p:spTree>
    <p:extLst>
      <p:ext uri="{BB962C8B-B14F-4D97-AF65-F5344CB8AC3E}">
        <p14:creationId xmlns:p14="http://schemas.microsoft.com/office/powerpoint/2010/main" val="22117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00710" y="84873"/>
            <a:ext cx="4487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1840" y="940268"/>
            <a:ext cx="8107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tỏa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minh, Smart TV,…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3627527"/>
            <a:ext cx="8036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trăm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ngàn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hút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qua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quen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cuộc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hội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8425" y="6270475"/>
            <a:ext cx="3565400" cy="4149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khóa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phim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online, movie.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37"/>
          <p:cNvPicPr preferRelativeResize="0"/>
          <p:nvPr/>
        </p:nvPicPr>
        <p:blipFill rotWithShape="1">
          <a:blip r:embed="rId3">
            <a:alphaModFix/>
          </a:blip>
          <a:srcRect l="23573" r="26966"/>
          <a:stretch/>
        </p:blipFill>
        <p:spPr>
          <a:xfrm>
            <a:off x="6604200" y="695125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37"/>
          <p:cNvSpPr txBox="1">
            <a:spLocks noGrp="1"/>
          </p:cNvSpPr>
          <p:nvPr>
            <p:ph type="title"/>
          </p:nvPr>
        </p:nvSpPr>
        <p:spPr>
          <a:xfrm>
            <a:off x="1657619" y="3433663"/>
            <a:ext cx="4825481" cy="33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vi-VN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PHÂN TÍCH</a:t>
            </a:r>
            <a:br>
              <a:rPr lang="vi-V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818" name="Google Shape;818;p37"/>
          <p:cNvSpPr/>
          <p:nvPr/>
        </p:nvSpPr>
        <p:spPr>
          <a:xfrm>
            <a:off x="2521470" y="1975266"/>
            <a:ext cx="1478527" cy="13325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</a:t>
            </a:r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2</a:t>
            </a:r>
            <a:endParaRPr b="1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grpSp>
        <p:nvGrpSpPr>
          <p:cNvPr id="819" name="Google Shape;819;p37"/>
          <p:cNvGrpSpPr/>
          <p:nvPr/>
        </p:nvGrpSpPr>
        <p:grpSpPr>
          <a:xfrm>
            <a:off x="4994152" y="1675214"/>
            <a:ext cx="703669" cy="670009"/>
            <a:chOff x="3470151" y="1675213"/>
            <a:chExt cx="703669" cy="670009"/>
          </a:xfrm>
        </p:grpSpPr>
        <p:sp>
          <p:nvSpPr>
            <p:cNvPr id="820" name="Google Shape;820;p37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7024550" y="2643733"/>
            <a:ext cx="236400" cy="540421"/>
            <a:chOff x="5500550" y="2643732"/>
            <a:chExt cx="236400" cy="540421"/>
          </a:xfrm>
        </p:grpSpPr>
        <p:sp>
          <p:nvSpPr>
            <p:cNvPr id="823" name="Google Shape;823;p37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6462300" y="5304561"/>
            <a:ext cx="661400" cy="656314"/>
            <a:chOff x="4938300" y="5304561"/>
            <a:chExt cx="661400" cy="656314"/>
          </a:xfrm>
        </p:grpSpPr>
        <p:sp>
          <p:nvSpPr>
            <p:cNvPr id="826" name="Google Shape;826;p37"/>
            <p:cNvSpPr/>
            <p:nvPr/>
          </p:nvSpPr>
          <p:spPr>
            <a:xfrm>
              <a:off x="4938300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5305700" y="5304561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5305689" y="5666875"/>
              <a:ext cx="294000" cy="294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29" name="Google Shape;829;p37"/>
          <p:cNvSpPr/>
          <p:nvPr/>
        </p:nvSpPr>
        <p:spPr>
          <a:xfrm>
            <a:off x="1923850" y="517667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10698" y="1672192"/>
            <a:ext cx="9513483" cy="4086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trailer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trước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3012" y="1"/>
            <a:ext cx="2908168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3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.1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tả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tài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0697" y="919265"/>
            <a:ext cx="6854762" cy="596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 algn="just">
              <a:lnSpc>
                <a:spcPct val="13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38"/>
          <p:cNvGrpSpPr/>
          <p:nvPr/>
        </p:nvGrpSpPr>
        <p:grpSpPr>
          <a:xfrm>
            <a:off x="5455942" y="1616413"/>
            <a:ext cx="358749" cy="478136"/>
            <a:chOff x="5194002" y="1511297"/>
            <a:chExt cx="259605" cy="346024"/>
          </a:xfrm>
        </p:grpSpPr>
        <p:sp>
          <p:nvSpPr>
            <p:cNvPr id="848" name="Google Shape;848;p38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52" name="Google Shape;852;p38"/>
          <p:cNvSpPr/>
          <p:nvPr/>
        </p:nvSpPr>
        <p:spPr>
          <a:xfrm>
            <a:off x="2244096" y="4530240"/>
            <a:ext cx="442383" cy="440965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854" name="Google Shape;854;p38"/>
          <p:cNvGrpSpPr/>
          <p:nvPr/>
        </p:nvGrpSpPr>
        <p:grpSpPr>
          <a:xfrm>
            <a:off x="5510930" y="4863185"/>
            <a:ext cx="574142" cy="619141"/>
            <a:chOff x="1271525" y="4920325"/>
            <a:chExt cx="655039" cy="706378"/>
          </a:xfrm>
        </p:grpSpPr>
        <p:sp>
          <p:nvSpPr>
            <p:cNvPr id="855" name="Google Shape;855;p3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2354286" y="1094320"/>
            <a:ext cx="222000" cy="502950"/>
            <a:chOff x="690709" y="1212543"/>
            <a:chExt cx="222000" cy="502950"/>
          </a:xfrm>
        </p:grpSpPr>
        <p:sp>
          <p:nvSpPr>
            <p:cNvPr id="858" name="Google Shape;858;p38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2465286" y="-14205"/>
            <a:ext cx="5477782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.2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Sơ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năng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quát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4" name="Picture 33" descr="A picture containing text, screenshot, diagram, fon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3311542" y="831370"/>
            <a:ext cx="5766470" cy="51952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898;p40"/>
          <p:cNvGrpSpPr/>
          <p:nvPr/>
        </p:nvGrpSpPr>
        <p:grpSpPr>
          <a:xfrm>
            <a:off x="1589148" y="1174364"/>
            <a:ext cx="623677" cy="453227"/>
            <a:chOff x="733662" y="1529963"/>
            <a:chExt cx="623677" cy="453227"/>
          </a:xfrm>
        </p:grpSpPr>
        <p:sp>
          <p:nvSpPr>
            <p:cNvPr id="11" name="Google Shape;899;p40"/>
            <p:cNvSpPr/>
            <p:nvPr/>
          </p:nvSpPr>
          <p:spPr>
            <a:xfrm>
              <a:off x="733662" y="1529963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900;p40"/>
            <p:cNvSpPr/>
            <p:nvPr/>
          </p:nvSpPr>
          <p:spPr>
            <a:xfrm>
              <a:off x="1018039" y="1643890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901;p40"/>
          <p:cNvGrpSpPr/>
          <p:nvPr/>
        </p:nvGrpSpPr>
        <p:grpSpPr>
          <a:xfrm>
            <a:off x="9643338" y="6316125"/>
            <a:ext cx="493475" cy="514425"/>
            <a:chOff x="7025787" y="2427970"/>
            <a:chExt cx="493475" cy="514425"/>
          </a:xfrm>
        </p:grpSpPr>
        <p:sp>
          <p:nvSpPr>
            <p:cNvPr id="14" name="Google Shape;902;p40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latin typeface="+mj-lt"/>
              </a:endParaRPr>
            </a:p>
          </p:txBody>
        </p:sp>
        <p:sp>
          <p:nvSpPr>
            <p:cNvPr id="15" name="Google Shape;903;p40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latin typeface="+mj-lt"/>
              </a:endParaRPr>
            </a:p>
          </p:txBody>
        </p:sp>
        <p:sp>
          <p:nvSpPr>
            <p:cNvPr id="16" name="Google Shape;904;p40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2400">
                <a:latin typeface="+mj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451821" y="1"/>
            <a:ext cx="7438255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trường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hợp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5148" y="699993"/>
            <a:ext cx="7364537" cy="116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.3.1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nhân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chính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của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hệ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32285" y="1501825"/>
            <a:ext cx="7721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40270" y="2024281"/>
            <a:ext cx="478528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.3.2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chức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năng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chính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2285" y="2718023"/>
            <a:ext cx="2991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Đăng nhập</a:t>
            </a:r>
            <a:r>
              <a:rPr lang="en-US" sz="2400" dirty="0">
                <a:latin typeface="+mj-lt"/>
              </a:rPr>
              <a:t>/</a:t>
            </a:r>
            <a:r>
              <a:rPr lang="vi-VN" sz="2400" dirty="0">
                <a:latin typeface="+mj-lt"/>
              </a:rPr>
              <a:t>Đăng ký</a:t>
            </a:r>
            <a:endParaRPr lang="en-US" sz="2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7638" y="330746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Xem phim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5537" y="3860114"/>
            <a:ext cx="245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Đánh giá phim</a:t>
            </a:r>
            <a:endParaRPr lang="en-US" sz="24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6093" y="4406344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Bình luận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56094" y="4991747"/>
            <a:ext cx="700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Thêm phim vào danh sách yêu thích/ theo dõi</a:t>
            </a:r>
            <a:endParaRPr lang="en-US" sz="24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2286" y="5622542"/>
            <a:ext cx="347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400" dirty="0">
                <a:latin typeface="+mj-lt"/>
              </a:rPr>
              <a:t>Tìm kiếm phim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506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40"/>
          <p:cNvGrpSpPr/>
          <p:nvPr/>
        </p:nvGrpSpPr>
        <p:grpSpPr>
          <a:xfrm>
            <a:off x="1597263" y="746957"/>
            <a:ext cx="623677" cy="453227"/>
            <a:chOff x="733662" y="1529963"/>
            <a:chExt cx="623677" cy="453227"/>
          </a:xfrm>
        </p:grpSpPr>
        <p:sp>
          <p:nvSpPr>
            <p:cNvPr id="899" name="Google Shape;899;p40"/>
            <p:cNvSpPr/>
            <p:nvPr/>
          </p:nvSpPr>
          <p:spPr>
            <a:xfrm>
              <a:off x="733662" y="1529963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1018039" y="1643890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9849267" y="411433"/>
            <a:ext cx="493475" cy="514425"/>
            <a:chOff x="7025787" y="2427970"/>
            <a:chExt cx="493475" cy="514425"/>
          </a:xfrm>
        </p:grpSpPr>
        <p:sp>
          <p:nvSpPr>
            <p:cNvPr id="902" name="Google Shape;902;p40"/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7303262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05" name="Google Shape;905;p40"/>
          <p:cNvGrpSpPr/>
          <p:nvPr/>
        </p:nvGrpSpPr>
        <p:grpSpPr>
          <a:xfrm>
            <a:off x="9793148" y="5733027"/>
            <a:ext cx="794719" cy="786387"/>
            <a:chOff x="3689904" y="4862232"/>
            <a:chExt cx="794719" cy="786387"/>
          </a:xfrm>
        </p:grpSpPr>
        <p:sp>
          <p:nvSpPr>
            <p:cNvPr id="906" name="Google Shape;906;p40"/>
            <p:cNvSpPr/>
            <p:nvPr/>
          </p:nvSpPr>
          <p:spPr>
            <a:xfrm>
              <a:off x="4145323" y="5309319"/>
              <a:ext cx="339300" cy="339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3689904" y="4862232"/>
              <a:ext cx="405300" cy="405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09" name="Google Shape;909;p40"/>
          <p:cNvGrpSpPr/>
          <p:nvPr/>
        </p:nvGrpSpPr>
        <p:grpSpPr>
          <a:xfrm>
            <a:off x="1836514" y="5998014"/>
            <a:ext cx="501811" cy="216007"/>
            <a:chOff x="1312240" y="5440826"/>
            <a:chExt cx="501811" cy="216007"/>
          </a:xfrm>
        </p:grpSpPr>
        <p:sp>
          <p:nvSpPr>
            <p:cNvPr id="910" name="Google Shape;910;p40"/>
            <p:cNvSpPr/>
            <p:nvPr/>
          </p:nvSpPr>
          <p:spPr>
            <a:xfrm rot="5400000">
              <a:off x="1312240" y="5440826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 rot="5400000">
              <a:off x="1598051" y="5440833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2451821" y="1"/>
            <a:ext cx="7438255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trường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hợp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543256"/>
            <a:ext cx="579357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.3.3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quát</a:t>
            </a:r>
            <a:endParaRPr lang="en-US" sz="32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6" name="Picture 35" descr="A picture containing diagram, line, sketch, 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1597263" y="1211901"/>
            <a:ext cx="8882604" cy="4632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41"/>
          <p:cNvGrpSpPr/>
          <p:nvPr/>
        </p:nvGrpSpPr>
        <p:grpSpPr>
          <a:xfrm>
            <a:off x="6577903" y="-269240"/>
            <a:ext cx="1857136" cy="1855265"/>
            <a:chOff x="2497275" y="2744159"/>
            <a:chExt cx="370930" cy="370549"/>
          </a:xfrm>
        </p:grpSpPr>
        <p:sp>
          <p:nvSpPr>
            <p:cNvPr id="917" name="Google Shape;917;p4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936" name="Google Shape;936;p41"/>
          <p:cNvGrpSpPr/>
          <p:nvPr/>
        </p:nvGrpSpPr>
        <p:grpSpPr>
          <a:xfrm>
            <a:off x="9047870" y="4761192"/>
            <a:ext cx="651139" cy="643475"/>
            <a:chOff x="7578514" y="4638239"/>
            <a:chExt cx="651139" cy="643475"/>
          </a:xfrm>
        </p:grpSpPr>
        <p:sp>
          <p:nvSpPr>
            <p:cNvPr id="937" name="Google Shape;937;p41"/>
            <p:cNvSpPr/>
            <p:nvPr/>
          </p:nvSpPr>
          <p:spPr>
            <a:xfrm>
              <a:off x="7578514" y="4991314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939253" y="4991314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7578514" y="4638239"/>
              <a:ext cx="290400" cy="290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2426560" y="-10252"/>
            <a:ext cx="4758034" cy="668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.3.4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rã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Use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1228" y="709320"/>
            <a:ext cx="5444119" cy="524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-1905">
              <a:lnSpc>
                <a:spcPct val="130000"/>
              </a:lnSpc>
              <a:spcBef>
                <a:spcPts val="1200"/>
              </a:spcBef>
              <a:spcAft>
                <a:spcPts val="1000"/>
              </a:spcAft>
            </a:pPr>
            <a:r>
              <a:rPr lang="vi-VN" sz="2400" b="1" dirty="0">
                <a:latin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</a:rPr>
              <a:t>.3.4.1  </a:t>
            </a:r>
            <a:r>
              <a:rPr lang="en-US" sz="2400" b="1" dirty="0" err="1">
                <a:latin typeface="Times New Roman" panose="02020603050405020304" pitchFamily="18" charset="0"/>
              </a:rPr>
              <a:t>Phân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rã</a:t>
            </a:r>
            <a:r>
              <a:rPr lang="en-US" sz="2400" b="1" dirty="0">
                <a:latin typeface="Times New Roman" panose="02020603050405020304" pitchFamily="18" charset="0"/>
              </a:rPr>
              <a:t> Use case </a:t>
            </a:r>
            <a:r>
              <a:rPr lang="en-US" sz="2400" b="1" dirty="0" err="1">
                <a:latin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giá</a:t>
            </a:r>
            <a:r>
              <a:rPr lang="en-US" sz="2400" b="1" dirty="0"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</a:rPr>
              <a:t>phim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36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90388" y="1474413"/>
            <a:ext cx="8893876" cy="4325879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842</Words>
  <Application>Microsoft Office PowerPoint</Application>
  <PresentationFormat>Widescreen</PresentationFormat>
  <Paragraphs>85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Times New Roman</vt:lpstr>
      <vt:lpstr>Roboto</vt:lpstr>
      <vt:lpstr>Roboto Condensed</vt:lpstr>
      <vt:lpstr>Arial</vt:lpstr>
      <vt:lpstr>Cambria Math</vt:lpstr>
      <vt:lpstr>Anaheim</vt:lpstr>
      <vt:lpstr>Wingdings</vt:lpstr>
      <vt:lpstr>Small Business Web Site 4:3 Project Proposal by Slidesgo</vt:lpstr>
      <vt:lpstr>NHÓM 20:</vt:lpstr>
      <vt:lpstr>GIỚI THIỆU Dự Án</vt:lpstr>
      <vt:lpstr>PowerPoint Presentation</vt:lpstr>
      <vt:lpstr>PHÂN TÍCH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HIỆN THỰC</vt:lpstr>
      <vt:lpstr>Để hiện thực được đề tài:</vt:lpstr>
      <vt:lpstr>KẾT QUẢ</vt:lpstr>
      <vt:lpstr>PowerPoint Presentation</vt:lpstr>
      <vt:lpstr>DEMO</vt:lpstr>
      <vt:lpstr>ĐÁNH GIÁ</vt:lpstr>
      <vt:lpstr>Đánh giá kết quả của nhóm: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JENNA DOE</dc:title>
  <dc:creator>Trương Văn Thông</dc:creator>
  <cp:lastModifiedBy>Trương Văn Thông</cp:lastModifiedBy>
  <cp:revision>58</cp:revision>
  <dcterms:modified xsi:type="dcterms:W3CDTF">2023-06-07T11:09:04Z</dcterms:modified>
</cp:coreProperties>
</file>