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58"/>
  </p:notesMasterIdLst>
  <p:handoutMasterIdLst>
    <p:handoutMasterId r:id="rId59"/>
  </p:handoutMasterIdLst>
  <p:sldIdLst>
    <p:sldId id="256" r:id="rId2"/>
    <p:sldId id="332" r:id="rId3"/>
    <p:sldId id="298" r:id="rId4"/>
    <p:sldId id="259" r:id="rId5"/>
    <p:sldId id="296" r:id="rId6"/>
    <p:sldId id="299" r:id="rId7"/>
    <p:sldId id="301" r:id="rId8"/>
    <p:sldId id="302" r:id="rId9"/>
    <p:sldId id="304" r:id="rId10"/>
    <p:sldId id="310" r:id="rId11"/>
    <p:sldId id="311" r:id="rId12"/>
    <p:sldId id="306" r:id="rId13"/>
    <p:sldId id="307" r:id="rId14"/>
    <p:sldId id="308" r:id="rId15"/>
    <p:sldId id="309" r:id="rId16"/>
    <p:sldId id="312" r:id="rId17"/>
    <p:sldId id="261" r:id="rId18"/>
    <p:sldId id="351" r:id="rId19"/>
    <p:sldId id="347" r:id="rId20"/>
    <p:sldId id="348" r:id="rId21"/>
    <p:sldId id="349" r:id="rId22"/>
    <p:sldId id="350" r:id="rId23"/>
    <p:sldId id="314" r:id="rId24"/>
    <p:sldId id="315" r:id="rId25"/>
    <p:sldId id="345" r:id="rId26"/>
    <p:sldId id="346" r:id="rId27"/>
    <p:sldId id="316" r:id="rId28"/>
    <p:sldId id="317" r:id="rId29"/>
    <p:sldId id="352" r:id="rId30"/>
    <p:sldId id="318" r:id="rId31"/>
    <p:sldId id="353" r:id="rId32"/>
    <p:sldId id="320" r:id="rId33"/>
    <p:sldId id="354" r:id="rId34"/>
    <p:sldId id="322" r:id="rId35"/>
    <p:sldId id="355" r:id="rId36"/>
    <p:sldId id="324" r:id="rId37"/>
    <p:sldId id="356" r:id="rId38"/>
    <p:sldId id="328" r:id="rId39"/>
    <p:sldId id="357" r:id="rId40"/>
    <p:sldId id="358" r:id="rId41"/>
    <p:sldId id="359" r:id="rId42"/>
    <p:sldId id="363" r:id="rId43"/>
    <p:sldId id="360" r:id="rId44"/>
    <p:sldId id="361" r:id="rId45"/>
    <p:sldId id="362" r:id="rId46"/>
    <p:sldId id="330" r:id="rId47"/>
    <p:sldId id="329" r:id="rId48"/>
    <p:sldId id="333" r:id="rId49"/>
    <p:sldId id="339" r:id="rId50"/>
    <p:sldId id="341" r:id="rId51"/>
    <p:sldId id="342" r:id="rId52"/>
    <p:sldId id="343" r:id="rId53"/>
    <p:sldId id="344" r:id="rId54"/>
    <p:sldId id="331" r:id="rId55"/>
    <p:sldId id="327" r:id="rId56"/>
    <p:sldId id="275" r:id="rId57"/>
  </p:sldIdLst>
  <p:sldSz cx="9144000" cy="5143500" type="screen16x9"/>
  <p:notesSz cx="6858000" cy="9144000"/>
  <p:embeddedFontLst>
    <p:embeddedFont>
      <p:font typeface="Albert Sans ExtraBold" panose="020B0604020202020204" charset="0"/>
      <p:bold r:id="rId60"/>
      <p:boldItalic r:id="rId61"/>
    </p:embeddedFont>
    <p:embeddedFont>
      <p:font typeface="Assistant" pitchFamily="2" charset="-79"/>
      <p:regular r:id="rId62"/>
      <p:bold r:id="rId63"/>
    </p:embeddedFont>
    <p:embeddedFont>
      <p:font typeface="Montserrat SemiBold" pitchFamily="2" charset="0"/>
      <p:bold r:id="rId64"/>
      <p:boldItalic r:id="rId65"/>
    </p:embeddedFont>
    <p:embeddedFont>
      <p:font typeface="Open Sans" panose="020B0606030504020204" pitchFamily="34" charset="0"/>
      <p:regular r:id="rId66"/>
      <p:bold r:id="rId67"/>
      <p:italic r:id="rId68"/>
      <p:boldItalic r:id="rId69"/>
    </p:embeddedFont>
    <p:embeddedFont>
      <p:font typeface="Raleway" pitchFamily="2"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747775"/>
          </p15:clr>
        </p15:guide>
        <p15:guide id="2" pos="2904" userDrawn="1">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54E"/>
    <a:srgbClr val="FF0000"/>
    <a:srgbClr val="E06666"/>
    <a:srgbClr val="F5F5F5"/>
    <a:srgbClr val="27183C"/>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AEF5F45-72FE-42C5-BA34-69185145287B}">
  <a:tblStyle styleId="{6AEF5F45-72FE-42C5-BA34-69185145287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E791C50-0DA2-48E0-85AB-A3B37A4CFA22}"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873" autoAdjust="0"/>
  </p:normalViewPr>
  <p:slideViewPr>
    <p:cSldViewPr snapToGrid="0">
      <p:cViewPr varScale="1">
        <p:scale>
          <a:sx n="76" d="100"/>
          <a:sy n="76" d="100"/>
        </p:scale>
        <p:origin x="800" y="52"/>
      </p:cViewPr>
      <p:guideLst>
        <p:guide orient="horz" pos="1620"/>
        <p:guide pos="2904"/>
      </p:guideLst>
    </p:cSldViewPr>
  </p:slideViewPr>
  <p:notesTextViewPr>
    <p:cViewPr>
      <p:scale>
        <a:sx n="1" d="1"/>
        <a:sy n="1" d="1"/>
      </p:scale>
      <p:origin x="0" y="0"/>
    </p:cViewPr>
  </p:notesTextViewPr>
  <p:notesViewPr>
    <p:cSldViewPr snapToGrid="0">
      <p:cViewPr varScale="1">
        <p:scale>
          <a:sx n="54" d="100"/>
          <a:sy n="54" d="100"/>
        </p:scale>
        <p:origin x="2564" y="4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7.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2.fntdata"/><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4BAF05-6CDB-4081-AD48-48FAD39FC2F2}" type="doc">
      <dgm:prSet loTypeId="urn:microsoft.com/office/officeart/2005/8/layout/bProcess4" loCatId="process" qsTypeId="urn:microsoft.com/office/officeart/2005/8/quickstyle/simple1" qsCatId="simple" csTypeId="urn:microsoft.com/office/officeart/2005/8/colors/accent0_2" csCatId="mainScheme" phldr="1"/>
      <dgm:spPr/>
      <dgm:t>
        <a:bodyPr/>
        <a:lstStyle/>
        <a:p>
          <a:endParaRPr lang="en-US"/>
        </a:p>
      </dgm:t>
    </dgm:pt>
    <dgm:pt modelId="{393B157E-BCF0-4D7B-93F1-BD2DA8BAD4E0}">
      <dgm:prSet phldrT="[Text]" custT="1"/>
      <dgm:spPr/>
      <dgm:t>
        <a:bodyPr/>
        <a:lstStyle/>
        <a:p>
          <a:r>
            <a:rPr lang="en-US" sz="1600" b="1" dirty="0" err="1">
              <a:solidFill>
                <a:srgbClr val="FF0000"/>
              </a:solidFill>
              <a:latin typeface="+mn-lt"/>
            </a:rPr>
            <a:t>Kết</a:t>
          </a:r>
          <a:r>
            <a:rPr lang="en-US" sz="1600" b="1" dirty="0">
              <a:solidFill>
                <a:srgbClr val="FF0000"/>
              </a:solidFill>
              <a:latin typeface="+mn-lt"/>
            </a:rPr>
            <a:t> </a:t>
          </a:r>
          <a:r>
            <a:rPr lang="en-US" sz="1600" b="1" dirty="0" err="1">
              <a:solidFill>
                <a:srgbClr val="FF0000"/>
              </a:solidFill>
              <a:latin typeface="+mn-lt"/>
            </a:rPr>
            <a:t>nối</a:t>
          </a:r>
          <a:endParaRPr lang="en-US" sz="1600" dirty="0">
            <a:solidFill>
              <a:srgbClr val="FF0000"/>
            </a:solidFill>
          </a:endParaRPr>
        </a:p>
      </dgm:t>
    </dgm:pt>
    <dgm:pt modelId="{334650C3-EF17-4276-9B8C-122D02093FB5}" type="parTrans" cxnId="{6C9AA5CC-7D84-4804-B414-4C13C97C4F1D}">
      <dgm:prSet/>
      <dgm:spPr/>
      <dgm:t>
        <a:bodyPr/>
        <a:lstStyle/>
        <a:p>
          <a:endParaRPr lang="en-US" sz="4000"/>
        </a:p>
      </dgm:t>
    </dgm:pt>
    <dgm:pt modelId="{9FCCCC8E-78C1-49D7-B1DF-41F0763DB154}" type="sibTrans" cxnId="{6C9AA5CC-7D84-4804-B414-4C13C97C4F1D}">
      <dgm:prSet custT="1"/>
      <dgm:spPr/>
      <dgm:t>
        <a:bodyPr/>
        <a:lstStyle/>
        <a:p>
          <a:endParaRPr lang="en-US" sz="1200"/>
        </a:p>
      </dgm:t>
    </dgm:pt>
    <dgm:pt modelId="{4EE5A3E6-BBD7-48EB-AF8F-0D6923BFA31D}">
      <dgm:prSet phldrT="[Text]" custT="1"/>
      <dgm:spPr/>
      <dgm:t>
        <a:bodyPr/>
        <a:lstStyle/>
        <a:p>
          <a:pPr indent="0">
            <a:buNone/>
          </a:pPr>
          <a:r>
            <a:rPr lang="en-US" sz="1200" b="0" dirty="0" err="1">
              <a:solidFill>
                <a:schemeClr val="tx1"/>
              </a:solidFill>
              <a:effectLst/>
            </a:rPr>
            <a:t>Sử</a:t>
          </a:r>
          <a:r>
            <a:rPr lang="en-US" sz="1200" b="0" dirty="0">
              <a:solidFill>
                <a:schemeClr val="tx1"/>
              </a:solidFill>
              <a:effectLst/>
            </a:rPr>
            <a:t> </a:t>
          </a:r>
          <a:r>
            <a:rPr lang="en-US" sz="1200" b="0" dirty="0" err="1">
              <a:solidFill>
                <a:schemeClr val="tx1"/>
              </a:solidFill>
              <a:effectLst/>
            </a:rPr>
            <a:t>dụng</a:t>
          </a:r>
          <a:r>
            <a:rPr lang="en-US" sz="1200" b="0" dirty="0">
              <a:solidFill>
                <a:schemeClr val="tx1"/>
              </a:solidFill>
              <a:effectLst/>
            </a:rPr>
            <a:t> </a:t>
          </a:r>
          <a:r>
            <a:rPr lang="en-US" sz="1200" b="1" dirty="0" err="1">
              <a:solidFill>
                <a:schemeClr val="tx1"/>
              </a:solidFill>
              <a:effectLst/>
            </a:rPr>
            <a:t>ConnectionMultiplexer</a:t>
          </a:r>
          <a:r>
            <a:rPr lang="en-US" sz="1200" b="0" dirty="0">
              <a:solidFill>
                <a:schemeClr val="tx1"/>
              </a:solidFill>
              <a:effectLst/>
            </a:rPr>
            <a:t> </a:t>
          </a:r>
          <a:r>
            <a:rPr lang="en-US" sz="1200" b="0" dirty="0" err="1">
              <a:solidFill>
                <a:schemeClr val="tx1"/>
              </a:solidFill>
              <a:effectLst/>
            </a:rPr>
            <a:t>làm</a:t>
          </a:r>
          <a:r>
            <a:rPr lang="en-US" sz="1200" b="0" dirty="0">
              <a:solidFill>
                <a:schemeClr val="tx1"/>
              </a:solidFill>
              <a:effectLst/>
            </a:rPr>
            <a:t> </a:t>
          </a:r>
          <a:r>
            <a:rPr lang="en-US" sz="1200" b="0" dirty="0" err="1">
              <a:solidFill>
                <a:schemeClr val="tx1"/>
              </a:solidFill>
              <a:effectLst/>
            </a:rPr>
            <a:t>trung</a:t>
          </a:r>
          <a:r>
            <a:rPr lang="en-US" sz="1200" b="0" dirty="0">
              <a:solidFill>
                <a:schemeClr val="tx1"/>
              </a:solidFill>
              <a:effectLst/>
            </a:rPr>
            <a:t> </a:t>
          </a:r>
          <a:r>
            <a:rPr lang="en-US" sz="1200" b="0" dirty="0" err="1">
              <a:solidFill>
                <a:schemeClr val="tx1"/>
              </a:solidFill>
              <a:effectLst/>
            </a:rPr>
            <a:t>tâm</a:t>
          </a:r>
          <a:r>
            <a:rPr lang="en-US" sz="1200" b="0" dirty="0">
              <a:solidFill>
                <a:schemeClr val="tx1"/>
              </a:solidFill>
              <a:effectLst/>
            </a:rPr>
            <a:t> </a:t>
          </a:r>
          <a:r>
            <a:rPr lang="en-US" sz="1200" b="0" dirty="0" err="1">
              <a:solidFill>
                <a:schemeClr val="tx1"/>
              </a:solidFill>
              <a:effectLst/>
            </a:rPr>
            <a:t>để</a:t>
          </a:r>
          <a:r>
            <a:rPr lang="en-US" sz="1200" b="0" dirty="0">
              <a:solidFill>
                <a:schemeClr val="tx1"/>
              </a:solidFill>
              <a:effectLst/>
            </a:rPr>
            <a:t> </a:t>
          </a:r>
          <a:r>
            <a:rPr lang="en-US" sz="1200" b="0" dirty="0" err="1">
              <a:solidFill>
                <a:schemeClr val="tx1"/>
              </a:solidFill>
              <a:effectLst/>
            </a:rPr>
            <a:t>quản</a:t>
          </a:r>
          <a:r>
            <a:rPr lang="en-US" sz="1200" b="0" dirty="0">
              <a:solidFill>
                <a:schemeClr val="tx1"/>
              </a:solidFill>
              <a:effectLst/>
            </a:rPr>
            <a:t> </a:t>
          </a:r>
          <a:r>
            <a:rPr lang="en-US" sz="1200" b="0" dirty="0" err="1">
              <a:solidFill>
                <a:schemeClr val="tx1"/>
              </a:solidFill>
              <a:effectLst/>
            </a:rPr>
            <a:t>lý</a:t>
          </a:r>
          <a:r>
            <a:rPr lang="en-US" sz="1200" b="0" dirty="0">
              <a:solidFill>
                <a:schemeClr val="tx1"/>
              </a:solidFill>
              <a:effectLst/>
            </a:rPr>
            <a:t> </a:t>
          </a:r>
          <a:r>
            <a:rPr lang="en-US" sz="1200" b="0" dirty="0" err="1">
              <a:solidFill>
                <a:schemeClr val="tx1"/>
              </a:solidFill>
              <a:effectLst/>
            </a:rPr>
            <a:t>kết</a:t>
          </a:r>
          <a:r>
            <a:rPr lang="en-US" sz="1200" b="0" dirty="0">
              <a:solidFill>
                <a:schemeClr val="tx1"/>
              </a:solidFill>
              <a:effectLst/>
            </a:rPr>
            <a:t> </a:t>
          </a:r>
          <a:r>
            <a:rPr lang="en-US" sz="1200" b="0" dirty="0" err="1">
              <a:solidFill>
                <a:schemeClr val="tx1"/>
              </a:solidFill>
              <a:effectLst/>
            </a:rPr>
            <a:t>nối</a:t>
          </a:r>
          <a:r>
            <a:rPr lang="en-US" sz="1200" b="0" dirty="0">
              <a:solidFill>
                <a:schemeClr val="tx1"/>
              </a:solidFill>
              <a:effectLst/>
            </a:rPr>
            <a:t> chia </a:t>
          </a:r>
          <a:r>
            <a:rPr lang="en-US" sz="1200" b="0" dirty="0" err="1">
              <a:solidFill>
                <a:schemeClr val="tx1"/>
              </a:solidFill>
              <a:effectLst/>
            </a:rPr>
            <a:t>sẻ</a:t>
          </a:r>
          <a:endParaRPr lang="en-US" sz="1200" b="0" dirty="0">
            <a:solidFill>
              <a:schemeClr val="tx1"/>
            </a:solidFill>
          </a:endParaRPr>
        </a:p>
      </dgm:t>
    </dgm:pt>
    <dgm:pt modelId="{12D92BDC-0A7F-4152-964D-DD5FE9526D6C}" type="parTrans" cxnId="{6B6B4D92-FC7F-48B3-B54E-D05D92F8E105}">
      <dgm:prSet/>
      <dgm:spPr/>
      <dgm:t>
        <a:bodyPr/>
        <a:lstStyle/>
        <a:p>
          <a:endParaRPr lang="en-US" sz="4000"/>
        </a:p>
      </dgm:t>
    </dgm:pt>
    <dgm:pt modelId="{458400ED-6BD4-4F78-AE33-550B059A3FF7}" type="sibTrans" cxnId="{6B6B4D92-FC7F-48B3-B54E-D05D92F8E105}">
      <dgm:prSet/>
      <dgm:spPr/>
      <dgm:t>
        <a:bodyPr/>
        <a:lstStyle/>
        <a:p>
          <a:endParaRPr lang="en-US" sz="4000"/>
        </a:p>
      </dgm:t>
    </dgm:pt>
    <dgm:pt modelId="{C8A5EF8C-C38B-4305-B8A5-1FFD705E6454}">
      <dgm:prSet phldrT="[Text]" custT="1"/>
      <dgm:spPr/>
      <dgm:t>
        <a:bodyPr/>
        <a:lstStyle/>
        <a:p>
          <a:pPr algn="l"/>
          <a:r>
            <a:rPr lang="en-US" sz="1600" b="1" dirty="0" err="1">
              <a:solidFill>
                <a:srgbClr val="FF0000"/>
              </a:solidFill>
              <a:latin typeface="+mn-lt"/>
            </a:rPr>
            <a:t>Lấy</a:t>
          </a:r>
          <a:r>
            <a:rPr lang="en-US" sz="1600" b="1" dirty="0">
              <a:solidFill>
                <a:srgbClr val="FF0000"/>
              </a:solidFill>
              <a:latin typeface="+mn-lt"/>
            </a:rPr>
            <a:t> Database</a:t>
          </a:r>
          <a:endParaRPr lang="en-US" sz="1600" dirty="0">
            <a:solidFill>
              <a:srgbClr val="FF0000"/>
            </a:solidFill>
          </a:endParaRPr>
        </a:p>
      </dgm:t>
    </dgm:pt>
    <dgm:pt modelId="{A6D9361A-32B5-4951-BE1C-92A8837D3030}" type="parTrans" cxnId="{9EBBC8C8-8044-458B-8AA2-8E4159C19598}">
      <dgm:prSet/>
      <dgm:spPr/>
      <dgm:t>
        <a:bodyPr/>
        <a:lstStyle/>
        <a:p>
          <a:endParaRPr lang="en-US" sz="4000"/>
        </a:p>
      </dgm:t>
    </dgm:pt>
    <dgm:pt modelId="{6F716D74-51B9-4593-A3A2-3D0519FFBBA5}" type="sibTrans" cxnId="{9EBBC8C8-8044-458B-8AA2-8E4159C19598}">
      <dgm:prSet custT="1"/>
      <dgm:spPr/>
      <dgm:t>
        <a:bodyPr/>
        <a:lstStyle/>
        <a:p>
          <a:endParaRPr lang="en-US" sz="1200"/>
        </a:p>
      </dgm:t>
    </dgm:pt>
    <dgm:pt modelId="{19A2D692-0A95-4D92-9161-400079283D3F}">
      <dgm:prSet phldrT="[Text]" custT="1"/>
      <dgm:spPr/>
      <dgm:t>
        <a:bodyPr/>
        <a:lstStyle/>
        <a:p>
          <a:pPr indent="0" algn="just">
            <a:buNone/>
          </a:pPr>
          <a:r>
            <a:rPr lang="vi-VN" sz="1200" b="0" dirty="0">
              <a:solidFill>
                <a:schemeClr val="tx1"/>
              </a:solidFill>
              <a:effectLst/>
            </a:rPr>
            <a:t>Gọi </a:t>
          </a:r>
          <a:r>
            <a:rPr lang="vi-VN" sz="1200" b="1" dirty="0">
              <a:solidFill>
                <a:schemeClr val="tx1"/>
              </a:solidFill>
              <a:effectLst/>
            </a:rPr>
            <a:t>GetDatabase() </a:t>
          </a:r>
          <a:r>
            <a:rPr lang="vi-VN" sz="1200" b="0" dirty="0">
              <a:solidFill>
                <a:schemeClr val="tx1"/>
              </a:solidFill>
              <a:effectLst/>
            </a:rPr>
            <a:t>để lấy </a:t>
          </a:r>
          <a:r>
            <a:rPr lang="vi-VN" sz="1200" b="1" dirty="0">
              <a:solidFill>
                <a:schemeClr val="tx1"/>
              </a:solidFill>
              <a:effectLst/>
            </a:rPr>
            <a:t>IDatabase</a:t>
          </a:r>
          <a:r>
            <a:rPr lang="vi-VN" sz="1200" b="0" dirty="0">
              <a:solidFill>
                <a:schemeClr val="tx1"/>
              </a:solidFill>
              <a:effectLst/>
            </a:rPr>
            <a:t>, dùng cho các lệnh như set/get key-value.</a:t>
          </a:r>
          <a:endParaRPr lang="en-US" sz="1200" b="0" dirty="0">
            <a:solidFill>
              <a:schemeClr val="tx1"/>
            </a:solidFill>
          </a:endParaRPr>
        </a:p>
      </dgm:t>
    </dgm:pt>
    <dgm:pt modelId="{E29ECB57-1F7D-4E3F-BB91-2ECA873F3D40}" type="parTrans" cxnId="{76A13F6A-C271-414D-AE52-B7A92442E214}">
      <dgm:prSet/>
      <dgm:spPr/>
      <dgm:t>
        <a:bodyPr/>
        <a:lstStyle/>
        <a:p>
          <a:endParaRPr lang="en-US" sz="4000"/>
        </a:p>
      </dgm:t>
    </dgm:pt>
    <dgm:pt modelId="{C06638B8-7586-4B9A-92E7-53EF4C056753}" type="sibTrans" cxnId="{76A13F6A-C271-414D-AE52-B7A92442E214}">
      <dgm:prSet/>
      <dgm:spPr/>
      <dgm:t>
        <a:bodyPr/>
        <a:lstStyle/>
        <a:p>
          <a:endParaRPr lang="en-US" sz="4000"/>
        </a:p>
      </dgm:t>
    </dgm:pt>
    <dgm:pt modelId="{2D0C865A-3EB3-40EB-9FC8-4C00249C57D5}">
      <dgm:prSet phldrT="[Text]" custT="1"/>
      <dgm:spPr/>
      <dgm:t>
        <a:bodyPr/>
        <a:lstStyle/>
        <a:p>
          <a:r>
            <a:rPr lang="en-US" sz="1600" b="1" dirty="0" err="1">
              <a:solidFill>
                <a:srgbClr val="FF0000"/>
              </a:solidFill>
              <a:latin typeface="+mn-lt"/>
            </a:rPr>
            <a:t>Thực</a:t>
          </a:r>
          <a:r>
            <a:rPr lang="en-US" sz="1600" b="1" dirty="0">
              <a:solidFill>
                <a:srgbClr val="FF0000"/>
              </a:solidFill>
              <a:latin typeface="+mn-lt"/>
            </a:rPr>
            <a:t> </a:t>
          </a:r>
          <a:r>
            <a:rPr lang="en-US" sz="1600" b="1" dirty="0" err="1">
              <a:solidFill>
                <a:srgbClr val="FF0000"/>
              </a:solidFill>
              <a:latin typeface="+mn-lt"/>
            </a:rPr>
            <a:t>Thi</a:t>
          </a:r>
          <a:r>
            <a:rPr lang="en-US" sz="1600" b="1" dirty="0">
              <a:solidFill>
                <a:srgbClr val="FF0000"/>
              </a:solidFill>
              <a:latin typeface="+mn-lt"/>
            </a:rPr>
            <a:t> </a:t>
          </a:r>
          <a:r>
            <a:rPr lang="en-US" sz="1600" b="1" dirty="0" err="1">
              <a:solidFill>
                <a:srgbClr val="FF0000"/>
              </a:solidFill>
              <a:latin typeface="+mn-lt"/>
            </a:rPr>
            <a:t>Lệnh</a:t>
          </a:r>
          <a:endParaRPr lang="en-US" sz="1600" dirty="0">
            <a:solidFill>
              <a:srgbClr val="FF0000"/>
            </a:solidFill>
          </a:endParaRPr>
        </a:p>
      </dgm:t>
    </dgm:pt>
    <dgm:pt modelId="{D2E383DD-E5FA-487B-9269-BA16226A2424}" type="parTrans" cxnId="{E27833EF-C729-4552-A05C-6C8C52318252}">
      <dgm:prSet/>
      <dgm:spPr/>
      <dgm:t>
        <a:bodyPr/>
        <a:lstStyle/>
        <a:p>
          <a:endParaRPr lang="en-US" sz="4000"/>
        </a:p>
      </dgm:t>
    </dgm:pt>
    <dgm:pt modelId="{4916F84A-A026-4C2F-8792-9677308CDC22}" type="sibTrans" cxnId="{E27833EF-C729-4552-A05C-6C8C52318252}">
      <dgm:prSet custT="1"/>
      <dgm:spPr/>
      <dgm:t>
        <a:bodyPr/>
        <a:lstStyle/>
        <a:p>
          <a:endParaRPr lang="en-US" sz="1200"/>
        </a:p>
      </dgm:t>
    </dgm:pt>
    <dgm:pt modelId="{05FE3668-BDD5-4041-B273-5406CA3164B1}">
      <dgm:prSet phldrT="[Text]" custT="1"/>
      <dgm:spPr/>
      <dgm:t>
        <a:bodyPr/>
        <a:lstStyle/>
        <a:p>
          <a:pPr indent="0">
            <a:buNone/>
          </a:pPr>
          <a:r>
            <a:rPr lang="en-US" sz="1200" b="0" dirty="0" err="1">
              <a:solidFill>
                <a:schemeClr val="tx1"/>
              </a:solidFill>
              <a:effectLst/>
            </a:rPr>
            <a:t>Thực</a:t>
          </a:r>
          <a:r>
            <a:rPr lang="en-US" sz="1200" b="0" dirty="0">
              <a:solidFill>
                <a:schemeClr val="tx1"/>
              </a:solidFill>
              <a:effectLst/>
            </a:rPr>
            <a:t> </a:t>
          </a:r>
          <a:r>
            <a:rPr lang="en-US" sz="1200" b="0" dirty="0" err="1">
              <a:solidFill>
                <a:schemeClr val="tx1"/>
              </a:solidFill>
              <a:effectLst/>
            </a:rPr>
            <a:t>hiện</a:t>
          </a:r>
          <a:r>
            <a:rPr lang="en-US" sz="1200" b="0" dirty="0">
              <a:solidFill>
                <a:schemeClr val="tx1"/>
              </a:solidFill>
              <a:effectLst/>
            </a:rPr>
            <a:t> </a:t>
          </a:r>
          <a:r>
            <a:rPr lang="en-US" sz="1200" b="1" dirty="0">
              <a:solidFill>
                <a:schemeClr val="tx1"/>
              </a:solidFill>
              <a:effectLst/>
            </a:rPr>
            <a:t>operations</a:t>
          </a:r>
          <a:r>
            <a:rPr lang="en-US" sz="1200" b="0" dirty="0">
              <a:solidFill>
                <a:schemeClr val="tx1"/>
              </a:solidFill>
              <a:effectLst/>
            </a:rPr>
            <a:t> qua </a:t>
          </a:r>
          <a:r>
            <a:rPr lang="en-US" sz="1200" b="0" dirty="0" err="1">
              <a:solidFill>
                <a:schemeClr val="tx1"/>
              </a:solidFill>
              <a:effectLst/>
            </a:rPr>
            <a:t>IDatabase</a:t>
          </a:r>
          <a:r>
            <a:rPr lang="en-US" sz="1200" b="0" dirty="0">
              <a:solidFill>
                <a:schemeClr val="tx1"/>
              </a:solidFill>
              <a:effectLst/>
            </a:rPr>
            <a:t>. </a:t>
          </a:r>
          <a:endParaRPr lang="en-US" sz="1200" b="0" dirty="0">
            <a:solidFill>
              <a:schemeClr val="tx1"/>
            </a:solidFill>
          </a:endParaRPr>
        </a:p>
      </dgm:t>
    </dgm:pt>
    <dgm:pt modelId="{65ED2A94-4C84-45AC-85A2-D33CF7ABA250}" type="parTrans" cxnId="{51EB1554-A768-441F-B5EB-A9CF8773A63B}">
      <dgm:prSet/>
      <dgm:spPr/>
      <dgm:t>
        <a:bodyPr/>
        <a:lstStyle/>
        <a:p>
          <a:endParaRPr lang="en-US" sz="4000"/>
        </a:p>
      </dgm:t>
    </dgm:pt>
    <dgm:pt modelId="{E8C1DA94-71D8-44B3-9FC3-98583DDAD81A}" type="sibTrans" cxnId="{51EB1554-A768-441F-B5EB-A9CF8773A63B}">
      <dgm:prSet/>
      <dgm:spPr/>
      <dgm:t>
        <a:bodyPr/>
        <a:lstStyle/>
        <a:p>
          <a:endParaRPr lang="en-US" sz="4000"/>
        </a:p>
      </dgm:t>
    </dgm:pt>
    <dgm:pt modelId="{86FD575E-0521-43A1-AA48-0867833A0818}">
      <dgm:prSet custT="1"/>
      <dgm:spPr/>
      <dgm:t>
        <a:bodyPr/>
        <a:lstStyle/>
        <a:p>
          <a:r>
            <a:rPr lang="en-US" sz="1600" b="1" dirty="0">
              <a:solidFill>
                <a:srgbClr val="FF0000"/>
              </a:solidFill>
              <a:latin typeface="+mn-lt"/>
            </a:rPr>
            <a:t>Dispose</a:t>
          </a:r>
          <a:endParaRPr lang="en-US" sz="1600" dirty="0">
            <a:solidFill>
              <a:srgbClr val="FF0000"/>
            </a:solidFill>
          </a:endParaRPr>
        </a:p>
      </dgm:t>
    </dgm:pt>
    <dgm:pt modelId="{5AC70559-BA1B-4C5C-B220-4CFEDF272877}" type="parTrans" cxnId="{44495983-47CA-4525-BB61-A682533BAE8F}">
      <dgm:prSet/>
      <dgm:spPr/>
      <dgm:t>
        <a:bodyPr/>
        <a:lstStyle/>
        <a:p>
          <a:endParaRPr lang="en-US" sz="4000"/>
        </a:p>
      </dgm:t>
    </dgm:pt>
    <dgm:pt modelId="{E087879E-6686-4CA8-B6F2-6BF5C4732D2C}" type="sibTrans" cxnId="{44495983-47CA-4525-BB61-A682533BAE8F}">
      <dgm:prSet/>
      <dgm:spPr/>
      <dgm:t>
        <a:bodyPr/>
        <a:lstStyle/>
        <a:p>
          <a:endParaRPr lang="en-US" sz="4000"/>
        </a:p>
      </dgm:t>
    </dgm:pt>
    <dgm:pt modelId="{5FEF725F-BD14-4A64-B468-75A529318763}">
      <dgm:prSet custT="1"/>
      <dgm:spPr/>
      <dgm:t>
        <a:bodyPr/>
        <a:lstStyle/>
        <a:p>
          <a:pPr indent="0">
            <a:buNone/>
          </a:pPr>
          <a:r>
            <a:rPr lang="vi-VN" sz="1200" dirty="0">
              <a:solidFill>
                <a:schemeClr val="tx1"/>
              </a:solidFill>
              <a:effectLst/>
            </a:rPr>
            <a:t>Đóng kết nối khi xong để giải phóng tài nguyên.</a:t>
          </a:r>
          <a:endParaRPr lang="en-US" sz="1200" dirty="0">
            <a:solidFill>
              <a:schemeClr val="tx1"/>
            </a:solidFill>
          </a:endParaRPr>
        </a:p>
      </dgm:t>
    </dgm:pt>
    <dgm:pt modelId="{2E1E23C8-97E1-4771-AF88-B075DC2A88DF}" type="parTrans" cxnId="{8EF9BBF4-5232-4A6B-81F1-BDDB464BF6B2}">
      <dgm:prSet/>
      <dgm:spPr/>
      <dgm:t>
        <a:bodyPr/>
        <a:lstStyle/>
        <a:p>
          <a:endParaRPr lang="en-US" sz="4000"/>
        </a:p>
      </dgm:t>
    </dgm:pt>
    <dgm:pt modelId="{060B1995-9D51-4BEB-88F8-36C08ABE0056}" type="sibTrans" cxnId="{8EF9BBF4-5232-4A6B-81F1-BDDB464BF6B2}">
      <dgm:prSet/>
      <dgm:spPr/>
      <dgm:t>
        <a:bodyPr/>
        <a:lstStyle/>
        <a:p>
          <a:endParaRPr lang="en-US" sz="4000"/>
        </a:p>
      </dgm:t>
    </dgm:pt>
    <dgm:pt modelId="{8110E7FA-5752-44CB-AFF4-E1E608FF9087}">
      <dgm:prSet phldrT="[Text]" custT="1"/>
      <dgm:spPr/>
      <dgm:t>
        <a:bodyPr/>
        <a:lstStyle/>
        <a:p>
          <a:pPr indent="0">
            <a:buNone/>
          </a:pPr>
          <a:r>
            <a:rPr lang="en-US" sz="1200" b="0" dirty="0" err="1">
              <a:solidFill>
                <a:schemeClr val="tx1"/>
              </a:solidFill>
              <a:effectLst/>
            </a:rPr>
            <a:t>Tất</a:t>
          </a:r>
          <a:r>
            <a:rPr lang="en-US" sz="1200" b="0" dirty="0">
              <a:solidFill>
                <a:schemeClr val="tx1"/>
              </a:solidFill>
              <a:effectLst/>
            </a:rPr>
            <a:t> </a:t>
          </a:r>
          <a:r>
            <a:rPr lang="en-US" sz="1200" b="0" dirty="0" err="1">
              <a:solidFill>
                <a:schemeClr val="tx1"/>
              </a:solidFill>
              <a:effectLst/>
            </a:rPr>
            <a:t>cả</a:t>
          </a:r>
          <a:r>
            <a:rPr lang="en-US" sz="1200" b="0" dirty="0">
              <a:solidFill>
                <a:schemeClr val="tx1"/>
              </a:solidFill>
              <a:effectLst/>
            </a:rPr>
            <a:t> </a:t>
          </a:r>
          <a:r>
            <a:rPr lang="en-US" sz="1200" b="0" dirty="0" err="1">
              <a:solidFill>
                <a:schemeClr val="tx1"/>
              </a:solidFill>
              <a:effectLst/>
            </a:rPr>
            <a:t>chạy</a:t>
          </a:r>
          <a:r>
            <a:rPr lang="en-US" sz="1200" b="0" dirty="0">
              <a:solidFill>
                <a:schemeClr val="tx1"/>
              </a:solidFill>
              <a:effectLst/>
            </a:rPr>
            <a:t> </a:t>
          </a:r>
          <a:r>
            <a:rPr lang="en-US" sz="1200" b="0" dirty="0" err="1">
              <a:solidFill>
                <a:schemeClr val="tx1"/>
              </a:solidFill>
              <a:effectLst/>
            </a:rPr>
            <a:t>trên</a:t>
          </a:r>
          <a:r>
            <a:rPr lang="en-US" sz="1200" b="0" dirty="0">
              <a:solidFill>
                <a:schemeClr val="tx1"/>
              </a:solidFill>
              <a:effectLst/>
            </a:rPr>
            <a:t> single-threaded model </a:t>
          </a:r>
          <a:r>
            <a:rPr lang="en-US" sz="1200" b="0" dirty="0" err="1">
              <a:solidFill>
                <a:schemeClr val="tx1"/>
              </a:solidFill>
              <a:effectLst/>
            </a:rPr>
            <a:t>của</a:t>
          </a:r>
          <a:r>
            <a:rPr lang="en-US" sz="1200" b="0" dirty="0">
              <a:solidFill>
                <a:schemeClr val="tx1"/>
              </a:solidFill>
              <a:effectLst/>
            </a:rPr>
            <a:t> Redis, </a:t>
          </a:r>
          <a:r>
            <a:rPr lang="en-US" sz="1200" b="0" dirty="0" err="1">
              <a:solidFill>
                <a:schemeClr val="tx1"/>
              </a:solidFill>
              <a:effectLst/>
            </a:rPr>
            <a:t>đảm</a:t>
          </a:r>
          <a:r>
            <a:rPr lang="en-US" sz="1200" b="0" dirty="0">
              <a:solidFill>
                <a:schemeClr val="tx1"/>
              </a:solidFill>
              <a:effectLst/>
            </a:rPr>
            <a:t> </a:t>
          </a:r>
          <a:r>
            <a:rPr lang="en-US" sz="1200" b="0" dirty="0" err="1">
              <a:solidFill>
                <a:schemeClr val="tx1"/>
              </a:solidFill>
              <a:effectLst/>
            </a:rPr>
            <a:t>bảo</a:t>
          </a:r>
          <a:r>
            <a:rPr lang="en-US" sz="1200" b="0" dirty="0">
              <a:solidFill>
                <a:schemeClr val="tx1"/>
              </a:solidFill>
              <a:effectLst/>
            </a:rPr>
            <a:t> atomicity.</a:t>
          </a:r>
          <a:endParaRPr lang="en-US" sz="1200" b="0" dirty="0">
            <a:solidFill>
              <a:schemeClr val="tx1"/>
            </a:solidFill>
          </a:endParaRPr>
        </a:p>
      </dgm:t>
    </dgm:pt>
    <dgm:pt modelId="{7EACAC77-7331-4C0E-ADE9-4A08C5E05690}" type="parTrans" cxnId="{58A52564-BA3C-45A7-8D73-00E086F00BF8}">
      <dgm:prSet/>
      <dgm:spPr/>
    </dgm:pt>
    <dgm:pt modelId="{5FA09753-B956-47B2-BBD5-3F2CC4FAECBA}" type="sibTrans" cxnId="{58A52564-BA3C-45A7-8D73-00E086F00BF8}">
      <dgm:prSet/>
      <dgm:spPr/>
    </dgm:pt>
    <dgm:pt modelId="{621C1F93-BF83-4F01-BBE1-A766441A2D4E}" type="pres">
      <dgm:prSet presAssocID="{064BAF05-6CDB-4081-AD48-48FAD39FC2F2}" presName="Name0" presStyleCnt="0">
        <dgm:presLayoutVars>
          <dgm:dir/>
          <dgm:resizeHandles/>
        </dgm:presLayoutVars>
      </dgm:prSet>
      <dgm:spPr/>
    </dgm:pt>
    <dgm:pt modelId="{B0654A73-D7E2-4663-BFBC-8FC52E1E9617}" type="pres">
      <dgm:prSet presAssocID="{393B157E-BCF0-4D7B-93F1-BD2DA8BAD4E0}" presName="compNode" presStyleCnt="0"/>
      <dgm:spPr/>
    </dgm:pt>
    <dgm:pt modelId="{D4A3C48B-A021-4D11-85C4-49AC13132D18}" type="pres">
      <dgm:prSet presAssocID="{393B157E-BCF0-4D7B-93F1-BD2DA8BAD4E0}" presName="dummyConnPt" presStyleCnt="0"/>
      <dgm:spPr/>
    </dgm:pt>
    <dgm:pt modelId="{2E9730B3-56D7-4800-9CB3-38804F1645FE}" type="pres">
      <dgm:prSet presAssocID="{393B157E-BCF0-4D7B-93F1-BD2DA8BAD4E0}" presName="node" presStyleLbl="node1" presStyleIdx="0" presStyleCnt="4">
        <dgm:presLayoutVars>
          <dgm:bulletEnabled val="1"/>
        </dgm:presLayoutVars>
      </dgm:prSet>
      <dgm:spPr/>
    </dgm:pt>
    <dgm:pt modelId="{9ED8926E-DC78-4BBA-8A80-75F1E7AA1A54}" type="pres">
      <dgm:prSet presAssocID="{9FCCCC8E-78C1-49D7-B1DF-41F0763DB154}" presName="sibTrans" presStyleLbl="bgSibTrans2D1" presStyleIdx="0" presStyleCnt="3"/>
      <dgm:spPr/>
    </dgm:pt>
    <dgm:pt modelId="{48CB199A-E52D-435E-B7B1-B07A6EB5E14F}" type="pres">
      <dgm:prSet presAssocID="{C8A5EF8C-C38B-4305-B8A5-1FFD705E6454}" presName="compNode" presStyleCnt="0"/>
      <dgm:spPr/>
    </dgm:pt>
    <dgm:pt modelId="{F0219534-3C84-4143-87E8-0D71451261C7}" type="pres">
      <dgm:prSet presAssocID="{C8A5EF8C-C38B-4305-B8A5-1FFD705E6454}" presName="dummyConnPt" presStyleCnt="0"/>
      <dgm:spPr/>
    </dgm:pt>
    <dgm:pt modelId="{B70AFFC1-2854-4459-A67E-9EB985398D3D}" type="pres">
      <dgm:prSet presAssocID="{C8A5EF8C-C38B-4305-B8A5-1FFD705E6454}" presName="node" presStyleLbl="node1" presStyleIdx="1" presStyleCnt="4">
        <dgm:presLayoutVars>
          <dgm:bulletEnabled val="1"/>
        </dgm:presLayoutVars>
      </dgm:prSet>
      <dgm:spPr/>
    </dgm:pt>
    <dgm:pt modelId="{1D5EFD2D-0F3E-4C71-ABA8-317E8D409151}" type="pres">
      <dgm:prSet presAssocID="{6F716D74-51B9-4593-A3A2-3D0519FFBBA5}" presName="sibTrans" presStyleLbl="bgSibTrans2D1" presStyleIdx="1" presStyleCnt="3"/>
      <dgm:spPr/>
    </dgm:pt>
    <dgm:pt modelId="{4FE05C34-AE70-4995-B3B5-4BEBBA4A33F2}" type="pres">
      <dgm:prSet presAssocID="{2D0C865A-3EB3-40EB-9FC8-4C00249C57D5}" presName="compNode" presStyleCnt="0"/>
      <dgm:spPr/>
    </dgm:pt>
    <dgm:pt modelId="{4293E5C8-DEEE-46FE-82B9-0DC235E33AF5}" type="pres">
      <dgm:prSet presAssocID="{2D0C865A-3EB3-40EB-9FC8-4C00249C57D5}" presName="dummyConnPt" presStyleCnt="0"/>
      <dgm:spPr/>
    </dgm:pt>
    <dgm:pt modelId="{4C84AFCC-88F4-476F-8648-B78F0D396E8B}" type="pres">
      <dgm:prSet presAssocID="{2D0C865A-3EB3-40EB-9FC8-4C00249C57D5}" presName="node" presStyleLbl="node1" presStyleIdx="2" presStyleCnt="4">
        <dgm:presLayoutVars>
          <dgm:bulletEnabled val="1"/>
        </dgm:presLayoutVars>
      </dgm:prSet>
      <dgm:spPr/>
    </dgm:pt>
    <dgm:pt modelId="{F5468DC1-1F27-4A27-BFC3-C036F4740C93}" type="pres">
      <dgm:prSet presAssocID="{4916F84A-A026-4C2F-8792-9677308CDC22}" presName="sibTrans" presStyleLbl="bgSibTrans2D1" presStyleIdx="2" presStyleCnt="3"/>
      <dgm:spPr/>
    </dgm:pt>
    <dgm:pt modelId="{BD2C4175-BD5D-48AB-B591-0146B059FDDB}" type="pres">
      <dgm:prSet presAssocID="{86FD575E-0521-43A1-AA48-0867833A0818}" presName="compNode" presStyleCnt="0"/>
      <dgm:spPr/>
    </dgm:pt>
    <dgm:pt modelId="{D02A3FFA-B33B-4E1C-8426-CAB6A3AD182E}" type="pres">
      <dgm:prSet presAssocID="{86FD575E-0521-43A1-AA48-0867833A0818}" presName="dummyConnPt" presStyleCnt="0"/>
      <dgm:spPr/>
    </dgm:pt>
    <dgm:pt modelId="{CEA9035A-EEF8-4A38-8AD7-F93948A5771B}" type="pres">
      <dgm:prSet presAssocID="{86FD575E-0521-43A1-AA48-0867833A0818}" presName="node" presStyleLbl="node1" presStyleIdx="3" presStyleCnt="4">
        <dgm:presLayoutVars>
          <dgm:bulletEnabled val="1"/>
        </dgm:presLayoutVars>
      </dgm:prSet>
      <dgm:spPr/>
    </dgm:pt>
  </dgm:ptLst>
  <dgm:cxnLst>
    <dgm:cxn modelId="{DA20AD3A-82B6-4E6E-85B7-AC0D5BFDBD68}" type="presOf" srcId="{9FCCCC8E-78C1-49D7-B1DF-41F0763DB154}" destId="{9ED8926E-DC78-4BBA-8A80-75F1E7AA1A54}" srcOrd="0" destOrd="0" presId="urn:microsoft.com/office/officeart/2005/8/layout/bProcess4"/>
    <dgm:cxn modelId="{CF330561-F96F-4865-A701-9657BCC38BC5}" type="presOf" srcId="{05FE3668-BDD5-4041-B273-5406CA3164B1}" destId="{4C84AFCC-88F4-476F-8648-B78F0D396E8B}" srcOrd="0" destOrd="1" presId="urn:microsoft.com/office/officeart/2005/8/layout/bProcess4"/>
    <dgm:cxn modelId="{58A52564-BA3C-45A7-8D73-00E086F00BF8}" srcId="{2D0C865A-3EB3-40EB-9FC8-4C00249C57D5}" destId="{8110E7FA-5752-44CB-AFF4-E1E608FF9087}" srcOrd="1" destOrd="0" parTransId="{7EACAC77-7331-4C0E-ADE9-4A08C5E05690}" sibTransId="{5FA09753-B956-47B2-BBD5-3F2CC4FAECBA}"/>
    <dgm:cxn modelId="{FAE24548-58DE-469A-BA20-A555318A9197}" type="presOf" srcId="{2D0C865A-3EB3-40EB-9FC8-4C00249C57D5}" destId="{4C84AFCC-88F4-476F-8648-B78F0D396E8B}" srcOrd="0" destOrd="0" presId="urn:microsoft.com/office/officeart/2005/8/layout/bProcess4"/>
    <dgm:cxn modelId="{76A13F6A-C271-414D-AE52-B7A92442E214}" srcId="{C8A5EF8C-C38B-4305-B8A5-1FFD705E6454}" destId="{19A2D692-0A95-4D92-9161-400079283D3F}" srcOrd="0" destOrd="0" parTransId="{E29ECB57-1F7D-4E3F-BB91-2ECA873F3D40}" sibTransId="{C06638B8-7586-4B9A-92E7-53EF4C056753}"/>
    <dgm:cxn modelId="{51EB1554-A768-441F-B5EB-A9CF8773A63B}" srcId="{2D0C865A-3EB3-40EB-9FC8-4C00249C57D5}" destId="{05FE3668-BDD5-4041-B273-5406CA3164B1}" srcOrd="0" destOrd="0" parTransId="{65ED2A94-4C84-45AC-85A2-D33CF7ABA250}" sibTransId="{E8C1DA94-71D8-44B3-9FC3-98583DDAD81A}"/>
    <dgm:cxn modelId="{749E9D75-865D-487C-9016-F03E0C7BF914}" type="presOf" srcId="{8110E7FA-5752-44CB-AFF4-E1E608FF9087}" destId="{4C84AFCC-88F4-476F-8648-B78F0D396E8B}" srcOrd="0" destOrd="2" presId="urn:microsoft.com/office/officeart/2005/8/layout/bProcess4"/>
    <dgm:cxn modelId="{27EEBD7A-FDCF-4BAC-8C76-948AF690CA7E}" type="presOf" srcId="{86FD575E-0521-43A1-AA48-0867833A0818}" destId="{CEA9035A-EEF8-4A38-8AD7-F93948A5771B}" srcOrd="0" destOrd="0" presId="urn:microsoft.com/office/officeart/2005/8/layout/bProcess4"/>
    <dgm:cxn modelId="{44495983-47CA-4525-BB61-A682533BAE8F}" srcId="{064BAF05-6CDB-4081-AD48-48FAD39FC2F2}" destId="{86FD575E-0521-43A1-AA48-0867833A0818}" srcOrd="3" destOrd="0" parTransId="{5AC70559-BA1B-4C5C-B220-4CFEDF272877}" sibTransId="{E087879E-6686-4CA8-B6F2-6BF5C4732D2C}"/>
    <dgm:cxn modelId="{6B6B4D92-FC7F-48B3-B54E-D05D92F8E105}" srcId="{393B157E-BCF0-4D7B-93F1-BD2DA8BAD4E0}" destId="{4EE5A3E6-BBD7-48EB-AF8F-0D6923BFA31D}" srcOrd="0" destOrd="0" parTransId="{12D92BDC-0A7F-4152-964D-DD5FE9526D6C}" sibTransId="{458400ED-6BD4-4F78-AE33-550B059A3FF7}"/>
    <dgm:cxn modelId="{ED3E5497-45AE-4E94-B616-DEFA7C261A4C}" type="presOf" srcId="{5FEF725F-BD14-4A64-B468-75A529318763}" destId="{CEA9035A-EEF8-4A38-8AD7-F93948A5771B}" srcOrd="0" destOrd="1" presId="urn:microsoft.com/office/officeart/2005/8/layout/bProcess4"/>
    <dgm:cxn modelId="{D69A20A0-E049-45F0-8A56-CEC3F99A0037}" type="presOf" srcId="{4EE5A3E6-BBD7-48EB-AF8F-0D6923BFA31D}" destId="{2E9730B3-56D7-4800-9CB3-38804F1645FE}" srcOrd="0" destOrd="1" presId="urn:microsoft.com/office/officeart/2005/8/layout/bProcess4"/>
    <dgm:cxn modelId="{E771DAA4-F850-4C3D-90B5-6FB5CFF0DCB5}" type="presOf" srcId="{C8A5EF8C-C38B-4305-B8A5-1FFD705E6454}" destId="{B70AFFC1-2854-4459-A67E-9EB985398D3D}" srcOrd="0" destOrd="0" presId="urn:microsoft.com/office/officeart/2005/8/layout/bProcess4"/>
    <dgm:cxn modelId="{BA5BACA9-D97A-4480-880A-A7DE25ACA1FF}" type="presOf" srcId="{064BAF05-6CDB-4081-AD48-48FAD39FC2F2}" destId="{621C1F93-BF83-4F01-BBE1-A766441A2D4E}" srcOrd="0" destOrd="0" presId="urn:microsoft.com/office/officeart/2005/8/layout/bProcess4"/>
    <dgm:cxn modelId="{E0FFFEBB-98CB-43BA-B76D-7F77F6C47843}" type="presOf" srcId="{393B157E-BCF0-4D7B-93F1-BD2DA8BAD4E0}" destId="{2E9730B3-56D7-4800-9CB3-38804F1645FE}" srcOrd="0" destOrd="0" presId="urn:microsoft.com/office/officeart/2005/8/layout/bProcess4"/>
    <dgm:cxn modelId="{9EBBC8C8-8044-458B-8AA2-8E4159C19598}" srcId="{064BAF05-6CDB-4081-AD48-48FAD39FC2F2}" destId="{C8A5EF8C-C38B-4305-B8A5-1FFD705E6454}" srcOrd="1" destOrd="0" parTransId="{A6D9361A-32B5-4951-BE1C-92A8837D3030}" sibTransId="{6F716D74-51B9-4593-A3A2-3D0519FFBBA5}"/>
    <dgm:cxn modelId="{6C9AA5CC-7D84-4804-B414-4C13C97C4F1D}" srcId="{064BAF05-6CDB-4081-AD48-48FAD39FC2F2}" destId="{393B157E-BCF0-4D7B-93F1-BD2DA8BAD4E0}" srcOrd="0" destOrd="0" parTransId="{334650C3-EF17-4276-9B8C-122D02093FB5}" sibTransId="{9FCCCC8E-78C1-49D7-B1DF-41F0763DB154}"/>
    <dgm:cxn modelId="{7397FCDB-8F40-4049-BBD9-3EBA7C7D1FFF}" type="presOf" srcId="{4916F84A-A026-4C2F-8792-9677308CDC22}" destId="{F5468DC1-1F27-4A27-BFC3-C036F4740C93}" srcOrd="0" destOrd="0" presId="urn:microsoft.com/office/officeart/2005/8/layout/bProcess4"/>
    <dgm:cxn modelId="{E58A76E5-FA9F-4067-ACB2-705B7D71A643}" type="presOf" srcId="{19A2D692-0A95-4D92-9161-400079283D3F}" destId="{B70AFFC1-2854-4459-A67E-9EB985398D3D}" srcOrd="0" destOrd="1" presId="urn:microsoft.com/office/officeart/2005/8/layout/bProcess4"/>
    <dgm:cxn modelId="{E3CE58E5-EF7E-4B17-9883-88C06D55C843}" type="presOf" srcId="{6F716D74-51B9-4593-A3A2-3D0519FFBBA5}" destId="{1D5EFD2D-0F3E-4C71-ABA8-317E8D409151}" srcOrd="0" destOrd="0" presId="urn:microsoft.com/office/officeart/2005/8/layout/bProcess4"/>
    <dgm:cxn modelId="{E27833EF-C729-4552-A05C-6C8C52318252}" srcId="{064BAF05-6CDB-4081-AD48-48FAD39FC2F2}" destId="{2D0C865A-3EB3-40EB-9FC8-4C00249C57D5}" srcOrd="2" destOrd="0" parTransId="{D2E383DD-E5FA-487B-9269-BA16226A2424}" sibTransId="{4916F84A-A026-4C2F-8792-9677308CDC22}"/>
    <dgm:cxn modelId="{8EF9BBF4-5232-4A6B-81F1-BDDB464BF6B2}" srcId="{86FD575E-0521-43A1-AA48-0867833A0818}" destId="{5FEF725F-BD14-4A64-B468-75A529318763}" srcOrd="0" destOrd="0" parTransId="{2E1E23C8-97E1-4771-AF88-B075DC2A88DF}" sibTransId="{060B1995-9D51-4BEB-88F8-36C08ABE0056}"/>
    <dgm:cxn modelId="{A2574828-2D7E-4659-A662-423DD8283E3F}" type="presParOf" srcId="{621C1F93-BF83-4F01-BBE1-A766441A2D4E}" destId="{B0654A73-D7E2-4663-BFBC-8FC52E1E9617}" srcOrd="0" destOrd="0" presId="urn:microsoft.com/office/officeart/2005/8/layout/bProcess4"/>
    <dgm:cxn modelId="{ADF46CE5-F793-406F-B5A7-20A3140ED13D}" type="presParOf" srcId="{B0654A73-D7E2-4663-BFBC-8FC52E1E9617}" destId="{D4A3C48B-A021-4D11-85C4-49AC13132D18}" srcOrd="0" destOrd="0" presId="urn:microsoft.com/office/officeart/2005/8/layout/bProcess4"/>
    <dgm:cxn modelId="{219BBA22-0C0E-4056-88B4-4FAF8E08F4CF}" type="presParOf" srcId="{B0654A73-D7E2-4663-BFBC-8FC52E1E9617}" destId="{2E9730B3-56D7-4800-9CB3-38804F1645FE}" srcOrd="1" destOrd="0" presId="urn:microsoft.com/office/officeart/2005/8/layout/bProcess4"/>
    <dgm:cxn modelId="{A8721184-9A27-4A98-B756-057CCB9FC3B1}" type="presParOf" srcId="{621C1F93-BF83-4F01-BBE1-A766441A2D4E}" destId="{9ED8926E-DC78-4BBA-8A80-75F1E7AA1A54}" srcOrd="1" destOrd="0" presId="urn:microsoft.com/office/officeart/2005/8/layout/bProcess4"/>
    <dgm:cxn modelId="{C4ACA594-2588-4E9A-94BB-648A306CB3ED}" type="presParOf" srcId="{621C1F93-BF83-4F01-BBE1-A766441A2D4E}" destId="{48CB199A-E52D-435E-B7B1-B07A6EB5E14F}" srcOrd="2" destOrd="0" presId="urn:microsoft.com/office/officeart/2005/8/layout/bProcess4"/>
    <dgm:cxn modelId="{BAF8D342-E0BA-4D10-B65A-EAAC0CAFFABB}" type="presParOf" srcId="{48CB199A-E52D-435E-B7B1-B07A6EB5E14F}" destId="{F0219534-3C84-4143-87E8-0D71451261C7}" srcOrd="0" destOrd="0" presId="urn:microsoft.com/office/officeart/2005/8/layout/bProcess4"/>
    <dgm:cxn modelId="{1D44678F-E89F-4907-AFF7-4AD33F603B94}" type="presParOf" srcId="{48CB199A-E52D-435E-B7B1-B07A6EB5E14F}" destId="{B70AFFC1-2854-4459-A67E-9EB985398D3D}" srcOrd="1" destOrd="0" presId="urn:microsoft.com/office/officeart/2005/8/layout/bProcess4"/>
    <dgm:cxn modelId="{4E3F507E-E0BB-41A7-8453-8EC9CFFEB69E}" type="presParOf" srcId="{621C1F93-BF83-4F01-BBE1-A766441A2D4E}" destId="{1D5EFD2D-0F3E-4C71-ABA8-317E8D409151}" srcOrd="3" destOrd="0" presId="urn:microsoft.com/office/officeart/2005/8/layout/bProcess4"/>
    <dgm:cxn modelId="{88C70774-A1B9-4092-8929-E5624FE17F0D}" type="presParOf" srcId="{621C1F93-BF83-4F01-BBE1-A766441A2D4E}" destId="{4FE05C34-AE70-4995-B3B5-4BEBBA4A33F2}" srcOrd="4" destOrd="0" presId="urn:microsoft.com/office/officeart/2005/8/layout/bProcess4"/>
    <dgm:cxn modelId="{CC11F369-7753-446E-B8E5-72BB7CA34DB1}" type="presParOf" srcId="{4FE05C34-AE70-4995-B3B5-4BEBBA4A33F2}" destId="{4293E5C8-DEEE-46FE-82B9-0DC235E33AF5}" srcOrd="0" destOrd="0" presId="urn:microsoft.com/office/officeart/2005/8/layout/bProcess4"/>
    <dgm:cxn modelId="{50551178-C240-4FAB-BC00-3E6F5AAF7E2E}" type="presParOf" srcId="{4FE05C34-AE70-4995-B3B5-4BEBBA4A33F2}" destId="{4C84AFCC-88F4-476F-8648-B78F0D396E8B}" srcOrd="1" destOrd="0" presId="urn:microsoft.com/office/officeart/2005/8/layout/bProcess4"/>
    <dgm:cxn modelId="{B3EDF39E-9B4C-4004-B742-1B9AE46FAE4E}" type="presParOf" srcId="{621C1F93-BF83-4F01-BBE1-A766441A2D4E}" destId="{F5468DC1-1F27-4A27-BFC3-C036F4740C93}" srcOrd="5" destOrd="0" presId="urn:microsoft.com/office/officeart/2005/8/layout/bProcess4"/>
    <dgm:cxn modelId="{12D61BA2-003F-4293-AC4F-34EBA69613C9}" type="presParOf" srcId="{621C1F93-BF83-4F01-BBE1-A766441A2D4E}" destId="{BD2C4175-BD5D-48AB-B591-0146B059FDDB}" srcOrd="6" destOrd="0" presId="urn:microsoft.com/office/officeart/2005/8/layout/bProcess4"/>
    <dgm:cxn modelId="{4BA57DF5-D55A-4C05-9FB6-E18559D59A75}" type="presParOf" srcId="{BD2C4175-BD5D-48AB-B591-0146B059FDDB}" destId="{D02A3FFA-B33B-4E1C-8426-CAB6A3AD182E}" srcOrd="0" destOrd="0" presId="urn:microsoft.com/office/officeart/2005/8/layout/bProcess4"/>
    <dgm:cxn modelId="{2FA82BAA-853A-42DE-B165-132C2A2A77C7}" type="presParOf" srcId="{BD2C4175-BD5D-48AB-B591-0146B059FDDB}" destId="{CEA9035A-EEF8-4A38-8AD7-F93948A5771B}"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D8926E-DC78-4BBA-8A80-75F1E7AA1A54}">
      <dsp:nvSpPr>
        <dsp:cNvPr id="0" name=""/>
        <dsp:cNvSpPr/>
      </dsp:nvSpPr>
      <dsp:spPr>
        <a:xfrm rot="5400000">
          <a:off x="-172977" y="1257577"/>
          <a:ext cx="1960028"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E9730B3-56D7-4800-9CB3-38804F1645FE}">
      <dsp:nvSpPr>
        <dsp:cNvPr id="0" name=""/>
        <dsp:cNvSpPr/>
      </dsp:nvSpPr>
      <dsp:spPr>
        <a:xfrm>
          <a:off x="273486" y="148"/>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Kết</a:t>
          </a:r>
          <a:r>
            <a:rPr lang="en-US" sz="1600" b="1" kern="1200" dirty="0">
              <a:solidFill>
                <a:srgbClr val="FF0000"/>
              </a:solidFill>
              <a:latin typeface="+mn-lt"/>
            </a:rPr>
            <a:t> </a:t>
          </a:r>
          <a:r>
            <a:rPr lang="en-US" sz="1600" b="1" kern="1200" dirty="0" err="1">
              <a:solidFill>
                <a:srgbClr val="FF0000"/>
              </a:solidFill>
              <a:latin typeface="+mn-lt"/>
            </a:rPr>
            <a:t>nối</a:t>
          </a:r>
          <a:endParaRPr lang="en-US" sz="1600" kern="1200" dirty="0">
            <a:solidFill>
              <a:srgbClr val="FF0000"/>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Sử</a:t>
          </a:r>
          <a:r>
            <a:rPr lang="en-US" sz="1200" b="0" kern="1200" dirty="0">
              <a:solidFill>
                <a:schemeClr val="tx1"/>
              </a:solidFill>
              <a:effectLst/>
            </a:rPr>
            <a:t> </a:t>
          </a:r>
          <a:r>
            <a:rPr lang="en-US" sz="1200" b="0" kern="1200" dirty="0" err="1">
              <a:solidFill>
                <a:schemeClr val="tx1"/>
              </a:solidFill>
              <a:effectLst/>
            </a:rPr>
            <a:t>dụng</a:t>
          </a:r>
          <a:r>
            <a:rPr lang="en-US" sz="1200" b="0" kern="1200" dirty="0">
              <a:solidFill>
                <a:schemeClr val="tx1"/>
              </a:solidFill>
              <a:effectLst/>
            </a:rPr>
            <a:t> </a:t>
          </a:r>
          <a:r>
            <a:rPr lang="en-US" sz="1200" b="1" kern="1200" dirty="0" err="1">
              <a:solidFill>
                <a:schemeClr val="tx1"/>
              </a:solidFill>
              <a:effectLst/>
            </a:rPr>
            <a:t>ConnectionMultiplexer</a:t>
          </a:r>
          <a:r>
            <a:rPr lang="en-US" sz="1200" b="0" kern="1200" dirty="0">
              <a:solidFill>
                <a:schemeClr val="tx1"/>
              </a:solidFill>
              <a:effectLst/>
            </a:rPr>
            <a:t> </a:t>
          </a:r>
          <a:r>
            <a:rPr lang="en-US" sz="1200" b="0" kern="1200" dirty="0" err="1">
              <a:solidFill>
                <a:schemeClr val="tx1"/>
              </a:solidFill>
              <a:effectLst/>
            </a:rPr>
            <a:t>làm</a:t>
          </a:r>
          <a:r>
            <a:rPr lang="en-US" sz="1200" b="0" kern="1200" dirty="0">
              <a:solidFill>
                <a:schemeClr val="tx1"/>
              </a:solidFill>
              <a:effectLst/>
            </a:rPr>
            <a:t> </a:t>
          </a:r>
          <a:r>
            <a:rPr lang="en-US" sz="1200" b="0" kern="1200" dirty="0" err="1">
              <a:solidFill>
                <a:schemeClr val="tx1"/>
              </a:solidFill>
              <a:effectLst/>
            </a:rPr>
            <a:t>trung</a:t>
          </a:r>
          <a:r>
            <a:rPr lang="en-US" sz="1200" b="0" kern="1200" dirty="0">
              <a:solidFill>
                <a:schemeClr val="tx1"/>
              </a:solidFill>
              <a:effectLst/>
            </a:rPr>
            <a:t> </a:t>
          </a:r>
          <a:r>
            <a:rPr lang="en-US" sz="1200" b="0" kern="1200" dirty="0" err="1">
              <a:solidFill>
                <a:schemeClr val="tx1"/>
              </a:solidFill>
              <a:effectLst/>
            </a:rPr>
            <a:t>tâm</a:t>
          </a:r>
          <a:r>
            <a:rPr lang="en-US" sz="1200" b="0" kern="1200" dirty="0">
              <a:solidFill>
                <a:schemeClr val="tx1"/>
              </a:solidFill>
              <a:effectLst/>
            </a:rPr>
            <a:t> </a:t>
          </a:r>
          <a:r>
            <a:rPr lang="en-US" sz="1200" b="0" kern="1200" dirty="0" err="1">
              <a:solidFill>
                <a:schemeClr val="tx1"/>
              </a:solidFill>
              <a:effectLst/>
            </a:rPr>
            <a:t>để</a:t>
          </a:r>
          <a:r>
            <a:rPr lang="en-US" sz="1200" b="0" kern="1200" dirty="0">
              <a:solidFill>
                <a:schemeClr val="tx1"/>
              </a:solidFill>
              <a:effectLst/>
            </a:rPr>
            <a:t> </a:t>
          </a:r>
          <a:r>
            <a:rPr lang="en-US" sz="1200" b="0" kern="1200" dirty="0" err="1">
              <a:solidFill>
                <a:schemeClr val="tx1"/>
              </a:solidFill>
              <a:effectLst/>
            </a:rPr>
            <a:t>quản</a:t>
          </a:r>
          <a:r>
            <a:rPr lang="en-US" sz="1200" b="0" kern="1200" dirty="0">
              <a:solidFill>
                <a:schemeClr val="tx1"/>
              </a:solidFill>
              <a:effectLst/>
            </a:rPr>
            <a:t> </a:t>
          </a:r>
          <a:r>
            <a:rPr lang="en-US" sz="1200" b="0" kern="1200" dirty="0" err="1">
              <a:solidFill>
                <a:schemeClr val="tx1"/>
              </a:solidFill>
              <a:effectLst/>
            </a:rPr>
            <a:t>lý</a:t>
          </a:r>
          <a:r>
            <a:rPr lang="en-US" sz="1200" b="0" kern="1200" dirty="0">
              <a:solidFill>
                <a:schemeClr val="tx1"/>
              </a:solidFill>
              <a:effectLst/>
            </a:rPr>
            <a:t> </a:t>
          </a:r>
          <a:r>
            <a:rPr lang="en-US" sz="1200" b="0" kern="1200" dirty="0" err="1">
              <a:solidFill>
                <a:schemeClr val="tx1"/>
              </a:solidFill>
              <a:effectLst/>
            </a:rPr>
            <a:t>kết</a:t>
          </a:r>
          <a:r>
            <a:rPr lang="en-US" sz="1200" b="0" kern="1200" dirty="0">
              <a:solidFill>
                <a:schemeClr val="tx1"/>
              </a:solidFill>
              <a:effectLst/>
            </a:rPr>
            <a:t> </a:t>
          </a:r>
          <a:r>
            <a:rPr lang="en-US" sz="1200" b="0" kern="1200" dirty="0" err="1">
              <a:solidFill>
                <a:schemeClr val="tx1"/>
              </a:solidFill>
              <a:effectLst/>
            </a:rPr>
            <a:t>nối</a:t>
          </a:r>
          <a:r>
            <a:rPr lang="en-US" sz="1200" b="0" kern="1200" dirty="0">
              <a:solidFill>
                <a:schemeClr val="tx1"/>
              </a:solidFill>
              <a:effectLst/>
            </a:rPr>
            <a:t> chia </a:t>
          </a:r>
          <a:r>
            <a:rPr lang="en-US" sz="1200" b="0" kern="1200" dirty="0" err="1">
              <a:solidFill>
                <a:schemeClr val="tx1"/>
              </a:solidFill>
              <a:effectLst/>
            </a:rPr>
            <a:t>sẻ</a:t>
          </a:r>
          <a:endParaRPr lang="en-US" sz="1200" b="0" kern="1200" dirty="0">
            <a:solidFill>
              <a:schemeClr val="tx1"/>
            </a:solidFill>
          </a:endParaRPr>
        </a:p>
      </dsp:txBody>
      <dsp:txXfrm>
        <a:off x="319744" y="46406"/>
        <a:ext cx="2539769" cy="1486855"/>
      </dsp:txXfrm>
    </dsp:sp>
    <dsp:sp modelId="{1D5EFD2D-0F3E-4C71-ABA8-317E8D409151}">
      <dsp:nvSpPr>
        <dsp:cNvPr id="0" name=""/>
        <dsp:cNvSpPr/>
      </dsp:nvSpPr>
      <dsp:spPr>
        <a:xfrm>
          <a:off x="814129" y="2244684"/>
          <a:ext cx="3486754"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70AFFC1-2854-4459-A67E-9EB985398D3D}">
      <dsp:nvSpPr>
        <dsp:cNvPr id="0" name=""/>
        <dsp:cNvSpPr/>
      </dsp:nvSpPr>
      <dsp:spPr>
        <a:xfrm>
          <a:off x="273486" y="1974362"/>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Lấy</a:t>
          </a:r>
          <a:r>
            <a:rPr lang="en-US" sz="1600" b="1" kern="1200" dirty="0">
              <a:solidFill>
                <a:srgbClr val="FF0000"/>
              </a:solidFill>
              <a:latin typeface="+mn-lt"/>
            </a:rPr>
            <a:t> Database</a:t>
          </a:r>
          <a:endParaRPr lang="en-US" sz="1600" kern="1200" dirty="0">
            <a:solidFill>
              <a:srgbClr val="FF0000"/>
            </a:solidFill>
          </a:endParaRPr>
        </a:p>
        <a:p>
          <a:pPr marL="114300" lvl="1" indent="0" algn="just" defTabSz="533400">
            <a:lnSpc>
              <a:spcPct val="90000"/>
            </a:lnSpc>
            <a:spcBef>
              <a:spcPct val="0"/>
            </a:spcBef>
            <a:spcAft>
              <a:spcPct val="15000"/>
            </a:spcAft>
            <a:buNone/>
          </a:pPr>
          <a:r>
            <a:rPr lang="vi-VN" sz="1200" b="0" kern="1200" dirty="0">
              <a:solidFill>
                <a:schemeClr val="tx1"/>
              </a:solidFill>
              <a:effectLst/>
            </a:rPr>
            <a:t>Gọi </a:t>
          </a:r>
          <a:r>
            <a:rPr lang="vi-VN" sz="1200" b="1" kern="1200" dirty="0">
              <a:solidFill>
                <a:schemeClr val="tx1"/>
              </a:solidFill>
              <a:effectLst/>
            </a:rPr>
            <a:t>GetDatabase() </a:t>
          </a:r>
          <a:r>
            <a:rPr lang="vi-VN" sz="1200" b="0" kern="1200" dirty="0">
              <a:solidFill>
                <a:schemeClr val="tx1"/>
              </a:solidFill>
              <a:effectLst/>
            </a:rPr>
            <a:t>để lấy </a:t>
          </a:r>
          <a:r>
            <a:rPr lang="vi-VN" sz="1200" b="1" kern="1200" dirty="0">
              <a:solidFill>
                <a:schemeClr val="tx1"/>
              </a:solidFill>
              <a:effectLst/>
            </a:rPr>
            <a:t>IDatabase</a:t>
          </a:r>
          <a:r>
            <a:rPr lang="vi-VN" sz="1200" b="0" kern="1200" dirty="0">
              <a:solidFill>
                <a:schemeClr val="tx1"/>
              </a:solidFill>
              <a:effectLst/>
            </a:rPr>
            <a:t>, dùng cho các lệnh như set/get key-value.</a:t>
          </a:r>
          <a:endParaRPr lang="en-US" sz="1200" b="0" kern="1200" dirty="0">
            <a:solidFill>
              <a:schemeClr val="tx1"/>
            </a:solidFill>
          </a:endParaRPr>
        </a:p>
      </dsp:txBody>
      <dsp:txXfrm>
        <a:off x="319744" y="2020620"/>
        <a:ext cx="2539769" cy="1486855"/>
      </dsp:txXfrm>
    </dsp:sp>
    <dsp:sp modelId="{F5468DC1-1F27-4A27-BFC3-C036F4740C93}">
      <dsp:nvSpPr>
        <dsp:cNvPr id="0" name=""/>
        <dsp:cNvSpPr/>
      </dsp:nvSpPr>
      <dsp:spPr>
        <a:xfrm rot="16200000">
          <a:off x="3327962" y="1257577"/>
          <a:ext cx="1960028" cy="236905"/>
        </a:xfrm>
        <a:prstGeom prst="rect">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C84AFCC-88F4-476F-8648-B78F0D396E8B}">
      <dsp:nvSpPr>
        <dsp:cNvPr id="0" name=""/>
        <dsp:cNvSpPr/>
      </dsp:nvSpPr>
      <dsp:spPr>
        <a:xfrm>
          <a:off x="3774426" y="1974362"/>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err="1">
              <a:solidFill>
                <a:srgbClr val="FF0000"/>
              </a:solidFill>
              <a:latin typeface="+mn-lt"/>
            </a:rPr>
            <a:t>Thực</a:t>
          </a:r>
          <a:r>
            <a:rPr lang="en-US" sz="1600" b="1" kern="1200" dirty="0">
              <a:solidFill>
                <a:srgbClr val="FF0000"/>
              </a:solidFill>
              <a:latin typeface="+mn-lt"/>
            </a:rPr>
            <a:t> </a:t>
          </a:r>
          <a:r>
            <a:rPr lang="en-US" sz="1600" b="1" kern="1200" dirty="0" err="1">
              <a:solidFill>
                <a:srgbClr val="FF0000"/>
              </a:solidFill>
              <a:latin typeface="+mn-lt"/>
            </a:rPr>
            <a:t>Thi</a:t>
          </a:r>
          <a:r>
            <a:rPr lang="en-US" sz="1600" b="1" kern="1200" dirty="0">
              <a:solidFill>
                <a:srgbClr val="FF0000"/>
              </a:solidFill>
              <a:latin typeface="+mn-lt"/>
            </a:rPr>
            <a:t> </a:t>
          </a:r>
          <a:r>
            <a:rPr lang="en-US" sz="1600" b="1" kern="1200" dirty="0" err="1">
              <a:solidFill>
                <a:srgbClr val="FF0000"/>
              </a:solidFill>
              <a:latin typeface="+mn-lt"/>
            </a:rPr>
            <a:t>Lệnh</a:t>
          </a:r>
          <a:endParaRPr lang="en-US" sz="1600" kern="1200" dirty="0">
            <a:solidFill>
              <a:srgbClr val="FF0000"/>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Thực</a:t>
          </a:r>
          <a:r>
            <a:rPr lang="en-US" sz="1200" b="0" kern="1200" dirty="0">
              <a:solidFill>
                <a:schemeClr val="tx1"/>
              </a:solidFill>
              <a:effectLst/>
            </a:rPr>
            <a:t> </a:t>
          </a:r>
          <a:r>
            <a:rPr lang="en-US" sz="1200" b="0" kern="1200" dirty="0" err="1">
              <a:solidFill>
                <a:schemeClr val="tx1"/>
              </a:solidFill>
              <a:effectLst/>
            </a:rPr>
            <a:t>hiện</a:t>
          </a:r>
          <a:r>
            <a:rPr lang="en-US" sz="1200" b="0" kern="1200" dirty="0">
              <a:solidFill>
                <a:schemeClr val="tx1"/>
              </a:solidFill>
              <a:effectLst/>
            </a:rPr>
            <a:t> </a:t>
          </a:r>
          <a:r>
            <a:rPr lang="en-US" sz="1200" b="1" kern="1200" dirty="0">
              <a:solidFill>
                <a:schemeClr val="tx1"/>
              </a:solidFill>
              <a:effectLst/>
            </a:rPr>
            <a:t>operations</a:t>
          </a:r>
          <a:r>
            <a:rPr lang="en-US" sz="1200" b="0" kern="1200" dirty="0">
              <a:solidFill>
                <a:schemeClr val="tx1"/>
              </a:solidFill>
              <a:effectLst/>
            </a:rPr>
            <a:t> qua </a:t>
          </a:r>
          <a:r>
            <a:rPr lang="en-US" sz="1200" b="0" kern="1200" dirty="0" err="1">
              <a:solidFill>
                <a:schemeClr val="tx1"/>
              </a:solidFill>
              <a:effectLst/>
            </a:rPr>
            <a:t>IDatabase</a:t>
          </a:r>
          <a:r>
            <a:rPr lang="en-US" sz="1200" b="0" kern="1200" dirty="0">
              <a:solidFill>
                <a:schemeClr val="tx1"/>
              </a:solidFill>
              <a:effectLst/>
            </a:rPr>
            <a:t>. </a:t>
          </a:r>
          <a:endParaRPr lang="en-US" sz="1200" b="0" kern="1200" dirty="0">
            <a:solidFill>
              <a:schemeClr val="tx1"/>
            </a:solidFill>
          </a:endParaRPr>
        </a:p>
        <a:p>
          <a:pPr marL="114300" lvl="1" indent="0" algn="l" defTabSz="533400">
            <a:lnSpc>
              <a:spcPct val="90000"/>
            </a:lnSpc>
            <a:spcBef>
              <a:spcPct val="0"/>
            </a:spcBef>
            <a:spcAft>
              <a:spcPct val="15000"/>
            </a:spcAft>
            <a:buNone/>
          </a:pPr>
          <a:r>
            <a:rPr lang="en-US" sz="1200" b="0" kern="1200" dirty="0" err="1">
              <a:solidFill>
                <a:schemeClr val="tx1"/>
              </a:solidFill>
              <a:effectLst/>
            </a:rPr>
            <a:t>Tất</a:t>
          </a:r>
          <a:r>
            <a:rPr lang="en-US" sz="1200" b="0" kern="1200" dirty="0">
              <a:solidFill>
                <a:schemeClr val="tx1"/>
              </a:solidFill>
              <a:effectLst/>
            </a:rPr>
            <a:t> </a:t>
          </a:r>
          <a:r>
            <a:rPr lang="en-US" sz="1200" b="0" kern="1200" dirty="0" err="1">
              <a:solidFill>
                <a:schemeClr val="tx1"/>
              </a:solidFill>
              <a:effectLst/>
            </a:rPr>
            <a:t>cả</a:t>
          </a:r>
          <a:r>
            <a:rPr lang="en-US" sz="1200" b="0" kern="1200" dirty="0">
              <a:solidFill>
                <a:schemeClr val="tx1"/>
              </a:solidFill>
              <a:effectLst/>
            </a:rPr>
            <a:t> </a:t>
          </a:r>
          <a:r>
            <a:rPr lang="en-US" sz="1200" b="0" kern="1200" dirty="0" err="1">
              <a:solidFill>
                <a:schemeClr val="tx1"/>
              </a:solidFill>
              <a:effectLst/>
            </a:rPr>
            <a:t>chạy</a:t>
          </a:r>
          <a:r>
            <a:rPr lang="en-US" sz="1200" b="0" kern="1200" dirty="0">
              <a:solidFill>
                <a:schemeClr val="tx1"/>
              </a:solidFill>
              <a:effectLst/>
            </a:rPr>
            <a:t> </a:t>
          </a:r>
          <a:r>
            <a:rPr lang="en-US" sz="1200" b="0" kern="1200" dirty="0" err="1">
              <a:solidFill>
                <a:schemeClr val="tx1"/>
              </a:solidFill>
              <a:effectLst/>
            </a:rPr>
            <a:t>trên</a:t>
          </a:r>
          <a:r>
            <a:rPr lang="en-US" sz="1200" b="0" kern="1200" dirty="0">
              <a:solidFill>
                <a:schemeClr val="tx1"/>
              </a:solidFill>
              <a:effectLst/>
            </a:rPr>
            <a:t> single-threaded model </a:t>
          </a:r>
          <a:r>
            <a:rPr lang="en-US" sz="1200" b="0" kern="1200" dirty="0" err="1">
              <a:solidFill>
                <a:schemeClr val="tx1"/>
              </a:solidFill>
              <a:effectLst/>
            </a:rPr>
            <a:t>của</a:t>
          </a:r>
          <a:r>
            <a:rPr lang="en-US" sz="1200" b="0" kern="1200" dirty="0">
              <a:solidFill>
                <a:schemeClr val="tx1"/>
              </a:solidFill>
              <a:effectLst/>
            </a:rPr>
            <a:t> Redis, </a:t>
          </a:r>
          <a:r>
            <a:rPr lang="en-US" sz="1200" b="0" kern="1200" dirty="0" err="1">
              <a:solidFill>
                <a:schemeClr val="tx1"/>
              </a:solidFill>
              <a:effectLst/>
            </a:rPr>
            <a:t>đảm</a:t>
          </a:r>
          <a:r>
            <a:rPr lang="en-US" sz="1200" b="0" kern="1200" dirty="0">
              <a:solidFill>
                <a:schemeClr val="tx1"/>
              </a:solidFill>
              <a:effectLst/>
            </a:rPr>
            <a:t> </a:t>
          </a:r>
          <a:r>
            <a:rPr lang="en-US" sz="1200" b="0" kern="1200" dirty="0" err="1">
              <a:solidFill>
                <a:schemeClr val="tx1"/>
              </a:solidFill>
              <a:effectLst/>
            </a:rPr>
            <a:t>bảo</a:t>
          </a:r>
          <a:r>
            <a:rPr lang="en-US" sz="1200" b="0" kern="1200" dirty="0">
              <a:solidFill>
                <a:schemeClr val="tx1"/>
              </a:solidFill>
              <a:effectLst/>
            </a:rPr>
            <a:t> atomicity.</a:t>
          </a:r>
          <a:endParaRPr lang="en-US" sz="1200" b="0" kern="1200" dirty="0">
            <a:solidFill>
              <a:schemeClr val="tx1"/>
            </a:solidFill>
          </a:endParaRPr>
        </a:p>
      </dsp:txBody>
      <dsp:txXfrm>
        <a:off x="3820684" y="2020620"/>
        <a:ext cx="2539769" cy="1486855"/>
      </dsp:txXfrm>
    </dsp:sp>
    <dsp:sp modelId="{CEA9035A-EEF8-4A38-8AD7-F93948A5771B}">
      <dsp:nvSpPr>
        <dsp:cNvPr id="0" name=""/>
        <dsp:cNvSpPr/>
      </dsp:nvSpPr>
      <dsp:spPr>
        <a:xfrm>
          <a:off x="3774426" y="148"/>
          <a:ext cx="2632285" cy="1579371"/>
        </a:xfrm>
        <a:prstGeom prst="roundRect">
          <a:avLst>
            <a:gd name="adj" fmla="val 10000"/>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solidFill>
                <a:srgbClr val="FF0000"/>
              </a:solidFill>
              <a:latin typeface="+mn-lt"/>
            </a:rPr>
            <a:t>Dispose</a:t>
          </a:r>
          <a:endParaRPr lang="en-US" sz="1600" kern="1200" dirty="0">
            <a:solidFill>
              <a:srgbClr val="FF0000"/>
            </a:solidFill>
          </a:endParaRPr>
        </a:p>
        <a:p>
          <a:pPr marL="114300" lvl="1" indent="0" algn="l" defTabSz="533400">
            <a:lnSpc>
              <a:spcPct val="90000"/>
            </a:lnSpc>
            <a:spcBef>
              <a:spcPct val="0"/>
            </a:spcBef>
            <a:spcAft>
              <a:spcPct val="15000"/>
            </a:spcAft>
            <a:buNone/>
          </a:pPr>
          <a:r>
            <a:rPr lang="vi-VN" sz="1200" kern="1200" dirty="0">
              <a:solidFill>
                <a:schemeClr val="tx1"/>
              </a:solidFill>
              <a:effectLst/>
            </a:rPr>
            <a:t>Đóng kết nối khi xong để giải phóng tài nguyên.</a:t>
          </a:r>
          <a:endParaRPr lang="en-US" sz="1200" kern="1200" dirty="0">
            <a:solidFill>
              <a:schemeClr val="tx1"/>
            </a:solidFill>
          </a:endParaRPr>
        </a:p>
      </dsp:txBody>
      <dsp:txXfrm>
        <a:off x="3820684" y="46406"/>
        <a:ext cx="2539769" cy="148685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6EED0A-7C44-0F02-EB92-30FCFAD326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0D1A12F-7C38-A72D-13D8-69F5173E2B8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6BCCF1-C4C6-46CD-8839-83292CBF24FF}" type="datetimeFigureOut">
              <a:rPr lang="en-US" smtClean="0"/>
              <a:t>10/22/2025</a:t>
            </a:fld>
            <a:endParaRPr lang="en-US"/>
          </a:p>
        </p:txBody>
      </p:sp>
      <p:sp>
        <p:nvSpPr>
          <p:cNvPr id="4" name="Footer Placeholder 3">
            <a:extLst>
              <a:ext uri="{FF2B5EF4-FFF2-40B4-BE49-F238E27FC236}">
                <a16:creationId xmlns:a16="http://schemas.microsoft.com/office/drawing/2014/main" id="{A6A9B0C7-0AA1-9AF8-C243-0C906D2439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110C76A-58FA-0748-FB1F-F37641544D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A7A579-77DE-403F-82F9-478BF24BE147}" type="slidenum">
              <a:rPr lang="en-US" smtClean="0"/>
              <a:t>‹#›</a:t>
            </a:fld>
            <a:endParaRPr lang="en-US"/>
          </a:p>
        </p:txBody>
      </p:sp>
    </p:spTree>
    <p:extLst>
      <p:ext uri="{BB962C8B-B14F-4D97-AF65-F5344CB8AC3E}">
        <p14:creationId xmlns:p14="http://schemas.microsoft.com/office/powerpoint/2010/main" val="3979724971"/>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redis.io/technology/data-structures/"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s://redis.io/learn/howtos/quick-start/cheat-sheet#generic"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a:extLst>
            <a:ext uri="{FF2B5EF4-FFF2-40B4-BE49-F238E27FC236}">
              <a16:creationId xmlns:a16="http://schemas.microsoft.com/office/drawing/2014/main" id="{3770AA60-F8F4-745D-E67B-BAEB540CA390}"/>
            </a:ext>
          </a:extLst>
        </p:cNvPr>
        <p:cNvGrpSpPr/>
        <p:nvPr/>
      </p:nvGrpSpPr>
      <p:grpSpPr>
        <a:xfrm>
          <a:off x="0" y="0"/>
          <a:ext cx="0" cy="0"/>
          <a:chOff x="0" y="0"/>
          <a:chExt cx="0" cy="0"/>
        </a:xfrm>
      </p:grpSpPr>
      <p:sp>
        <p:nvSpPr>
          <p:cNvPr id="212" name="Google Shape;212;g21258269c9b_0_103:notes">
            <a:extLst>
              <a:ext uri="{FF2B5EF4-FFF2-40B4-BE49-F238E27FC236}">
                <a16:creationId xmlns:a16="http://schemas.microsoft.com/office/drawing/2014/main" id="{28CA807D-E650-3466-4625-AE22AE7D9D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258269c9b_0_103:notes">
            <a:extLst>
              <a:ext uri="{FF2B5EF4-FFF2-40B4-BE49-F238E27FC236}">
                <a16:creationId xmlns:a16="http://schemas.microsoft.com/office/drawing/2014/main" id="{DF25C31E-0A3F-E653-BC06-4DD4572162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6384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26ADA389-C270-5644-2233-E9512908716E}"/>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221F19D4-28BD-B446-230F-811EF852C0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A0599ADA-CD57-4088-A3D5-5F0D6F4A7C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8232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hlinkClick r:id="rId3"/>
              </a:rPr>
              <a:t>Data Structures – Redis</a:t>
            </a:r>
            <a:endParaRPr lang="en-US" dirty="0"/>
          </a:p>
          <a:p>
            <a:r>
              <a:rPr lang="en-US" dirty="0">
                <a:hlinkClick r:id="rId4"/>
              </a:rPr>
              <a:t>Redis Commands Cheat sheet</a:t>
            </a:r>
            <a:endParaRPr lang="en-US" dirty="0"/>
          </a:p>
        </p:txBody>
      </p:sp>
    </p:spTree>
    <p:extLst>
      <p:ext uri="{BB962C8B-B14F-4D97-AF65-F5344CB8AC3E}">
        <p14:creationId xmlns:p14="http://schemas.microsoft.com/office/powerpoint/2010/main" val="1106098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794B2A5D-BA17-0717-9607-E9FAC8241445}"/>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82244F7-F1FB-B917-51EB-10231D082D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FFDAFE7-6B52-921C-4889-62395D268A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vi-VN" sz="1100" dirty="0"/>
              <a:t>Caching dữ liệu web: Lưu kết quả truy vấn để giảm tải server </a:t>
            </a:r>
          </a:p>
          <a:p>
            <a:pPr marL="171450" lvl="0" indent="-171450" algn="l" rtl="0">
              <a:spcBef>
                <a:spcPts val="0"/>
              </a:spcBef>
              <a:spcAft>
                <a:spcPts val="0"/>
              </a:spcAft>
              <a:buFont typeface="Arial" panose="020B0604020202020204" pitchFamily="34" charset="0"/>
              <a:buChar char="•"/>
            </a:pPr>
            <a:r>
              <a:rPr lang="vi-VN" sz="1100" dirty="0"/>
              <a:t>Bộ đếm thời gian thực: Theo dõi lượt xem, lượt thích, người dùng online</a:t>
            </a:r>
          </a:p>
          <a:p>
            <a:pPr marL="171450" lvl="0" indent="-171450" algn="l" rtl="0">
              <a:spcBef>
                <a:spcPts val="0"/>
              </a:spcBef>
              <a:spcAft>
                <a:spcPts val="0"/>
              </a:spcAft>
              <a:buFont typeface="Arial" panose="020B0604020202020204" pitchFamily="34" charset="0"/>
              <a:buChar char="•"/>
            </a:pPr>
            <a:r>
              <a:rPr lang="vi-VN" sz="1100" dirty="0"/>
              <a:t>Cấu hình ứng dụng: Lưu giá trị cấu hình động </a:t>
            </a:r>
          </a:p>
          <a:p>
            <a:pPr marL="171450" lvl="0" indent="-171450" algn="l" rtl="0">
              <a:spcBef>
                <a:spcPts val="0"/>
              </a:spcBef>
              <a:spcAft>
                <a:spcPts val="0"/>
              </a:spcAft>
              <a:buFont typeface="Arial" panose="020B0604020202020204" pitchFamily="34" charset="0"/>
              <a:buChar char="•"/>
            </a:pPr>
            <a:r>
              <a:rPr lang="vi-VN" sz="1100" dirty="0"/>
              <a:t>Lưu trữ token phiên: Quản lý phiên đăng nhập với TTL (thời gian sống).</a:t>
            </a:r>
          </a:p>
        </p:txBody>
      </p:sp>
    </p:spTree>
    <p:extLst>
      <p:ext uri="{BB962C8B-B14F-4D97-AF65-F5344CB8AC3E}">
        <p14:creationId xmlns:p14="http://schemas.microsoft.com/office/powerpoint/2010/main" val="4064593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4AB8229-C733-DFFD-8661-5E1F09A48BA7}"/>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667A86F8-E637-E8A9-CA43-0594B4CDFA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BDB789ED-E58F-DF03-FDF1-B9313D79C9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endParaRPr lang="vi-VN" sz="1100" dirty="0"/>
          </a:p>
        </p:txBody>
      </p:sp>
    </p:spTree>
    <p:extLst>
      <p:ext uri="{BB962C8B-B14F-4D97-AF65-F5344CB8AC3E}">
        <p14:creationId xmlns:p14="http://schemas.microsoft.com/office/powerpoint/2010/main" val="3674111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BD1CC45-809C-3BEE-157F-6B351BF35BEC}"/>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6002C6A1-3DD3-ADEA-F618-BEA65B1306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E9A50B9-AEF0-AC25-C5E4-47BD1372E9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vi-VN" sz="1100" dirty="0"/>
              <a:t>Hàng đợi tác vụ bất đồng bộ: Quản lý gửi email, thanh toán, báo cáo (ví dụ: LPUSH thêm thông báo, RPOP xử lý).</a:t>
            </a:r>
          </a:p>
          <a:p>
            <a:pPr marL="171450" lvl="0" indent="-171450">
              <a:buFont typeface="Arial" panose="020B0604020202020204" pitchFamily="34" charset="0"/>
              <a:buChar char="•"/>
            </a:pPr>
            <a:r>
              <a:rPr lang="vi-VN" sz="1100" dirty="0"/>
              <a:t>Lịch sử hành động người dùng: Lưu hành động gần đây (ví dụ: tìm kiếm, sản phẩm đã xem).</a:t>
            </a:r>
          </a:p>
          <a:p>
            <a:pPr marL="171450" lvl="0" indent="-171450">
              <a:buFont typeface="Arial" panose="020B0604020202020204" pitchFamily="34" charset="0"/>
              <a:buChar char="•"/>
            </a:pPr>
            <a:r>
              <a:rPr lang="vi-VN" sz="1100" dirty="0"/>
              <a:t>Hàng đợi tin nhắn thời gian thực: Xử lý tin nhắn trong ứng dụng chat.</a:t>
            </a:r>
          </a:p>
          <a:p>
            <a:pPr marL="171450" lvl="0" indent="-171450">
              <a:buFont typeface="Arial" panose="020B0604020202020204" pitchFamily="34" charset="0"/>
              <a:buChar char="•"/>
            </a:pPr>
            <a:r>
              <a:rPr lang="vi-VN" sz="1100" dirty="0"/>
              <a:t>Hàng đợi xử lý sự kiện: Quản lý sự kiện trong hệ thống IoT..</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019678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EAF04663-118C-326D-DA3F-C2EF3D8108F5}"/>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9890938A-65E6-2B9D-7B2F-0024E0A3DC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AA269CF2-7EF9-B266-3F05-41A1C879C3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072309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285B1A98-01D7-8E45-FE5A-B428F37854BA}"/>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76F94A1-A33F-EF6A-591F-99A5CF2EAB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DE587429-1824-DDCF-CB5A-FEEB624586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vi-VN" sz="1100" dirty="0"/>
              <a:t>Danh sách duy nhất: Lưu người dùng trực tuyến, thẻ tag bài viết, danh mục sản phẩm (không trùng lặp).</a:t>
            </a:r>
          </a:p>
          <a:p>
            <a:pPr marL="171450" lvl="0" indent="-171450">
              <a:buFont typeface="Arial" panose="020B0604020202020204" pitchFamily="34" charset="0"/>
              <a:buChar char="•"/>
            </a:pPr>
            <a:r>
              <a:rPr lang="vi-VN" sz="1100" dirty="0"/>
              <a:t>Xử lý giao dịch tập hợp: Tìm bạn chung, sản phẩm chung giữa khách hàng (dùng SINTER, SUNION, SDIFF).</a:t>
            </a:r>
          </a:p>
          <a:p>
            <a:pPr marL="171450" lvl="0" indent="-171450">
              <a:buFont typeface="Arial" panose="020B0604020202020204" pitchFamily="34" charset="0"/>
              <a:buChar char="•"/>
            </a:pPr>
            <a:r>
              <a:rPr lang="vi-VN" sz="1100" dirty="0"/>
              <a:t>Kiểm tra thành viên nhanh: Xác minh người dùng trong blacklist hoặc danh sách quyền truy cập.</a:t>
            </a:r>
          </a:p>
          <a:p>
            <a:pPr marL="0" lvl="0" indent="0" algn="l" rtl="0">
              <a:spcBef>
                <a:spcPts val="0"/>
              </a:spcBef>
              <a:spcAft>
                <a:spcPts val="0"/>
              </a:spcAft>
              <a:buNone/>
            </a:pPr>
            <a:endParaRPr b="1" dirty="0"/>
          </a:p>
        </p:txBody>
      </p:sp>
    </p:spTree>
    <p:extLst>
      <p:ext uri="{BB962C8B-B14F-4D97-AF65-F5344CB8AC3E}">
        <p14:creationId xmlns:p14="http://schemas.microsoft.com/office/powerpoint/2010/main" val="197238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8A9DF4C2-1678-E173-F39F-1B9BC344AD1C}"/>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1EB434F-907D-2FD2-A38A-ED1F116E2B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EF7C345F-A79F-C49E-0534-EF34AD9F04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endParaRPr lang="vi-VN" sz="1100" dirty="0"/>
          </a:p>
        </p:txBody>
      </p:sp>
    </p:spTree>
    <p:extLst>
      <p:ext uri="{BB962C8B-B14F-4D97-AF65-F5344CB8AC3E}">
        <p14:creationId xmlns:p14="http://schemas.microsoft.com/office/powerpoint/2010/main" val="2910582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49210451-7220-065E-D422-8003621CF4F0}"/>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DE0DE551-9354-C02B-A161-CE8A8269E2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A17FF4E8-22F8-5F30-5760-33322B1DF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vi-VN" altLang="en-US" sz="1100" dirty="0"/>
              <a:t>Lưu trữ thông tin đối tượng: Biểu diễn dữ liệu người dùng (tên, tuổi, email) hoặc sản phẩm (tên, giá, mô tả). </a:t>
            </a:r>
          </a:p>
          <a:p>
            <a:pPr marL="171450" indent="-171450">
              <a:buFont typeface="Arial" panose="020B0604020202020204" pitchFamily="34" charset="0"/>
              <a:buChar char="•"/>
            </a:pPr>
            <a:r>
              <a:rPr lang="vi-VN" altLang="en-US" sz="1100" dirty="0"/>
              <a:t>Cấu hình phức tạp: Lưu cấu hình nhiều thuộc tính, cập nhật từng trường riêng lẻ. </a:t>
            </a:r>
          </a:p>
          <a:p>
            <a:pPr marL="171450" indent="-171450">
              <a:buFont typeface="Arial" panose="020B0604020202020204" pitchFamily="34" charset="0"/>
              <a:buChar char="•"/>
            </a:pPr>
            <a:r>
              <a:rPr lang="vi-VN" altLang="en-US" sz="1100" dirty="0"/>
              <a:t>Quản lý phiên người dùng: Lưu dữ liệu phiên (giỏ hàng, trạng thái đăng nhập). </a:t>
            </a:r>
          </a:p>
          <a:p>
            <a:pPr marL="171450" indent="-171450">
              <a:buFont typeface="Arial" panose="020B0604020202020204" pitchFamily="34" charset="0"/>
              <a:buChar char="•"/>
            </a:pPr>
            <a:r>
              <a:rPr lang="vi-VN" altLang="en-US" sz="1100" dirty="0"/>
              <a:t>Lưu trữ dữ liệu cấu trúc: Dùng trong phân tích, lưu thuộc tính sự kiện giao dịch. </a:t>
            </a:r>
          </a:p>
        </p:txBody>
      </p:sp>
    </p:spTree>
    <p:extLst>
      <p:ext uri="{BB962C8B-B14F-4D97-AF65-F5344CB8AC3E}">
        <p14:creationId xmlns:p14="http://schemas.microsoft.com/office/powerpoint/2010/main" val="2629930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a:extLst>
            <a:ext uri="{FF2B5EF4-FFF2-40B4-BE49-F238E27FC236}">
              <a16:creationId xmlns:a16="http://schemas.microsoft.com/office/drawing/2014/main" id="{ACF0B730-F2C5-B352-2EA4-161D358F4E5B}"/>
            </a:ext>
          </a:extLst>
        </p:cNvPr>
        <p:cNvGrpSpPr/>
        <p:nvPr/>
      </p:nvGrpSpPr>
      <p:grpSpPr>
        <a:xfrm>
          <a:off x="0" y="0"/>
          <a:ext cx="0" cy="0"/>
          <a:chOff x="0" y="0"/>
          <a:chExt cx="0" cy="0"/>
        </a:xfrm>
      </p:grpSpPr>
      <p:sp>
        <p:nvSpPr>
          <p:cNvPr id="165" name="Google Shape;165;p:notes">
            <a:extLst>
              <a:ext uri="{FF2B5EF4-FFF2-40B4-BE49-F238E27FC236}">
                <a16:creationId xmlns:a16="http://schemas.microsoft.com/office/drawing/2014/main" id="{0FFE6F7B-5BF3-27A0-D5DA-91A153E194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p:notes">
            <a:extLst>
              <a:ext uri="{FF2B5EF4-FFF2-40B4-BE49-F238E27FC236}">
                <a16:creationId xmlns:a16="http://schemas.microsoft.com/office/drawing/2014/main" id="{28F303C2-A305-1251-E59F-2D971DB3AA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26374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2B3DFE0-966E-13B9-D53F-6CE4719D64AB}"/>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F7947E20-1A80-DA70-8196-FC31218668E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B81CEB13-57B4-D452-6E22-A2846689C2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1158182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8652BEA4-51F1-1E37-0F8E-372B6B1B0756}"/>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EB8DD141-FEC7-61DC-263B-A7539D38E7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0BB9085-0A39-04AD-71FD-AF18F7EFAA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1647683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A1B34170-3383-1CD7-478F-C92F5CABB8DF}"/>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7E970FB7-0921-ABA5-83B4-1B2172F8A9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F5947584-AA57-BA5E-F7A6-50CEACFCDB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2384509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F3507277-63CD-2713-B9DD-5B75E0F8D29B}"/>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921B7653-5248-BEF0-1859-AAE3686E4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92E03514-0910-30F3-BF66-A6E3E2238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32172215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B748DB76-FF11-F311-4BD1-C928D8AEF750}"/>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F07C3B7-856A-43EB-D729-2DDA2BF19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5B233186-73D4-6A94-1863-E2742BB9FA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31897223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B8A29ED8-8D51-7431-8763-FBF15897BDD2}"/>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B2B6A06A-2F34-61CB-5E6A-B05A767E69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C25A35F4-B770-26BB-92C6-61D9D5766D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vi-VN" altLang="en-US" sz="1100" dirty="0"/>
              <a:t>HSET product:1 name "Apple iPhone 14 Pro" description "Powerful smartphone" price 999 brand "Apple"</a:t>
            </a:r>
          </a:p>
          <a:p>
            <a:pPr marL="171450" indent="-171450">
              <a:buFont typeface="Arial" panose="020B0604020202020204" pitchFamily="34" charset="0"/>
              <a:buChar char="•"/>
            </a:pPr>
            <a:r>
              <a:rPr lang="vi-VN" altLang="en-US" sz="1100" dirty="0"/>
              <a:t>HSET product:2 name "Samsung Galaxy S23 Ultra" description "Versatile Android phone" price 1199 brand "Samsung"</a:t>
            </a:r>
          </a:p>
          <a:p>
            <a:pPr marL="171450" indent="-171450">
              <a:buFont typeface="Arial" panose="020B0604020202020204" pitchFamily="34" charset="0"/>
              <a:buChar char="•"/>
            </a:pPr>
            <a:r>
              <a:rPr lang="vi-VN" altLang="en-US" sz="1100" dirty="0"/>
              <a:t>HSET product:3 name "Apple MacBook Air M2" description "Lightweight laptop" price 1099 brand "Apple"</a:t>
            </a:r>
          </a:p>
        </p:txBody>
      </p:sp>
    </p:spTree>
    <p:extLst>
      <p:ext uri="{BB962C8B-B14F-4D97-AF65-F5344CB8AC3E}">
        <p14:creationId xmlns:p14="http://schemas.microsoft.com/office/powerpoint/2010/main" val="3757436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30945972-531E-A762-CCD2-CC3C41A4FFBF}"/>
            </a:ext>
          </a:extLst>
        </p:cNvPr>
        <p:cNvGrpSpPr/>
        <p:nvPr/>
      </p:nvGrpSpPr>
      <p:grpSpPr>
        <a:xfrm>
          <a:off x="0" y="0"/>
          <a:ext cx="0" cy="0"/>
          <a:chOff x="0" y="0"/>
          <a:chExt cx="0" cy="0"/>
        </a:xfrm>
      </p:grpSpPr>
      <p:sp>
        <p:nvSpPr>
          <p:cNvPr id="231" name="Google Shape;231;g290f68c5a7b_0_133:notes">
            <a:extLst>
              <a:ext uri="{FF2B5EF4-FFF2-40B4-BE49-F238E27FC236}">
                <a16:creationId xmlns:a16="http://schemas.microsoft.com/office/drawing/2014/main" id="{0BAAFE75-FCB6-CF06-8BA8-EAF7ADF1F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90f68c5a7b_0_133:notes">
            <a:extLst>
              <a:ext uri="{FF2B5EF4-FFF2-40B4-BE49-F238E27FC236}">
                <a16:creationId xmlns:a16="http://schemas.microsoft.com/office/drawing/2014/main" id="{27208140-CCB1-59B4-7D6F-2F9B370B65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endParaRPr lang="vi-VN" altLang="en-US" sz="1100" dirty="0"/>
          </a:p>
        </p:txBody>
      </p:sp>
    </p:spTree>
    <p:extLst>
      <p:ext uri="{BB962C8B-B14F-4D97-AF65-F5344CB8AC3E}">
        <p14:creationId xmlns:p14="http://schemas.microsoft.com/office/powerpoint/2010/main" val="24957874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C3D99D5C-9FBA-5E70-08F9-807F38BBE9FA}"/>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2BBC6856-1A80-CE5A-1926-C9FAA57D16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B5197725-1373-FFA5-E8C4-D448BC98FC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0271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5BCB9-3AD6-F508-CF9F-D637C8CBF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2157E7-8AE8-6953-3194-8B240A006CAD}"/>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62E5749-E4E6-7814-E786-6A6171CA2F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81999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0B52C237-8B26-1854-5489-4E0FA4455557}"/>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E2CEB3E3-888A-FD83-716D-54E104CD9E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11886A60-B511-532A-3644-A1C2362A12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4426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a:extLst>
            <a:ext uri="{FF2B5EF4-FFF2-40B4-BE49-F238E27FC236}">
              <a16:creationId xmlns:a16="http://schemas.microsoft.com/office/drawing/2014/main" id="{C3492ACE-40B3-5829-D462-FB8CCBC0BF35}"/>
            </a:ext>
          </a:extLst>
        </p:cNvPr>
        <p:cNvGrpSpPr/>
        <p:nvPr/>
      </p:nvGrpSpPr>
      <p:grpSpPr>
        <a:xfrm>
          <a:off x="0" y="0"/>
          <a:ext cx="0" cy="0"/>
          <a:chOff x="0" y="0"/>
          <a:chExt cx="0" cy="0"/>
        </a:xfrm>
      </p:grpSpPr>
      <p:sp>
        <p:nvSpPr>
          <p:cNvPr id="180" name="Google Shape;180;g10f9e629ec3_0_6:notes">
            <a:extLst>
              <a:ext uri="{FF2B5EF4-FFF2-40B4-BE49-F238E27FC236}">
                <a16:creationId xmlns:a16="http://schemas.microsoft.com/office/drawing/2014/main" id="{9A3DF8E8-A142-9A13-3D21-2E5F923D80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0f9e629ec3_0_6:notes">
            <a:extLst>
              <a:ext uri="{FF2B5EF4-FFF2-40B4-BE49-F238E27FC236}">
                <a16:creationId xmlns:a16="http://schemas.microsoft.com/office/drawing/2014/main" id="{E55C3C7C-E7EB-BABB-D08A-04CD86EF59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6081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a:extLst>
            <a:ext uri="{FF2B5EF4-FFF2-40B4-BE49-F238E27FC236}">
              <a16:creationId xmlns:a16="http://schemas.microsoft.com/office/drawing/2014/main" id="{54D705EB-878A-F091-6FAD-23BB84A24251}"/>
            </a:ext>
          </a:extLst>
        </p:cNvPr>
        <p:cNvGrpSpPr/>
        <p:nvPr/>
      </p:nvGrpSpPr>
      <p:grpSpPr>
        <a:xfrm>
          <a:off x="0" y="0"/>
          <a:ext cx="0" cy="0"/>
          <a:chOff x="0" y="0"/>
          <a:chExt cx="0" cy="0"/>
        </a:xfrm>
      </p:grpSpPr>
      <p:sp>
        <p:nvSpPr>
          <p:cNvPr id="255" name="Google Shape;255;g290f68c5a7b_0_143:notes">
            <a:extLst>
              <a:ext uri="{FF2B5EF4-FFF2-40B4-BE49-F238E27FC236}">
                <a16:creationId xmlns:a16="http://schemas.microsoft.com/office/drawing/2014/main" id="{DA30CCD8-5013-0F0D-9973-EDFE398C77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290f68c5a7b_0_143:notes">
            <a:extLst>
              <a:ext uri="{FF2B5EF4-FFF2-40B4-BE49-F238E27FC236}">
                <a16:creationId xmlns:a16="http://schemas.microsoft.com/office/drawing/2014/main" id="{AA067FA1-6E0A-F76B-E5BF-2FCF60D02B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51478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290f68c5a7b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290f68c5a7b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20a3ae21fea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b="1" dirty="0"/>
              <a:t>Quy trình xử lý yêu cầu</a:t>
            </a:r>
          </a:p>
          <a:p>
            <a:r>
              <a:rPr lang="vi-VN" b="1" dirty="0"/>
              <a:t>Client Request</a:t>
            </a:r>
            <a:r>
              <a:rPr lang="vi-VN" dirty="0"/>
              <a:t>: Yêu cầu từ client được gửi đến hệ thống.</a:t>
            </a:r>
          </a:p>
          <a:p>
            <a:r>
              <a:rPr lang="vi-VN" b="1" dirty="0"/>
              <a:t>Database Type?</a:t>
            </a:r>
            <a:r>
              <a:rPr lang="vi-VN" dirty="0"/>
              <a:t>: Xác định loại cơ sở dữ liệu sử dụng. </a:t>
            </a:r>
          </a:p>
          <a:p>
            <a:pPr lvl="1"/>
            <a:r>
              <a:rPr lang="vi-VN" b="1" dirty="0"/>
              <a:t>Redis</a:t>
            </a:r>
            <a:r>
              <a:rPr lang="vi-VN" dirty="0"/>
              <a:t>: </a:t>
            </a:r>
          </a:p>
          <a:p>
            <a:pPr lvl="2"/>
            <a:r>
              <a:rPr lang="vi-VN" dirty="0"/>
              <a:t>Xử lý dữ liệu qua </a:t>
            </a:r>
            <a:r>
              <a:rPr lang="vi-VN" b="1" dirty="0"/>
              <a:t>In-Memory Processing</a:t>
            </a:r>
            <a:r>
              <a:rPr lang="vi-VN" dirty="0"/>
              <a:t>.</a:t>
            </a:r>
          </a:p>
          <a:p>
            <a:pPr lvl="2"/>
            <a:r>
              <a:rPr lang="vi-VN" dirty="0"/>
              <a:t>Phản hồi nhanh chóng nhờ lưu trữ trong RAM.</a:t>
            </a:r>
          </a:p>
          <a:p>
            <a:pPr lvl="1"/>
            <a:r>
              <a:rPr lang="vi-VN" b="1" dirty="0"/>
              <a:t>Traditional DB (RDBMS)</a:t>
            </a:r>
            <a:r>
              <a:rPr lang="vi-VN" dirty="0"/>
              <a:t>: </a:t>
            </a:r>
          </a:p>
          <a:p>
            <a:pPr lvl="2"/>
            <a:r>
              <a:rPr lang="vi-VN" dirty="0"/>
              <a:t>Xử lý dữ liệu qua </a:t>
            </a:r>
            <a:r>
              <a:rPr lang="vi-VN" b="1" dirty="0"/>
              <a:t>Disk I/O</a:t>
            </a:r>
            <a:r>
              <a:rPr lang="vi-VN" dirty="0"/>
              <a:t>.</a:t>
            </a:r>
          </a:p>
          <a:p>
            <a:pPr lvl="2"/>
            <a:r>
              <a:rPr lang="vi-VN" dirty="0"/>
              <a:t>Phản hồi chậm hơn do phụ thuộc vào ổ đĩa.</a:t>
            </a:r>
          </a:p>
          <a:p>
            <a:r>
              <a:rPr lang="vi-VN" b="1" dirty="0"/>
              <a:t>Response</a:t>
            </a:r>
            <a:r>
              <a:rPr lang="vi-VN" dirty="0"/>
              <a:t>: Kết quả được trả về cho client.</a:t>
            </a:r>
            <a:endParaRPr lang="en-US" dirty="0"/>
          </a:p>
        </p:txBody>
      </p:sp>
    </p:spTree>
    <p:extLst>
      <p:ext uri="{BB962C8B-B14F-4D97-AF65-F5344CB8AC3E}">
        <p14:creationId xmlns:p14="http://schemas.microsoft.com/office/powerpoint/2010/main" val="1400872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79C2D893-E358-DE7A-7601-8BBD90C33399}"/>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3440F4DC-9EB7-E267-8C12-64FD321225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F4429D51-7BB6-12E7-4525-E52D4227F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6677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a:extLst>
            <a:ext uri="{FF2B5EF4-FFF2-40B4-BE49-F238E27FC236}">
              <a16:creationId xmlns:a16="http://schemas.microsoft.com/office/drawing/2014/main" id="{6814D271-9113-CB9B-2C81-649B0545D7B5}"/>
            </a:ext>
          </a:extLst>
        </p:cNvPr>
        <p:cNvGrpSpPr/>
        <p:nvPr/>
      </p:nvGrpSpPr>
      <p:grpSpPr>
        <a:xfrm>
          <a:off x="0" y="0"/>
          <a:ext cx="0" cy="0"/>
          <a:chOff x="0" y="0"/>
          <a:chExt cx="0" cy="0"/>
        </a:xfrm>
      </p:grpSpPr>
      <p:sp>
        <p:nvSpPr>
          <p:cNvPr id="329" name="Google Shape;329;g290f68c5a7b_0_329:notes">
            <a:extLst>
              <a:ext uri="{FF2B5EF4-FFF2-40B4-BE49-F238E27FC236}">
                <a16:creationId xmlns:a16="http://schemas.microsoft.com/office/drawing/2014/main" id="{88D3AE56-4EF9-C218-338D-EC6EF95FD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90f68c5a7b_0_329:notes">
            <a:extLst>
              <a:ext uri="{FF2B5EF4-FFF2-40B4-BE49-F238E27FC236}">
                <a16:creationId xmlns:a16="http://schemas.microsoft.com/office/drawing/2014/main" id="{38FCFAE3-F77E-7864-929A-7A665BD431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6091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a:extLst>
            <a:ext uri="{FF2B5EF4-FFF2-40B4-BE49-F238E27FC236}">
              <a16:creationId xmlns:a16="http://schemas.microsoft.com/office/drawing/2014/main" id="{403152B0-5A43-CC9B-F8DE-9622E8FB7AEF}"/>
            </a:ext>
          </a:extLst>
        </p:cNvPr>
        <p:cNvGrpSpPr/>
        <p:nvPr/>
      </p:nvGrpSpPr>
      <p:grpSpPr>
        <a:xfrm>
          <a:off x="0" y="0"/>
          <a:ext cx="0" cy="0"/>
          <a:chOff x="0" y="0"/>
          <a:chExt cx="0" cy="0"/>
        </a:xfrm>
      </p:grpSpPr>
      <p:sp>
        <p:nvSpPr>
          <p:cNvPr id="197" name="Google Shape;197;g20a3ae21fea_0_4:notes">
            <a:extLst>
              <a:ext uri="{FF2B5EF4-FFF2-40B4-BE49-F238E27FC236}">
                <a16:creationId xmlns:a16="http://schemas.microsoft.com/office/drawing/2014/main" id="{9C8B0B50-B349-5230-0EF3-A28B4A659C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20a3ae21fea_0_4:notes">
            <a:extLst>
              <a:ext uri="{FF2B5EF4-FFF2-40B4-BE49-F238E27FC236}">
                <a16:creationId xmlns:a16="http://schemas.microsoft.com/office/drawing/2014/main" id="{ACF95864-7716-4B64-9D5D-7D27AA8CBC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95132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50000"/>
          </a:blip>
          <a:stretch>
            <a:fillRect/>
          </a:stretch>
        </p:blipFill>
        <p:spPr>
          <a:xfrm>
            <a:off x="-2244300" y="507000"/>
            <a:ext cx="4127499" cy="4129500"/>
          </a:xfrm>
          <a:prstGeom prst="rect">
            <a:avLst/>
          </a:prstGeom>
          <a:noFill/>
          <a:ln>
            <a:noFill/>
          </a:ln>
        </p:spPr>
      </p:pic>
      <p:grpSp>
        <p:nvGrpSpPr>
          <p:cNvPr id="10" name="Google Shape;10;p2"/>
          <p:cNvGrpSpPr/>
          <p:nvPr/>
        </p:nvGrpSpPr>
        <p:grpSpPr>
          <a:xfrm>
            <a:off x="3745200" y="0"/>
            <a:ext cx="1653600" cy="5143500"/>
            <a:chOff x="3745200" y="0"/>
            <a:chExt cx="1653600" cy="5143500"/>
          </a:xfrm>
        </p:grpSpPr>
        <p:sp>
          <p:nvSpPr>
            <p:cNvPr id="11" name="Google Shape;11;p2"/>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2" name="Google Shape;12;p2"/>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3" name="Google Shape;13;p2"/>
          <p:cNvSpPr txBox="1">
            <a:spLocks noGrp="1"/>
          </p:cNvSpPr>
          <p:nvPr>
            <p:ph type="ctrTitle"/>
          </p:nvPr>
        </p:nvSpPr>
        <p:spPr>
          <a:xfrm>
            <a:off x="1662787" y="1566725"/>
            <a:ext cx="5818500" cy="14883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300">
                <a:latin typeface="+mj-l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1662713" y="3167276"/>
            <a:ext cx="5818500" cy="409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mn-lt"/>
                <a:ea typeface="Assistant"/>
                <a:cs typeface="Assistant"/>
                <a:sym typeface="Assistant"/>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7" name="Slide Number Placeholder 16">
            <a:extLst>
              <a:ext uri="{FF2B5EF4-FFF2-40B4-BE49-F238E27FC236}">
                <a16:creationId xmlns:a16="http://schemas.microsoft.com/office/drawing/2014/main" id="{8D8CB782-EB11-FFFA-C0D2-9600A6E8A804}"/>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5E431694-2063-ACA9-96C4-22A0C715FCEB}"/>
              </a:ext>
            </a:extLst>
          </p:cNvPr>
          <p:cNvSpPr>
            <a:spLocks noGrp="1"/>
          </p:cNvSpPr>
          <p:nvPr>
            <p:ph type="ftr" sz="quarter" idx="11"/>
          </p:nvPr>
        </p:nvSpPr>
        <p:spPr/>
        <p:txBody>
          <a:bodyPr/>
          <a:lstStyle/>
          <a:p>
            <a:r>
              <a:rPr lang="vi-VN"/>
              <a:t>Trường Đại Học Công Thương TPHCM</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02"/>
        <p:cNvGrpSpPr/>
        <p:nvPr/>
      </p:nvGrpSpPr>
      <p:grpSpPr>
        <a:xfrm>
          <a:off x="0" y="0"/>
          <a:ext cx="0" cy="0"/>
          <a:chOff x="0" y="0"/>
          <a:chExt cx="0" cy="0"/>
        </a:xfrm>
      </p:grpSpPr>
      <p:pic>
        <p:nvPicPr>
          <p:cNvPr id="103" name="Google Shape;103;p17"/>
          <p:cNvPicPr preferRelativeResize="0"/>
          <p:nvPr/>
        </p:nvPicPr>
        <p:blipFill>
          <a:blip r:embed="rId2">
            <a:alphaModFix amt="50000"/>
          </a:blip>
          <a:stretch>
            <a:fillRect/>
          </a:stretch>
        </p:blipFill>
        <p:spPr>
          <a:xfrm>
            <a:off x="6804450" y="507000"/>
            <a:ext cx="4127499" cy="4129500"/>
          </a:xfrm>
          <a:prstGeom prst="rect">
            <a:avLst/>
          </a:prstGeom>
          <a:noFill/>
          <a:ln>
            <a:noFill/>
          </a:ln>
        </p:spPr>
      </p:pic>
      <p:sp>
        <p:nvSpPr>
          <p:cNvPr id="104" name="Google Shape;104;p17"/>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7"/>
          <p:cNvSpPr txBox="1">
            <a:spLocks noGrp="1"/>
          </p:cNvSpPr>
          <p:nvPr>
            <p:ph type="subTitle" idx="1"/>
          </p:nvPr>
        </p:nvSpPr>
        <p:spPr>
          <a:xfrm>
            <a:off x="720000" y="1427125"/>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07" name="Google Shape;107;p17"/>
          <p:cNvSpPr txBox="1">
            <a:spLocks noGrp="1"/>
          </p:cNvSpPr>
          <p:nvPr>
            <p:ph type="subTitle" idx="2"/>
          </p:nvPr>
        </p:nvSpPr>
        <p:spPr>
          <a:xfrm>
            <a:off x="720000" y="1953025"/>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8" name="Google Shape;108;p17"/>
          <p:cNvSpPr txBox="1">
            <a:spLocks noGrp="1"/>
          </p:cNvSpPr>
          <p:nvPr>
            <p:ph type="subTitle" idx="3"/>
          </p:nvPr>
        </p:nvSpPr>
        <p:spPr>
          <a:xfrm>
            <a:off x="4099495" y="1953025"/>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17"/>
          <p:cNvSpPr txBox="1">
            <a:spLocks noGrp="1"/>
          </p:cNvSpPr>
          <p:nvPr>
            <p:ph type="subTitle" idx="4"/>
          </p:nvPr>
        </p:nvSpPr>
        <p:spPr>
          <a:xfrm>
            <a:off x="720000" y="3548950"/>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10" name="Google Shape;110;p17"/>
          <p:cNvSpPr txBox="1">
            <a:spLocks noGrp="1"/>
          </p:cNvSpPr>
          <p:nvPr>
            <p:ph type="subTitle" idx="5"/>
          </p:nvPr>
        </p:nvSpPr>
        <p:spPr>
          <a:xfrm>
            <a:off x="4099495" y="3548950"/>
            <a:ext cx="3194700" cy="8220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1" name="Google Shape;111;p17"/>
          <p:cNvSpPr txBox="1">
            <a:spLocks noGrp="1"/>
          </p:cNvSpPr>
          <p:nvPr>
            <p:ph type="subTitle" idx="6"/>
          </p:nvPr>
        </p:nvSpPr>
        <p:spPr>
          <a:xfrm>
            <a:off x="720000" y="3023050"/>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2" name="Google Shape;112;p17"/>
          <p:cNvSpPr txBox="1">
            <a:spLocks noGrp="1"/>
          </p:cNvSpPr>
          <p:nvPr>
            <p:ph type="subTitle" idx="7"/>
          </p:nvPr>
        </p:nvSpPr>
        <p:spPr>
          <a:xfrm>
            <a:off x="4099495" y="1427125"/>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113" name="Google Shape;113;p17"/>
          <p:cNvSpPr txBox="1">
            <a:spLocks noGrp="1"/>
          </p:cNvSpPr>
          <p:nvPr>
            <p:ph type="subTitle" idx="8"/>
          </p:nvPr>
        </p:nvSpPr>
        <p:spPr>
          <a:xfrm>
            <a:off x="4099495" y="3023050"/>
            <a:ext cx="3194700" cy="5259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Clr>
                <a:schemeClr val="dk1"/>
              </a:buClr>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2pPr>
            <a:lvl3pPr lvl="2"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3pPr>
            <a:lvl4pPr lvl="3"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4pPr>
            <a:lvl5pPr lvl="4"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5pPr>
            <a:lvl6pPr lvl="5"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6pPr>
            <a:lvl7pPr lvl="6"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7pPr>
            <a:lvl8pPr lvl="7"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8pPr>
            <a:lvl9pPr lvl="8" algn="ctr" rtl="0">
              <a:lnSpc>
                <a:spcPct val="100000"/>
              </a:lnSpc>
              <a:spcBef>
                <a:spcPts val="0"/>
              </a:spcBef>
              <a:spcAft>
                <a:spcPts val="0"/>
              </a:spcAft>
              <a:buClr>
                <a:schemeClr val="dk1"/>
              </a:buClr>
              <a:buSzPts val="2400"/>
              <a:buFont typeface="Raleway"/>
              <a:buNone/>
              <a:defRPr sz="2400">
                <a:solidFill>
                  <a:schemeClr val="dk1"/>
                </a:solidFill>
                <a:latin typeface="Raleway"/>
                <a:ea typeface="Raleway"/>
                <a:cs typeface="Raleway"/>
                <a:sym typeface="Raleway"/>
              </a:defRPr>
            </a:lvl9pPr>
          </a:lstStyle>
          <a:p>
            <a:endParaRPr/>
          </a:p>
        </p:txBody>
      </p:sp>
      <p:sp>
        <p:nvSpPr>
          <p:cNvPr id="5" name="Slide Number Placeholder 4">
            <a:extLst>
              <a:ext uri="{FF2B5EF4-FFF2-40B4-BE49-F238E27FC236}">
                <a16:creationId xmlns:a16="http://schemas.microsoft.com/office/drawing/2014/main" id="{126077D7-1DDC-4287-F36F-C287DB017676}"/>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DB75B880-9A37-746C-20D8-0AFED23C019D}"/>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4"/>
        <p:cNvGrpSpPr/>
        <p:nvPr/>
      </p:nvGrpSpPr>
      <p:grpSpPr>
        <a:xfrm>
          <a:off x="0" y="0"/>
          <a:ext cx="0" cy="0"/>
          <a:chOff x="0" y="0"/>
          <a:chExt cx="0" cy="0"/>
        </a:xfrm>
      </p:grpSpPr>
      <p:pic>
        <p:nvPicPr>
          <p:cNvPr id="115" name="Google Shape;115;p18"/>
          <p:cNvPicPr preferRelativeResize="0"/>
          <p:nvPr/>
        </p:nvPicPr>
        <p:blipFill>
          <a:blip r:embed="rId2">
            <a:alphaModFix amt="50000"/>
          </a:blip>
          <a:stretch>
            <a:fillRect/>
          </a:stretch>
        </p:blipFill>
        <p:spPr>
          <a:xfrm>
            <a:off x="-1842625" y="3343350"/>
            <a:ext cx="4127499" cy="4129500"/>
          </a:xfrm>
          <a:prstGeom prst="rect">
            <a:avLst/>
          </a:prstGeom>
          <a:noFill/>
          <a:ln>
            <a:noFill/>
          </a:ln>
        </p:spPr>
      </p:pic>
      <p:sp>
        <p:nvSpPr>
          <p:cNvPr id="116" name="Google Shape;116;p18"/>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7" name="Google Shape;117;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118" name="Google Shape;118;p18"/>
          <p:cNvSpPr txBox="1">
            <a:spLocks noGrp="1"/>
          </p:cNvSpPr>
          <p:nvPr>
            <p:ph type="subTitle" idx="1"/>
          </p:nvPr>
        </p:nvSpPr>
        <p:spPr>
          <a:xfrm>
            <a:off x="720013" y="1777908"/>
            <a:ext cx="23115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dirty="0"/>
          </a:p>
        </p:txBody>
      </p:sp>
      <p:sp>
        <p:nvSpPr>
          <p:cNvPr id="119" name="Google Shape;119;p18"/>
          <p:cNvSpPr txBox="1">
            <a:spLocks noGrp="1"/>
          </p:cNvSpPr>
          <p:nvPr>
            <p:ph type="subTitle" idx="2"/>
          </p:nvPr>
        </p:nvSpPr>
        <p:spPr>
          <a:xfrm>
            <a:off x="3164179" y="17779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18"/>
          <p:cNvSpPr txBox="1">
            <a:spLocks noGrp="1"/>
          </p:cNvSpPr>
          <p:nvPr>
            <p:ph type="subTitle" idx="3"/>
          </p:nvPr>
        </p:nvSpPr>
        <p:spPr>
          <a:xfrm>
            <a:off x="5608346" y="17779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1" name="Google Shape;121;p18"/>
          <p:cNvSpPr txBox="1">
            <a:spLocks noGrp="1"/>
          </p:cNvSpPr>
          <p:nvPr>
            <p:ph type="subTitle" idx="4"/>
          </p:nvPr>
        </p:nvSpPr>
        <p:spPr>
          <a:xfrm>
            <a:off x="720000"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2" name="Google Shape;122;p18"/>
          <p:cNvSpPr txBox="1">
            <a:spLocks noGrp="1"/>
          </p:cNvSpPr>
          <p:nvPr>
            <p:ph type="subTitle" idx="5"/>
          </p:nvPr>
        </p:nvSpPr>
        <p:spPr>
          <a:xfrm>
            <a:off x="3164169"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3" name="Google Shape;123;p18"/>
          <p:cNvSpPr txBox="1">
            <a:spLocks noGrp="1"/>
          </p:cNvSpPr>
          <p:nvPr>
            <p:ph type="subTitle" idx="6"/>
          </p:nvPr>
        </p:nvSpPr>
        <p:spPr>
          <a:xfrm>
            <a:off x="5608338" y="14040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4" name="Google Shape;124;p18"/>
          <p:cNvSpPr txBox="1">
            <a:spLocks noGrp="1"/>
          </p:cNvSpPr>
          <p:nvPr>
            <p:ph type="subTitle" idx="7"/>
          </p:nvPr>
        </p:nvSpPr>
        <p:spPr>
          <a:xfrm>
            <a:off x="720013" y="3286108"/>
            <a:ext cx="23115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5" name="Google Shape;125;p18"/>
          <p:cNvSpPr txBox="1">
            <a:spLocks noGrp="1"/>
          </p:cNvSpPr>
          <p:nvPr>
            <p:ph type="subTitle" idx="8"/>
          </p:nvPr>
        </p:nvSpPr>
        <p:spPr>
          <a:xfrm>
            <a:off x="3164179" y="32861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6" name="Google Shape;126;p18"/>
          <p:cNvSpPr txBox="1">
            <a:spLocks noGrp="1"/>
          </p:cNvSpPr>
          <p:nvPr>
            <p:ph type="subTitle" idx="9"/>
          </p:nvPr>
        </p:nvSpPr>
        <p:spPr>
          <a:xfrm>
            <a:off x="5608346" y="3286100"/>
            <a:ext cx="2312400" cy="100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7" name="Google Shape;127;p18"/>
          <p:cNvSpPr txBox="1">
            <a:spLocks noGrp="1"/>
          </p:cNvSpPr>
          <p:nvPr>
            <p:ph type="subTitle" idx="13"/>
          </p:nvPr>
        </p:nvSpPr>
        <p:spPr>
          <a:xfrm>
            <a:off x="720000"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8" name="Google Shape;128;p18"/>
          <p:cNvSpPr txBox="1">
            <a:spLocks noGrp="1"/>
          </p:cNvSpPr>
          <p:nvPr>
            <p:ph type="subTitle" idx="14"/>
          </p:nvPr>
        </p:nvSpPr>
        <p:spPr>
          <a:xfrm>
            <a:off x="3164169"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29" name="Google Shape;129;p18"/>
          <p:cNvSpPr txBox="1">
            <a:spLocks noGrp="1"/>
          </p:cNvSpPr>
          <p:nvPr>
            <p:ph type="subTitle" idx="15"/>
          </p:nvPr>
        </p:nvSpPr>
        <p:spPr>
          <a:xfrm>
            <a:off x="5608338" y="2912225"/>
            <a:ext cx="2312400" cy="3771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5" name="Slide Number Placeholder 4">
            <a:extLst>
              <a:ext uri="{FF2B5EF4-FFF2-40B4-BE49-F238E27FC236}">
                <a16:creationId xmlns:a16="http://schemas.microsoft.com/office/drawing/2014/main" id="{E6055ABD-685F-9132-4E60-77D716C02B82}"/>
              </a:ext>
            </a:extLst>
          </p:cNvPr>
          <p:cNvSpPr>
            <a:spLocks noGrp="1"/>
          </p:cNvSpPr>
          <p:nvPr>
            <p:ph type="sldNum" sz="quarter" idx="16"/>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D0B81BDD-FBA5-649D-E36A-561073CB3BB9}"/>
              </a:ext>
            </a:extLst>
          </p:cNvPr>
          <p:cNvSpPr>
            <a:spLocks noGrp="1"/>
          </p:cNvSpPr>
          <p:nvPr>
            <p:ph type="ftr" sz="quarter" idx="17"/>
          </p:nvPr>
        </p:nvSpPr>
        <p:spPr/>
        <p:txBody>
          <a:bodyPr/>
          <a:lstStyle/>
          <a:p>
            <a:r>
              <a:rPr lang="vi-VN"/>
              <a:t>Trường Đại Học Công Thương TPHCM</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42"/>
        <p:cNvGrpSpPr/>
        <p:nvPr/>
      </p:nvGrpSpPr>
      <p:grpSpPr>
        <a:xfrm>
          <a:off x="0" y="0"/>
          <a:ext cx="0" cy="0"/>
          <a:chOff x="0" y="0"/>
          <a:chExt cx="0" cy="0"/>
        </a:xfrm>
      </p:grpSpPr>
      <p:pic>
        <p:nvPicPr>
          <p:cNvPr id="143" name="Google Shape;143;p22"/>
          <p:cNvPicPr preferRelativeResize="0"/>
          <p:nvPr/>
        </p:nvPicPr>
        <p:blipFill>
          <a:blip r:embed="rId2">
            <a:alphaModFix amt="50000"/>
          </a:blip>
          <a:stretch>
            <a:fillRect/>
          </a:stretch>
        </p:blipFill>
        <p:spPr>
          <a:xfrm>
            <a:off x="7159375" y="507000"/>
            <a:ext cx="4127499" cy="4129500"/>
          </a:xfrm>
          <a:prstGeom prst="rect">
            <a:avLst/>
          </a:prstGeom>
          <a:noFill/>
          <a:ln>
            <a:noFill/>
          </a:ln>
        </p:spPr>
      </p:pic>
      <p:grpSp>
        <p:nvGrpSpPr>
          <p:cNvPr id="144" name="Google Shape;144;p22"/>
          <p:cNvGrpSpPr/>
          <p:nvPr/>
        </p:nvGrpSpPr>
        <p:grpSpPr>
          <a:xfrm>
            <a:off x="3745200" y="0"/>
            <a:ext cx="1653600" cy="5143500"/>
            <a:chOff x="3745200" y="0"/>
            <a:chExt cx="1653600" cy="5143500"/>
          </a:xfrm>
        </p:grpSpPr>
        <p:sp>
          <p:nvSpPr>
            <p:cNvPr id="145" name="Google Shape;145;p22"/>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6" name="Google Shape;146;p22"/>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7" name="Google Shape;147;p22"/>
          <p:cNvSpPr txBox="1">
            <a:spLocks noGrp="1"/>
          </p:cNvSpPr>
          <p:nvPr>
            <p:ph type="ctrTitle"/>
          </p:nvPr>
        </p:nvSpPr>
        <p:spPr>
          <a:xfrm>
            <a:off x="2815200" y="1081217"/>
            <a:ext cx="3513600" cy="687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4300">
                <a:latin typeface="+mj-lt"/>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sp>
        <p:nvSpPr>
          <p:cNvPr id="148" name="Google Shape;148;p22"/>
          <p:cNvSpPr txBox="1">
            <a:spLocks noGrp="1"/>
          </p:cNvSpPr>
          <p:nvPr>
            <p:ph type="subTitle" idx="1"/>
          </p:nvPr>
        </p:nvSpPr>
        <p:spPr>
          <a:xfrm>
            <a:off x="2815200" y="1718086"/>
            <a:ext cx="3513600" cy="105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atin typeface="+mn-lt"/>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 name="Slide Number Placeholder 4">
            <a:extLst>
              <a:ext uri="{FF2B5EF4-FFF2-40B4-BE49-F238E27FC236}">
                <a16:creationId xmlns:a16="http://schemas.microsoft.com/office/drawing/2014/main" id="{91625302-087B-F610-3E05-CC645B36E602}"/>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19BF9F23-68F2-F23D-CA64-5212C6086E57}"/>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0"/>
        <p:cNvGrpSpPr/>
        <p:nvPr/>
      </p:nvGrpSpPr>
      <p:grpSpPr>
        <a:xfrm>
          <a:off x="0" y="0"/>
          <a:ext cx="0" cy="0"/>
          <a:chOff x="0" y="0"/>
          <a:chExt cx="0" cy="0"/>
        </a:xfrm>
      </p:grpSpPr>
      <p:pic>
        <p:nvPicPr>
          <p:cNvPr id="151" name="Google Shape;151;p23"/>
          <p:cNvPicPr preferRelativeResize="0"/>
          <p:nvPr/>
        </p:nvPicPr>
        <p:blipFill>
          <a:blip r:embed="rId2">
            <a:alphaModFix amt="50000"/>
          </a:blip>
          <a:stretch>
            <a:fillRect/>
          </a:stretch>
        </p:blipFill>
        <p:spPr>
          <a:xfrm>
            <a:off x="6789550" y="-2139350"/>
            <a:ext cx="4127499" cy="4129500"/>
          </a:xfrm>
          <a:prstGeom prst="rect">
            <a:avLst/>
          </a:prstGeom>
          <a:noFill/>
          <a:ln>
            <a:noFill/>
          </a:ln>
        </p:spPr>
      </p:pic>
      <p:sp>
        <p:nvSpPr>
          <p:cNvPr id="152" name="Google Shape;152;p23"/>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7269007D-F81C-5DAC-FF1B-F5037A97B57A}"/>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530D8D50-29AC-5C25-C5BA-77B0C7F4691F}"/>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53"/>
        <p:cNvGrpSpPr/>
        <p:nvPr/>
      </p:nvGrpSpPr>
      <p:grpSpPr>
        <a:xfrm>
          <a:off x="0" y="0"/>
          <a:ext cx="0" cy="0"/>
          <a:chOff x="0" y="0"/>
          <a:chExt cx="0" cy="0"/>
        </a:xfrm>
      </p:grpSpPr>
      <p:grpSp>
        <p:nvGrpSpPr>
          <p:cNvPr id="154" name="Google Shape;154;p24"/>
          <p:cNvGrpSpPr/>
          <p:nvPr/>
        </p:nvGrpSpPr>
        <p:grpSpPr>
          <a:xfrm>
            <a:off x="3745200" y="0"/>
            <a:ext cx="1653600" cy="5143500"/>
            <a:chOff x="3745200" y="0"/>
            <a:chExt cx="1653600" cy="5143500"/>
          </a:xfrm>
        </p:grpSpPr>
        <p:sp>
          <p:nvSpPr>
            <p:cNvPr id="155" name="Google Shape;155;p24"/>
            <p:cNvSpPr/>
            <p:nvPr/>
          </p:nvSpPr>
          <p:spPr>
            <a:xfrm>
              <a:off x="3745200" y="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56" name="Google Shape;156;p24"/>
            <p:cNvSpPr/>
            <p:nvPr/>
          </p:nvSpPr>
          <p:spPr>
            <a:xfrm>
              <a:off x="3745200" y="425730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pic>
        <p:nvPicPr>
          <p:cNvPr id="157" name="Google Shape;157;p24"/>
          <p:cNvPicPr preferRelativeResize="0"/>
          <p:nvPr/>
        </p:nvPicPr>
        <p:blipFill>
          <a:blip r:embed="rId2">
            <a:alphaModFix amt="50000"/>
          </a:blip>
          <a:stretch>
            <a:fillRect/>
          </a:stretch>
        </p:blipFill>
        <p:spPr>
          <a:xfrm>
            <a:off x="-2027250" y="507000"/>
            <a:ext cx="4127499" cy="4129500"/>
          </a:xfrm>
          <a:prstGeom prst="rect">
            <a:avLst/>
          </a:prstGeom>
          <a:noFill/>
          <a:ln>
            <a:noFill/>
          </a:ln>
        </p:spPr>
      </p:pic>
      <p:sp>
        <p:nvSpPr>
          <p:cNvPr id="5" name="Slide Number Placeholder 4">
            <a:extLst>
              <a:ext uri="{FF2B5EF4-FFF2-40B4-BE49-F238E27FC236}">
                <a16:creationId xmlns:a16="http://schemas.microsoft.com/office/drawing/2014/main" id="{AABA28E5-22F6-D8E9-BD95-8EB543511C38}"/>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A8633A4-A687-F8D4-D2EF-5F60EE67AD48}"/>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pic>
        <p:nvPicPr>
          <p:cNvPr id="16" name="Google Shape;16;p3"/>
          <p:cNvPicPr preferRelativeResize="0"/>
          <p:nvPr/>
        </p:nvPicPr>
        <p:blipFill>
          <a:blip r:embed="rId2">
            <a:alphaModFix amt="50000"/>
          </a:blip>
          <a:stretch>
            <a:fillRect/>
          </a:stretch>
        </p:blipFill>
        <p:spPr>
          <a:xfrm>
            <a:off x="4311450" y="-2474900"/>
            <a:ext cx="4127499" cy="4129500"/>
          </a:xfrm>
          <a:prstGeom prst="rect">
            <a:avLst/>
          </a:prstGeom>
          <a:noFill/>
          <a:ln>
            <a:noFill/>
          </a:ln>
        </p:spPr>
      </p:pic>
      <p:sp>
        <p:nvSpPr>
          <p:cNvPr id="17" name="Google Shape;17;p3"/>
          <p:cNvSpPr/>
          <p:nvPr/>
        </p:nvSpPr>
        <p:spPr>
          <a:xfrm rot="-5400000">
            <a:off x="-3837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3"/>
          <p:cNvSpPr txBox="1">
            <a:spLocks noGrp="1"/>
          </p:cNvSpPr>
          <p:nvPr>
            <p:ph type="title"/>
          </p:nvPr>
        </p:nvSpPr>
        <p:spPr>
          <a:xfrm>
            <a:off x="1412275" y="2301100"/>
            <a:ext cx="5139900" cy="14511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4300" b="0">
                <a:latin typeface="+mj-lt"/>
                <a:ea typeface="Albert Sans ExtraBold"/>
                <a:cs typeface="Albert Sans ExtraBold"/>
                <a:sym typeface="Albert Sans ExtraBold"/>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19" name="Google Shape;19;p3"/>
          <p:cNvSpPr txBox="1">
            <a:spLocks noGrp="1"/>
          </p:cNvSpPr>
          <p:nvPr>
            <p:ph type="title" idx="2" hasCustomPrompt="1"/>
          </p:nvPr>
        </p:nvSpPr>
        <p:spPr>
          <a:xfrm>
            <a:off x="1412275" y="1391303"/>
            <a:ext cx="1479000" cy="717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4300" b="0">
                <a:latin typeface="+mj-lt"/>
                <a:ea typeface="Albert Sans ExtraBold"/>
                <a:cs typeface="Albert Sans ExtraBold"/>
                <a:sym typeface="Albert Sans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 name="Google Shape;20;p3"/>
          <p:cNvSpPr>
            <a:spLocks noGrp="1"/>
          </p:cNvSpPr>
          <p:nvPr>
            <p:ph type="pic" idx="3"/>
          </p:nvPr>
        </p:nvSpPr>
        <p:spPr>
          <a:xfrm>
            <a:off x="7030425" y="507000"/>
            <a:ext cx="2113500" cy="4129500"/>
          </a:xfrm>
          <a:prstGeom prst="rect">
            <a:avLst/>
          </a:prstGeom>
          <a:noFill/>
          <a:ln>
            <a:noFill/>
          </a:ln>
        </p:spPr>
        <p:txBody>
          <a:bodyPr/>
          <a:lstStyle/>
          <a:p>
            <a:endParaRPr lang="en-US"/>
          </a:p>
        </p:txBody>
      </p:sp>
      <p:sp>
        <p:nvSpPr>
          <p:cNvPr id="8" name="Slide Number Placeholder 7">
            <a:extLst>
              <a:ext uri="{FF2B5EF4-FFF2-40B4-BE49-F238E27FC236}">
                <a16:creationId xmlns:a16="http://schemas.microsoft.com/office/drawing/2014/main" id="{84D4657B-BA30-6928-D0DB-95CFA975A6D1}"/>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877C01E-0128-31D4-2BB0-1D9282292F63}"/>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183767"/>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5" name="Freeform: Shape 4">
            <a:extLst>
              <a:ext uri="{FF2B5EF4-FFF2-40B4-BE49-F238E27FC236}">
                <a16:creationId xmlns:a16="http://schemas.microsoft.com/office/drawing/2014/main" id="{57F30FA8-DDCE-F4B8-BF31-A733736CE59D}"/>
              </a:ext>
            </a:extLst>
          </p:cNvPr>
          <p:cNvSpPr/>
          <p:nvPr userDrawn="1"/>
        </p:nvSpPr>
        <p:spPr>
          <a:xfrm rot="5400000">
            <a:off x="12053" y="201604"/>
            <a:ext cx="512921" cy="537024"/>
          </a:xfrm>
          <a:custGeom>
            <a:avLst/>
            <a:gdLst>
              <a:gd name="connsiteX0" fmla="*/ 0 w 512921"/>
              <a:gd name="connsiteY0" fmla="*/ 268513 h 537024"/>
              <a:gd name="connsiteX1" fmla="*/ 256460 w 512921"/>
              <a:gd name="connsiteY1" fmla="*/ 0 h 537024"/>
              <a:gd name="connsiteX2" fmla="*/ 512920 w 512921"/>
              <a:gd name="connsiteY2" fmla="*/ 268513 h 537024"/>
              <a:gd name="connsiteX3" fmla="*/ 512921 w 512921"/>
              <a:gd name="connsiteY3" fmla="*/ 268513 h 537024"/>
              <a:gd name="connsiteX4" fmla="*/ 512921 w 512921"/>
              <a:gd name="connsiteY4" fmla="*/ 537024 h 537024"/>
              <a:gd name="connsiteX5" fmla="*/ 1 w 512921"/>
              <a:gd name="connsiteY5" fmla="*/ 537024 h 537024"/>
              <a:gd name="connsiteX6" fmla="*/ 1 w 512921"/>
              <a:gd name="connsiteY6" fmla="*/ 268513 h 53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2921" h="537024">
                <a:moveTo>
                  <a:pt x="0" y="268513"/>
                </a:moveTo>
                <a:lnTo>
                  <a:pt x="256460" y="0"/>
                </a:lnTo>
                <a:lnTo>
                  <a:pt x="512920" y="268513"/>
                </a:lnTo>
                <a:lnTo>
                  <a:pt x="512921" y="268513"/>
                </a:lnTo>
                <a:lnTo>
                  <a:pt x="512921" y="537024"/>
                </a:lnTo>
                <a:lnTo>
                  <a:pt x="1" y="537024"/>
                </a:lnTo>
                <a:lnTo>
                  <a:pt x="1" y="268513"/>
                </a:ln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bg2">
                  <a:lumMod val="75000"/>
                </a:schemeClr>
              </a:solidFill>
              <a:latin typeface="Open Sans"/>
              <a:ea typeface="Open Sans"/>
              <a:cs typeface="Open Sans"/>
              <a:sym typeface="Open Sans"/>
            </a:endParaRPr>
          </a:p>
        </p:txBody>
      </p:sp>
      <p:sp>
        <p:nvSpPr>
          <p:cNvPr id="9" name="Slide Number Placeholder 8">
            <a:extLst>
              <a:ext uri="{FF2B5EF4-FFF2-40B4-BE49-F238E27FC236}">
                <a16:creationId xmlns:a16="http://schemas.microsoft.com/office/drawing/2014/main" id="{ED3B25F1-A349-35EC-C222-303A6297C24C}"/>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0B6B3820-BD84-5526-4CDE-47E333A6F323}"/>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35" name="Google Shape;35;p6"/>
          <p:cNvPicPr preferRelativeResize="0"/>
          <p:nvPr/>
        </p:nvPicPr>
        <p:blipFill>
          <a:blip r:embed="rId2">
            <a:alphaModFix amt="50000"/>
          </a:blip>
          <a:stretch>
            <a:fillRect/>
          </a:stretch>
        </p:blipFill>
        <p:spPr>
          <a:xfrm>
            <a:off x="-1907750" y="3303725"/>
            <a:ext cx="4127499" cy="4129500"/>
          </a:xfrm>
          <a:prstGeom prst="rect">
            <a:avLst/>
          </a:prstGeom>
          <a:noFill/>
          <a:ln>
            <a:noFill/>
          </a:ln>
        </p:spPr>
      </p:pic>
      <p:sp>
        <p:nvSpPr>
          <p:cNvPr id="8" name="Slide Number Placeholder 7">
            <a:extLst>
              <a:ext uri="{FF2B5EF4-FFF2-40B4-BE49-F238E27FC236}">
                <a16:creationId xmlns:a16="http://schemas.microsoft.com/office/drawing/2014/main" id="{B66CEEBC-A619-346D-1571-8F4084ACD87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2F49DB8-DB40-F98F-A6D9-83FD2B17B0A4}"/>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atin typeface="+mj-lt"/>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3" name="Google Shape;43;p8"/>
          <p:cNvPicPr preferRelativeResize="0"/>
          <p:nvPr/>
        </p:nvPicPr>
        <p:blipFill>
          <a:blip r:embed="rId2">
            <a:alphaModFix amt="50000"/>
          </a:blip>
          <a:stretch>
            <a:fillRect/>
          </a:stretch>
        </p:blipFill>
        <p:spPr>
          <a:xfrm>
            <a:off x="-2015700" y="507000"/>
            <a:ext cx="4127499" cy="4129500"/>
          </a:xfrm>
          <a:prstGeom prst="rect">
            <a:avLst/>
          </a:prstGeom>
          <a:noFill/>
          <a:ln>
            <a:noFill/>
          </a:ln>
        </p:spPr>
      </p:pic>
      <p:sp>
        <p:nvSpPr>
          <p:cNvPr id="44" name="Google Shape;44;p8"/>
          <p:cNvSpPr/>
          <p:nvPr/>
        </p:nvSpPr>
        <p:spPr>
          <a:xfrm rot="-5400000">
            <a:off x="-3837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1F8A7EEE-639B-A268-9082-A2423E710D05}"/>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A0431D7-5B6F-7885-D3CC-40CEA370007D}"/>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atin typeface="+mj-lt"/>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7" name="Google Shape;47;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48" name="Google Shape;48;p9"/>
          <p:cNvPicPr preferRelativeResize="0"/>
          <p:nvPr/>
        </p:nvPicPr>
        <p:blipFill>
          <a:blip r:embed="rId2">
            <a:alphaModFix amt="50000"/>
          </a:blip>
          <a:stretch>
            <a:fillRect/>
          </a:stretch>
        </p:blipFill>
        <p:spPr>
          <a:xfrm>
            <a:off x="6804450" y="507000"/>
            <a:ext cx="4127499" cy="4129500"/>
          </a:xfrm>
          <a:prstGeom prst="rect">
            <a:avLst/>
          </a:prstGeom>
          <a:noFill/>
          <a:ln>
            <a:noFill/>
          </a:ln>
        </p:spPr>
      </p:pic>
      <p:sp>
        <p:nvSpPr>
          <p:cNvPr id="49" name="Google Shape;49;p9"/>
          <p:cNvSpPr/>
          <p:nvPr/>
        </p:nvSpPr>
        <p:spPr>
          <a:xfrm rot="-5400000">
            <a:off x="7874100" y="2128650"/>
            <a:ext cx="1653600" cy="8862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 name="Slide Number Placeholder 4">
            <a:extLst>
              <a:ext uri="{FF2B5EF4-FFF2-40B4-BE49-F238E27FC236}">
                <a16:creationId xmlns:a16="http://schemas.microsoft.com/office/drawing/2014/main" id="{B0ECA43C-00ED-EE14-9661-9DD640DE15DD}"/>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686CA2D1-8C5D-63B9-0550-787B92FD3E57}"/>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a:spLocks noGrp="1"/>
          </p:cNvSpPr>
          <p:nvPr>
            <p:ph type="pic" idx="2"/>
          </p:nvPr>
        </p:nvSpPr>
        <p:spPr>
          <a:xfrm>
            <a:off x="-6875" y="0"/>
            <a:ext cx="9144000" cy="5157300"/>
          </a:xfrm>
          <a:prstGeom prst="rect">
            <a:avLst/>
          </a:prstGeom>
          <a:noFill/>
          <a:ln>
            <a:noFill/>
          </a:ln>
        </p:spPr>
      </p:sp>
      <p:sp>
        <p:nvSpPr>
          <p:cNvPr id="52" name="Google Shape;52;p10"/>
          <p:cNvSpPr txBox="1">
            <a:spLocks noGrp="1"/>
          </p:cNvSpPr>
          <p:nvPr>
            <p:ph type="title"/>
          </p:nvPr>
        </p:nvSpPr>
        <p:spPr>
          <a:xfrm>
            <a:off x="720000" y="4038000"/>
            <a:ext cx="7704000" cy="572700"/>
          </a:xfrm>
          <a:prstGeom prst="rect">
            <a:avLst/>
          </a:prstGeom>
          <a:solidFill>
            <a:schemeClr val="lt1"/>
          </a:solidFill>
        </p:spPr>
        <p:txBody>
          <a:bodyPr spcFirstLastPara="1" wrap="square" lIns="91425" tIns="91425" rIns="91425" bIns="91425" anchor="ctr" anchorCtr="0">
            <a:noAutofit/>
          </a:bodyPr>
          <a:lstStyle>
            <a:lvl1pPr lvl="0" algn="ctr" rtl="0">
              <a:spcBef>
                <a:spcPts val="0"/>
              </a:spcBef>
              <a:spcAft>
                <a:spcPts val="0"/>
              </a:spcAft>
              <a:buSzPts val="3000"/>
              <a:buNone/>
              <a:defRPr>
                <a:latin typeface="+mj-lt"/>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5" name="Slide Number Placeholder 4">
            <a:extLst>
              <a:ext uri="{FF2B5EF4-FFF2-40B4-BE49-F238E27FC236}">
                <a16:creationId xmlns:a16="http://schemas.microsoft.com/office/drawing/2014/main" id="{AEAE440E-D7A2-3212-44A2-2E7309672626}"/>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92B3675A-C5B6-F771-DE99-D7860B7CA9D2}"/>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60"/>
        <p:cNvGrpSpPr/>
        <p:nvPr/>
      </p:nvGrpSpPr>
      <p:grpSpPr>
        <a:xfrm>
          <a:off x="0" y="0"/>
          <a:ext cx="0" cy="0"/>
          <a:chOff x="0" y="0"/>
          <a:chExt cx="0" cy="0"/>
        </a:xfrm>
      </p:grpSpPr>
      <p:sp>
        <p:nvSpPr>
          <p:cNvPr id="4" name="Title 3">
            <a:extLst>
              <a:ext uri="{FF2B5EF4-FFF2-40B4-BE49-F238E27FC236}">
                <a16:creationId xmlns:a16="http://schemas.microsoft.com/office/drawing/2014/main" id="{10349ED9-DCB7-38CC-9583-8B3A2B0E086E}"/>
              </a:ext>
            </a:extLst>
          </p:cNvPr>
          <p:cNvSpPr>
            <a:spLocks noGrp="1"/>
          </p:cNvSpPr>
          <p:nvPr>
            <p:ph type="title"/>
          </p:nvPr>
        </p:nvSpPr>
        <p:spPr/>
        <p:txBody>
          <a:bodyPr/>
          <a:lstStyle>
            <a:lvl1pPr>
              <a:defRPr>
                <a:latin typeface="+mj-lt"/>
              </a:defRPr>
            </a:lvl1pPr>
          </a:lstStyle>
          <a:p>
            <a:r>
              <a:rPr lang="en-US"/>
              <a:t>Click to edit Master title style</a:t>
            </a:r>
          </a:p>
        </p:txBody>
      </p:sp>
      <p:sp>
        <p:nvSpPr>
          <p:cNvPr id="6" name="Slide Number Placeholder 5">
            <a:extLst>
              <a:ext uri="{FF2B5EF4-FFF2-40B4-BE49-F238E27FC236}">
                <a16:creationId xmlns:a16="http://schemas.microsoft.com/office/drawing/2014/main" id="{9396019D-49E6-3017-1610-C771386C03E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61021A21-1442-059D-895B-65537581E550}"/>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mj-lt"/>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dirty="0"/>
          </a:p>
        </p:txBody>
      </p:sp>
      <p:sp>
        <p:nvSpPr>
          <p:cNvPr id="95" name="Google Shape;95;p16"/>
          <p:cNvSpPr txBox="1">
            <a:spLocks noGrp="1"/>
          </p:cNvSpPr>
          <p:nvPr>
            <p:ph type="subTitle" idx="1"/>
          </p:nvPr>
        </p:nvSpPr>
        <p:spPr>
          <a:xfrm>
            <a:off x="720000" y="2699301"/>
            <a:ext cx="2175300" cy="190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6"/>
          <p:cNvSpPr txBox="1">
            <a:spLocks noGrp="1"/>
          </p:cNvSpPr>
          <p:nvPr>
            <p:ph type="subTitle" idx="2"/>
          </p:nvPr>
        </p:nvSpPr>
        <p:spPr>
          <a:xfrm>
            <a:off x="3190525" y="2699301"/>
            <a:ext cx="21753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7" name="Google Shape;97;p16"/>
          <p:cNvSpPr txBox="1">
            <a:spLocks noGrp="1"/>
          </p:cNvSpPr>
          <p:nvPr>
            <p:ph type="subTitle" idx="3"/>
          </p:nvPr>
        </p:nvSpPr>
        <p:spPr>
          <a:xfrm>
            <a:off x="5661050" y="2699301"/>
            <a:ext cx="2175300" cy="190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atin typeface="+mn-lt"/>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8" name="Google Shape;98;p16"/>
          <p:cNvSpPr txBox="1">
            <a:spLocks noGrp="1"/>
          </p:cNvSpPr>
          <p:nvPr>
            <p:ph type="subTitle" idx="4"/>
          </p:nvPr>
        </p:nvSpPr>
        <p:spPr>
          <a:xfrm>
            <a:off x="720000"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99" name="Google Shape;99;p16"/>
          <p:cNvSpPr txBox="1">
            <a:spLocks noGrp="1"/>
          </p:cNvSpPr>
          <p:nvPr>
            <p:ph type="subTitle" idx="5"/>
          </p:nvPr>
        </p:nvSpPr>
        <p:spPr>
          <a:xfrm>
            <a:off x="3190522"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100" name="Google Shape;100;p16"/>
          <p:cNvSpPr txBox="1">
            <a:spLocks noGrp="1"/>
          </p:cNvSpPr>
          <p:nvPr>
            <p:ph type="subTitle" idx="6"/>
          </p:nvPr>
        </p:nvSpPr>
        <p:spPr>
          <a:xfrm>
            <a:off x="5661050" y="2046751"/>
            <a:ext cx="2175300" cy="527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Raleway"/>
              <a:buNone/>
              <a:defRPr sz="1800">
                <a:solidFill>
                  <a:schemeClr val="dk1"/>
                </a:solidFill>
                <a:latin typeface="Montserrat SemiBold" pitchFamily="2" charset="0"/>
                <a:ea typeface="Montserrat SemiBold" pitchFamily="2" charset="0"/>
                <a:cs typeface="Montserrat SemiBold" pitchFamily="2" charset="0"/>
                <a:sym typeface="Albert Sans ExtraBold"/>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pic>
        <p:nvPicPr>
          <p:cNvPr id="101" name="Google Shape;101;p16"/>
          <p:cNvPicPr preferRelativeResize="0"/>
          <p:nvPr/>
        </p:nvPicPr>
        <p:blipFill>
          <a:blip r:embed="rId2">
            <a:alphaModFix amt="50000"/>
          </a:blip>
          <a:stretch>
            <a:fillRect/>
          </a:stretch>
        </p:blipFill>
        <p:spPr>
          <a:xfrm>
            <a:off x="7131950" y="2969550"/>
            <a:ext cx="4127499" cy="4129500"/>
          </a:xfrm>
          <a:prstGeom prst="rect">
            <a:avLst/>
          </a:prstGeom>
          <a:noFill/>
          <a:ln>
            <a:noFill/>
          </a:ln>
        </p:spPr>
      </p:pic>
      <p:sp>
        <p:nvSpPr>
          <p:cNvPr id="5" name="Slide Number Placeholder 4">
            <a:extLst>
              <a:ext uri="{FF2B5EF4-FFF2-40B4-BE49-F238E27FC236}">
                <a16:creationId xmlns:a16="http://schemas.microsoft.com/office/drawing/2014/main" id="{5C005BD9-6599-57C8-78E5-D40FC246EDAF}"/>
              </a:ext>
            </a:extLst>
          </p:cNvPr>
          <p:cNvSpPr>
            <a:spLocks noGrp="1"/>
          </p:cNvSpPr>
          <p:nvPr>
            <p:ph type="sldNum" sz="quarter" idx="10"/>
          </p:nvPr>
        </p:nvSpPr>
        <p:spPr/>
        <p:txBody>
          <a:body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C5D17430-E18B-F09B-67AA-F6C3FBBDDAFB}"/>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1pPr>
            <a:lvl2pPr lvl="1"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lvl="2"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lvl="3"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lvl="4"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lvl="5"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lvl="6"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lvl="7"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lvl="8" rtl="0">
              <a:spcBef>
                <a:spcPts val="0"/>
              </a:spcBef>
              <a:spcAft>
                <a:spcPts val="0"/>
              </a:spcAft>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1pPr>
            <a:lvl2pPr marL="914400" lvl="1"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2pPr>
            <a:lvl3pPr marL="1371600" lvl="2"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3pPr>
            <a:lvl4pPr marL="1828800" lvl="3"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4pPr>
            <a:lvl5pPr marL="2286000" lvl="4"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5pPr>
            <a:lvl6pPr marL="2743200" lvl="5"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6pPr>
            <a:lvl7pPr marL="3200400" lvl="6"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7pPr>
            <a:lvl8pPr marL="3657600" lvl="7"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8pPr>
            <a:lvl9pPr marL="4114800" lvl="8" indent="-304800">
              <a:lnSpc>
                <a:spcPct val="100000"/>
              </a:lnSpc>
              <a:spcBef>
                <a:spcPts val="0"/>
              </a:spcBef>
              <a:spcAft>
                <a:spcPts val="0"/>
              </a:spcAft>
              <a:buClr>
                <a:schemeClr val="dk1"/>
              </a:buClr>
              <a:buSzPts val="1200"/>
              <a:buFont typeface="Assistant"/>
              <a:buChar char="■"/>
              <a:defRPr sz="1200">
                <a:solidFill>
                  <a:schemeClr val="dk1"/>
                </a:solidFill>
                <a:latin typeface="Assistant"/>
                <a:ea typeface="Assistant"/>
                <a:cs typeface="Assistant"/>
                <a:sym typeface="Assistant"/>
              </a:defRPr>
            </a:lvl9pPr>
          </a:lstStyle>
          <a:p>
            <a:endParaRPr dirty="0"/>
          </a:p>
        </p:txBody>
      </p:sp>
      <p:sp>
        <p:nvSpPr>
          <p:cNvPr id="4" name="Slide Number Placeholder 3">
            <a:extLst>
              <a:ext uri="{FF2B5EF4-FFF2-40B4-BE49-F238E27FC236}">
                <a16:creationId xmlns:a16="http://schemas.microsoft.com/office/drawing/2014/main" id="{7A68B067-AB90-EE92-7FBE-0B3D7751EF9F}"/>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2495164B-5D6D-4E6F-9B21-42D9DF0EA601}" type="slidenum">
              <a:rPr lang="en-US" smtClean="0"/>
              <a:t>‹#›</a:t>
            </a:fld>
            <a:endParaRPr lang="en-US"/>
          </a:p>
        </p:txBody>
      </p:sp>
      <p:sp>
        <p:nvSpPr>
          <p:cNvPr id="2" name="Footer Placeholder 1">
            <a:extLst>
              <a:ext uri="{FF2B5EF4-FFF2-40B4-BE49-F238E27FC236}">
                <a16:creationId xmlns:a16="http://schemas.microsoft.com/office/drawing/2014/main" id="{434C3B2B-2226-715E-B55E-F730CA6E3A44}"/>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vi-VN"/>
              <a:t>Trường Đại Học Công Thương TPHCM</a:t>
            </a:r>
            <a:endParaRPr lang="en-US"/>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8" r:id="rId8"/>
    <p:sldLayoutId id="2147483662" r:id="rId9"/>
    <p:sldLayoutId id="2147483663" r:id="rId10"/>
    <p:sldLayoutId id="2147483664" r:id="rId11"/>
    <p:sldLayoutId id="2147483668" r:id="rId12"/>
    <p:sldLayoutId id="2147483669" r:id="rId13"/>
    <p:sldLayoutId id="2147483670" r:id="rId14"/>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ctrTitle"/>
          </p:nvPr>
        </p:nvSpPr>
        <p:spPr>
          <a:xfrm>
            <a:off x="1662713" y="1821176"/>
            <a:ext cx="5818500" cy="113996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600" spc="150" dirty="0">
                <a:solidFill>
                  <a:srgbClr val="E06666"/>
                </a:solidFill>
              </a:rPr>
              <a:t>REDIS</a:t>
            </a:r>
            <a:endParaRPr sz="6600" spc="150" dirty="0">
              <a:solidFill>
                <a:srgbClr val="E06666"/>
              </a:solidFill>
            </a:endParaRPr>
          </a:p>
        </p:txBody>
      </p:sp>
      <p:sp>
        <p:nvSpPr>
          <p:cNvPr id="169" name="Google Shape;169;p28"/>
          <p:cNvSpPr txBox="1">
            <a:spLocks noGrp="1"/>
          </p:cNvSpPr>
          <p:nvPr>
            <p:ph type="subTitle" idx="1"/>
          </p:nvPr>
        </p:nvSpPr>
        <p:spPr>
          <a:xfrm>
            <a:off x="1662713" y="3294963"/>
            <a:ext cx="5818500" cy="804649"/>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1300" dirty="0" err="1"/>
              <a:t>Giảng</a:t>
            </a:r>
            <a:r>
              <a:rPr lang="en-US" sz="1300" dirty="0"/>
              <a:t> </a:t>
            </a:r>
            <a:r>
              <a:rPr lang="en-US" sz="1300" dirty="0" err="1"/>
              <a:t>viên</a:t>
            </a:r>
            <a:r>
              <a:rPr lang="en-US" sz="1300" dirty="0"/>
              <a:t> </a:t>
            </a:r>
            <a:r>
              <a:rPr lang="en-US" sz="1300" dirty="0" err="1"/>
              <a:t>hướng</a:t>
            </a:r>
            <a:r>
              <a:rPr lang="en-US" sz="1300" dirty="0"/>
              <a:t> </a:t>
            </a:r>
            <a:r>
              <a:rPr lang="en-US" sz="1300" dirty="0" err="1"/>
              <a:t>dẫn</a:t>
            </a:r>
            <a:r>
              <a:rPr lang="en-US" sz="1300" dirty="0"/>
              <a:t>: Nguyễn Thị Thu Tâm</a:t>
            </a:r>
          </a:p>
          <a:p>
            <a:pPr marL="0" indent="0">
              <a:lnSpc>
                <a:spcPct val="150000"/>
              </a:lnSpc>
            </a:pPr>
            <a:r>
              <a:rPr lang="en-US" sz="1300" dirty="0" err="1"/>
              <a:t>Nhóm</a:t>
            </a:r>
            <a:r>
              <a:rPr lang="en-US" sz="1300" dirty="0"/>
              <a:t> </a:t>
            </a:r>
            <a:r>
              <a:rPr lang="en-US" sz="1300" dirty="0" err="1"/>
              <a:t>thực</a:t>
            </a:r>
            <a:r>
              <a:rPr lang="en-US" sz="1300" dirty="0"/>
              <a:t> </a:t>
            </a:r>
            <a:r>
              <a:rPr lang="en-US" sz="1300" dirty="0" err="1"/>
              <a:t>hiện</a:t>
            </a:r>
            <a:r>
              <a:rPr lang="en-US" sz="1300" dirty="0"/>
              <a:t>: </a:t>
            </a:r>
            <a:r>
              <a:rPr lang="en-US" sz="1300" dirty="0" err="1"/>
              <a:t>Nhóm</a:t>
            </a:r>
            <a:r>
              <a:rPr lang="en-US" sz="1300" dirty="0"/>
              <a:t> 11</a:t>
            </a:r>
          </a:p>
        </p:txBody>
      </p:sp>
      <p:sp>
        <p:nvSpPr>
          <p:cNvPr id="3" name="Slide Number Placeholder 2">
            <a:extLst>
              <a:ext uri="{FF2B5EF4-FFF2-40B4-BE49-F238E27FC236}">
                <a16:creationId xmlns:a16="http://schemas.microsoft.com/office/drawing/2014/main" id="{E12C7DDE-376C-0F12-3C0A-2E253C42E67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F4D8F-C6A7-BC32-CCCD-04AB91E37BD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6548E76-95C2-D406-1178-D7D32BDCB781}"/>
              </a:ext>
            </a:extLst>
          </p:cNvPr>
          <p:cNvSpPr>
            <a:spLocks noGrp="1"/>
          </p:cNvSpPr>
          <p:nvPr>
            <p:ph type="title"/>
          </p:nvPr>
        </p:nvSpPr>
        <p:spPr/>
        <p:txBody>
          <a:bodyPr anchor="ctr"/>
          <a:lstStyle/>
          <a:p>
            <a:r>
              <a:rPr lang="fr-FR" dirty="0" err="1">
                <a:solidFill>
                  <a:schemeClr val="bg2"/>
                </a:solidFill>
              </a:rPr>
              <a:t>Kiến</a:t>
            </a:r>
            <a:r>
              <a:rPr lang="fr-FR" dirty="0">
                <a:solidFill>
                  <a:schemeClr val="bg2"/>
                </a:solidFill>
              </a:rPr>
              <a:t> </a:t>
            </a:r>
            <a:r>
              <a:rPr lang="fr-FR" dirty="0" err="1">
                <a:solidFill>
                  <a:schemeClr val="bg2"/>
                </a:solidFill>
              </a:rPr>
              <a:t>trúc</a:t>
            </a:r>
            <a:r>
              <a:rPr lang="fr-FR" dirty="0">
                <a:solidFill>
                  <a:schemeClr val="bg2"/>
                </a:solidFill>
              </a:rPr>
              <a:t> </a:t>
            </a:r>
            <a:r>
              <a:rPr lang="fr-FR" dirty="0" err="1">
                <a:solidFill>
                  <a:schemeClr val="bg2"/>
                </a:solidFill>
              </a:rPr>
              <a:t>Client-Server</a:t>
            </a:r>
            <a:endParaRPr lang="en-US" dirty="0">
              <a:solidFill>
                <a:schemeClr val="bg2"/>
              </a:solidFill>
            </a:endParaRPr>
          </a:p>
        </p:txBody>
      </p:sp>
      <p:sp>
        <p:nvSpPr>
          <p:cNvPr id="4" name="Rectangle 3">
            <a:extLst>
              <a:ext uri="{FF2B5EF4-FFF2-40B4-BE49-F238E27FC236}">
                <a16:creationId xmlns:a16="http://schemas.microsoft.com/office/drawing/2014/main" id="{DA631397-7696-3B95-9F96-1F14929E42C1}"/>
              </a:ext>
            </a:extLst>
          </p:cNvPr>
          <p:cNvSpPr/>
          <p:nvPr/>
        </p:nvSpPr>
        <p:spPr>
          <a:xfrm>
            <a:off x="5214681" y="986553"/>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445F0418-9A4E-819B-83D7-AB73356BC1A8}"/>
              </a:ext>
            </a:extLst>
          </p:cNvPr>
          <p:cNvSpPr/>
          <p:nvPr/>
        </p:nvSpPr>
        <p:spPr>
          <a:xfrm>
            <a:off x="4878487" y="756467"/>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3" name="TextBox 2">
            <a:extLst>
              <a:ext uri="{FF2B5EF4-FFF2-40B4-BE49-F238E27FC236}">
                <a16:creationId xmlns:a16="http://schemas.microsoft.com/office/drawing/2014/main" id="{F6687733-737D-40EE-4CC7-AD88550FC09C}"/>
              </a:ext>
            </a:extLst>
          </p:cNvPr>
          <p:cNvSpPr txBox="1"/>
          <p:nvPr/>
        </p:nvSpPr>
        <p:spPr>
          <a:xfrm>
            <a:off x="5690869" y="1064244"/>
            <a:ext cx="1997209" cy="307777"/>
          </a:xfrm>
          <a:prstGeom prst="rect">
            <a:avLst/>
          </a:prstGeom>
          <a:noFill/>
        </p:spPr>
        <p:txBody>
          <a:bodyPr wrap="square" rtlCol="0">
            <a:spAutoFit/>
          </a:bodyPr>
          <a:lstStyle/>
          <a:p>
            <a:r>
              <a:rPr lang="en-US" dirty="0">
                <a:solidFill>
                  <a:srgbClr val="FF454E"/>
                </a:solidFill>
                <a:latin typeface="+mj-lt"/>
              </a:rPr>
              <a:t>Redis Server Core</a:t>
            </a:r>
          </a:p>
        </p:txBody>
      </p:sp>
      <p:cxnSp>
        <p:nvCxnSpPr>
          <p:cNvPr id="7" name="Straight Connector 6">
            <a:extLst>
              <a:ext uri="{FF2B5EF4-FFF2-40B4-BE49-F238E27FC236}">
                <a16:creationId xmlns:a16="http://schemas.microsoft.com/office/drawing/2014/main" id="{F4F5C576-A64D-7400-8E77-21655DD5042B}"/>
              </a:ext>
            </a:extLst>
          </p:cNvPr>
          <p:cNvCxnSpPr>
            <a:cxnSpLocks/>
          </p:cNvCxnSpPr>
          <p:nvPr/>
        </p:nvCxnSpPr>
        <p:spPr>
          <a:xfrm>
            <a:off x="5794299" y="1352998"/>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5284E50-D17C-BBC0-3DEF-0597FD618880}"/>
              </a:ext>
            </a:extLst>
          </p:cNvPr>
          <p:cNvSpPr txBox="1"/>
          <p:nvPr/>
        </p:nvSpPr>
        <p:spPr>
          <a:xfrm>
            <a:off x="5704416" y="1352998"/>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a:t>Quản </a:t>
            </a:r>
            <a:r>
              <a:rPr lang="en-US" sz="1100" dirty="0" err="1"/>
              <a:t>lý</a:t>
            </a:r>
            <a:r>
              <a:rPr lang="en-US" sz="1100" dirty="0"/>
              <a:t> </a:t>
            </a:r>
            <a:r>
              <a:rPr lang="en-US" sz="1100" dirty="0" err="1"/>
              <a:t>dữ</a:t>
            </a:r>
            <a:r>
              <a:rPr lang="en-US" sz="1100" dirty="0"/>
              <a:t> </a:t>
            </a:r>
            <a:r>
              <a:rPr lang="en-US" sz="1100" dirty="0" err="1"/>
              <a:t>liệu</a:t>
            </a:r>
            <a:r>
              <a:rPr lang="en-US" sz="1100" dirty="0"/>
              <a:t>, </a:t>
            </a:r>
            <a:r>
              <a:rPr lang="en-US" sz="1100" dirty="0" err="1"/>
              <a:t>xử</a:t>
            </a:r>
            <a:r>
              <a:rPr lang="en-US" sz="1100" dirty="0"/>
              <a:t> </a:t>
            </a:r>
            <a:r>
              <a:rPr lang="en-US" sz="1100" dirty="0" err="1"/>
              <a:t>lý</a:t>
            </a:r>
            <a:r>
              <a:rPr lang="en-US" sz="1100" dirty="0"/>
              <a:t> </a:t>
            </a:r>
            <a:r>
              <a:rPr lang="en-US" sz="1100" dirty="0" err="1"/>
              <a:t>yêu</a:t>
            </a:r>
            <a:r>
              <a:rPr lang="en-US" sz="1100" dirty="0"/>
              <a:t> </a:t>
            </a:r>
            <a:r>
              <a:rPr lang="en-US" sz="1100" dirty="0" err="1"/>
              <a:t>cầu</a:t>
            </a:r>
            <a:r>
              <a:rPr lang="en-US" sz="1100" dirty="0"/>
              <a:t> </a:t>
            </a:r>
            <a:r>
              <a:rPr lang="en-US" sz="1100" dirty="0" err="1"/>
              <a:t>với</a:t>
            </a:r>
            <a:r>
              <a:rPr lang="en-US" sz="1100" dirty="0"/>
              <a:t> </a:t>
            </a:r>
            <a:r>
              <a:rPr lang="en-US" sz="1100" dirty="0" err="1"/>
              <a:t>mô</a:t>
            </a:r>
            <a:r>
              <a:rPr lang="en-US" sz="1100" dirty="0"/>
              <a:t> </a:t>
            </a:r>
            <a:r>
              <a:rPr lang="en-US" sz="1100" dirty="0" err="1"/>
              <a:t>hình</a:t>
            </a:r>
            <a:r>
              <a:rPr lang="en-US" sz="1100" dirty="0"/>
              <a:t> </a:t>
            </a:r>
            <a:r>
              <a:rPr lang="en-US" sz="1100" dirty="0" err="1"/>
              <a:t>một</a:t>
            </a:r>
            <a:r>
              <a:rPr lang="en-US" sz="1100" dirty="0"/>
              <a:t> </a:t>
            </a:r>
            <a:r>
              <a:rPr lang="en-US" sz="1100" dirty="0" err="1"/>
              <a:t>luồng</a:t>
            </a:r>
            <a:r>
              <a:rPr lang="en-US" sz="1100" dirty="0"/>
              <a:t>, I/O </a:t>
            </a:r>
            <a:r>
              <a:rPr lang="en-US" sz="1100" dirty="0" err="1"/>
              <a:t>không</a:t>
            </a:r>
            <a:r>
              <a:rPr lang="en-US" sz="1100" dirty="0"/>
              <a:t> </a:t>
            </a:r>
            <a:r>
              <a:rPr lang="en-US" sz="1100" dirty="0" err="1"/>
              <a:t>chặn</a:t>
            </a:r>
            <a:r>
              <a:rPr lang="en-US" sz="1100" dirty="0"/>
              <a:t>.</a:t>
            </a:r>
          </a:p>
        </p:txBody>
      </p:sp>
      <p:sp>
        <p:nvSpPr>
          <p:cNvPr id="37" name="Google Shape;341;p42">
            <a:extLst>
              <a:ext uri="{FF2B5EF4-FFF2-40B4-BE49-F238E27FC236}">
                <a16:creationId xmlns:a16="http://schemas.microsoft.com/office/drawing/2014/main" id="{644EA905-839A-2520-0827-046D1FD9B0DF}"/>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01</a:t>
            </a:r>
            <a:endParaRPr sz="2000" dirty="0">
              <a:solidFill>
                <a:schemeClr val="tx2"/>
              </a:solidFill>
              <a:latin typeface="Albert Sans ExtraBold"/>
              <a:ea typeface="Albert Sans ExtraBold"/>
              <a:cs typeface="Albert Sans ExtraBold"/>
              <a:sym typeface="Albert Sans ExtraBold"/>
            </a:endParaRPr>
          </a:p>
        </p:txBody>
      </p:sp>
      <p:pic>
        <p:nvPicPr>
          <p:cNvPr id="38" name="Google Shape;207;p32">
            <a:extLst>
              <a:ext uri="{FF2B5EF4-FFF2-40B4-BE49-F238E27FC236}">
                <a16:creationId xmlns:a16="http://schemas.microsoft.com/office/drawing/2014/main" id="{3FB78589-BA5B-BA26-8FB8-A9D3A4C75F88}"/>
              </a:ext>
            </a:extLst>
          </p:cNvPr>
          <p:cNvPicPr preferRelativeResize="0"/>
          <p:nvPr/>
        </p:nvPicPr>
        <p:blipFill>
          <a:blip r:embed="rId2">
            <a:alphaModFix amt="50000"/>
          </a:blip>
          <a:stretch>
            <a:fillRect/>
          </a:stretch>
        </p:blipFill>
        <p:spPr>
          <a:xfrm>
            <a:off x="243718" y="397515"/>
            <a:ext cx="4290902" cy="4213191"/>
          </a:xfrm>
          <a:prstGeom prst="rect">
            <a:avLst/>
          </a:prstGeom>
          <a:noFill/>
          <a:ln>
            <a:noFill/>
          </a:ln>
        </p:spPr>
      </p:pic>
      <p:pic>
        <p:nvPicPr>
          <p:cNvPr id="6" name="Picture 4" descr="The Good and the Bad of Redis In-Memory Database">
            <a:extLst>
              <a:ext uri="{FF2B5EF4-FFF2-40B4-BE49-F238E27FC236}">
                <a16:creationId xmlns:a16="http://schemas.microsoft.com/office/drawing/2014/main" id="{0C148623-A1D0-66FB-1EF4-1114710764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563" y="1404122"/>
            <a:ext cx="3769682" cy="2558929"/>
          </a:xfrm>
          <a:prstGeom prst="rect">
            <a:avLst/>
          </a:prstGeom>
          <a:noFill/>
          <a:effectLst>
            <a:glow rad="101600">
              <a:schemeClr val="accent1">
                <a:satMod val="175000"/>
                <a:alpha val="40000"/>
              </a:schemeClr>
            </a:glow>
          </a:effectLst>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216015C6-E062-D41C-FF63-84C1E4861767}"/>
              </a:ext>
            </a:extLst>
          </p:cNvPr>
          <p:cNvSpPr/>
          <p:nvPr/>
        </p:nvSpPr>
        <p:spPr>
          <a:xfrm>
            <a:off x="5176208" y="2384575"/>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8FA14A-310F-55A2-B76E-00921330A341}"/>
              </a:ext>
            </a:extLst>
          </p:cNvPr>
          <p:cNvSpPr/>
          <p:nvPr/>
        </p:nvSpPr>
        <p:spPr>
          <a:xfrm>
            <a:off x="4840014" y="2154489"/>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02</a:t>
            </a:r>
          </a:p>
        </p:txBody>
      </p:sp>
      <p:sp>
        <p:nvSpPr>
          <p:cNvPr id="17" name="TextBox 16">
            <a:extLst>
              <a:ext uri="{FF2B5EF4-FFF2-40B4-BE49-F238E27FC236}">
                <a16:creationId xmlns:a16="http://schemas.microsoft.com/office/drawing/2014/main" id="{6BB271AF-1FE2-9A85-A787-6903588A2CD2}"/>
              </a:ext>
            </a:extLst>
          </p:cNvPr>
          <p:cNvSpPr txBox="1"/>
          <p:nvPr/>
        </p:nvSpPr>
        <p:spPr>
          <a:xfrm>
            <a:off x="5652396" y="2462266"/>
            <a:ext cx="1997209"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Client Libraries</a:t>
            </a:r>
          </a:p>
        </p:txBody>
      </p:sp>
      <p:cxnSp>
        <p:nvCxnSpPr>
          <p:cNvPr id="18" name="Straight Connector 17">
            <a:extLst>
              <a:ext uri="{FF2B5EF4-FFF2-40B4-BE49-F238E27FC236}">
                <a16:creationId xmlns:a16="http://schemas.microsoft.com/office/drawing/2014/main" id="{8CF639DF-660C-C2D2-BE54-990232EE128C}"/>
              </a:ext>
            </a:extLst>
          </p:cNvPr>
          <p:cNvCxnSpPr>
            <a:cxnSpLocks/>
          </p:cNvCxnSpPr>
          <p:nvPr/>
        </p:nvCxnSpPr>
        <p:spPr>
          <a:xfrm>
            <a:off x="5755826" y="2751020"/>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6E6451E-350E-93A6-3F17-98D4495ED534}"/>
              </a:ext>
            </a:extLst>
          </p:cNvPr>
          <p:cNvSpPr txBox="1"/>
          <p:nvPr/>
        </p:nvSpPr>
        <p:spPr>
          <a:xfrm>
            <a:off x="5665943" y="2751020"/>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err="1"/>
              <a:t>Hỗ</a:t>
            </a:r>
            <a:r>
              <a:rPr lang="en-US" sz="1100" dirty="0"/>
              <a:t> </a:t>
            </a:r>
            <a:r>
              <a:rPr lang="en-US" sz="1100" dirty="0" err="1"/>
              <a:t>trợ</a:t>
            </a:r>
            <a:r>
              <a:rPr lang="en-US" sz="1100" dirty="0"/>
              <a:t> </a:t>
            </a:r>
            <a:r>
              <a:rPr lang="en-US" sz="1100" dirty="0" err="1"/>
              <a:t>nhiều</a:t>
            </a:r>
            <a:r>
              <a:rPr lang="en-US" sz="1100" dirty="0"/>
              <a:t> </a:t>
            </a:r>
            <a:r>
              <a:rPr lang="en-US" sz="1100" dirty="0" err="1"/>
              <a:t>ngôn</a:t>
            </a:r>
            <a:r>
              <a:rPr lang="en-US" sz="1100" dirty="0"/>
              <a:t> </a:t>
            </a:r>
            <a:r>
              <a:rPr lang="en-US" sz="1100" dirty="0" err="1"/>
              <a:t>ngữ</a:t>
            </a:r>
            <a:r>
              <a:rPr lang="en-US" sz="1100" dirty="0"/>
              <a:t>, bao </a:t>
            </a:r>
            <a:r>
              <a:rPr lang="en-US" sz="1100" dirty="0" err="1"/>
              <a:t>gồm</a:t>
            </a:r>
            <a:r>
              <a:rPr lang="en-US" sz="1100" dirty="0"/>
              <a:t> client </a:t>
            </a:r>
            <a:r>
              <a:rPr lang="en-US" sz="1100" dirty="0" err="1"/>
              <a:t>trực</a:t>
            </a:r>
            <a:r>
              <a:rPr lang="en-US" sz="1100" dirty="0"/>
              <a:t> </a:t>
            </a:r>
            <a:r>
              <a:rPr lang="en-US" sz="1100" dirty="0" err="1"/>
              <a:t>tiếp</a:t>
            </a:r>
            <a:r>
              <a:rPr lang="en-US" sz="1100" dirty="0"/>
              <a:t> </a:t>
            </a:r>
            <a:r>
              <a:rPr lang="en-US" sz="1100" dirty="0" err="1"/>
              <a:t>và</a:t>
            </a:r>
            <a:r>
              <a:rPr lang="en-US" sz="1100" dirty="0"/>
              <a:t> Object Mapping.</a:t>
            </a:r>
          </a:p>
        </p:txBody>
      </p:sp>
      <p:sp>
        <p:nvSpPr>
          <p:cNvPr id="20" name="Rectangle 19">
            <a:extLst>
              <a:ext uri="{FF2B5EF4-FFF2-40B4-BE49-F238E27FC236}">
                <a16:creationId xmlns:a16="http://schemas.microsoft.com/office/drawing/2014/main" id="{F0FB5E09-8DF8-483F-D7E0-F13BBC31D0DD}"/>
              </a:ext>
            </a:extLst>
          </p:cNvPr>
          <p:cNvSpPr/>
          <p:nvPr/>
        </p:nvSpPr>
        <p:spPr>
          <a:xfrm>
            <a:off x="5176208" y="3782596"/>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C9A6B42-9758-A237-705A-B2C032648B2C}"/>
              </a:ext>
            </a:extLst>
          </p:cNvPr>
          <p:cNvSpPr/>
          <p:nvPr/>
        </p:nvSpPr>
        <p:spPr>
          <a:xfrm>
            <a:off x="4840014" y="3552510"/>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03</a:t>
            </a:r>
          </a:p>
        </p:txBody>
      </p:sp>
      <p:sp>
        <p:nvSpPr>
          <p:cNvPr id="22" name="TextBox 21">
            <a:extLst>
              <a:ext uri="{FF2B5EF4-FFF2-40B4-BE49-F238E27FC236}">
                <a16:creationId xmlns:a16="http://schemas.microsoft.com/office/drawing/2014/main" id="{41871E0A-B2BC-A0A4-E362-7932FB8A76E1}"/>
              </a:ext>
            </a:extLst>
          </p:cNvPr>
          <p:cNvSpPr txBox="1"/>
          <p:nvPr/>
        </p:nvSpPr>
        <p:spPr>
          <a:xfrm>
            <a:off x="5652396" y="3860287"/>
            <a:ext cx="1997209"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Data Operations</a:t>
            </a:r>
          </a:p>
        </p:txBody>
      </p:sp>
      <p:cxnSp>
        <p:nvCxnSpPr>
          <p:cNvPr id="23" name="Straight Connector 22">
            <a:extLst>
              <a:ext uri="{FF2B5EF4-FFF2-40B4-BE49-F238E27FC236}">
                <a16:creationId xmlns:a16="http://schemas.microsoft.com/office/drawing/2014/main" id="{9D6C1E6E-C6B5-8B3D-679A-BB52629D17CD}"/>
              </a:ext>
            </a:extLst>
          </p:cNvPr>
          <p:cNvCxnSpPr>
            <a:cxnSpLocks/>
          </p:cNvCxnSpPr>
          <p:nvPr/>
        </p:nvCxnSpPr>
        <p:spPr>
          <a:xfrm>
            <a:off x="5755826" y="4149041"/>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79A4623-E5C4-2743-9BC1-A7DA7BCCB0C5}"/>
              </a:ext>
            </a:extLst>
          </p:cNvPr>
          <p:cNvSpPr txBox="1"/>
          <p:nvPr/>
        </p:nvSpPr>
        <p:spPr>
          <a:xfrm>
            <a:off x="5665943" y="4149041"/>
            <a:ext cx="2840494" cy="430887"/>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1100" dirty="0" err="1"/>
              <a:t>Hỗ</a:t>
            </a:r>
            <a:r>
              <a:rPr lang="en-US" sz="1100" dirty="0"/>
              <a:t> </a:t>
            </a:r>
            <a:r>
              <a:rPr lang="en-US" sz="1100" dirty="0" err="1"/>
              <a:t>trợ</a:t>
            </a:r>
            <a:r>
              <a:rPr lang="en-US" sz="1100" dirty="0"/>
              <a:t> Strings, Lists, Sets, Hashes </a:t>
            </a:r>
            <a:r>
              <a:rPr lang="en-US" sz="1100" dirty="0" err="1"/>
              <a:t>cho</a:t>
            </a:r>
            <a:r>
              <a:rPr lang="en-US" sz="1100" dirty="0"/>
              <a:t> CRUD </a:t>
            </a:r>
            <a:r>
              <a:rPr lang="en-US" sz="1100" dirty="0" err="1"/>
              <a:t>cơ</a:t>
            </a:r>
            <a:r>
              <a:rPr lang="en-US" sz="1100" dirty="0"/>
              <a:t> </a:t>
            </a:r>
            <a:r>
              <a:rPr lang="en-US" sz="1100" dirty="0" err="1"/>
              <a:t>bản</a:t>
            </a:r>
            <a:endParaRPr lang="en-US" sz="1100" dirty="0"/>
          </a:p>
        </p:txBody>
      </p:sp>
      <p:sp>
        <p:nvSpPr>
          <p:cNvPr id="41" name="Slide Number Placeholder 40">
            <a:extLst>
              <a:ext uri="{FF2B5EF4-FFF2-40B4-BE49-F238E27FC236}">
                <a16:creationId xmlns:a16="http://schemas.microsoft.com/office/drawing/2014/main" id="{76E723FE-C5B2-F434-BDB1-6DD5F2A306C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10</a:t>
            </a:fld>
            <a:endParaRPr lang="en-US"/>
          </a:p>
        </p:txBody>
      </p:sp>
      <p:sp>
        <p:nvSpPr>
          <p:cNvPr id="8" name="Footer Placeholder 7">
            <a:extLst>
              <a:ext uri="{FF2B5EF4-FFF2-40B4-BE49-F238E27FC236}">
                <a16:creationId xmlns:a16="http://schemas.microsoft.com/office/drawing/2014/main" id="{E0CA9E52-D8DB-A234-0EC5-7375D8BB2295}"/>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61690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ED802-9A46-D2D7-627D-CFE80A5CDC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02C8B8-CF1E-D042-9CE6-92B78E5D27B5}"/>
              </a:ext>
            </a:extLst>
          </p:cNvPr>
          <p:cNvSpPr>
            <a:spLocks noGrp="1"/>
          </p:cNvSpPr>
          <p:nvPr>
            <p:ph type="title"/>
          </p:nvPr>
        </p:nvSpPr>
        <p:spPr/>
        <p:txBody>
          <a:bodyPr anchor="ctr"/>
          <a:lstStyle/>
          <a:p>
            <a:r>
              <a:rPr lang="fr-FR" dirty="0" err="1">
                <a:solidFill>
                  <a:schemeClr val="bg2"/>
                </a:solidFill>
              </a:rPr>
              <a:t>Cơ</a:t>
            </a:r>
            <a:r>
              <a:rPr lang="fr-FR" dirty="0">
                <a:solidFill>
                  <a:schemeClr val="bg2"/>
                </a:solidFill>
              </a:rPr>
              <a:t> </a:t>
            </a:r>
            <a:r>
              <a:rPr lang="fr-FR" dirty="0" err="1">
                <a:solidFill>
                  <a:schemeClr val="bg2"/>
                </a:solidFill>
              </a:rPr>
              <a:t>chế</a:t>
            </a:r>
            <a:r>
              <a:rPr lang="fr-FR" dirty="0">
                <a:solidFill>
                  <a:schemeClr val="bg2"/>
                </a:solidFill>
              </a:rPr>
              <a:t> </a:t>
            </a:r>
            <a:r>
              <a:rPr lang="fr-FR" dirty="0" err="1">
                <a:solidFill>
                  <a:schemeClr val="bg2"/>
                </a:solidFill>
              </a:rPr>
              <a:t>lưu</a:t>
            </a:r>
            <a:r>
              <a:rPr lang="fr-FR" dirty="0">
                <a:solidFill>
                  <a:schemeClr val="bg2"/>
                </a:solidFill>
              </a:rPr>
              <a:t> </a:t>
            </a:r>
            <a:r>
              <a:rPr lang="fr-FR" dirty="0" err="1">
                <a:solidFill>
                  <a:schemeClr val="bg2"/>
                </a:solidFill>
              </a:rPr>
              <a:t>trữ</a:t>
            </a:r>
            <a:endParaRPr lang="en-US" dirty="0">
              <a:solidFill>
                <a:schemeClr val="bg2"/>
              </a:solidFill>
            </a:endParaRPr>
          </a:p>
        </p:txBody>
      </p:sp>
      <p:sp>
        <p:nvSpPr>
          <p:cNvPr id="9" name="Google Shape;341;p42">
            <a:extLst>
              <a:ext uri="{FF2B5EF4-FFF2-40B4-BE49-F238E27FC236}">
                <a16:creationId xmlns:a16="http://schemas.microsoft.com/office/drawing/2014/main" id="{0D2206C4-4780-48CA-F600-CC37DB9901F5}"/>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02</a:t>
            </a:r>
            <a:endParaRPr sz="2000" dirty="0">
              <a:solidFill>
                <a:schemeClr val="tx2"/>
              </a:solidFill>
              <a:latin typeface="Albert Sans ExtraBold"/>
              <a:ea typeface="Albert Sans ExtraBold"/>
              <a:cs typeface="Albert Sans ExtraBold"/>
              <a:sym typeface="Albert Sans ExtraBold"/>
            </a:endParaRPr>
          </a:p>
        </p:txBody>
      </p:sp>
      <p:pic>
        <p:nvPicPr>
          <p:cNvPr id="31" name="Google Shape;207;p32">
            <a:extLst>
              <a:ext uri="{FF2B5EF4-FFF2-40B4-BE49-F238E27FC236}">
                <a16:creationId xmlns:a16="http://schemas.microsoft.com/office/drawing/2014/main" id="{8FCB714D-3099-8E34-29B7-1D5EE19A5843}"/>
              </a:ext>
            </a:extLst>
          </p:cNvPr>
          <p:cNvPicPr preferRelativeResize="0"/>
          <p:nvPr/>
        </p:nvPicPr>
        <p:blipFill>
          <a:blip r:embed="rId2">
            <a:alphaModFix amt="50000"/>
          </a:blip>
          <a:stretch>
            <a:fillRect/>
          </a:stretch>
        </p:blipFill>
        <p:spPr>
          <a:xfrm>
            <a:off x="-2118125" y="2770043"/>
            <a:ext cx="4127499" cy="4129500"/>
          </a:xfrm>
          <a:prstGeom prst="rect">
            <a:avLst/>
          </a:prstGeom>
          <a:noFill/>
          <a:ln>
            <a:noFill/>
          </a:ln>
        </p:spPr>
      </p:pic>
      <p:pic>
        <p:nvPicPr>
          <p:cNvPr id="2050" name="Picture 2">
            <a:extLst>
              <a:ext uri="{FF2B5EF4-FFF2-40B4-BE49-F238E27FC236}">
                <a16:creationId xmlns:a16="http://schemas.microsoft.com/office/drawing/2014/main" id="{D884DFC9-1C38-BD83-106E-C51D16185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10"/>
          <a:stretch>
            <a:fillRect/>
          </a:stretch>
        </p:blipFill>
        <p:spPr bwMode="auto">
          <a:xfrm>
            <a:off x="809737" y="1137546"/>
            <a:ext cx="3158056" cy="367854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54A8A40C-62B7-5DB8-9760-AEE5BD5F7222}"/>
              </a:ext>
            </a:extLst>
          </p:cNvPr>
          <p:cNvSpPr/>
          <p:nvPr/>
        </p:nvSpPr>
        <p:spPr>
          <a:xfrm>
            <a:off x="5214681" y="986553"/>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FB3805A-3E7C-3D95-0318-0364B4E2E691}"/>
              </a:ext>
            </a:extLst>
          </p:cNvPr>
          <p:cNvSpPr/>
          <p:nvPr/>
        </p:nvSpPr>
        <p:spPr>
          <a:xfrm>
            <a:off x="4878487" y="756467"/>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14" name="TextBox 13">
            <a:extLst>
              <a:ext uri="{FF2B5EF4-FFF2-40B4-BE49-F238E27FC236}">
                <a16:creationId xmlns:a16="http://schemas.microsoft.com/office/drawing/2014/main" id="{CBD67CAF-101E-0072-FA00-8D676CC3C808}"/>
              </a:ext>
            </a:extLst>
          </p:cNvPr>
          <p:cNvSpPr txBox="1"/>
          <p:nvPr/>
        </p:nvSpPr>
        <p:spPr>
          <a:xfrm>
            <a:off x="5690869" y="1064244"/>
            <a:ext cx="2733131"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rgbClr val="FF454E"/>
                </a:solidFill>
                <a:latin typeface="+mj-lt"/>
              </a:defRPr>
            </a:lvl1pPr>
          </a:lstStyle>
          <a:p>
            <a:r>
              <a:rPr lang="en-US" dirty="0" err="1"/>
              <a:t>AOF</a:t>
            </a:r>
            <a:r>
              <a:rPr lang="en-US" dirty="0"/>
              <a:t> (Append of File)</a:t>
            </a:r>
          </a:p>
        </p:txBody>
      </p:sp>
      <p:cxnSp>
        <p:nvCxnSpPr>
          <p:cNvPr id="16" name="Straight Connector 15">
            <a:extLst>
              <a:ext uri="{FF2B5EF4-FFF2-40B4-BE49-F238E27FC236}">
                <a16:creationId xmlns:a16="http://schemas.microsoft.com/office/drawing/2014/main" id="{F9A0459D-6296-A811-0783-9FD945A3476D}"/>
              </a:ext>
            </a:extLst>
          </p:cNvPr>
          <p:cNvCxnSpPr>
            <a:cxnSpLocks/>
          </p:cNvCxnSpPr>
          <p:nvPr/>
        </p:nvCxnSpPr>
        <p:spPr>
          <a:xfrm>
            <a:off x="5794299" y="1352998"/>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1138368-05AE-48EA-C680-67DEC936C7B8}"/>
              </a:ext>
            </a:extLst>
          </p:cNvPr>
          <p:cNvSpPr txBox="1"/>
          <p:nvPr/>
        </p:nvSpPr>
        <p:spPr>
          <a:xfrm>
            <a:off x="5704416" y="1352998"/>
            <a:ext cx="2810934" cy="48442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pPr>
              <a:lnSpc>
                <a:spcPct val="150000"/>
              </a:lnSpc>
            </a:pPr>
            <a:r>
              <a:rPr lang="vi-VN" sz="900" dirty="0"/>
              <a:t>Ghi mọi thao tác, có thể đồng bộ mỗi giây hoặc không, đảm bảo độ bền.</a:t>
            </a:r>
          </a:p>
        </p:txBody>
      </p:sp>
      <p:sp>
        <p:nvSpPr>
          <p:cNvPr id="22" name="Rectangle 21">
            <a:extLst>
              <a:ext uri="{FF2B5EF4-FFF2-40B4-BE49-F238E27FC236}">
                <a16:creationId xmlns:a16="http://schemas.microsoft.com/office/drawing/2014/main" id="{B8024DA7-10A2-293C-D462-8ABE6D8A40C9}"/>
              </a:ext>
            </a:extLst>
          </p:cNvPr>
          <p:cNvSpPr/>
          <p:nvPr/>
        </p:nvSpPr>
        <p:spPr>
          <a:xfrm>
            <a:off x="5176208" y="2384575"/>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00D7D24-2EED-A954-B28B-0F7F9C345741}"/>
              </a:ext>
            </a:extLst>
          </p:cNvPr>
          <p:cNvSpPr/>
          <p:nvPr/>
        </p:nvSpPr>
        <p:spPr>
          <a:xfrm>
            <a:off x="4840014" y="2154489"/>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02</a:t>
            </a:r>
          </a:p>
        </p:txBody>
      </p:sp>
      <p:sp>
        <p:nvSpPr>
          <p:cNvPr id="26" name="TextBox 25">
            <a:extLst>
              <a:ext uri="{FF2B5EF4-FFF2-40B4-BE49-F238E27FC236}">
                <a16:creationId xmlns:a16="http://schemas.microsoft.com/office/drawing/2014/main" id="{22171426-B70C-F4AE-64BD-5FF45FEC95D0}"/>
              </a:ext>
            </a:extLst>
          </p:cNvPr>
          <p:cNvSpPr txBox="1"/>
          <p:nvPr/>
        </p:nvSpPr>
        <p:spPr>
          <a:xfrm>
            <a:off x="5652396" y="2462266"/>
            <a:ext cx="2771604" cy="307777"/>
          </a:xfrm>
          <a:prstGeom prst="rect">
            <a:avLst/>
          </a:prstGeom>
          <a:noFill/>
        </p:spPr>
        <p:txBody>
          <a:bodyPr wrap="square" rtlCol="0">
            <a:spAutoFit/>
          </a:bodyPr>
          <a:lstStyle>
            <a:defPPr marR="0" lvl="0" algn="l" rtl="0">
              <a:lnSpc>
                <a:spcPct val="100000"/>
              </a:lnSpc>
              <a:spcBef>
                <a:spcPts val="0"/>
              </a:spcBef>
              <a:spcAft>
                <a:spcPts val="0"/>
              </a:spcAft>
              <a:defRPr/>
            </a:defPPr>
            <a:lvl1pPr>
              <a:defRPr>
                <a:solidFill>
                  <a:srgbClr val="FF454E"/>
                </a:solidFill>
                <a:latin typeface="+mj-lt"/>
              </a:defRPr>
            </a:lvl1pPr>
          </a:lstStyle>
          <a:p>
            <a:r>
              <a:rPr lang="en-US" dirty="0"/>
              <a:t>RDB (Redis Database)</a:t>
            </a:r>
          </a:p>
        </p:txBody>
      </p:sp>
      <p:cxnSp>
        <p:nvCxnSpPr>
          <p:cNvPr id="27" name="Straight Connector 26">
            <a:extLst>
              <a:ext uri="{FF2B5EF4-FFF2-40B4-BE49-F238E27FC236}">
                <a16:creationId xmlns:a16="http://schemas.microsoft.com/office/drawing/2014/main" id="{6BEBED28-0776-A2F5-B28F-271C63573CE4}"/>
              </a:ext>
            </a:extLst>
          </p:cNvPr>
          <p:cNvCxnSpPr>
            <a:cxnSpLocks/>
          </p:cNvCxnSpPr>
          <p:nvPr/>
        </p:nvCxnSpPr>
        <p:spPr>
          <a:xfrm>
            <a:off x="5755826" y="2751020"/>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DFB1FB2-3D43-574D-6021-2081B4F65453}"/>
              </a:ext>
            </a:extLst>
          </p:cNvPr>
          <p:cNvSpPr txBox="1"/>
          <p:nvPr/>
        </p:nvSpPr>
        <p:spPr>
          <a:xfrm>
            <a:off x="5665943" y="2751020"/>
            <a:ext cx="2840494" cy="484428"/>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pPr>
              <a:lnSpc>
                <a:spcPct val="150000"/>
              </a:lnSpc>
            </a:pPr>
            <a:r>
              <a:rPr lang="en-US" sz="900" dirty="0" err="1"/>
              <a:t>Tạo</a:t>
            </a:r>
            <a:r>
              <a:rPr lang="en-US" sz="900" dirty="0"/>
              <a:t> snapshot </a:t>
            </a:r>
            <a:r>
              <a:rPr lang="en-US" sz="900" dirty="0" err="1"/>
              <a:t>định</a:t>
            </a:r>
            <a:r>
              <a:rPr lang="en-US" sz="900" dirty="0"/>
              <a:t> </a:t>
            </a:r>
            <a:r>
              <a:rPr lang="en-US" sz="900" dirty="0" err="1"/>
              <a:t>kỳ</a:t>
            </a:r>
            <a:r>
              <a:rPr lang="en-US" sz="900" dirty="0"/>
              <a:t> </a:t>
            </a:r>
            <a:r>
              <a:rPr lang="en-US" sz="900" dirty="0" err="1"/>
              <a:t>bằng</a:t>
            </a:r>
            <a:r>
              <a:rPr lang="en-US" sz="900" dirty="0"/>
              <a:t> </a:t>
            </a:r>
            <a:r>
              <a:rPr lang="en-US" sz="900" dirty="0" err="1"/>
              <a:t>quy</a:t>
            </a:r>
            <a:r>
              <a:rPr lang="en-US" sz="900" dirty="0"/>
              <a:t> </a:t>
            </a:r>
            <a:r>
              <a:rPr lang="en-US" sz="900" dirty="0" err="1"/>
              <a:t>trình</a:t>
            </a:r>
            <a:r>
              <a:rPr lang="en-US" sz="900" dirty="0"/>
              <a:t> con, </a:t>
            </a:r>
            <a:r>
              <a:rPr lang="en-US" sz="900" dirty="0" err="1"/>
              <a:t>giữ</a:t>
            </a:r>
            <a:r>
              <a:rPr lang="en-US" sz="900" dirty="0"/>
              <a:t> </a:t>
            </a:r>
            <a:r>
              <a:rPr lang="en-US" sz="900" dirty="0" err="1"/>
              <a:t>hiệu</a:t>
            </a:r>
            <a:r>
              <a:rPr lang="en-US" sz="900" dirty="0"/>
              <a:t> </a:t>
            </a:r>
            <a:r>
              <a:rPr lang="en-US" sz="900" dirty="0" err="1"/>
              <a:t>suất</a:t>
            </a:r>
            <a:r>
              <a:rPr lang="en-US" sz="900" dirty="0"/>
              <a:t> </a:t>
            </a:r>
            <a:r>
              <a:rPr lang="en-US" sz="900" dirty="0" err="1"/>
              <a:t>cao</a:t>
            </a:r>
            <a:r>
              <a:rPr lang="en-US" sz="900" dirty="0"/>
              <a:t> </a:t>
            </a:r>
            <a:r>
              <a:rPr lang="en-US" sz="900" dirty="0" err="1"/>
              <a:t>với</a:t>
            </a:r>
            <a:r>
              <a:rPr lang="en-US" sz="900" dirty="0"/>
              <a:t> </a:t>
            </a:r>
            <a:r>
              <a:rPr lang="en-US" sz="900" dirty="0" err="1"/>
              <a:t>tệp</a:t>
            </a:r>
            <a:r>
              <a:rPr lang="en-US" sz="900" dirty="0"/>
              <a:t> </a:t>
            </a:r>
            <a:r>
              <a:rPr lang="en-US" sz="900" dirty="0" err="1"/>
              <a:t>gọn</a:t>
            </a:r>
            <a:r>
              <a:rPr lang="en-US" sz="900" dirty="0"/>
              <a:t>.</a:t>
            </a:r>
          </a:p>
        </p:txBody>
      </p:sp>
      <p:grpSp>
        <p:nvGrpSpPr>
          <p:cNvPr id="32" name="Group 31">
            <a:extLst>
              <a:ext uri="{FF2B5EF4-FFF2-40B4-BE49-F238E27FC236}">
                <a16:creationId xmlns:a16="http://schemas.microsoft.com/office/drawing/2014/main" id="{686B3B99-FE63-3BFB-ECF4-4F0D7C7E8034}"/>
              </a:ext>
            </a:extLst>
          </p:cNvPr>
          <p:cNvGrpSpPr/>
          <p:nvPr/>
        </p:nvGrpSpPr>
        <p:grpSpPr>
          <a:xfrm>
            <a:off x="4840014" y="3552510"/>
            <a:ext cx="4081458" cy="1259328"/>
            <a:chOff x="4878487" y="3853461"/>
            <a:chExt cx="4081458" cy="1259328"/>
          </a:xfrm>
        </p:grpSpPr>
        <p:sp>
          <p:nvSpPr>
            <p:cNvPr id="33" name="Rectangle 32">
              <a:extLst>
                <a:ext uri="{FF2B5EF4-FFF2-40B4-BE49-F238E27FC236}">
                  <a16:creationId xmlns:a16="http://schemas.microsoft.com/office/drawing/2014/main" id="{07EDE3E1-34A5-CFB0-8048-54E2F237E35E}"/>
                </a:ext>
              </a:extLst>
            </p:cNvPr>
            <p:cNvSpPr/>
            <p:nvPr/>
          </p:nvSpPr>
          <p:spPr>
            <a:xfrm>
              <a:off x="5214681" y="4083547"/>
              <a:ext cx="3409071" cy="1029242"/>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7B9F80D-655E-1810-E98F-82C8FC6A1902}"/>
                </a:ext>
              </a:extLst>
            </p:cNvPr>
            <p:cNvSpPr/>
            <p:nvPr/>
          </p:nvSpPr>
          <p:spPr>
            <a:xfrm>
              <a:off x="4878487" y="3853461"/>
              <a:ext cx="635611" cy="46166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03</a:t>
              </a:r>
            </a:p>
          </p:txBody>
        </p:sp>
        <p:sp>
          <p:nvSpPr>
            <p:cNvPr id="35" name="TextBox 34">
              <a:extLst>
                <a:ext uri="{FF2B5EF4-FFF2-40B4-BE49-F238E27FC236}">
                  <a16:creationId xmlns:a16="http://schemas.microsoft.com/office/drawing/2014/main" id="{D8D2C751-A40D-8B84-B752-17E0D7388D91}"/>
                </a:ext>
              </a:extLst>
            </p:cNvPr>
            <p:cNvSpPr txBox="1"/>
            <p:nvPr/>
          </p:nvSpPr>
          <p:spPr>
            <a:xfrm>
              <a:off x="5690868" y="4161238"/>
              <a:ext cx="3269077"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a:t>Mixed Approach</a:t>
              </a:r>
              <a:endParaRPr lang="en-US" dirty="0">
                <a:effectLst/>
              </a:endParaRPr>
            </a:p>
          </p:txBody>
        </p:sp>
        <p:cxnSp>
          <p:nvCxnSpPr>
            <p:cNvPr id="36" name="Straight Connector 35">
              <a:extLst>
                <a:ext uri="{FF2B5EF4-FFF2-40B4-BE49-F238E27FC236}">
                  <a16:creationId xmlns:a16="http://schemas.microsoft.com/office/drawing/2014/main" id="{3B26F462-81BF-5921-CAF4-67DCC1D46921}"/>
                </a:ext>
              </a:extLst>
            </p:cNvPr>
            <p:cNvCxnSpPr>
              <a:cxnSpLocks/>
            </p:cNvCxnSpPr>
            <p:nvPr/>
          </p:nvCxnSpPr>
          <p:spPr>
            <a:xfrm>
              <a:off x="5794299" y="4449992"/>
              <a:ext cx="2070550" cy="0"/>
            </a:xfrm>
            <a:prstGeom prst="line">
              <a:avLst/>
            </a:prstGeom>
            <a:ln w="1270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A1D4434-4C6F-CC71-CF37-32DBECF9498A}"/>
                </a:ext>
              </a:extLst>
            </p:cNvPr>
            <p:cNvSpPr txBox="1"/>
            <p:nvPr/>
          </p:nvSpPr>
          <p:spPr>
            <a:xfrm>
              <a:off x="5704416" y="4449992"/>
              <a:ext cx="2840494" cy="369332"/>
            </a:xfrm>
            <a:prstGeom prst="rect">
              <a:avLst/>
            </a:prstGeom>
            <a:noFill/>
          </p:spPr>
          <p:txBody>
            <a:bodyPr wrap="square" rtlCol="0">
              <a:spAutoFit/>
            </a:bodyPr>
            <a:lstStyle>
              <a:defPPr marR="0" lvl="0" algn="l" rtl="0">
                <a:lnSpc>
                  <a:spcPct val="100000"/>
                </a:lnSpc>
                <a:spcBef>
                  <a:spcPts val="0"/>
                </a:spcBef>
                <a:spcAft>
                  <a:spcPts val="0"/>
                </a:spcAft>
                <a:defRPr/>
              </a:defPPr>
              <a:lvl1pPr algn="just">
                <a:defRPr sz="1200">
                  <a:solidFill>
                    <a:schemeClr val="tx1"/>
                  </a:solidFill>
                  <a:effectLst/>
                  <a:latin typeface="+mn-lt"/>
                </a:defRPr>
              </a:lvl1pPr>
            </a:lstStyle>
            <a:p>
              <a:r>
                <a:rPr lang="en-US" sz="900" dirty="0" err="1"/>
                <a:t>Kết</a:t>
              </a:r>
              <a:r>
                <a:rPr lang="en-US" sz="900" dirty="0"/>
                <a:t> </a:t>
              </a:r>
              <a:r>
                <a:rPr lang="en-US" sz="900" dirty="0" err="1"/>
                <a:t>hợp</a:t>
              </a:r>
              <a:r>
                <a:rPr lang="en-US" sz="900" dirty="0"/>
                <a:t> RDB (snapshot </a:t>
              </a:r>
              <a:r>
                <a:rPr lang="en-US" sz="900" dirty="0" err="1"/>
                <a:t>định</a:t>
              </a:r>
              <a:r>
                <a:rPr lang="en-US" sz="900" dirty="0"/>
                <a:t> </a:t>
              </a:r>
              <a:r>
                <a:rPr lang="en-US" sz="900" dirty="0" err="1"/>
                <a:t>kỳ</a:t>
              </a:r>
              <a:r>
                <a:rPr lang="en-US" sz="900" dirty="0"/>
                <a:t>) </a:t>
              </a:r>
              <a:r>
                <a:rPr lang="en-US" sz="900" dirty="0" err="1"/>
                <a:t>và</a:t>
              </a:r>
              <a:r>
                <a:rPr lang="en-US" sz="900" dirty="0"/>
                <a:t> </a:t>
              </a:r>
              <a:r>
                <a:rPr lang="en-US" sz="900" dirty="0" err="1"/>
                <a:t>AOF</a:t>
              </a:r>
              <a:r>
                <a:rPr lang="en-US" sz="900" dirty="0"/>
                <a:t> (</a:t>
              </a:r>
              <a:r>
                <a:rPr lang="en-US" sz="900" dirty="0" err="1"/>
                <a:t>ghi</a:t>
              </a:r>
              <a:r>
                <a:rPr lang="en-US" sz="900" dirty="0"/>
                <a:t> </a:t>
              </a:r>
              <a:r>
                <a:rPr lang="en-US" sz="900" dirty="0" err="1"/>
                <a:t>lệnh</a:t>
              </a:r>
              <a:r>
                <a:rPr lang="en-US" sz="900" dirty="0"/>
                <a:t> </a:t>
              </a:r>
              <a:r>
                <a:rPr lang="en-US" sz="900" dirty="0" err="1"/>
                <a:t>sau</a:t>
              </a:r>
              <a:r>
                <a:rPr lang="en-US" sz="900" dirty="0"/>
                <a:t> snapshot)</a:t>
              </a:r>
            </a:p>
          </p:txBody>
        </p:sp>
      </p:grpSp>
      <p:sp>
        <p:nvSpPr>
          <p:cNvPr id="4" name="Slide Number Placeholder 3">
            <a:extLst>
              <a:ext uri="{FF2B5EF4-FFF2-40B4-BE49-F238E27FC236}">
                <a16:creationId xmlns:a16="http://schemas.microsoft.com/office/drawing/2014/main" id="{889CEFF4-5321-BB68-D4BA-BC6BF284288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11</a:t>
            </a:fld>
            <a:endParaRPr lang="en-US"/>
          </a:p>
        </p:txBody>
      </p:sp>
      <p:sp>
        <p:nvSpPr>
          <p:cNvPr id="2" name="Footer Placeholder 1">
            <a:extLst>
              <a:ext uri="{FF2B5EF4-FFF2-40B4-BE49-F238E27FC236}">
                <a16:creationId xmlns:a16="http://schemas.microsoft.com/office/drawing/2014/main" id="{6621613E-C789-57BB-2F8E-11160578B87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203577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EDCE2-764A-70BE-2DEF-EA93FC9094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0263252-EB68-B68B-2C9B-F6ACAD27446F}"/>
              </a:ext>
            </a:extLst>
          </p:cNvPr>
          <p:cNvSpPr>
            <a:spLocks noGrp="1"/>
          </p:cNvSpPr>
          <p:nvPr>
            <p:ph type="title"/>
          </p:nvPr>
        </p:nvSpPr>
        <p:spPr/>
        <p:txBody>
          <a:bodyPr anchor="ctr"/>
          <a:lstStyle/>
          <a:p>
            <a:r>
              <a:rPr lang="fr-FR" dirty="0" err="1">
                <a:solidFill>
                  <a:schemeClr val="bg2"/>
                </a:solidFill>
              </a:rPr>
              <a:t>Nhân</a:t>
            </a:r>
            <a:r>
              <a:rPr lang="fr-FR" dirty="0">
                <a:solidFill>
                  <a:schemeClr val="bg2"/>
                </a:solidFill>
              </a:rPr>
              <a:t> </a:t>
            </a:r>
            <a:r>
              <a:rPr lang="fr-FR" dirty="0" err="1">
                <a:solidFill>
                  <a:schemeClr val="bg2"/>
                </a:solidFill>
              </a:rPr>
              <a:t>bản</a:t>
            </a:r>
            <a:r>
              <a:rPr lang="fr-FR" dirty="0">
                <a:solidFill>
                  <a:schemeClr val="bg2"/>
                </a:solidFill>
              </a:rPr>
              <a:t> (</a:t>
            </a:r>
            <a:r>
              <a:rPr lang="fr-FR" dirty="0" err="1">
                <a:solidFill>
                  <a:schemeClr val="bg2"/>
                </a:solidFill>
              </a:rPr>
              <a:t>Replication</a:t>
            </a:r>
            <a:r>
              <a:rPr lang="fr-FR" dirty="0">
                <a:solidFill>
                  <a:schemeClr val="bg2"/>
                </a:solidFill>
              </a:rPr>
              <a:t>)</a:t>
            </a:r>
            <a:endParaRPr lang="en-US" dirty="0">
              <a:solidFill>
                <a:schemeClr val="bg2"/>
              </a:solidFill>
            </a:endParaRPr>
          </a:p>
        </p:txBody>
      </p:sp>
      <p:sp>
        <p:nvSpPr>
          <p:cNvPr id="9" name="Google Shape;341;p42">
            <a:extLst>
              <a:ext uri="{FF2B5EF4-FFF2-40B4-BE49-F238E27FC236}">
                <a16:creationId xmlns:a16="http://schemas.microsoft.com/office/drawing/2014/main" id="{982973C4-DDE9-5D0F-3E27-7D2A20E405D6}"/>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03</a:t>
            </a:r>
            <a:endParaRPr sz="2000" dirty="0">
              <a:solidFill>
                <a:schemeClr val="tx2"/>
              </a:solidFill>
              <a:latin typeface="Albert Sans ExtraBold"/>
              <a:ea typeface="Albert Sans ExtraBold"/>
              <a:cs typeface="Albert Sans ExtraBold"/>
              <a:sym typeface="Albert Sans ExtraBold"/>
            </a:endParaRPr>
          </a:p>
        </p:txBody>
      </p:sp>
      <p:sp>
        <p:nvSpPr>
          <p:cNvPr id="8" name="Freeform: Shape 7">
            <a:extLst>
              <a:ext uri="{FF2B5EF4-FFF2-40B4-BE49-F238E27FC236}">
                <a16:creationId xmlns:a16="http://schemas.microsoft.com/office/drawing/2014/main" id="{3D694D91-272F-4BA3-B9D1-064BBAA13748}"/>
              </a:ext>
            </a:extLst>
          </p:cNvPr>
          <p:cNvSpPr/>
          <p:nvPr/>
        </p:nvSpPr>
        <p:spPr>
          <a:xfrm>
            <a:off x="1003002" y="1270862"/>
            <a:ext cx="3840218" cy="3324386"/>
          </a:xfrm>
          <a:custGeom>
            <a:avLst/>
            <a:gdLst>
              <a:gd name="connsiteX0" fmla="*/ 554075 w 3747228"/>
              <a:gd name="connsiteY0" fmla="*/ 0 h 3324386"/>
              <a:gd name="connsiteX1" fmla="*/ 2966593 w 3747228"/>
              <a:gd name="connsiteY1" fmla="*/ 0 h 3324386"/>
              <a:gd name="connsiteX2" fmla="*/ 3747228 w 3747228"/>
              <a:gd name="connsiteY2" fmla="*/ 3324386 h 3324386"/>
              <a:gd name="connsiteX3" fmla="*/ 554075 w 3747228"/>
              <a:gd name="connsiteY3" fmla="*/ 3324386 h 3324386"/>
              <a:gd name="connsiteX4" fmla="*/ 0 w 3747228"/>
              <a:gd name="connsiteY4" fmla="*/ 2770311 h 3324386"/>
              <a:gd name="connsiteX5" fmla="*/ 0 w 3747228"/>
              <a:gd name="connsiteY5" fmla="*/ 554075 h 3324386"/>
              <a:gd name="connsiteX6" fmla="*/ 554075 w 3747228"/>
              <a:gd name="connsiteY6" fmla="*/ 0 h 332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7228" h="3324386">
                <a:moveTo>
                  <a:pt x="554075" y="0"/>
                </a:moveTo>
                <a:lnTo>
                  <a:pt x="2966593" y="0"/>
                </a:lnTo>
                <a:lnTo>
                  <a:pt x="3747228" y="3324386"/>
                </a:lnTo>
                <a:lnTo>
                  <a:pt x="554075" y="3324386"/>
                </a:lnTo>
                <a:cubicBezTo>
                  <a:pt x="248068" y="3324386"/>
                  <a:pt x="0" y="3076318"/>
                  <a:pt x="0" y="2770311"/>
                </a:cubicBezTo>
                <a:lnTo>
                  <a:pt x="0" y="554075"/>
                </a:lnTo>
                <a:cubicBezTo>
                  <a:pt x="0" y="248068"/>
                  <a:pt x="248068" y="0"/>
                  <a:pt x="554075" y="0"/>
                </a:cubicBezTo>
                <a:close/>
              </a:path>
            </a:pathLst>
          </a:cu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4B138421-EEFA-C5DD-CB14-8A9D51D69C18}"/>
              </a:ext>
            </a:extLst>
          </p:cNvPr>
          <p:cNvSpPr/>
          <p:nvPr/>
        </p:nvSpPr>
        <p:spPr>
          <a:xfrm rot="10800000">
            <a:off x="4278310" y="1270862"/>
            <a:ext cx="3840218" cy="3324386"/>
          </a:xfrm>
          <a:custGeom>
            <a:avLst/>
            <a:gdLst>
              <a:gd name="connsiteX0" fmla="*/ 554075 w 3747228"/>
              <a:gd name="connsiteY0" fmla="*/ 0 h 3324386"/>
              <a:gd name="connsiteX1" fmla="*/ 2966593 w 3747228"/>
              <a:gd name="connsiteY1" fmla="*/ 0 h 3324386"/>
              <a:gd name="connsiteX2" fmla="*/ 3747228 w 3747228"/>
              <a:gd name="connsiteY2" fmla="*/ 3324386 h 3324386"/>
              <a:gd name="connsiteX3" fmla="*/ 554075 w 3747228"/>
              <a:gd name="connsiteY3" fmla="*/ 3324386 h 3324386"/>
              <a:gd name="connsiteX4" fmla="*/ 0 w 3747228"/>
              <a:gd name="connsiteY4" fmla="*/ 2770311 h 3324386"/>
              <a:gd name="connsiteX5" fmla="*/ 0 w 3747228"/>
              <a:gd name="connsiteY5" fmla="*/ 554075 h 3324386"/>
              <a:gd name="connsiteX6" fmla="*/ 554075 w 3747228"/>
              <a:gd name="connsiteY6" fmla="*/ 0 h 33243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7228" h="3324386">
                <a:moveTo>
                  <a:pt x="554075" y="0"/>
                </a:moveTo>
                <a:lnTo>
                  <a:pt x="2966593" y="0"/>
                </a:lnTo>
                <a:lnTo>
                  <a:pt x="3747228" y="3324386"/>
                </a:lnTo>
                <a:lnTo>
                  <a:pt x="554075" y="3324386"/>
                </a:lnTo>
                <a:cubicBezTo>
                  <a:pt x="248068" y="3324386"/>
                  <a:pt x="0" y="3076318"/>
                  <a:pt x="0" y="2770311"/>
                </a:cubicBezTo>
                <a:lnTo>
                  <a:pt x="0" y="554075"/>
                </a:lnTo>
                <a:cubicBezTo>
                  <a:pt x="0" y="248068"/>
                  <a:pt x="248068" y="0"/>
                  <a:pt x="554075" y="0"/>
                </a:cubicBezTo>
                <a:close/>
              </a:path>
            </a:pathLst>
          </a:cu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extBox 10">
            <a:extLst>
              <a:ext uri="{FF2B5EF4-FFF2-40B4-BE49-F238E27FC236}">
                <a16:creationId xmlns:a16="http://schemas.microsoft.com/office/drawing/2014/main" id="{DB551573-651F-17FB-B13F-C28D35982798}"/>
              </a:ext>
            </a:extLst>
          </p:cNvPr>
          <p:cNvSpPr txBox="1"/>
          <p:nvPr/>
        </p:nvSpPr>
        <p:spPr>
          <a:xfrm>
            <a:off x="1436177" y="2256146"/>
            <a:ext cx="2591577" cy="307777"/>
          </a:xfrm>
          <a:prstGeom prst="rect">
            <a:avLst/>
          </a:prstGeom>
          <a:noFill/>
        </p:spPr>
        <p:txBody>
          <a:bodyPr wrap="square" rtlCol="0">
            <a:spAutoFit/>
          </a:bodyPr>
          <a:lstStyle/>
          <a:p>
            <a:r>
              <a:rPr lang="en-US" dirty="0">
                <a:solidFill>
                  <a:srgbClr val="FF0000"/>
                </a:solidFill>
                <a:latin typeface="+mj-lt"/>
              </a:rPr>
              <a:t>Master-Slave Replication</a:t>
            </a:r>
          </a:p>
        </p:txBody>
      </p:sp>
      <p:sp>
        <p:nvSpPr>
          <p:cNvPr id="13" name="TextBox 12">
            <a:extLst>
              <a:ext uri="{FF2B5EF4-FFF2-40B4-BE49-F238E27FC236}">
                <a16:creationId xmlns:a16="http://schemas.microsoft.com/office/drawing/2014/main" id="{D95B6811-75EB-C117-B73C-E2042F656B03}"/>
              </a:ext>
            </a:extLst>
          </p:cNvPr>
          <p:cNvSpPr txBox="1"/>
          <p:nvPr/>
        </p:nvSpPr>
        <p:spPr>
          <a:xfrm>
            <a:off x="1529405" y="2579578"/>
            <a:ext cx="2405120" cy="1769715"/>
          </a:xfrm>
          <a:prstGeom prst="rect">
            <a:avLst/>
          </a:prstGeom>
          <a:noFill/>
        </p:spPr>
        <p:txBody>
          <a:bodyPr wrap="square" rtlCol="0">
            <a:spAutoFit/>
          </a:bodyPr>
          <a:lstStyle/>
          <a:p>
            <a:pPr marL="171450" indent="-171450" algn="just">
              <a:spcAft>
                <a:spcPts val="600"/>
              </a:spcAft>
              <a:buFont typeface="Wingdings" panose="05000000000000000000" pitchFamily="2" charset="2"/>
              <a:buChar char="q"/>
            </a:pPr>
            <a:r>
              <a:rPr lang="en-US" sz="1100" dirty="0">
                <a:latin typeface="+mn-lt"/>
              </a:rPr>
              <a:t>Redis </a:t>
            </a:r>
            <a:r>
              <a:rPr lang="en-US" sz="1100" dirty="0" err="1">
                <a:latin typeface="+mn-lt"/>
              </a:rPr>
              <a:t>hỗ</a:t>
            </a:r>
            <a:r>
              <a:rPr lang="en-US" sz="1100" dirty="0">
                <a:latin typeface="+mn-lt"/>
              </a:rPr>
              <a:t> </a:t>
            </a:r>
            <a:r>
              <a:rPr lang="en-US" sz="1100" dirty="0" err="1">
                <a:latin typeface="+mn-lt"/>
              </a:rPr>
              <a:t>trợ</a:t>
            </a:r>
            <a:r>
              <a:rPr lang="en-US" sz="1100" dirty="0">
                <a:latin typeface="+mn-lt"/>
              </a:rPr>
              <a:t> </a:t>
            </a:r>
            <a:r>
              <a:rPr lang="en-US" sz="1100" dirty="0" err="1">
                <a:latin typeface="+mn-lt"/>
              </a:rPr>
              <a:t>nhân</a:t>
            </a:r>
            <a:r>
              <a:rPr lang="en-US" sz="1100" dirty="0">
                <a:latin typeface="+mn-lt"/>
              </a:rPr>
              <a:t> </a:t>
            </a:r>
            <a:r>
              <a:rPr lang="en-US" sz="1100" dirty="0" err="1">
                <a:latin typeface="+mn-lt"/>
              </a:rPr>
              <a:t>bản</a:t>
            </a:r>
            <a:r>
              <a:rPr lang="en-US" sz="1100" dirty="0">
                <a:latin typeface="+mn-lt"/>
              </a:rPr>
              <a:t> (replication) </a:t>
            </a:r>
            <a:r>
              <a:rPr lang="en-US" sz="1100" dirty="0" err="1">
                <a:latin typeface="+mn-lt"/>
              </a:rPr>
              <a:t>theo</a:t>
            </a:r>
            <a:r>
              <a:rPr lang="en-US" sz="1100" dirty="0">
                <a:latin typeface="+mn-lt"/>
              </a:rPr>
              <a:t> </a:t>
            </a:r>
            <a:r>
              <a:rPr lang="en-US" sz="1100" dirty="0" err="1">
                <a:latin typeface="+mn-lt"/>
              </a:rPr>
              <a:t>mô</a:t>
            </a:r>
            <a:r>
              <a:rPr lang="en-US" sz="1100" dirty="0">
                <a:latin typeface="+mn-lt"/>
              </a:rPr>
              <a:t> </a:t>
            </a:r>
            <a:r>
              <a:rPr lang="en-US" sz="1100" dirty="0" err="1">
                <a:latin typeface="+mn-lt"/>
              </a:rPr>
              <a:t>hình</a:t>
            </a:r>
            <a:r>
              <a:rPr lang="en-US" sz="1100" dirty="0">
                <a:latin typeface="+mn-lt"/>
              </a:rPr>
              <a:t> Master-Slave </a:t>
            </a:r>
            <a:r>
              <a:rPr lang="en-US" sz="1100" dirty="0" err="1">
                <a:latin typeface="+mn-lt"/>
              </a:rPr>
              <a:t>để</a:t>
            </a:r>
            <a:r>
              <a:rPr lang="en-US" sz="1100" dirty="0">
                <a:latin typeface="+mn-lt"/>
              </a:rPr>
              <a:t> </a:t>
            </a:r>
            <a:r>
              <a:rPr lang="en-US" sz="1100" dirty="0" err="1">
                <a:latin typeface="+mn-lt"/>
              </a:rPr>
              <a:t>đảm</a:t>
            </a:r>
            <a:r>
              <a:rPr lang="en-US" sz="1100" dirty="0">
                <a:latin typeface="+mn-lt"/>
              </a:rPr>
              <a:t> </a:t>
            </a:r>
            <a:r>
              <a:rPr lang="en-US" sz="1100" dirty="0" err="1">
                <a:latin typeface="+mn-lt"/>
              </a:rPr>
              <a:t>bảo</a:t>
            </a:r>
            <a:r>
              <a:rPr lang="en-US" sz="1100" dirty="0">
                <a:latin typeface="+mn-lt"/>
              </a:rPr>
              <a:t> </a:t>
            </a:r>
            <a:r>
              <a:rPr lang="en-US" sz="1100" dirty="0" err="1">
                <a:latin typeface="+mn-lt"/>
              </a:rPr>
              <a:t>hệ</a:t>
            </a:r>
            <a:r>
              <a:rPr lang="en-US" sz="1100" dirty="0">
                <a:latin typeface="+mn-lt"/>
              </a:rPr>
              <a:t> </a:t>
            </a:r>
            <a:r>
              <a:rPr lang="en-US" sz="1100" dirty="0" err="1">
                <a:latin typeface="+mn-lt"/>
              </a:rPr>
              <a:t>thống</a:t>
            </a:r>
            <a:r>
              <a:rPr lang="en-US" sz="1100" dirty="0">
                <a:latin typeface="+mn-lt"/>
              </a:rPr>
              <a:t> </a:t>
            </a:r>
            <a:r>
              <a:rPr lang="en-US" sz="1100" dirty="0" err="1">
                <a:latin typeface="+mn-lt"/>
              </a:rPr>
              <a:t>luôn</a:t>
            </a:r>
            <a:r>
              <a:rPr lang="en-US" sz="1100" dirty="0">
                <a:latin typeface="+mn-lt"/>
              </a:rPr>
              <a:t> </a:t>
            </a:r>
            <a:r>
              <a:rPr lang="en-US" sz="1100" dirty="0" err="1">
                <a:latin typeface="+mn-lt"/>
              </a:rPr>
              <a:t>sẵn</a:t>
            </a:r>
            <a:r>
              <a:rPr lang="en-US" sz="1100" dirty="0">
                <a:latin typeface="+mn-lt"/>
              </a:rPr>
              <a:t> </a:t>
            </a:r>
            <a:r>
              <a:rPr lang="en-US" sz="1100" dirty="0" err="1">
                <a:latin typeface="+mn-lt"/>
              </a:rPr>
              <a:t>sàng</a:t>
            </a:r>
            <a:r>
              <a:rPr lang="en-US" sz="1100" dirty="0">
                <a:latin typeface="+mn-lt"/>
              </a:rPr>
              <a:t>.</a:t>
            </a:r>
          </a:p>
          <a:p>
            <a:pPr marL="171450" indent="-171450" algn="just">
              <a:spcAft>
                <a:spcPts val="600"/>
              </a:spcAft>
              <a:buFont typeface="Wingdings" panose="05000000000000000000" pitchFamily="2" charset="2"/>
              <a:buChar char="q"/>
            </a:pPr>
            <a:r>
              <a:rPr lang="en-US" sz="1100" dirty="0">
                <a:latin typeface="+mn-lt"/>
              </a:rPr>
              <a:t>Master: </a:t>
            </a:r>
            <a:r>
              <a:rPr lang="en-US" sz="1100" dirty="0" err="1">
                <a:latin typeface="+mn-lt"/>
              </a:rPr>
              <a:t>Xử</a:t>
            </a:r>
            <a:r>
              <a:rPr lang="en-US" sz="1100" dirty="0">
                <a:latin typeface="+mn-lt"/>
              </a:rPr>
              <a:t> </a:t>
            </a:r>
            <a:r>
              <a:rPr lang="en-US" sz="1100" dirty="0" err="1">
                <a:latin typeface="+mn-lt"/>
              </a:rPr>
              <a:t>lý</a:t>
            </a:r>
            <a:r>
              <a:rPr lang="en-US" sz="1100" dirty="0">
                <a:latin typeface="+mn-lt"/>
              </a:rPr>
              <a:t> </a:t>
            </a:r>
            <a:r>
              <a:rPr lang="en-US" sz="1100" dirty="0" err="1">
                <a:latin typeface="+mn-lt"/>
              </a:rPr>
              <a:t>các</a:t>
            </a:r>
            <a:r>
              <a:rPr lang="en-US" sz="1100" dirty="0">
                <a:latin typeface="+mn-lt"/>
              </a:rPr>
              <a:t> </a:t>
            </a:r>
            <a:r>
              <a:rPr lang="en-US" sz="1100" dirty="0" err="1">
                <a:latin typeface="+mn-lt"/>
              </a:rPr>
              <a:t>thao</a:t>
            </a:r>
            <a:r>
              <a:rPr lang="en-US" sz="1100" dirty="0">
                <a:latin typeface="+mn-lt"/>
              </a:rPr>
              <a:t> </a:t>
            </a:r>
            <a:r>
              <a:rPr lang="en-US" sz="1100" dirty="0" err="1">
                <a:latin typeface="+mn-lt"/>
              </a:rPr>
              <a:t>tác</a:t>
            </a:r>
            <a:r>
              <a:rPr lang="en-US" sz="1100" dirty="0">
                <a:latin typeface="+mn-lt"/>
              </a:rPr>
              <a:t> </a:t>
            </a:r>
            <a:r>
              <a:rPr lang="en-US" sz="1100" dirty="0" err="1">
                <a:latin typeface="+mn-lt"/>
              </a:rPr>
              <a:t>ghi</a:t>
            </a:r>
            <a:r>
              <a:rPr lang="en-US" sz="1100" dirty="0">
                <a:latin typeface="+mn-lt"/>
              </a:rPr>
              <a:t> </a:t>
            </a:r>
            <a:r>
              <a:rPr lang="en-US" sz="1100" dirty="0" err="1">
                <a:latin typeface="+mn-lt"/>
              </a:rPr>
              <a:t>và</a:t>
            </a:r>
            <a:r>
              <a:rPr lang="en-US" sz="1100" dirty="0">
                <a:latin typeface="+mn-lt"/>
              </a:rPr>
              <a:t> </a:t>
            </a:r>
            <a:r>
              <a:rPr lang="en-US" sz="1100" dirty="0" err="1">
                <a:latin typeface="+mn-lt"/>
              </a:rPr>
              <a:t>gửi</a:t>
            </a:r>
            <a:r>
              <a:rPr lang="en-US" sz="1100" dirty="0">
                <a:latin typeface="+mn-lt"/>
              </a:rPr>
              <a:t> </a:t>
            </a:r>
            <a:r>
              <a:rPr lang="en-US" sz="1100" dirty="0" err="1">
                <a:latin typeface="+mn-lt"/>
              </a:rPr>
              <a:t>dữ</a:t>
            </a:r>
            <a:r>
              <a:rPr lang="en-US" sz="1100" dirty="0">
                <a:latin typeface="+mn-lt"/>
              </a:rPr>
              <a:t> </a:t>
            </a:r>
            <a:r>
              <a:rPr lang="en-US" sz="1100" dirty="0" err="1">
                <a:latin typeface="+mn-lt"/>
              </a:rPr>
              <a:t>liệu</a:t>
            </a:r>
            <a:r>
              <a:rPr lang="en-US" sz="1100" dirty="0">
                <a:latin typeface="+mn-lt"/>
              </a:rPr>
              <a:t> </a:t>
            </a:r>
            <a:r>
              <a:rPr lang="en-US" sz="1100" dirty="0" err="1">
                <a:latin typeface="+mn-lt"/>
              </a:rPr>
              <a:t>đến</a:t>
            </a:r>
            <a:r>
              <a:rPr lang="en-US" sz="1100" dirty="0">
                <a:latin typeface="+mn-lt"/>
              </a:rPr>
              <a:t> Slave.</a:t>
            </a:r>
          </a:p>
          <a:p>
            <a:pPr marL="171450" indent="-171450" algn="just">
              <a:spcAft>
                <a:spcPts val="600"/>
              </a:spcAft>
              <a:buFont typeface="Wingdings" panose="05000000000000000000" pitchFamily="2" charset="2"/>
              <a:buChar char="q"/>
            </a:pPr>
            <a:r>
              <a:rPr lang="en-US" sz="1100" dirty="0">
                <a:latin typeface="+mn-lt"/>
              </a:rPr>
              <a:t>Slave: </a:t>
            </a:r>
            <a:r>
              <a:rPr lang="en-US" sz="1100" dirty="0" err="1">
                <a:latin typeface="+mn-lt"/>
              </a:rPr>
              <a:t>Hỗ</a:t>
            </a:r>
            <a:r>
              <a:rPr lang="en-US" sz="1100" dirty="0">
                <a:latin typeface="+mn-lt"/>
              </a:rPr>
              <a:t> </a:t>
            </a:r>
            <a:r>
              <a:rPr lang="en-US" sz="1100" dirty="0" err="1">
                <a:latin typeface="+mn-lt"/>
              </a:rPr>
              <a:t>trợ</a:t>
            </a:r>
            <a:r>
              <a:rPr lang="en-US" sz="1100" dirty="0">
                <a:latin typeface="+mn-lt"/>
              </a:rPr>
              <a:t> </a:t>
            </a:r>
            <a:r>
              <a:rPr lang="en-US" sz="1100" dirty="0" err="1">
                <a:latin typeface="+mn-lt"/>
              </a:rPr>
              <a:t>chuyển</a:t>
            </a:r>
            <a:r>
              <a:rPr lang="en-US" sz="1100" dirty="0">
                <a:latin typeface="+mn-lt"/>
              </a:rPr>
              <a:t> </a:t>
            </a:r>
            <a:r>
              <a:rPr lang="en-US" sz="1100" dirty="0" err="1">
                <a:latin typeface="+mn-lt"/>
              </a:rPr>
              <a:t>đổi</a:t>
            </a:r>
            <a:r>
              <a:rPr lang="en-US" sz="1100" dirty="0">
                <a:latin typeface="+mn-lt"/>
              </a:rPr>
              <a:t> </a:t>
            </a:r>
            <a:r>
              <a:rPr lang="en-US" sz="1100" dirty="0" err="1">
                <a:latin typeface="+mn-lt"/>
              </a:rPr>
              <a:t>khi</a:t>
            </a:r>
            <a:r>
              <a:rPr lang="en-US" sz="1100" dirty="0">
                <a:latin typeface="+mn-lt"/>
              </a:rPr>
              <a:t> </a:t>
            </a:r>
            <a:r>
              <a:rPr lang="en-US" sz="1100" dirty="0" err="1">
                <a:latin typeface="+mn-lt"/>
              </a:rPr>
              <a:t>lỗi</a:t>
            </a:r>
            <a:r>
              <a:rPr lang="en-US" sz="1100" dirty="0">
                <a:latin typeface="+mn-lt"/>
              </a:rPr>
              <a:t> (failover) </a:t>
            </a:r>
            <a:r>
              <a:rPr lang="en-US" sz="1100" dirty="0" err="1">
                <a:latin typeface="+mn-lt"/>
              </a:rPr>
              <a:t>và</a:t>
            </a:r>
            <a:r>
              <a:rPr lang="en-US" sz="1100" dirty="0">
                <a:latin typeface="+mn-lt"/>
              </a:rPr>
              <a:t> </a:t>
            </a:r>
            <a:r>
              <a:rPr lang="en-US" sz="1100" dirty="0" err="1">
                <a:latin typeface="+mn-lt"/>
              </a:rPr>
              <a:t>xử</a:t>
            </a:r>
            <a:r>
              <a:rPr lang="en-US" sz="1100" dirty="0">
                <a:latin typeface="+mn-lt"/>
              </a:rPr>
              <a:t> </a:t>
            </a:r>
            <a:r>
              <a:rPr lang="en-US" sz="1100" dirty="0" err="1">
                <a:latin typeface="+mn-lt"/>
              </a:rPr>
              <a:t>lý</a:t>
            </a:r>
            <a:r>
              <a:rPr lang="en-US" sz="1100" dirty="0">
                <a:latin typeface="+mn-lt"/>
              </a:rPr>
              <a:t> </a:t>
            </a:r>
            <a:r>
              <a:rPr lang="en-US" sz="1100" dirty="0" err="1">
                <a:latin typeface="+mn-lt"/>
              </a:rPr>
              <a:t>các</a:t>
            </a:r>
            <a:r>
              <a:rPr lang="en-US" sz="1100" dirty="0">
                <a:latin typeface="+mn-lt"/>
              </a:rPr>
              <a:t> </a:t>
            </a:r>
            <a:r>
              <a:rPr lang="en-US" sz="1100" dirty="0" err="1">
                <a:latin typeface="+mn-lt"/>
              </a:rPr>
              <a:t>yêu</a:t>
            </a:r>
            <a:r>
              <a:rPr lang="en-US" sz="1100" dirty="0">
                <a:latin typeface="+mn-lt"/>
              </a:rPr>
              <a:t> </a:t>
            </a:r>
            <a:r>
              <a:rPr lang="en-US" sz="1100" dirty="0" err="1">
                <a:latin typeface="+mn-lt"/>
              </a:rPr>
              <a:t>cầu</a:t>
            </a:r>
            <a:r>
              <a:rPr lang="en-US" sz="1100" dirty="0">
                <a:latin typeface="+mn-lt"/>
              </a:rPr>
              <a:t> </a:t>
            </a:r>
            <a:r>
              <a:rPr lang="en-US" sz="1100" dirty="0" err="1">
                <a:latin typeface="+mn-lt"/>
              </a:rPr>
              <a:t>đọc</a:t>
            </a:r>
            <a:r>
              <a:rPr lang="en-US" sz="1100" dirty="0">
                <a:latin typeface="+mn-lt"/>
              </a:rPr>
              <a:t>.</a:t>
            </a:r>
          </a:p>
        </p:txBody>
      </p:sp>
      <p:sp>
        <p:nvSpPr>
          <p:cNvPr id="14" name="TextBox 13">
            <a:extLst>
              <a:ext uri="{FF2B5EF4-FFF2-40B4-BE49-F238E27FC236}">
                <a16:creationId xmlns:a16="http://schemas.microsoft.com/office/drawing/2014/main" id="{9F2A01E7-5368-42CA-6894-5F7BD41F6F31}"/>
              </a:ext>
            </a:extLst>
          </p:cNvPr>
          <p:cNvSpPr txBox="1"/>
          <p:nvPr/>
        </p:nvSpPr>
        <p:spPr>
          <a:xfrm>
            <a:off x="5053738" y="1640859"/>
            <a:ext cx="2466814" cy="523220"/>
          </a:xfrm>
          <a:prstGeom prst="rect">
            <a:avLst/>
          </a:prstGeom>
          <a:noFill/>
        </p:spPr>
        <p:txBody>
          <a:bodyPr wrap="square" rtlCol="0">
            <a:spAutoFit/>
          </a:bodyPr>
          <a:lstStyle/>
          <a:p>
            <a:r>
              <a:rPr lang="en-US" dirty="0" err="1">
                <a:solidFill>
                  <a:srgbClr val="FF0000"/>
                </a:solidFill>
                <a:latin typeface="+mj-lt"/>
              </a:rPr>
              <a:t>Quá</a:t>
            </a:r>
            <a:r>
              <a:rPr lang="en-US" dirty="0">
                <a:solidFill>
                  <a:srgbClr val="FF0000"/>
                </a:solidFill>
                <a:latin typeface="+mj-lt"/>
              </a:rPr>
              <a:t> </a:t>
            </a:r>
            <a:r>
              <a:rPr lang="en-US" dirty="0" err="1">
                <a:solidFill>
                  <a:srgbClr val="FF0000"/>
                </a:solidFill>
                <a:latin typeface="+mj-lt"/>
              </a:rPr>
              <a:t>trình</a:t>
            </a:r>
            <a:r>
              <a:rPr lang="en-US" dirty="0">
                <a:solidFill>
                  <a:srgbClr val="FF0000"/>
                </a:solidFill>
                <a:latin typeface="+mj-lt"/>
              </a:rPr>
              <a:t> Sao </a:t>
            </a:r>
            <a:r>
              <a:rPr lang="en-US" dirty="0" err="1">
                <a:solidFill>
                  <a:srgbClr val="FF0000"/>
                </a:solidFill>
                <a:latin typeface="+mj-lt"/>
              </a:rPr>
              <a:t>chép</a:t>
            </a:r>
            <a:r>
              <a:rPr lang="en-US" dirty="0">
                <a:solidFill>
                  <a:srgbClr val="FF0000"/>
                </a:solidFill>
                <a:latin typeface="+mj-lt"/>
              </a:rPr>
              <a:t> (Replication Process)</a:t>
            </a:r>
            <a:endParaRPr lang="en-US" dirty="0">
              <a:solidFill>
                <a:srgbClr val="FF0000"/>
              </a:solidFill>
              <a:effectLst/>
              <a:latin typeface="+mj-lt"/>
            </a:endParaRPr>
          </a:p>
        </p:txBody>
      </p:sp>
      <p:sp>
        <p:nvSpPr>
          <p:cNvPr id="16" name="TextBox 15">
            <a:extLst>
              <a:ext uri="{FF2B5EF4-FFF2-40B4-BE49-F238E27FC236}">
                <a16:creationId xmlns:a16="http://schemas.microsoft.com/office/drawing/2014/main" id="{14A5AB1E-265B-BA2F-05EC-1B9854A7BF27}"/>
              </a:ext>
            </a:extLst>
          </p:cNvPr>
          <p:cNvSpPr txBox="1"/>
          <p:nvPr/>
        </p:nvSpPr>
        <p:spPr>
          <a:xfrm>
            <a:off x="5162483" y="2164079"/>
            <a:ext cx="2249323" cy="1600438"/>
          </a:xfrm>
          <a:prstGeom prst="rect">
            <a:avLst/>
          </a:prstGeom>
          <a:noFill/>
        </p:spPr>
        <p:txBody>
          <a:bodyPr wrap="square" rtlCol="0">
            <a:spAutoFit/>
          </a:bodyPr>
          <a:lstStyle/>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không</a:t>
            </a:r>
            <a:r>
              <a:rPr lang="en-US" sz="1100" dirty="0">
                <a:latin typeface="+mn-lt"/>
              </a:rPr>
              <a:t> </a:t>
            </a:r>
            <a:r>
              <a:rPr lang="en-US" sz="1100" dirty="0" err="1">
                <a:latin typeface="+mn-lt"/>
              </a:rPr>
              <a:t>đồng</a:t>
            </a:r>
            <a:r>
              <a:rPr lang="en-US" sz="1100" dirty="0">
                <a:latin typeface="+mn-lt"/>
              </a:rPr>
              <a:t> </a:t>
            </a:r>
            <a:r>
              <a:rPr lang="en-US" sz="1100" dirty="0" err="1">
                <a:latin typeface="+mn-lt"/>
              </a:rPr>
              <a:t>bộ</a:t>
            </a:r>
            <a:r>
              <a:rPr lang="en-US" sz="1100" dirty="0">
                <a:latin typeface="+mn-lt"/>
              </a:rPr>
              <a:t>: </a:t>
            </a:r>
            <a:r>
              <a:rPr lang="en-US" sz="1100" dirty="0" err="1">
                <a:latin typeface="+mn-lt"/>
              </a:rPr>
              <a:t>Giữ</a:t>
            </a:r>
            <a:r>
              <a:rPr lang="en-US" sz="1100" dirty="0">
                <a:latin typeface="+mn-lt"/>
              </a:rPr>
              <a:t> </a:t>
            </a:r>
            <a:r>
              <a:rPr lang="en-US" sz="1100" dirty="0" err="1">
                <a:latin typeface="+mn-lt"/>
              </a:rPr>
              <a:t>hiệu</a:t>
            </a:r>
            <a:r>
              <a:rPr lang="en-US" sz="1100" dirty="0">
                <a:latin typeface="+mn-lt"/>
              </a:rPr>
              <a:t> </a:t>
            </a:r>
            <a:r>
              <a:rPr lang="en-US" sz="1100" dirty="0" err="1">
                <a:latin typeface="+mn-lt"/>
              </a:rPr>
              <a:t>suất</a:t>
            </a:r>
            <a:r>
              <a:rPr lang="en-US" sz="1100" dirty="0">
                <a:latin typeface="+mn-lt"/>
              </a:rPr>
              <a:t> </a:t>
            </a:r>
            <a:r>
              <a:rPr lang="en-US" sz="1100" dirty="0" err="1">
                <a:latin typeface="+mn-lt"/>
              </a:rPr>
              <a:t>cao</a:t>
            </a:r>
            <a:r>
              <a:rPr lang="en-US" sz="1100" dirty="0">
                <a:latin typeface="+mn-lt"/>
              </a:rPr>
              <a:t>.</a:t>
            </a:r>
          </a:p>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toàn</a:t>
            </a:r>
            <a:r>
              <a:rPr lang="en-US" sz="1100" dirty="0">
                <a:latin typeface="+mn-lt"/>
              </a:rPr>
              <a:t> </a:t>
            </a:r>
            <a:r>
              <a:rPr lang="en-US" sz="1100" dirty="0" err="1">
                <a:latin typeface="+mn-lt"/>
              </a:rPr>
              <a:t>phần</a:t>
            </a:r>
            <a:r>
              <a:rPr lang="en-US" sz="1100" dirty="0">
                <a:latin typeface="+mn-lt"/>
              </a:rPr>
              <a:t>: </a:t>
            </a:r>
            <a:r>
              <a:rPr lang="en-US" sz="1100" dirty="0" err="1">
                <a:latin typeface="+mn-lt"/>
              </a:rPr>
              <a:t>Tạo</a:t>
            </a:r>
            <a:r>
              <a:rPr lang="en-US" sz="1100" dirty="0">
                <a:latin typeface="+mn-lt"/>
              </a:rPr>
              <a:t> snapshot RDB </a:t>
            </a:r>
            <a:r>
              <a:rPr lang="en-US" sz="1100" dirty="0" err="1">
                <a:latin typeface="+mn-lt"/>
              </a:rPr>
              <a:t>để</a:t>
            </a:r>
            <a:r>
              <a:rPr lang="en-US" sz="1100" dirty="0">
                <a:latin typeface="+mn-lt"/>
              </a:rPr>
              <a:t> </a:t>
            </a:r>
            <a:r>
              <a:rPr lang="en-US" sz="1100" dirty="0" err="1">
                <a:latin typeface="+mn-lt"/>
              </a:rPr>
              <a:t>đồng</a:t>
            </a:r>
            <a:r>
              <a:rPr lang="en-US" sz="1100" dirty="0">
                <a:latin typeface="+mn-lt"/>
              </a:rPr>
              <a:t> </a:t>
            </a:r>
            <a:r>
              <a:rPr lang="en-US" sz="1100" dirty="0" err="1">
                <a:latin typeface="+mn-lt"/>
              </a:rPr>
              <a:t>bộ</a:t>
            </a:r>
            <a:r>
              <a:rPr lang="en-US" sz="1100" dirty="0">
                <a:latin typeface="+mn-lt"/>
              </a:rPr>
              <a:t> </a:t>
            </a:r>
            <a:r>
              <a:rPr lang="en-US" sz="1100" dirty="0" err="1">
                <a:latin typeface="+mn-lt"/>
              </a:rPr>
              <a:t>toàn</a:t>
            </a:r>
            <a:r>
              <a:rPr lang="en-US" sz="1100" dirty="0">
                <a:latin typeface="+mn-lt"/>
              </a:rPr>
              <a:t> </a:t>
            </a:r>
            <a:r>
              <a:rPr lang="en-US" sz="1100" dirty="0" err="1">
                <a:latin typeface="+mn-lt"/>
              </a:rPr>
              <a:t>bộ</a:t>
            </a:r>
            <a:r>
              <a:rPr lang="en-US" sz="1100" dirty="0">
                <a:latin typeface="+mn-lt"/>
              </a:rPr>
              <a:t>.</a:t>
            </a:r>
          </a:p>
          <a:p>
            <a:pPr marL="171450" indent="-171450" algn="just">
              <a:spcAft>
                <a:spcPts val="600"/>
              </a:spcAft>
              <a:buFont typeface="Wingdings" panose="05000000000000000000" pitchFamily="2" charset="2"/>
              <a:buChar char="q"/>
            </a:pPr>
            <a:r>
              <a:rPr lang="en-US" sz="1100" dirty="0" err="1">
                <a:latin typeface="+mn-lt"/>
              </a:rPr>
              <a:t>Nhân</a:t>
            </a:r>
            <a:r>
              <a:rPr lang="en-US" sz="1100" dirty="0">
                <a:latin typeface="+mn-lt"/>
              </a:rPr>
              <a:t> </a:t>
            </a:r>
            <a:r>
              <a:rPr lang="en-US" sz="1100" dirty="0" err="1">
                <a:latin typeface="+mn-lt"/>
              </a:rPr>
              <a:t>bản</a:t>
            </a:r>
            <a:r>
              <a:rPr lang="en-US" sz="1100" dirty="0">
                <a:latin typeface="+mn-lt"/>
              </a:rPr>
              <a:t> </a:t>
            </a:r>
            <a:r>
              <a:rPr lang="en-US" sz="1100" dirty="0" err="1">
                <a:latin typeface="+mn-lt"/>
              </a:rPr>
              <a:t>từng</a:t>
            </a:r>
            <a:r>
              <a:rPr lang="en-US" sz="1100" dirty="0">
                <a:latin typeface="+mn-lt"/>
              </a:rPr>
              <a:t> </a:t>
            </a:r>
            <a:r>
              <a:rPr lang="en-US" sz="1100" dirty="0" err="1">
                <a:latin typeface="+mn-lt"/>
              </a:rPr>
              <a:t>phần</a:t>
            </a:r>
            <a:r>
              <a:rPr lang="en-US" sz="1100" dirty="0">
                <a:latin typeface="+mn-lt"/>
              </a:rPr>
              <a:t>: </a:t>
            </a:r>
            <a:r>
              <a:rPr lang="en-US" sz="1100" dirty="0" err="1">
                <a:latin typeface="+mn-lt"/>
              </a:rPr>
              <a:t>Truyền</a:t>
            </a:r>
            <a:r>
              <a:rPr lang="en-US" sz="1100" dirty="0">
                <a:latin typeface="+mn-lt"/>
              </a:rPr>
              <a:t> </a:t>
            </a:r>
            <a:r>
              <a:rPr lang="en-US" sz="1100" dirty="0" err="1">
                <a:latin typeface="+mn-lt"/>
              </a:rPr>
              <a:t>các</a:t>
            </a:r>
            <a:r>
              <a:rPr lang="en-US" sz="1100" dirty="0">
                <a:latin typeface="+mn-lt"/>
              </a:rPr>
              <a:t> </a:t>
            </a:r>
            <a:r>
              <a:rPr lang="en-US" sz="1100" dirty="0" err="1">
                <a:latin typeface="+mn-lt"/>
              </a:rPr>
              <a:t>thay</a:t>
            </a:r>
            <a:r>
              <a:rPr lang="en-US" sz="1100" dirty="0">
                <a:latin typeface="+mn-lt"/>
              </a:rPr>
              <a:t> </a:t>
            </a:r>
            <a:r>
              <a:rPr lang="en-US" sz="1100" dirty="0" err="1">
                <a:latin typeface="+mn-lt"/>
              </a:rPr>
              <a:t>đổi</a:t>
            </a:r>
            <a:r>
              <a:rPr lang="en-US" sz="1100" dirty="0">
                <a:latin typeface="+mn-lt"/>
              </a:rPr>
              <a:t> </a:t>
            </a:r>
            <a:r>
              <a:rPr lang="en-US" sz="1100" dirty="0" err="1">
                <a:latin typeface="+mn-lt"/>
              </a:rPr>
              <a:t>dữ</a:t>
            </a:r>
            <a:r>
              <a:rPr lang="en-US" sz="1100" dirty="0">
                <a:latin typeface="+mn-lt"/>
              </a:rPr>
              <a:t> </a:t>
            </a:r>
            <a:r>
              <a:rPr lang="en-US" sz="1100" dirty="0" err="1">
                <a:latin typeface="+mn-lt"/>
              </a:rPr>
              <a:t>liệu</a:t>
            </a:r>
            <a:r>
              <a:rPr lang="en-US" sz="1100" dirty="0">
                <a:latin typeface="+mn-lt"/>
              </a:rPr>
              <a:t> </a:t>
            </a:r>
            <a:r>
              <a:rPr lang="en-US" sz="1100" dirty="0" err="1">
                <a:latin typeface="+mn-lt"/>
              </a:rPr>
              <a:t>nhỏ</a:t>
            </a:r>
            <a:r>
              <a:rPr lang="en-US" sz="1100" dirty="0">
                <a:latin typeface="+mn-lt"/>
              </a:rPr>
              <a:t>.</a:t>
            </a:r>
            <a:endParaRPr lang="en-US" sz="1100" dirty="0">
              <a:effectLst/>
              <a:latin typeface="+mn-lt"/>
            </a:endParaRPr>
          </a:p>
        </p:txBody>
      </p:sp>
      <p:sp>
        <p:nvSpPr>
          <p:cNvPr id="2" name="Oval 1">
            <a:extLst>
              <a:ext uri="{FF2B5EF4-FFF2-40B4-BE49-F238E27FC236}">
                <a16:creationId xmlns:a16="http://schemas.microsoft.com/office/drawing/2014/main" id="{88A3F86A-D873-3447-EDD7-C2F14BD3CFDE}"/>
              </a:ext>
            </a:extLst>
          </p:cNvPr>
          <p:cNvSpPr/>
          <p:nvPr/>
        </p:nvSpPr>
        <p:spPr>
          <a:xfrm>
            <a:off x="1475371" y="1659459"/>
            <a:ext cx="635611" cy="461665"/>
          </a:xfrm>
          <a:prstGeom prst="ellipse">
            <a:avLst/>
          </a:prstGeom>
          <a:solidFill>
            <a:schemeClr val="bg2"/>
          </a:solidFill>
          <a:ln w="381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b="1" dirty="0"/>
              <a:t>01</a:t>
            </a:r>
          </a:p>
        </p:txBody>
      </p:sp>
      <p:sp>
        <p:nvSpPr>
          <p:cNvPr id="3" name="Oval 2">
            <a:extLst>
              <a:ext uri="{FF2B5EF4-FFF2-40B4-BE49-F238E27FC236}">
                <a16:creationId xmlns:a16="http://schemas.microsoft.com/office/drawing/2014/main" id="{4A801EE6-D7BE-0232-6721-F2E6EDEBC544}"/>
              </a:ext>
            </a:extLst>
          </p:cNvPr>
          <p:cNvSpPr/>
          <p:nvPr/>
        </p:nvSpPr>
        <p:spPr>
          <a:xfrm>
            <a:off x="7051637" y="3849104"/>
            <a:ext cx="635611" cy="461665"/>
          </a:xfrm>
          <a:prstGeom prst="ellipse">
            <a:avLst/>
          </a:prstGeom>
          <a:solidFill>
            <a:schemeClr val="bg2"/>
          </a:solidFill>
          <a:ln w="381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02</a:t>
            </a:r>
          </a:p>
        </p:txBody>
      </p:sp>
      <p:sp>
        <p:nvSpPr>
          <p:cNvPr id="7" name="Slide Number Placeholder 6">
            <a:extLst>
              <a:ext uri="{FF2B5EF4-FFF2-40B4-BE49-F238E27FC236}">
                <a16:creationId xmlns:a16="http://schemas.microsoft.com/office/drawing/2014/main" id="{F99B8836-24E2-82FA-1901-293FB23AAA5A}"/>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12</a:t>
            </a:fld>
            <a:endParaRPr lang="en-US"/>
          </a:p>
        </p:txBody>
      </p:sp>
      <p:sp>
        <p:nvSpPr>
          <p:cNvPr id="4" name="Footer Placeholder 3">
            <a:extLst>
              <a:ext uri="{FF2B5EF4-FFF2-40B4-BE49-F238E27FC236}">
                <a16:creationId xmlns:a16="http://schemas.microsoft.com/office/drawing/2014/main" id="{0F15472E-DE93-8CB8-F2AC-9BD65C014B6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91200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3C26C-C95F-8850-9DF9-3145FE5F3FB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8434A2B-D396-35A5-4BF6-584E5FB66064}"/>
              </a:ext>
            </a:extLst>
          </p:cNvPr>
          <p:cNvSpPr>
            <a:spLocks noGrp="1"/>
          </p:cNvSpPr>
          <p:nvPr>
            <p:ph type="title"/>
          </p:nvPr>
        </p:nvSpPr>
        <p:spPr/>
        <p:txBody>
          <a:bodyPr anchor="ctr"/>
          <a:lstStyle/>
          <a:p>
            <a:r>
              <a:rPr lang="fr-FR" dirty="0" err="1">
                <a:solidFill>
                  <a:schemeClr val="bg2"/>
                </a:solidFill>
              </a:rPr>
              <a:t>Cụm</a:t>
            </a:r>
            <a:r>
              <a:rPr lang="fr-FR" dirty="0">
                <a:solidFill>
                  <a:schemeClr val="bg2"/>
                </a:solidFill>
              </a:rPr>
              <a:t> (Cluster)</a:t>
            </a:r>
            <a:endParaRPr lang="en-US" dirty="0">
              <a:solidFill>
                <a:schemeClr val="bg2"/>
              </a:solidFill>
            </a:endParaRPr>
          </a:p>
        </p:txBody>
      </p:sp>
      <p:sp>
        <p:nvSpPr>
          <p:cNvPr id="9" name="Google Shape;341;p42">
            <a:extLst>
              <a:ext uri="{FF2B5EF4-FFF2-40B4-BE49-F238E27FC236}">
                <a16:creationId xmlns:a16="http://schemas.microsoft.com/office/drawing/2014/main" id="{6ACB93D3-575C-A7FD-0097-E7B3423413B9}"/>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04</a:t>
            </a:r>
            <a:endParaRPr sz="2000" dirty="0">
              <a:solidFill>
                <a:schemeClr val="tx2"/>
              </a:solidFill>
              <a:latin typeface="Albert Sans ExtraBold"/>
              <a:ea typeface="Albert Sans ExtraBold"/>
              <a:cs typeface="Albert Sans ExtraBold"/>
              <a:sym typeface="Albert Sans ExtraBold"/>
            </a:endParaRPr>
          </a:p>
        </p:txBody>
      </p:sp>
      <p:grpSp>
        <p:nvGrpSpPr>
          <p:cNvPr id="15" name="Group 14">
            <a:extLst>
              <a:ext uri="{FF2B5EF4-FFF2-40B4-BE49-F238E27FC236}">
                <a16:creationId xmlns:a16="http://schemas.microsoft.com/office/drawing/2014/main" id="{E64617E5-252C-1D77-42FA-07C0B0DA733D}"/>
              </a:ext>
            </a:extLst>
          </p:cNvPr>
          <p:cNvGrpSpPr/>
          <p:nvPr/>
        </p:nvGrpSpPr>
        <p:grpSpPr>
          <a:xfrm>
            <a:off x="867512" y="1653316"/>
            <a:ext cx="2464230" cy="2339102"/>
            <a:chOff x="805912" y="2162013"/>
            <a:chExt cx="2464230" cy="2339102"/>
          </a:xfrm>
        </p:grpSpPr>
        <p:sp>
          <p:nvSpPr>
            <p:cNvPr id="2" name="TextBox 1">
              <a:extLst>
                <a:ext uri="{FF2B5EF4-FFF2-40B4-BE49-F238E27FC236}">
                  <a16:creationId xmlns:a16="http://schemas.microsoft.com/office/drawing/2014/main" id="{EB5BE086-6508-42E1-10EF-0069AD3B0201}"/>
                </a:ext>
              </a:extLst>
            </p:cNvPr>
            <p:cNvSpPr txBox="1"/>
            <p:nvPr/>
          </p:nvSpPr>
          <p:spPr>
            <a:xfrm>
              <a:off x="805912" y="2162013"/>
              <a:ext cx="2464230" cy="523220"/>
            </a:xfrm>
            <a:prstGeom prst="rect">
              <a:avLst/>
            </a:prstGeom>
            <a:noFill/>
          </p:spPr>
          <p:txBody>
            <a:bodyPr wrap="square" rtlCol="0">
              <a:spAutoFit/>
            </a:bodyPr>
            <a:lstStyle/>
            <a:p>
              <a:pPr algn="ctr"/>
              <a:r>
                <a:rPr lang="en-US" b="1" dirty="0">
                  <a:solidFill>
                    <a:srgbClr val="FF454E"/>
                  </a:solidFill>
                  <a:latin typeface="+mj-lt"/>
                </a:rPr>
                <a:t>Data Sharding and Distribution</a:t>
              </a:r>
              <a:endParaRPr lang="en-US" b="1" dirty="0">
                <a:solidFill>
                  <a:srgbClr val="FF454E"/>
                </a:solidFill>
                <a:effectLst/>
                <a:latin typeface="+mj-lt"/>
              </a:endParaRPr>
            </a:p>
          </p:txBody>
        </p:sp>
        <p:sp>
          <p:nvSpPr>
            <p:cNvPr id="3" name="TextBox 2">
              <a:extLst>
                <a:ext uri="{FF2B5EF4-FFF2-40B4-BE49-F238E27FC236}">
                  <a16:creationId xmlns:a16="http://schemas.microsoft.com/office/drawing/2014/main" id="{2F79B4ED-6A56-B463-6985-245C64FE19D0}"/>
                </a:ext>
              </a:extLst>
            </p:cNvPr>
            <p:cNvSpPr txBox="1"/>
            <p:nvPr/>
          </p:nvSpPr>
          <p:spPr>
            <a:xfrm>
              <a:off x="805912" y="2685233"/>
              <a:ext cx="2464230" cy="1815882"/>
            </a:xfrm>
            <a:prstGeom prst="rect">
              <a:avLst/>
            </a:prstGeom>
            <a:noFill/>
          </p:spPr>
          <p:txBody>
            <a:bodyPr wrap="square" rtlCol="0">
              <a:spAutoFit/>
            </a:bodyPr>
            <a:lstStyle/>
            <a:p>
              <a:pPr algn="just"/>
              <a:r>
                <a:rPr lang="en-US" dirty="0">
                  <a:latin typeface="+mn-lt"/>
                </a:rPr>
                <a:t>Redis Cluster </a:t>
              </a:r>
              <a:r>
                <a:rPr lang="en-US" dirty="0" err="1">
                  <a:latin typeface="+mn-lt"/>
                </a:rPr>
                <a:t>mở</a:t>
              </a:r>
              <a:r>
                <a:rPr lang="en-US" dirty="0">
                  <a:latin typeface="+mn-lt"/>
                </a:rPr>
                <a:t> </a:t>
              </a:r>
              <a:r>
                <a:rPr lang="en-US" dirty="0" err="1">
                  <a:latin typeface="+mn-lt"/>
                </a:rPr>
                <a:t>rộng</a:t>
              </a:r>
              <a:r>
                <a:rPr lang="en-US" dirty="0">
                  <a:latin typeface="+mn-lt"/>
                </a:rPr>
                <a:t> </a:t>
              </a:r>
              <a:r>
                <a:rPr lang="en-US" dirty="0" err="1">
                  <a:latin typeface="+mn-lt"/>
                </a:rPr>
                <a:t>theo</a:t>
              </a:r>
              <a:r>
                <a:rPr lang="en-US" dirty="0">
                  <a:latin typeface="+mn-lt"/>
                </a:rPr>
                <a:t> </a:t>
              </a:r>
              <a:r>
                <a:rPr lang="en-US" dirty="0" err="1">
                  <a:latin typeface="+mn-lt"/>
                </a:rPr>
                <a:t>chiều</a:t>
              </a:r>
              <a:r>
                <a:rPr lang="en-US" dirty="0">
                  <a:latin typeface="+mn-lt"/>
                </a:rPr>
                <a:t> </a:t>
              </a:r>
              <a:r>
                <a:rPr lang="en-US" dirty="0" err="1">
                  <a:latin typeface="+mn-lt"/>
                </a:rPr>
                <a:t>ngang</a:t>
              </a:r>
              <a:r>
                <a:rPr lang="en-US" dirty="0">
                  <a:latin typeface="+mn-lt"/>
                </a:rPr>
                <a:t> </a:t>
              </a:r>
              <a:r>
                <a:rPr lang="en-US" dirty="0" err="1">
                  <a:latin typeface="+mn-lt"/>
                </a:rPr>
                <a:t>bằng</a:t>
              </a:r>
              <a:r>
                <a:rPr lang="en-US" dirty="0">
                  <a:latin typeface="+mn-lt"/>
                </a:rPr>
                <a:t> </a:t>
              </a:r>
              <a:r>
                <a:rPr lang="en-US" dirty="0" err="1">
                  <a:latin typeface="+mn-lt"/>
                </a:rPr>
                <a:t>cách</a:t>
              </a:r>
              <a:r>
                <a:rPr lang="en-US" dirty="0">
                  <a:latin typeface="+mn-lt"/>
                </a:rPr>
                <a:t> </a:t>
              </a:r>
              <a:r>
                <a:rPr lang="en-US" dirty="0" err="1">
                  <a:latin typeface="+mn-lt"/>
                </a:rPr>
                <a:t>phân</a:t>
              </a:r>
              <a:r>
                <a:rPr lang="en-US" dirty="0">
                  <a:latin typeface="+mn-lt"/>
                </a:rPr>
                <a:t> </a:t>
              </a:r>
              <a:r>
                <a:rPr lang="en-US" dirty="0" err="1">
                  <a:latin typeface="+mn-lt"/>
                </a:rPr>
                <a:t>mảnh</a:t>
              </a:r>
              <a:r>
                <a:rPr lang="en-US" dirty="0">
                  <a:latin typeface="+mn-lt"/>
                </a:rPr>
                <a:t> </a:t>
              </a:r>
              <a:r>
                <a:rPr lang="en-US" dirty="0" err="1">
                  <a:latin typeface="+mn-lt"/>
                </a:rPr>
                <a:t>dữ</a:t>
              </a:r>
              <a:r>
                <a:rPr lang="en-US" dirty="0">
                  <a:latin typeface="+mn-lt"/>
                </a:rPr>
                <a:t> </a:t>
              </a:r>
              <a:r>
                <a:rPr lang="en-US" dirty="0" err="1">
                  <a:latin typeface="+mn-lt"/>
                </a:rPr>
                <a:t>liệu</a:t>
              </a:r>
              <a:r>
                <a:rPr lang="en-US" dirty="0">
                  <a:latin typeface="+mn-lt"/>
                </a:rPr>
                <a:t> (partitioning data), </a:t>
              </a:r>
              <a:r>
                <a:rPr lang="en-US" dirty="0" err="1">
                  <a:latin typeface="+mn-lt"/>
                </a:rPr>
                <a:t>tự</a:t>
              </a:r>
              <a:r>
                <a:rPr lang="en-US" dirty="0">
                  <a:latin typeface="+mn-lt"/>
                </a:rPr>
                <a:t> </a:t>
              </a:r>
              <a:r>
                <a:rPr lang="en-US" dirty="0" err="1">
                  <a:latin typeface="+mn-lt"/>
                </a:rPr>
                <a:t>động</a:t>
              </a:r>
              <a:r>
                <a:rPr lang="en-US" dirty="0">
                  <a:latin typeface="+mn-lt"/>
                </a:rPr>
                <a:t> </a:t>
              </a:r>
              <a:r>
                <a:rPr lang="en-US" dirty="0" err="1">
                  <a:latin typeface="+mn-lt"/>
                </a:rPr>
                <a:t>phân</a:t>
              </a:r>
              <a:r>
                <a:rPr lang="en-US" dirty="0">
                  <a:latin typeface="+mn-lt"/>
                </a:rPr>
                <a:t> </a:t>
              </a:r>
              <a:r>
                <a:rPr lang="en-US" dirty="0" err="1">
                  <a:latin typeface="+mn-lt"/>
                </a:rPr>
                <a:t>phối</a:t>
              </a:r>
              <a:r>
                <a:rPr lang="en-US" dirty="0">
                  <a:latin typeface="+mn-lt"/>
                </a:rPr>
                <a:t> </a:t>
              </a:r>
              <a:r>
                <a:rPr lang="en-US" dirty="0" err="1">
                  <a:latin typeface="+mn-lt"/>
                </a:rPr>
                <a:t>và</a:t>
              </a:r>
              <a:r>
                <a:rPr lang="en-US" dirty="0">
                  <a:latin typeface="+mn-lt"/>
                </a:rPr>
                <a:t> </a:t>
              </a:r>
              <a:r>
                <a:rPr lang="en-US" dirty="0" err="1">
                  <a:latin typeface="+mn-lt"/>
                </a:rPr>
                <a:t>sử</a:t>
              </a:r>
              <a:r>
                <a:rPr lang="en-US" dirty="0">
                  <a:latin typeface="+mn-lt"/>
                </a:rPr>
                <a:t> </a:t>
              </a:r>
              <a:r>
                <a:rPr lang="en-US" dirty="0" err="1">
                  <a:latin typeface="+mn-lt"/>
                </a:rPr>
                <a:t>dụng</a:t>
              </a:r>
              <a:r>
                <a:rPr lang="en-US" dirty="0">
                  <a:latin typeface="+mn-lt"/>
                </a:rPr>
                <a:t> </a:t>
              </a:r>
              <a:r>
                <a:rPr lang="en-US" dirty="0" err="1">
                  <a:latin typeface="+mn-lt"/>
                </a:rPr>
                <a:t>mô</a:t>
              </a:r>
              <a:r>
                <a:rPr lang="en-US" dirty="0">
                  <a:latin typeface="+mn-lt"/>
                </a:rPr>
                <a:t> </a:t>
              </a:r>
              <a:r>
                <a:rPr lang="en-US" dirty="0" err="1">
                  <a:latin typeface="+mn-lt"/>
                </a:rPr>
                <a:t>hình</a:t>
              </a:r>
              <a:r>
                <a:rPr lang="en-US" dirty="0">
                  <a:latin typeface="+mn-lt"/>
                </a:rPr>
                <a:t> master-slave replication </a:t>
              </a:r>
              <a:r>
                <a:rPr lang="en-US" dirty="0" err="1">
                  <a:latin typeface="+mn-lt"/>
                </a:rPr>
                <a:t>để</a:t>
              </a:r>
              <a:r>
                <a:rPr lang="en-US" dirty="0">
                  <a:latin typeface="+mn-lt"/>
                </a:rPr>
                <a:t> </a:t>
              </a:r>
              <a:r>
                <a:rPr lang="en-US" dirty="0" err="1">
                  <a:latin typeface="+mn-lt"/>
                </a:rPr>
                <a:t>tăng</a:t>
              </a:r>
              <a:r>
                <a:rPr lang="en-US" dirty="0">
                  <a:latin typeface="+mn-lt"/>
                </a:rPr>
                <a:t> </a:t>
              </a:r>
              <a:r>
                <a:rPr lang="en-US" dirty="0" err="1">
                  <a:latin typeface="+mn-lt"/>
                </a:rPr>
                <a:t>tính</a:t>
              </a:r>
              <a:r>
                <a:rPr lang="en-US" dirty="0">
                  <a:latin typeface="+mn-lt"/>
                </a:rPr>
                <a:t> </a:t>
              </a:r>
              <a:r>
                <a:rPr lang="en-US" dirty="0" err="1">
                  <a:latin typeface="+mn-lt"/>
                </a:rPr>
                <a:t>kiên</a:t>
              </a:r>
              <a:r>
                <a:rPr lang="en-US" dirty="0">
                  <a:latin typeface="+mn-lt"/>
                </a:rPr>
                <a:t> </a:t>
              </a:r>
              <a:r>
                <a:rPr lang="en-US" dirty="0" err="1">
                  <a:latin typeface="+mn-lt"/>
                </a:rPr>
                <a:t>cố</a:t>
              </a:r>
              <a:r>
                <a:rPr lang="en-US" dirty="0">
                  <a:latin typeface="+mn-lt"/>
                </a:rPr>
                <a:t> (resilience).</a:t>
              </a:r>
              <a:endParaRPr lang="en-US" dirty="0">
                <a:effectLst/>
                <a:latin typeface="+mn-lt"/>
              </a:endParaRPr>
            </a:p>
          </p:txBody>
        </p:sp>
      </p:grpSp>
      <p:grpSp>
        <p:nvGrpSpPr>
          <p:cNvPr id="17" name="Group 16">
            <a:extLst>
              <a:ext uri="{FF2B5EF4-FFF2-40B4-BE49-F238E27FC236}">
                <a16:creationId xmlns:a16="http://schemas.microsoft.com/office/drawing/2014/main" id="{19EFBC8E-6C46-D30B-AA08-DB5C515107D2}"/>
              </a:ext>
            </a:extLst>
          </p:cNvPr>
          <p:cNvGrpSpPr/>
          <p:nvPr/>
        </p:nvGrpSpPr>
        <p:grpSpPr>
          <a:xfrm>
            <a:off x="3569383" y="1645567"/>
            <a:ext cx="2464230" cy="1908215"/>
            <a:chOff x="3608522" y="2154264"/>
            <a:chExt cx="2464230" cy="1908215"/>
          </a:xfrm>
        </p:grpSpPr>
        <p:sp>
          <p:nvSpPr>
            <p:cNvPr id="4" name="TextBox 3">
              <a:extLst>
                <a:ext uri="{FF2B5EF4-FFF2-40B4-BE49-F238E27FC236}">
                  <a16:creationId xmlns:a16="http://schemas.microsoft.com/office/drawing/2014/main" id="{CF899F37-B448-902A-E5C5-D72B10C013F1}"/>
                </a:ext>
              </a:extLst>
            </p:cNvPr>
            <p:cNvSpPr txBox="1"/>
            <p:nvPr/>
          </p:nvSpPr>
          <p:spPr>
            <a:xfrm>
              <a:off x="3608522" y="2154264"/>
              <a:ext cx="2340244" cy="307777"/>
            </a:xfrm>
            <a:prstGeom prst="rect">
              <a:avLst/>
            </a:prstGeom>
            <a:noFill/>
          </p:spPr>
          <p:txBody>
            <a:bodyPr wrap="square" rtlCol="0">
              <a:spAutoFit/>
            </a:bodyPr>
            <a:lstStyle/>
            <a:p>
              <a:pPr algn="ctr"/>
              <a:r>
                <a:rPr lang="en-US" b="1" dirty="0">
                  <a:solidFill>
                    <a:srgbClr val="FF454E"/>
                  </a:solidFill>
                  <a:latin typeface="+mj-lt"/>
                </a:rPr>
                <a:t>Hash Slots and Tags</a:t>
              </a:r>
              <a:endParaRPr lang="en-US" b="1" dirty="0">
                <a:solidFill>
                  <a:srgbClr val="FF454E"/>
                </a:solidFill>
                <a:effectLst/>
                <a:latin typeface="+mj-lt"/>
              </a:endParaRPr>
            </a:p>
          </p:txBody>
        </p:sp>
        <p:sp>
          <p:nvSpPr>
            <p:cNvPr id="6" name="TextBox 5">
              <a:extLst>
                <a:ext uri="{FF2B5EF4-FFF2-40B4-BE49-F238E27FC236}">
                  <a16:creationId xmlns:a16="http://schemas.microsoft.com/office/drawing/2014/main" id="{842344F1-A966-1AB9-654E-FFB1CD51DF10}"/>
                </a:ext>
              </a:extLst>
            </p:cNvPr>
            <p:cNvSpPr txBox="1"/>
            <p:nvPr/>
          </p:nvSpPr>
          <p:spPr>
            <a:xfrm>
              <a:off x="3608522" y="2677484"/>
              <a:ext cx="2464230" cy="1384995"/>
            </a:xfrm>
            <a:prstGeom prst="rect">
              <a:avLst/>
            </a:prstGeom>
            <a:noFill/>
          </p:spPr>
          <p:txBody>
            <a:bodyPr wrap="square" rtlCol="0">
              <a:spAutoFit/>
            </a:bodyPr>
            <a:lstStyle/>
            <a:p>
              <a:pPr algn="just"/>
              <a:r>
                <a:rPr lang="vi-VN" dirty="0">
                  <a:latin typeface="+mn-lt"/>
                </a:rPr>
                <a:t>Dữ liệu được chia thành 16384 hash slots, sử dụng CRC16(key) mod 16384 để ánh xạ các key. Hash tags đảm bảo các key liên quan được đặt trong cùng một slot.</a:t>
              </a:r>
              <a:endParaRPr lang="vi-VN" dirty="0">
                <a:effectLst/>
                <a:latin typeface="+mn-lt"/>
              </a:endParaRPr>
            </a:p>
          </p:txBody>
        </p:sp>
      </p:grpSp>
      <p:grpSp>
        <p:nvGrpSpPr>
          <p:cNvPr id="18" name="Group 17">
            <a:extLst>
              <a:ext uri="{FF2B5EF4-FFF2-40B4-BE49-F238E27FC236}">
                <a16:creationId xmlns:a16="http://schemas.microsoft.com/office/drawing/2014/main" id="{7843040C-4FF5-D098-6F82-6182C39A5559}"/>
              </a:ext>
            </a:extLst>
          </p:cNvPr>
          <p:cNvGrpSpPr/>
          <p:nvPr/>
        </p:nvGrpSpPr>
        <p:grpSpPr>
          <a:xfrm>
            <a:off x="6271254" y="1645567"/>
            <a:ext cx="2464230" cy="1908215"/>
            <a:chOff x="6209654" y="2154264"/>
            <a:chExt cx="2464230" cy="1908215"/>
          </a:xfrm>
        </p:grpSpPr>
        <p:sp>
          <p:nvSpPr>
            <p:cNvPr id="7" name="TextBox 6">
              <a:extLst>
                <a:ext uri="{FF2B5EF4-FFF2-40B4-BE49-F238E27FC236}">
                  <a16:creationId xmlns:a16="http://schemas.microsoft.com/office/drawing/2014/main" id="{6490FA16-899B-DD34-701C-24265C19E337}"/>
                </a:ext>
              </a:extLst>
            </p:cNvPr>
            <p:cNvSpPr txBox="1"/>
            <p:nvPr/>
          </p:nvSpPr>
          <p:spPr>
            <a:xfrm>
              <a:off x="6209654" y="2154264"/>
              <a:ext cx="2340244" cy="307777"/>
            </a:xfrm>
            <a:prstGeom prst="rect">
              <a:avLst/>
            </a:prstGeom>
            <a:noFill/>
          </p:spPr>
          <p:txBody>
            <a:bodyPr wrap="square" rtlCol="0">
              <a:spAutoFit/>
            </a:bodyPr>
            <a:lstStyle/>
            <a:p>
              <a:pPr algn="ctr"/>
              <a:r>
                <a:rPr lang="en-US" b="1" dirty="0" err="1">
                  <a:solidFill>
                    <a:srgbClr val="FF454E"/>
                  </a:solidFill>
                  <a:latin typeface="+mj-lt"/>
                </a:rPr>
                <a:t>Resharding</a:t>
              </a:r>
              <a:r>
                <a:rPr lang="en-US" b="1" dirty="0">
                  <a:solidFill>
                    <a:srgbClr val="FF454E"/>
                  </a:solidFill>
                  <a:latin typeface="+mj-lt"/>
                </a:rPr>
                <a:t> and Failover</a:t>
              </a:r>
              <a:endParaRPr lang="en-US" b="1" dirty="0">
                <a:solidFill>
                  <a:srgbClr val="FF454E"/>
                </a:solidFill>
                <a:effectLst/>
                <a:latin typeface="+mj-lt"/>
              </a:endParaRPr>
            </a:p>
          </p:txBody>
        </p:sp>
        <p:sp>
          <p:nvSpPr>
            <p:cNvPr id="12" name="TextBox 11">
              <a:extLst>
                <a:ext uri="{FF2B5EF4-FFF2-40B4-BE49-F238E27FC236}">
                  <a16:creationId xmlns:a16="http://schemas.microsoft.com/office/drawing/2014/main" id="{6819463A-4511-D6FA-B468-D8F026242DA0}"/>
                </a:ext>
              </a:extLst>
            </p:cNvPr>
            <p:cNvSpPr txBox="1"/>
            <p:nvPr/>
          </p:nvSpPr>
          <p:spPr>
            <a:xfrm>
              <a:off x="6209654" y="2677484"/>
              <a:ext cx="2464230" cy="1384995"/>
            </a:xfrm>
            <a:prstGeom prst="rect">
              <a:avLst/>
            </a:prstGeom>
            <a:noFill/>
          </p:spPr>
          <p:txBody>
            <a:bodyPr wrap="square" rtlCol="0">
              <a:spAutoFit/>
            </a:bodyPr>
            <a:lstStyle/>
            <a:p>
              <a:pPr algn="just"/>
              <a:r>
                <a:rPr lang="en-US" dirty="0" err="1">
                  <a:latin typeface="+mn-lt"/>
                </a:rPr>
                <a:t>Resharding</a:t>
              </a:r>
              <a:r>
                <a:rPr lang="en-US" dirty="0">
                  <a:latin typeface="+mn-lt"/>
                </a:rPr>
                <a:t> di </a:t>
              </a:r>
              <a:r>
                <a:rPr lang="en-US" dirty="0" err="1">
                  <a:latin typeface="+mn-lt"/>
                </a:rPr>
                <a:t>chuyển</a:t>
              </a:r>
              <a:r>
                <a:rPr lang="en-US" dirty="0">
                  <a:latin typeface="+mn-lt"/>
                </a:rPr>
                <a:t> </a:t>
              </a:r>
              <a:r>
                <a:rPr lang="en-US" dirty="0" err="1">
                  <a:latin typeface="+mn-lt"/>
                </a:rPr>
                <a:t>các</a:t>
              </a:r>
              <a:r>
                <a:rPr lang="en-US" dirty="0">
                  <a:latin typeface="+mn-lt"/>
                </a:rPr>
                <a:t> hash slots </a:t>
              </a:r>
              <a:r>
                <a:rPr lang="en-US" dirty="0" err="1">
                  <a:latin typeface="+mn-lt"/>
                </a:rPr>
                <a:t>khi</a:t>
              </a:r>
              <a:r>
                <a:rPr lang="en-US" dirty="0">
                  <a:latin typeface="+mn-lt"/>
                </a:rPr>
                <a:t> </a:t>
              </a:r>
              <a:r>
                <a:rPr lang="en-US" dirty="0" err="1">
                  <a:latin typeface="+mn-lt"/>
                </a:rPr>
                <a:t>cần</a:t>
              </a:r>
              <a:r>
                <a:rPr lang="en-US" dirty="0">
                  <a:latin typeface="+mn-lt"/>
                </a:rPr>
                <a:t> </a:t>
              </a:r>
              <a:r>
                <a:rPr lang="en-US" dirty="0" err="1">
                  <a:latin typeface="+mn-lt"/>
                </a:rPr>
                <a:t>mở</a:t>
              </a:r>
              <a:r>
                <a:rPr lang="en-US" dirty="0">
                  <a:latin typeface="+mn-lt"/>
                </a:rPr>
                <a:t> </a:t>
              </a:r>
              <a:r>
                <a:rPr lang="en-US" dirty="0" err="1">
                  <a:latin typeface="+mn-lt"/>
                </a:rPr>
                <a:t>rộng</a:t>
              </a:r>
              <a:r>
                <a:rPr lang="en-US" dirty="0">
                  <a:latin typeface="+mn-lt"/>
                </a:rPr>
                <a:t>, </a:t>
              </a:r>
              <a:r>
                <a:rPr lang="en-US" dirty="0" err="1">
                  <a:latin typeface="+mn-lt"/>
                </a:rPr>
                <a:t>trong</a:t>
              </a:r>
              <a:r>
                <a:rPr lang="en-US" dirty="0">
                  <a:latin typeface="+mn-lt"/>
                </a:rPr>
                <a:t> </a:t>
              </a:r>
              <a:r>
                <a:rPr lang="en-US" dirty="0" err="1">
                  <a:latin typeface="+mn-lt"/>
                </a:rPr>
                <a:t>khi</a:t>
              </a:r>
              <a:r>
                <a:rPr lang="en-US" dirty="0">
                  <a:latin typeface="+mn-lt"/>
                </a:rPr>
                <a:t> failover </a:t>
              </a:r>
              <a:r>
                <a:rPr lang="en-US" dirty="0" err="1">
                  <a:latin typeface="+mn-lt"/>
                </a:rPr>
                <a:t>nâng</a:t>
              </a:r>
              <a:r>
                <a:rPr lang="en-US" dirty="0">
                  <a:latin typeface="+mn-lt"/>
                </a:rPr>
                <a:t> </a:t>
              </a:r>
              <a:r>
                <a:rPr lang="en-US" dirty="0" err="1">
                  <a:latin typeface="+mn-lt"/>
                </a:rPr>
                <a:t>cấp</a:t>
              </a:r>
              <a:r>
                <a:rPr lang="en-US" dirty="0">
                  <a:latin typeface="+mn-lt"/>
                </a:rPr>
                <a:t> </a:t>
              </a:r>
              <a:r>
                <a:rPr lang="en-US" dirty="0" err="1">
                  <a:latin typeface="+mn-lt"/>
                </a:rPr>
                <a:t>một</a:t>
              </a:r>
              <a:r>
                <a:rPr lang="en-US" dirty="0">
                  <a:latin typeface="+mn-lt"/>
                </a:rPr>
                <a:t> replica </a:t>
              </a:r>
              <a:r>
                <a:rPr lang="en-US" dirty="0" err="1">
                  <a:latin typeface="+mn-lt"/>
                </a:rPr>
                <a:t>lên</a:t>
              </a:r>
              <a:r>
                <a:rPr lang="en-US" dirty="0">
                  <a:latin typeface="+mn-lt"/>
                </a:rPr>
                <a:t> master, </a:t>
              </a:r>
              <a:r>
                <a:rPr lang="en-US" dirty="0" err="1">
                  <a:latin typeface="+mn-lt"/>
                </a:rPr>
                <a:t>đảm</a:t>
              </a:r>
              <a:r>
                <a:rPr lang="en-US" dirty="0">
                  <a:latin typeface="+mn-lt"/>
                </a:rPr>
                <a:t> </a:t>
              </a:r>
              <a:r>
                <a:rPr lang="en-US" dirty="0" err="1">
                  <a:latin typeface="+mn-lt"/>
                </a:rPr>
                <a:t>bảo</a:t>
              </a:r>
              <a:r>
                <a:rPr lang="en-US" dirty="0">
                  <a:latin typeface="+mn-lt"/>
                </a:rPr>
                <a:t> </a:t>
              </a:r>
              <a:r>
                <a:rPr lang="en-US" dirty="0" err="1">
                  <a:latin typeface="+mn-lt"/>
                </a:rPr>
                <a:t>hoạt</a:t>
              </a:r>
              <a:r>
                <a:rPr lang="en-US" dirty="0">
                  <a:latin typeface="+mn-lt"/>
                </a:rPr>
                <a:t> </a:t>
              </a:r>
              <a:r>
                <a:rPr lang="en-US" dirty="0" err="1">
                  <a:latin typeface="+mn-lt"/>
                </a:rPr>
                <a:t>động</a:t>
              </a:r>
              <a:r>
                <a:rPr lang="en-US" dirty="0">
                  <a:latin typeface="+mn-lt"/>
                </a:rPr>
                <a:t> </a:t>
              </a:r>
              <a:r>
                <a:rPr lang="en-US" dirty="0" err="1">
                  <a:latin typeface="+mn-lt"/>
                </a:rPr>
                <a:t>liên</a:t>
              </a:r>
              <a:r>
                <a:rPr lang="en-US" dirty="0">
                  <a:latin typeface="+mn-lt"/>
                </a:rPr>
                <a:t> </a:t>
              </a:r>
              <a:r>
                <a:rPr lang="en-US" dirty="0" err="1">
                  <a:latin typeface="+mn-lt"/>
                </a:rPr>
                <a:t>tục</a:t>
              </a:r>
              <a:r>
                <a:rPr lang="en-US" dirty="0">
                  <a:latin typeface="+mn-lt"/>
                </a:rPr>
                <a:t> </a:t>
              </a:r>
              <a:r>
                <a:rPr lang="en-US" dirty="0" err="1">
                  <a:latin typeface="+mn-lt"/>
                </a:rPr>
                <a:t>khi</a:t>
              </a:r>
              <a:r>
                <a:rPr lang="en-US" dirty="0">
                  <a:latin typeface="+mn-lt"/>
                </a:rPr>
                <a:t> node </a:t>
              </a:r>
              <a:r>
                <a:rPr lang="en-US" dirty="0" err="1">
                  <a:latin typeface="+mn-lt"/>
                </a:rPr>
                <a:t>thất</a:t>
              </a:r>
              <a:r>
                <a:rPr lang="en-US" dirty="0">
                  <a:latin typeface="+mn-lt"/>
                </a:rPr>
                <a:t> </a:t>
              </a:r>
              <a:r>
                <a:rPr lang="en-US" dirty="0" err="1">
                  <a:latin typeface="+mn-lt"/>
                </a:rPr>
                <a:t>bại</a:t>
              </a:r>
              <a:r>
                <a:rPr lang="en-US" dirty="0">
                  <a:latin typeface="+mn-lt"/>
                </a:rPr>
                <a:t>.</a:t>
              </a:r>
              <a:endParaRPr lang="en-US" dirty="0">
                <a:effectLst/>
                <a:latin typeface="+mn-lt"/>
              </a:endParaRPr>
            </a:p>
          </p:txBody>
        </p:sp>
      </p:grpSp>
      <p:sp>
        <p:nvSpPr>
          <p:cNvPr id="13" name="Slide Number Placeholder 12">
            <a:extLst>
              <a:ext uri="{FF2B5EF4-FFF2-40B4-BE49-F238E27FC236}">
                <a16:creationId xmlns:a16="http://schemas.microsoft.com/office/drawing/2014/main" id="{AF498D45-DEEC-7ED7-6C2B-4AC84501D782}"/>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13</a:t>
            </a:fld>
            <a:endParaRPr lang="en-US"/>
          </a:p>
        </p:txBody>
      </p:sp>
      <p:sp>
        <p:nvSpPr>
          <p:cNvPr id="8" name="Footer Placeholder 7">
            <a:extLst>
              <a:ext uri="{FF2B5EF4-FFF2-40B4-BE49-F238E27FC236}">
                <a16:creationId xmlns:a16="http://schemas.microsoft.com/office/drawing/2014/main" id="{D973EF6F-77AE-C14D-1722-1C5184070BA2}"/>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69103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729E9-B544-C98C-EBC8-85841AC8DA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2B4CECD-D01F-5E5D-1170-D362370E87A8}"/>
              </a:ext>
            </a:extLst>
          </p:cNvPr>
          <p:cNvSpPr>
            <a:spLocks noGrp="1"/>
          </p:cNvSpPr>
          <p:nvPr>
            <p:ph type="title"/>
          </p:nvPr>
        </p:nvSpPr>
        <p:spPr>
          <a:xfrm>
            <a:off x="720000" y="183767"/>
            <a:ext cx="7704000" cy="572700"/>
          </a:xfrm>
        </p:spPr>
        <p:txBody>
          <a:bodyPr anchor="ctr"/>
          <a:lstStyle/>
          <a:p>
            <a:r>
              <a:rPr lang="fr-FR" dirty="0">
                <a:solidFill>
                  <a:schemeClr val="bg2"/>
                </a:solidFill>
              </a:rPr>
              <a:t>Sentinel</a:t>
            </a:r>
            <a:endParaRPr lang="en-US" dirty="0">
              <a:solidFill>
                <a:schemeClr val="bg2"/>
              </a:solidFill>
            </a:endParaRPr>
          </a:p>
        </p:txBody>
      </p:sp>
      <p:sp>
        <p:nvSpPr>
          <p:cNvPr id="9" name="Google Shape;341;p42">
            <a:extLst>
              <a:ext uri="{FF2B5EF4-FFF2-40B4-BE49-F238E27FC236}">
                <a16:creationId xmlns:a16="http://schemas.microsoft.com/office/drawing/2014/main" id="{7C3839BF-CAEB-4945-D597-0C591D38A23C}"/>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05</a:t>
            </a:r>
            <a:endParaRPr sz="2000" dirty="0">
              <a:solidFill>
                <a:schemeClr val="tx2"/>
              </a:solidFill>
              <a:latin typeface="Albert Sans ExtraBold"/>
              <a:ea typeface="Albert Sans ExtraBold"/>
              <a:cs typeface="Albert Sans ExtraBold"/>
              <a:sym typeface="Albert Sans ExtraBold"/>
            </a:endParaRPr>
          </a:p>
        </p:txBody>
      </p:sp>
      <p:sp>
        <p:nvSpPr>
          <p:cNvPr id="8" name="Google Shape;210;p32">
            <a:extLst>
              <a:ext uri="{FF2B5EF4-FFF2-40B4-BE49-F238E27FC236}">
                <a16:creationId xmlns:a16="http://schemas.microsoft.com/office/drawing/2014/main" id="{181A71FF-D4C0-C516-C2C8-235970915D61}"/>
              </a:ext>
            </a:extLst>
          </p:cNvPr>
          <p:cNvSpPr txBox="1">
            <a:spLocks/>
          </p:cNvSpPr>
          <p:nvPr/>
        </p:nvSpPr>
        <p:spPr>
          <a:xfrm>
            <a:off x="821690" y="1160733"/>
            <a:ext cx="3438956"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err="1">
                <a:solidFill>
                  <a:srgbClr val="E06666"/>
                </a:solidFill>
                <a:latin typeface="Montserrat SemiBold" pitchFamily="2" charset="0"/>
              </a:rPr>
              <a:t>Chức</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năng</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chính</a:t>
            </a:r>
            <a:r>
              <a:rPr lang="en-US" b="1" dirty="0">
                <a:solidFill>
                  <a:srgbClr val="E06666"/>
                </a:solidFill>
                <a:latin typeface="Montserrat SemiBold" pitchFamily="2" charset="0"/>
              </a:rPr>
              <a:t> </a:t>
            </a:r>
            <a:r>
              <a:rPr lang="en-US" b="1" dirty="0" err="1">
                <a:solidFill>
                  <a:srgbClr val="E06666"/>
                </a:solidFill>
                <a:latin typeface="Montserrat SemiBold" pitchFamily="2" charset="0"/>
              </a:rPr>
              <a:t>của</a:t>
            </a:r>
            <a:r>
              <a:rPr lang="en-US" b="1" dirty="0">
                <a:solidFill>
                  <a:srgbClr val="E06666"/>
                </a:solidFill>
                <a:latin typeface="Montserrat SemiBold" pitchFamily="2" charset="0"/>
              </a:rPr>
              <a:t> Sentinel</a:t>
            </a:r>
          </a:p>
          <a:p>
            <a:r>
              <a:rPr lang="en-US" b="1" dirty="0">
                <a:solidFill>
                  <a:srgbClr val="E06666"/>
                </a:solidFill>
                <a:latin typeface="Montserrat SemiBold" pitchFamily="2" charset="0"/>
              </a:rPr>
              <a:t> </a:t>
            </a:r>
          </a:p>
        </p:txBody>
      </p:sp>
      <p:sp>
        <p:nvSpPr>
          <p:cNvPr id="10" name="Google Shape;210;p32">
            <a:extLst>
              <a:ext uri="{FF2B5EF4-FFF2-40B4-BE49-F238E27FC236}">
                <a16:creationId xmlns:a16="http://schemas.microsoft.com/office/drawing/2014/main" id="{EE00C86F-3D91-362D-C262-FD715CA5606B}"/>
              </a:ext>
            </a:extLst>
          </p:cNvPr>
          <p:cNvSpPr txBox="1">
            <a:spLocks/>
          </p:cNvSpPr>
          <p:nvPr/>
        </p:nvSpPr>
        <p:spPr>
          <a:xfrm>
            <a:off x="720000" y="1432456"/>
            <a:ext cx="3776935" cy="12743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L="139700" indent="0" algn="just">
              <a:buClr>
                <a:schemeClr val="dk1"/>
              </a:buClr>
              <a:buSzPts val="1400"/>
              <a:buFont typeface="Assistant"/>
              <a:buNone/>
              <a:defRPr sz="1100">
                <a:solidFill>
                  <a:srgbClr val="404040"/>
                </a:solidFill>
                <a:latin typeface="Assistant"/>
                <a:ea typeface="Assistant"/>
                <a:cs typeface="Assistant"/>
              </a:defRPr>
            </a:lvl1pPr>
            <a:lvl2pPr marL="914400" indent="-304800">
              <a:lnSpc>
                <a:spcPct val="115000"/>
              </a:lnSpc>
              <a:buClr>
                <a:schemeClr val="dk1"/>
              </a:buClr>
              <a:buSzPts val="1200"/>
              <a:buFont typeface="Assistant"/>
              <a:buChar char="○"/>
              <a:defRPr sz="1200">
                <a:solidFill>
                  <a:srgbClr val="434343"/>
                </a:solidFill>
                <a:latin typeface="Assistant"/>
                <a:ea typeface="Assistant"/>
                <a:cs typeface="Assistant"/>
              </a:defRPr>
            </a:lvl2pPr>
            <a:lvl3pPr marL="1371600" indent="-304800">
              <a:lnSpc>
                <a:spcPct val="115000"/>
              </a:lnSpc>
              <a:buClr>
                <a:schemeClr val="dk1"/>
              </a:buClr>
              <a:buSzPts val="1200"/>
              <a:buFont typeface="Assistant"/>
              <a:buChar char="■"/>
              <a:defRPr sz="1200">
                <a:solidFill>
                  <a:srgbClr val="434343"/>
                </a:solidFill>
                <a:latin typeface="Assistant"/>
                <a:ea typeface="Assistant"/>
                <a:cs typeface="Assistant"/>
              </a:defRPr>
            </a:lvl3pPr>
            <a:lvl4pPr marL="1828800" indent="-304800">
              <a:lnSpc>
                <a:spcPct val="115000"/>
              </a:lnSpc>
              <a:buClr>
                <a:schemeClr val="dk1"/>
              </a:buClr>
              <a:buSzPts val="1200"/>
              <a:buFont typeface="Assistant"/>
              <a:buChar char="●"/>
              <a:defRPr sz="1200">
                <a:solidFill>
                  <a:srgbClr val="434343"/>
                </a:solidFill>
                <a:latin typeface="Assistant"/>
                <a:ea typeface="Assistant"/>
                <a:cs typeface="Assistant"/>
              </a:defRPr>
            </a:lvl4pPr>
            <a:lvl5pPr marL="2286000" indent="-304800">
              <a:lnSpc>
                <a:spcPct val="115000"/>
              </a:lnSpc>
              <a:buClr>
                <a:schemeClr val="dk1"/>
              </a:buClr>
              <a:buSzPts val="1200"/>
              <a:buFont typeface="Assistant"/>
              <a:buChar char="○"/>
              <a:defRPr sz="1200">
                <a:solidFill>
                  <a:srgbClr val="434343"/>
                </a:solidFill>
                <a:latin typeface="Assistant"/>
                <a:ea typeface="Assistant"/>
                <a:cs typeface="Assistant"/>
              </a:defRPr>
            </a:lvl5pPr>
            <a:lvl6pPr marL="2743200" indent="-304800">
              <a:lnSpc>
                <a:spcPct val="115000"/>
              </a:lnSpc>
              <a:buClr>
                <a:schemeClr val="dk1"/>
              </a:buClr>
              <a:buSzPts val="1200"/>
              <a:buFont typeface="Assistant"/>
              <a:buChar char="■"/>
              <a:defRPr sz="1200">
                <a:solidFill>
                  <a:srgbClr val="434343"/>
                </a:solidFill>
                <a:latin typeface="Assistant"/>
                <a:ea typeface="Assistant"/>
                <a:cs typeface="Assistant"/>
              </a:defRPr>
            </a:lvl6pPr>
            <a:lvl7pPr marL="3200400" indent="-304800">
              <a:lnSpc>
                <a:spcPct val="115000"/>
              </a:lnSpc>
              <a:buClr>
                <a:schemeClr val="dk1"/>
              </a:buClr>
              <a:buSzPts val="1200"/>
              <a:buFont typeface="Assistant"/>
              <a:buChar char="●"/>
              <a:defRPr sz="1200">
                <a:solidFill>
                  <a:srgbClr val="434343"/>
                </a:solidFill>
                <a:latin typeface="Assistant"/>
                <a:ea typeface="Assistant"/>
                <a:cs typeface="Assistant"/>
              </a:defRPr>
            </a:lvl7pPr>
            <a:lvl8pPr marL="3657600" indent="-304800">
              <a:lnSpc>
                <a:spcPct val="115000"/>
              </a:lnSpc>
              <a:buClr>
                <a:schemeClr val="dk1"/>
              </a:buClr>
              <a:buSzPts val="1200"/>
              <a:buFont typeface="Assistant"/>
              <a:buChar char="○"/>
              <a:defRPr sz="1200">
                <a:solidFill>
                  <a:srgbClr val="434343"/>
                </a:solidFill>
                <a:latin typeface="Assistant"/>
                <a:ea typeface="Assistant"/>
                <a:cs typeface="Assistant"/>
              </a:defRPr>
            </a:lvl8pPr>
            <a:lvl9pPr marL="4114800" indent="-304800">
              <a:lnSpc>
                <a:spcPct val="115000"/>
              </a:lnSpc>
              <a:buClr>
                <a:schemeClr val="dk1"/>
              </a:buClr>
              <a:buSzPts val="1200"/>
              <a:buFont typeface="Assistant"/>
              <a:buChar char="■"/>
              <a:defRPr sz="1200">
                <a:solidFill>
                  <a:srgbClr val="434343"/>
                </a:solidFill>
                <a:latin typeface="Assistant"/>
                <a:ea typeface="Assistant"/>
                <a:cs typeface="Assistant"/>
              </a:defRPr>
            </a:lvl9pPr>
          </a:lstStyle>
          <a:p>
            <a:pPr>
              <a:lnSpc>
                <a:spcPct val="150000"/>
              </a:lnSpc>
            </a:pPr>
            <a:r>
              <a:rPr lang="en-US" dirty="0" err="1">
                <a:latin typeface="+mn-lt"/>
              </a:rPr>
              <a:t>Một</a:t>
            </a:r>
            <a:r>
              <a:rPr lang="en-US" dirty="0">
                <a:latin typeface="+mn-lt"/>
              </a:rPr>
              <a:t> </a:t>
            </a:r>
            <a:r>
              <a:rPr lang="en-US" dirty="0" err="1">
                <a:latin typeface="+mn-lt"/>
              </a:rPr>
              <a:t>hệ</a:t>
            </a:r>
            <a:r>
              <a:rPr lang="en-US" dirty="0">
                <a:latin typeface="+mn-lt"/>
              </a:rPr>
              <a:t> </a:t>
            </a:r>
            <a:r>
              <a:rPr lang="en-US" dirty="0" err="1">
                <a:latin typeface="+mn-lt"/>
              </a:rPr>
              <a:t>thống</a:t>
            </a:r>
            <a:r>
              <a:rPr lang="en-US" dirty="0">
                <a:latin typeface="+mn-lt"/>
              </a:rPr>
              <a:t> </a:t>
            </a:r>
            <a:r>
              <a:rPr lang="en-US" dirty="0" err="1">
                <a:latin typeface="+mn-lt"/>
              </a:rPr>
              <a:t>phân</a:t>
            </a:r>
            <a:r>
              <a:rPr lang="en-US" dirty="0">
                <a:latin typeface="+mn-lt"/>
              </a:rPr>
              <a:t> </a:t>
            </a:r>
            <a:r>
              <a:rPr lang="en-US" dirty="0" err="1">
                <a:latin typeface="+mn-lt"/>
              </a:rPr>
              <a:t>tán</a:t>
            </a:r>
            <a:r>
              <a:rPr lang="en-US" dirty="0">
                <a:latin typeface="+mn-lt"/>
              </a:rPr>
              <a:t> </a:t>
            </a:r>
            <a:r>
              <a:rPr lang="en-US" dirty="0" err="1">
                <a:latin typeface="+mn-lt"/>
              </a:rPr>
              <a:t>giám</a:t>
            </a:r>
            <a:r>
              <a:rPr lang="en-US" dirty="0">
                <a:latin typeface="+mn-lt"/>
              </a:rPr>
              <a:t> </a:t>
            </a:r>
            <a:r>
              <a:rPr lang="en-US" dirty="0" err="1">
                <a:latin typeface="+mn-lt"/>
              </a:rPr>
              <a:t>sát</a:t>
            </a:r>
            <a:r>
              <a:rPr lang="en-US" dirty="0">
                <a:latin typeface="+mn-lt"/>
              </a:rPr>
              <a:t> </a:t>
            </a:r>
            <a:r>
              <a:rPr lang="en-US" dirty="0" err="1">
                <a:latin typeface="+mn-lt"/>
              </a:rPr>
              <a:t>và</a:t>
            </a:r>
            <a:r>
              <a:rPr lang="en-US" dirty="0">
                <a:latin typeface="+mn-lt"/>
              </a:rPr>
              <a:t> </a:t>
            </a:r>
            <a:r>
              <a:rPr lang="en-US" dirty="0" err="1">
                <a:latin typeface="+mn-lt"/>
              </a:rPr>
              <a:t>quản</a:t>
            </a:r>
            <a:r>
              <a:rPr lang="en-US" dirty="0">
                <a:latin typeface="+mn-lt"/>
              </a:rPr>
              <a:t> </a:t>
            </a:r>
            <a:r>
              <a:rPr lang="en-US" dirty="0" err="1">
                <a:latin typeface="+mn-lt"/>
              </a:rPr>
              <a:t>lý</a:t>
            </a:r>
            <a:r>
              <a:rPr lang="en-US" dirty="0">
                <a:latin typeface="+mn-lt"/>
              </a:rPr>
              <a:t> Redis, </a:t>
            </a:r>
            <a:r>
              <a:rPr lang="en-US" dirty="0" err="1">
                <a:latin typeface="+mn-lt"/>
              </a:rPr>
              <a:t>đảm</a:t>
            </a:r>
            <a:r>
              <a:rPr lang="en-US" dirty="0">
                <a:latin typeface="+mn-lt"/>
              </a:rPr>
              <a:t> </a:t>
            </a:r>
            <a:r>
              <a:rPr lang="en-US" dirty="0" err="1">
                <a:latin typeface="+mn-lt"/>
              </a:rPr>
              <a:t>bảo</a:t>
            </a:r>
            <a:r>
              <a:rPr lang="en-US" dirty="0">
                <a:latin typeface="+mn-lt"/>
              </a:rPr>
              <a:t> </a:t>
            </a:r>
            <a:r>
              <a:rPr lang="en-US" dirty="0" err="1">
                <a:latin typeface="+mn-lt"/>
              </a:rPr>
              <a:t>tính</a:t>
            </a:r>
            <a:r>
              <a:rPr lang="en-US" dirty="0">
                <a:latin typeface="+mn-lt"/>
              </a:rPr>
              <a:t> </a:t>
            </a:r>
            <a:r>
              <a:rPr lang="en-US" dirty="0" err="1">
                <a:latin typeface="+mn-lt"/>
              </a:rPr>
              <a:t>sẵn</a:t>
            </a:r>
            <a:r>
              <a:rPr lang="en-US" dirty="0">
                <a:latin typeface="+mn-lt"/>
              </a:rPr>
              <a:t> </a:t>
            </a:r>
            <a:r>
              <a:rPr lang="en-US" dirty="0" err="1">
                <a:latin typeface="+mn-lt"/>
              </a:rPr>
              <a:t>sàng</a:t>
            </a:r>
            <a:r>
              <a:rPr lang="en-US" dirty="0">
                <a:latin typeface="+mn-lt"/>
              </a:rPr>
              <a:t> </a:t>
            </a:r>
            <a:r>
              <a:rPr lang="en-US" dirty="0" err="1">
                <a:latin typeface="+mn-lt"/>
              </a:rPr>
              <a:t>cao</a:t>
            </a:r>
            <a:r>
              <a:rPr lang="en-US" dirty="0">
                <a:latin typeface="+mn-lt"/>
              </a:rPr>
              <a:t> </a:t>
            </a:r>
            <a:r>
              <a:rPr lang="en-US" dirty="0" err="1">
                <a:latin typeface="+mn-lt"/>
              </a:rPr>
              <a:t>bằng</a:t>
            </a:r>
            <a:r>
              <a:rPr lang="en-US" dirty="0">
                <a:latin typeface="+mn-lt"/>
              </a:rPr>
              <a:t> </a:t>
            </a:r>
            <a:r>
              <a:rPr lang="en-US" dirty="0" err="1">
                <a:latin typeface="+mn-lt"/>
              </a:rPr>
              <a:t>cách</a:t>
            </a:r>
            <a:r>
              <a:rPr lang="en-US" dirty="0">
                <a:latin typeface="+mn-lt"/>
              </a:rPr>
              <a:t> </a:t>
            </a:r>
            <a:r>
              <a:rPr lang="en-US" dirty="0" err="1">
                <a:latin typeface="+mn-lt"/>
              </a:rPr>
              <a:t>kiểm</a:t>
            </a:r>
            <a:r>
              <a:rPr lang="en-US" dirty="0">
                <a:latin typeface="+mn-lt"/>
              </a:rPr>
              <a:t> </a:t>
            </a:r>
            <a:r>
              <a:rPr lang="en-US" dirty="0" err="1">
                <a:latin typeface="+mn-lt"/>
              </a:rPr>
              <a:t>tra</a:t>
            </a:r>
            <a:r>
              <a:rPr lang="en-US" dirty="0">
                <a:latin typeface="+mn-lt"/>
              </a:rPr>
              <a:t> </a:t>
            </a:r>
            <a:r>
              <a:rPr lang="en-US" dirty="0" err="1">
                <a:latin typeface="+mn-lt"/>
              </a:rPr>
              <a:t>các</a:t>
            </a:r>
            <a:r>
              <a:rPr lang="en-US" dirty="0">
                <a:latin typeface="+mn-lt"/>
              </a:rPr>
              <a:t> instance </a:t>
            </a:r>
            <a:r>
              <a:rPr lang="en-US" dirty="0" err="1">
                <a:latin typeface="+mn-lt"/>
              </a:rPr>
              <a:t>chính</a:t>
            </a:r>
            <a:r>
              <a:rPr lang="en-US" dirty="0">
                <a:latin typeface="+mn-lt"/>
              </a:rPr>
              <a:t> </a:t>
            </a:r>
            <a:r>
              <a:rPr lang="en-US" dirty="0" err="1">
                <a:latin typeface="+mn-lt"/>
              </a:rPr>
              <a:t>và</a:t>
            </a:r>
            <a:r>
              <a:rPr lang="en-US" dirty="0">
                <a:latin typeface="+mn-lt"/>
              </a:rPr>
              <a:t> </a:t>
            </a:r>
            <a:r>
              <a:rPr lang="en-US" dirty="0" err="1">
                <a:latin typeface="+mn-lt"/>
              </a:rPr>
              <a:t>phụ</a:t>
            </a:r>
            <a:r>
              <a:rPr lang="en-US" dirty="0">
                <a:latin typeface="+mn-lt"/>
              </a:rPr>
              <a:t>, </a:t>
            </a:r>
            <a:r>
              <a:rPr lang="en-US" dirty="0" err="1">
                <a:latin typeface="+mn-lt"/>
              </a:rPr>
              <a:t>đồng</a:t>
            </a:r>
            <a:r>
              <a:rPr lang="en-US" dirty="0">
                <a:latin typeface="+mn-lt"/>
              </a:rPr>
              <a:t> </a:t>
            </a:r>
            <a:r>
              <a:rPr lang="en-US" dirty="0" err="1">
                <a:latin typeface="+mn-lt"/>
              </a:rPr>
              <a:t>thời</a:t>
            </a:r>
            <a:r>
              <a:rPr lang="en-US" dirty="0">
                <a:latin typeface="+mn-lt"/>
              </a:rPr>
              <a:t> </a:t>
            </a:r>
            <a:r>
              <a:rPr lang="en-US" dirty="0" err="1">
                <a:latin typeface="+mn-lt"/>
              </a:rPr>
              <a:t>tự</a:t>
            </a:r>
            <a:r>
              <a:rPr lang="en-US" dirty="0">
                <a:latin typeface="+mn-lt"/>
              </a:rPr>
              <a:t> </a:t>
            </a:r>
            <a:r>
              <a:rPr lang="en-US" dirty="0" err="1">
                <a:latin typeface="+mn-lt"/>
              </a:rPr>
              <a:t>động</a:t>
            </a:r>
            <a:r>
              <a:rPr lang="en-US" dirty="0">
                <a:latin typeface="+mn-lt"/>
              </a:rPr>
              <a:t> </a:t>
            </a:r>
            <a:r>
              <a:rPr lang="en-US" dirty="0" err="1">
                <a:latin typeface="+mn-lt"/>
              </a:rPr>
              <a:t>chuyển</a:t>
            </a:r>
            <a:r>
              <a:rPr lang="en-US" dirty="0">
                <a:latin typeface="+mn-lt"/>
              </a:rPr>
              <a:t> </a:t>
            </a:r>
            <a:r>
              <a:rPr lang="en-US" dirty="0" err="1">
                <a:latin typeface="+mn-lt"/>
              </a:rPr>
              <a:t>đổi</a:t>
            </a:r>
            <a:r>
              <a:rPr lang="en-US" dirty="0">
                <a:latin typeface="+mn-lt"/>
              </a:rPr>
              <a:t> </a:t>
            </a:r>
            <a:r>
              <a:rPr lang="en-US" dirty="0" err="1">
                <a:latin typeface="+mn-lt"/>
              </a:rPr>
              <a:t>khi</a:t>
            </a:r>
            <a:r>
              <a:rPr lang="en-US" dirty="0">
                <a:latin typeface="+mn-lt"/>
              </a:rPr>
              <a:t> </a:t>
            </a:r>
            <a:r>
              <a:rPr lang="en-US" dirty="0" err="1">
                <a:latin typeface="+mn-lt"/>
              </a:rPr>
              <a:t>cần</a:t>
            </a:r>
            <a:r>
              <a:rPr lang="en-US" dirty="0">
                <a:latin typeface="+mn-lt"/>
              </a:rPr>
              <a:t>.</a:t>
            </a:r>
          </a:p>
        </p:txBody>
      </p:sp>
      <p:sp>
        <p:nvSpPr>
          <p:cNvPr id="11" name="Google Shape;210;p32">
            <a:extLst>
              <a:ext uri="{FF2B5EF4-FFF2-40B4-BE49-F238E27FC236}">
                <a16:creationId xmlns:a16="http://schemas.microsoft.com/office/drawing/2014/main" id="{EBD876E2-A3C6-0ED5-7AF8-7BD20073E413}"/>
              </a:ext>
            </a:extLst>
          </p:cNvPr>
          <p:cNvSpPr txBox="1">
            <a:spLocks/>
          </p:cNvSpPr>
          <p:nvPr/>
        </p:nvSpPr>
        <p:spPr>
          <a:xfrm>
            <a:off x="720000" y="3069128"/>
            <a:ext cx="3782520" cy="154137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lnSpc>
                <a:spcPct val="150000"/>
              </a:lnSpc>
              <a:buNone/>
            </a:pPr>
            <a:r>
              <a:rPr lang="vi-VN" sz="1100" dirty="0">
                <a:latin typeface="+mn-lt"/>
              </a:rPr>
              <a:t>Các quyết định failover được thực hiện bởi đa số Sentinel, ngăn chặn kịch bản phân mảnh (split-brain). Client có thể truy vấn Sentinel để lấy địa chỉ của instance chính hiện tại, hỗ trợ khám phá dịch vụ</a:t>
            </a:r>
            <a:r>
              <a:rPr lang="en-US" sz="1100" dirty="0">
                <a:latin typeface="+mn-lt"/>
              </a:rPr>
              <a:t>.</a:t>
            </a:r>
            <a:endParaRPr lang="vi-VN" sz="1100" dirty="0">
              <a:latin typeface="+mn-lt"/>
            </a:endParaRPr>
          </a:p>
          <a:p>
            <a:pPr marL="139700" indent="0" algn="just">
              <a:lnSpc>
                <a:spcPct val="150000"/>
              </a:lnSpc>
              <a:buNone/>
            </a:pPr>
            <a:endParaRPr lang="vi-VN" sz="1100" dirty="0">
              <a:solidFill>
                <a:srgbClr val="404040"/>
              </a:solidFill>
              <a:effectLst/>
              <a:latin typeface="+mn-lt"/>
            </a:endParaRPr>
          </a:p>
        </p:txBody>
      </p:sp>
      <p:sp>
        <p:nvSpPr>
          <p:cNvPr id="14" name="Oval 13">
            <a:extLst>
              <a:ext uri="{FF2B5EF4-FFF2-40B4-BE49-F238E27FC236}">
                <a16:creationId xmlns:a16="http://schemas.microsoft.com/office/drawing/2014/main" id="{1F815FDA-8F4F-85C9-8903-3794A4E0D710}"/>
              </a:ext>
            </a:extLst>
          </p:cNvPr>
          <p:cNvSpPr/>
          <p:nvPr/>
        </p:nvSpPr>
        <p:spPr>
          <a:xfrm>
            <a:off x="656705" y="1305332"/>
            <a:ext cx="121015" cy="129813"/>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6" name="Google Shape;210;p32">
            <a:extLst>
              <a:ext uri="{FF2B5EF4-FFF2-40B4-BE49-F238E27FC236}">
                <a16:creationId xmlns:a16="http://schemas.microsoft.com/office/drawing/2014/main" id="{9E1289C0-290D-11BE-DF31-68AAE6350E3C}"/>
              </a:ext>
            </a:extLst>
          </p:cNvPr>
          <p:cNvSpPr txBox="1">
            <a:spLocks/>
          </p:cNvSpPr>
          <p:nvPr/>
        </p:nvSpPr>
        <p:spPr>
          <a:xfrm>
            <a:off x="821690" y="2750321"/>
            <a:ext cx="344454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err="1">
                <a:latin typeface="Montserrat SemiBold" pitchFamily="2" charset="0"/>
              </a:rPr>
              <a:t>Quyết</a:t>
            </a:r>
            <a:r>
              <a:rPr lang="en-US" dirty="0">
                <a:latin typeface="Montserrat SemiBold" pitchFamily="2" charset="0"/>
              </a:rPr>
              <a:t> </a:t>
            </a:r>
            <a:r>
              <a:rPr lang="en-US" dirty="0" err="1">
                <a:latin typeface="Montserrat SemiBold" pitchFamily="2" charset="0"/>
              </a:rPr>
              <a:t>định</a:t>
            </a:r>
            <a:r>
              <a:rPr lang="en-US" dirty="0">
                <a:latin typeface="Montserrat SemiBold" pitchFamily="2" charset="0"/>
              </a:rPr>
              <a:t> </a:t>
            </a:r>
            <a:r>
              <a:rPr lang="en-US" dirty="0" err="1">
                <a:latin typeface="Montserrat SemiBold" pitchFamily="2" charset="0"/>
              </a:rPr>
              <a:t>dựa</a:t>
            </a:r>
            <a:r>
              <a:rPr lang="en-US" dirty="0">
                <a:latin typeface="Montserrat SemiBold" pitchFamily="2" charset="0"/>
              </a:rPr>
              <a:t> </a:t>
            </a:r>
            <a:r>
              <a:rPr lang="en-US" dirty="0" err="1">
                <a:latin typeface="Montserrat SemiBold" pitchFamily="2" charset="0"/>
              </a:rPr>
              <a:t>trên</a:t>
            </a:r>
            <a:r>
              <a:rPr lang="en-US" dirty="0">
                <a:latin typeface="Montserrat SemiBold" pitchFamily="2" charset="0"/>
              </a:rPr>
              <a:t> Quorum</a:t>
            </a:r>
          </a:p>
        </p:txBody>
      </p:sp>
      <p:sp>
        <p:nvSpPr>
          <p:cNvPr id="19" name="Oval 18">
            <a:extLst>
              <a:ext uri="{FF2B5EF4-FFF2-40B4-BE49-F238E27FC236}">
                <a16:creationId xmlns:a16="http://schemas.microsoft.com/office/drawing/2014/main" id="{C7A6C129-3A4A-3557-FFB8-13F4669B9886}"/>
              </a:ext>
            </a:extLst>
          </p:cNvPr>
          <p:cNvSpPr/>
          <p:nvPr/>
        </p:nvSpPr>
        <p:spPr>
          <a:xfrm>
            <a:off x="656705" y="2886137"/>
            <a:ext cx="121015" cy="129813"/>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pic>
        <p:nvPicPr>
          <p:cNvPr id="24" name="Google Shape;207;p32">
            <a:extLst>
              <a:ext uri="{FF2B5EF4-FFF2-40B4-BE49-F238E27FC236}">
                <a16:creationId xmlns:a16="http://schemas.microsoft.com/office/drawing/2014/main" id="{8C5E5CAE-4ED2-4909-CDD2-83FB6F2CDAF8}"/>
              </a:ext>
            </a:extLst>
          </p:cNvPr>
          <p:cNvPicPr preferRelativeResize="0"/>
          <p:nvPr/>
        </p:nvPicPr>
        <p:blipFill>
          <a:blip r:embed="rId2">
            <a:alphaModFix amt="50000"/>
          </a:blip>
          <a:stretch>
            <a:fillRect/>
          </a:stretch>
        </p:blipFill>
        <p:spPr>
          <a:xfrm>
            <a:off x="4305473" y="543677"/>
            <a:ext cx="5035561" cy="4326285"/>
          </a:xfrm>
          <a:prstGeom prst="rect">
            <a:avLst/>
          </a:prstGeom>
          <a:noFill/>
          <a:ln>
            <a:noFill/>
          </a:ln>
        </p:spPr>
      </p:pic>
      <p:pic>
        <p:nvPicPr>
          <p:cNvPr id="9218" name="Picture 2" descr="Redis Notes - Sentinel (for High Availability) | From Zen to Code">
            <a:extLst>
              <a:ext uri="{FF2B5EF4-FFF2-40B4-BE49-F238E27FC236}">
                <a16:creationId xmlns:a16="http://schemas.microsoft.com/office/drawing/2014/main" id="{1822B6E2-1381-DCD8-1190-750112BA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430" y="1555928"/>
            <a:ext cx="3479674" cy="230178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2D92EE54-2E19-665E-D63E-19F8F7B9B60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14</a:t>
            </a:fld>
            <a:endParaRPr lang="en-US"/>
          </a:p>
        </p:txBody>
      </p:sp>
      <p:sp>
        <p:nvSpPr>
          <p:cNvPr id="2" name="Footer Placeholder 1">
            <a:extLst>
              <a:ext uri="{FF2B5EF4-FFF2-40B4-BE49-F238E27FC236}">
                <a16:creationId xmlns:a16="http://schemas.microsoft.com/office/drawing/2014/main" id="{E3C06DC3-BBD5-5E5B-C809-191F37D08F9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969456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93B00-0E92-9565-9058-FFED103A2E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46456-F161-A69A-6DFA-3FBEF7D24701}"/>
              </a:ext>
            </a:extLst>
          </p:cNvPr>
          <p:cNvSpPr>
            <a:spLocks noGrp="1"/>
          </p:cNvSpPr>
          <p:nvPr>
            <p:ph type="title"/>
          </p:nvPr>
        </p:nvSpPr>
        <p:spPr>
          <a:xfrm>
            <a:off x="720000" y="195086"/>
            <a:ext cx="7704000" cy="572700"/>
          </a:xfrm>
        </p:spPr>
        <p:txBody>
          <a:bodyPr anchor="ctr"/>
          <a:lstStyle/>
          <a:p>
            <a:r>
              <a:rPr lang="en-US" sz="2800" dirty="0">
                <a:solidFill>
                  <a:schemeClr val="bg2"/>
                </a:solidFill>
              </a:rPr>
              <a:t>Quản </a:t>
            </a:r>
            <a:r>
              <a:rPr lang="en-US" sz="2800" dirty="0" err="1">
                <a:solidFill>
                  <a:schemeClr val="bg2"/>
                </a:solidFill>
              </a:rPr>
              <a:t>lý</a:t>
            </a:r>
            <a:r>
              <a:rPr lang="en-US" sz="2800" dirty="0">
                <a:solidFill>
                  <a:schemeClr val="bg2"/>
                </a:solidFill>
              </a:rPr>
              <a:t> </a:t>
            </a:r>
            <a:r>
              <a:rPr lang="en-US" sz="2800" dirty="0" err="1">
                <a:solidFill>
                  <a:schemeClr val="bg2"/>
                </a:solidFill>
              </a:rPr>
              <a:t>bộ</a:t>
            </a:r>
            <a:r>
              <a:rPr lang="en-US" sz="2800" dirty="0">
                <a:solidFill>
                  <a:schemeClr val="bg2"/>
                </a:solidFill>
              </a:rPr>
              <a:t> </a:t>
            </a:r>
            <a:r>
              <a:rPr lang="en-US" sz="2800" dirty="0" err="1">
                <a:solidFill>
                  <a:schemeClr val="bg2"/>
                </a:solidFill>
              </a:rPr>
              <a:t>nhớ</a:t>
            </a:r>
            <a:r>
              <a:rPr lang="en-US" sz="2800" dirty="0">
                <a:solidFill>
                  <a:schemeClr val="bg2"/>
                </a:solidFill>
              </a:rPr>
              <a:t> (Memory Management)</a:t>
            </a:r>
          </a:p>
        </p:txBody>
      </p:sp>
      <p:sp>
        <p:nvSpPr>
          <p:cNvPr id="9" name="Google Shape;341;p42">
            <a:extLst>
              <a:ext uri="{FF2B5EF4-FFF2-40B4-BE49-F238E27FC236}">
                <a16:creationId xmlns:a16="http://schemas.microsoft.com/office/drawing/2014/main" id="{7154ED2B-8A4A-A089-0B8C-B8FC5AE8E687}"/>
              </a:ext>
            </a:extLst>
          </p:cNvPr>
          <p:cNvSpPr txBox="1"/>
          <p:nvPr/>
        </p:nvSpPr>
        <p:spPr>
          <a:xfrm>
            <a:off x="-340500" y="227267"/>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2"/>
                </a:solidFill>
                <a:latin typeface="Albert Sans ExtraBold"/>
                <a:ea typeface="Albert Sans ExtraBold"/>
                <a:cs typeface="Albert Sans ExtraBold"/>
                <a:sym typeface="Albert Sans ExtraBold"/>
              </a:rPr>
              <a:t>06</a:t>
            </a:r>
            <a:endParaRPr sz="2000" dirty="0">
              <a:solidFill>
                <a:schemeClr val="tx2"/>
              </a:solidFill>
              <a:latin typeface="Albert Sans ExtraBold"/>
              <a:ea typeface="Albert Sans ExtraBold"/>
              <a:cs typeface="Albert Sans ExtraBold"/>
              <a:sym typeface="Albert Sans ExtraBold"/>
            </a:endParaRPr>
          </a:p>
        </p:txBody>
      </p:sp>
      <p:sp>
        <p:nvSpPr>
          <p:cNvPr id="2" name="Rectangle: Rounded Corners 1">
            <a:extLst>
              <a:ext uri="{FF2B5EF4-FFF2-40B4-BE49-F238E27FC236}">
                <a16:creationId xmlns:a16="http://schemas.microsoft.com/office/drawing/2014/main" id="{AB40014D-CC4D-F2AA-ACA9-B648D6969534}"/>
              </a:ext>
            </a:extLst>
          </p:cNvPr>
          <p:cNvSpPr/>
          <p:nvPr/>
        </p:nvSpPr>
        <p:spPr>
          <a:xfrm>
            <a:off x="628044" y="1498026"/>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1DE2B060-26A8-D076-E0D7-1860BAA22595}"/>
              </a:ext>
            </a:extLst>
          </p:cNvPr>
          <p:cNvSpPr/>
          <p:nvPr/>
        </p:nvSpPr>
        <p:spPr>
          <a:xfrm>
            <a:off x="837272"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In-Memory Data Structures</a:t>
            </a:r>
            <a:endParaRPr lang="en-US" dirty="0">
              <a:effectLst/>
              <a:latin typeface="+mj-lt"/>
            </a:endParaRPr>
          </a:p>
        </p:txBody>
      </p:sp>
      <p:sp>
        <p:nvSpPr>
          <p:cNvPr id="4" name="TextBox 3">
            <a:extLst>
              <a:ext uri="{FF2B5EF4-FFF2-40B4-BE49-F238E27FC236}">
                <a16:creationId xmlns:a16="http://schemas.microsoft.com/office/drawing/2014/main" id="{97041636-6BB7-1602-2573-EAE0601A9696}"/>
              </a:ext>
            </a:extLst>
          </p:cNvPr>
          <p:cNvSpPr txBox="1"/>
          <p:nvPr/>
        </p:nvSpPr>
        <p:spPr>
          <a:xfrm>
            <a:off x="889816" y="2023965"/>
            <a:ext cx="1962818" cy="2094997"/>
          </a:xfrm>
          <a:prstGeom prst="rect">
            <a:avLst/>
          </a:prstGeom>
          <a:noFill/>
        </p:spPr>
        <p:txBody>
          <a:bodyPr wrap="square" rtlCol="0">
            <a:spAutoFit/>
          </a:bodyPr>
          <a:lstStyle/>
          <a:p>
            <a:pPr algn="just">
              <a:lnSpc>
                <a:spcPct val="150000"/>
              </a:lnSpc>
            </a:pPr>
            <a:r>
              <a:rPr lang="vi-VN" sz="1100" dirty="0">
                <a:latin typeface="+mn-lt"/>
              </a:rPr>
              <a:t>Redis sử dụng Hash Tables cho O(1) lookup, SDS cho chuỗi động (dynamic string), và</a:t>
            </a:r>
            <a:r>
              <a:rPr lang="en-US" sz="1100" dirty="0">
                <a:latin typeface="+mn-lt"/>
              </a:rPr>
              <a:t> </a:t>
            </a:r>
            <a:r>
              <a:rPr lang="vi-VN" sz="1100" dirty="0">
                <a:latin typeface="+mn-lt"/>
              </a:rPr>
              <a:t>Ziplist/Listpack/Quicklist/Intset cho danh sách/hash/integer lưu trữ nhỏ gọn.</a:t>
            </a:r>
            <a:endParaRPr lang="vi-VN" sz="1100" dirty="0">
              <a:effectLst/>
              <a:latin typeface="+mn-lt"/>
            </a:endParaRPr>
          </a:p>
        </p:txBody>
      </p:sp>
      <p:sp>
        <p:nvSpPr>
          <p:cNvPr id="6" name="Rectangle: Rounded Corners 5">
            <a:extLst>
              <a:ext uri="{FF2B5EF4-FFF2-40B4-BE49-F238E27FC236}">
                <a16:creationId xmlns:a16="http://schemas.microsoft.com/office/drawing/2014/main" id="{F4844119-78A5-1BB9-3ABA-FEED4DD9F52B}"/>
              </a:ext>
            </a:extLst>
          </p:cNvPr>
          <p:cNvSpPr/>
          <p:nvPr/>
        </p:nvSpPr>
        <p:spPr>
          <a:xfrm>
            <a:off x="3364167" y="1498026"/>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05189ECC-44CE-B64E-E90D-938E27094C32}"/>
              </a:ext>
            </a:extLst>
          </p:cNvPr>
          <p:cNvSpPr/>
          <p:nvPr/>
        </p:nvSpPr>
        <p:spPr>
          <a:xfrm>
            <a:off x="3573395"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Eviction Policies</a:t>
            </a:r>
            <a:endParaRPr lang="en-US" dirty="0">
              <a:effectLst/>
              <a:latin typeface="+mj-lt"/>
            </a:endParaRPr>
          </a:p>
        </p:txBody>
      </p:sp>
      <p:sp>
        <p:nvSpPr>
          <p:cNvPr id="12" name="TextBox 11">
            <a:extLst>
              <a:ext uri="{FF2B5EF4-FFF2-40B4-BE49-F238E27FC236}">
                <a16:creationId xmlns:a16="http://schemas.microsoft.com/office/drawing/2014/main" id="{3329D042-A282-8C76-AC91-16F3E614B9D4}"/>
              </a:ext>
            </a:extLst>
          </p:cNvPr>
          <p:cNvSpPr txBox="1"/>
          <p:nvPr/>
        </p:nvSpPr>
        <p:spPr>
          <a:xfrm>
            <a:off x="3620384" y="2023965"/>
            <a:ext cx="2019942" cy="1841081"/>
          </a:xfrm>
          <a:prstGeom prst="rect">
            <a:avLst/>
          </a:prstGeom>
          <a:noFill/>
        </p:spPr>
        <p:txBody>
          <a:bodyPr wrap="square" rtlCol="0">
            <a:spAutoFit/>
          </a:bodyPr>
          <a:lstStyle/>
          <a:p>
            <a:pPr algn="just">
              <a:lnSpc>
                <a:spcPct val="150000"/>
              </a:lnSpc>
            </a:pPr>
            <a:r>
              <a:rPr lang="vi-VN" sz="1100" dirty="0">
                <a:latin typeface="+mn-lt"/>
              </a:rPr>
              <a:t>Khi gần đạt giới hạn bộ nhớ, Redis loại bỏ dữ liệu theo các chính sách như Noeviction, Volatile-lru, Allkeys-lru, Volatile-ttl, và Allkeys-random để giải phóng không gian.</a:t>
            </a:r>
            <a:endParaRPr lang="vi-VN" sz="1100" dirty="0">
              <a:effectLst/>
              <a:latin typeface="+mn-lt"/>
            </a:endParaRPr>
          </a:p>
        </p:txBody>
      </p:sp>
      <p:sp>
        <p:nvSpPr>
          <p:cNvPr id="13" name="Rectangle: Rounded Corners 12">
            <a:extLst>
              <a:ext uri="{FF2B5EF4-FFF2-40B4-BE49-F238E27FC236}">
                <a16:creationId xmlns:a16="http://schemas.microsoft.com/office/drawing/2014/main" id="{323111E4-DE41-0EA7-424D-491A8C613D45}"/>
              </a:ext>
            </a:extLst>
          </p:cNvPr>
          <p:cNvSpPr/>
          <p:nvPr/>
        </p:nvSpPr>
        <p:spPr>
          <a:xfrm>
            <a:off x="6100290" y="1465092"/>
            <a:ext cx="2526895" cy="2858947"/>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1E930-9524-F23E-7FB1-7C1CCE8B703A}"/>
              </a:ext>
            </a:extLst>
          </p:cNvPr>
          <p:cNvSpPr txBox="1"/>
          <p:nvPr/>
        </p:nvSpPr>
        <p:spPr>
          <a:xfrm>
            <a:off x="6354239" y="1991031"/>
            <a:ext cx="2044772" cy="1841081"/>
          </a:xfrm>
          <a:prstGeom prst="rect">
            <a:avLst/>
          </a:prstGeom>
          <a:noFill/>
        </p:spPr>
        <p:txBody>
          <a:bodyPr wrap="square" rtlCol="0">
            <a:spAutoFit/>
          </a:bodyPr>
          <a:lstStyle/>
          <a:p>
            <a:pPr algn="just">
              <a:lnSpc>
                <a:spcPct val="150000"/>
              </a:lnSpc>
            </a:pPr>
            <a:r>
              <a:rPr lang="vi-VN" sz="1100" dirty="0">
                <a:latin typeface="+mn-lt"/>
              </a:rPr>
              <a:t>Redis dùng Jemalloc để giảm phân mảnh bộ nhớ. Các key có TTL (time-to-live) hoặc hết hạn, sử dụng cơ chế xóa lười (lazy) và xóa chủ động để giải phóng bộ nhớ.</a:t>
            </a:r>
            <a:endParaRPr lang="vi-VN" sz="1100" dirty="0">
              <a:effectLst/>
              <a:latin typeface="+mn-lt"/>
            </a:endParaRPr>
          </a:p>
        </p:txBody>
      </p:sp>
      <p:sp>
        <p:nvSpPr>
          <p:cNvPr id="17" name="Rectangle: Rounded Corners 16">
            <a:extLst>
              <a:ext uri="{FF2B5EF4-FFF2-40B4-BE49-F238E27FC236}">
                <a16:creationId xmlns:a16="http://schemas.microsoft.com/office/drawing/2014/main" id="{2037D4F2-82F7-3A78-68D8-DF193D102057}"/>
              </a:ext>
            </a:extLst>
          </p:cNvPr>
          <p:cNvSpPr/>
          <p:nvPr/>
        </p:nvSpPr>
        <p:spPr>
          <a:xfrm>
            <a:off x="6328462" y="1177163"/>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Memory Fragmentation and Expiration</a:t>
            </a:r>
            <a:endParaRPr lang="en-US" dirty="0">
              <a:effectLst/>
              <a:latin typeface="+mj-lt"/>
            </a:endParaRPr>
          </a:p>
        </p:txBody>
      </p:sp>
      <p:sp>
        <p:nvSpPr>
          <p:cNvPr id="16" name="Slide Number Placeholder 15">
            <a:extLst>
              <a:ext uri="{FF2B5EF4-FFF2-40B4-BE49-F238E27FC236}">
                <a16:creationId xmlns:a16="http://schemas.microsoft.com/office/drawing/2014/main" id="{CF4B9B75-7AA3-5257-0118-B048A0F2C49D}"/>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15</a:t>
            </a:fld>
            <a:endParaRPr lang="en-US"/>
          </a:p>
        </p:txBody>
      </p:sp>
      <p:sp>
        <p:nvSpPr>
          <p:cNvPr id="8" name="Footer Placeholder 7">
            <a:extLst>
              <a:ext uri="{FF2B5EF4-FFF2-40B4-BE49-F238E27FC236}">
                <a16:creationId xmlns:a16="http://schemas.microsoft.com/office/drawing/2014/main" id="{5EBB39F3-A065-350F-B959-A5FE752A4E08}"/>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800455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ADE83C44-0890-A514-3684-CCF153A3AF48}"/>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D3260130-5B53-6F64-DF51-4EAB89011332}"/>
              </a:ext>
            </a:extLst>
          </p:cNvPr>
          <p:cNvSpPr txBox="1">
            <a:spLocks noGrp="1"/>
          </p:cNvSpPr>
          <p:nvPr>
            <p:ph type="title"/>
          </p:nvPr>
        </p:nvSpPr>
        <p:spPr>
          <a:xfrm>
            <a:off x="1381279" y="2145547"/>
            <a:ext cx="5139900" cy="853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Cài đặt và công cụ hỗ trợ</a:t>
            </a:r>
            <a:endParaRPr dirty="0">
              <a:solidFill>
                <a:srgbClr val="E06666"/>
              </a:solidFill>
            </a:endParaRPr>
          </a:p>
        </p:txBody>
      </p:sp>
      <p:sp>
        <p:nvSpPr>
          <p:cNvPr id="201" name="Google Shape;201;p31">
            <a:extLst>
              <a:ext uri="{FF2B5EF4-FFF2-40B4-BE49-F238E27FC236}">
                <a16:creationId xmlns:a16="http://schemas.microsoft.com/office/drawing/2014/main" id="{A3986BB0-C9C1-3E66-6A64-184FCC551394}"/>
              </a:ext>
            </a:extLst>
          </p:cNvPr>
          <p:cNvSpPr txBox="1">
            <a:spLocks noGrp="1"/>
          </p:cNvSpPr>
          <p:nvPr>
            <p:ph type="title" idx="2"/>
          </p:nvPr>
        </p:nvSpPr>
        <p:spPr>
          <a:xfrm>
            <a:off x="0" y="2639973"/>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03</a:t>
            </a:r>
            <a:endParaRPr dirty="0">
              <a:solidFill>
                <a:schemeClr val="tx2"/>
              </a:solidFill>
            </a:endParaRPr>
          </a:p>
        </p:txBody>
      </p:sp>
      <p:pic>
        <p:nvPicPr>
          <p:cNvPr id="4" name="Picture 2" descr="REDIS Cache Can Supercharge your website loading speed! - Geelong Web Design">
            <a:extLst>
              <a:ext uri="{FF2B5EF4-FFF2-40B4-BE49-F238E27FC236}">
                <a16:creationId xmlns:a16="http://schemas.microsoft.com/office/drawing/2014/main" id="{76C4553E-E468-156C-B9E5-F00E218A0FEE}"/>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605E259F-B9DA-4CF6-1DB1-27BCA38F05BA}"/>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32984D90-D67E-FFF0-2656-5D996DA5C50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16</a:t>
            </a:fld>
            <a:endParaRPr lang="en-US"/>
          </a:p>
        </p:txBody>
      </p:sp>
      <p:sp>
        <p:nvSpPr>
          <p:cNvPr id="3" name="Footer Placeholder 2">
            <a:extLst>
              <a:ext uri="{FF2B5EF4-FFF2-40B4-BE49-F238E27FC236}">
                <a16:creationId xmlns:a16="http://schemas.microsoft.com/office/drawing/2014/main" id="{9F3FF225-6785-072A-380D-BC90E5820AA0}"/>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743839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Cài đặt</a:t>
            </a:r>
            <a:endParaRPr dirty="0">
              <a:solidFill>
                <a:srgbClr val="E06666"/>
              </a:solidFill>
            </a:endParaRPr>
          </a:p>
        </p:txBody>
      </p:sp>
      <p:sp>
        <p:nvSpPr>
          <p:cNvPr id="16" name="Rectangle: Rounded Corners 15">
            <a:extLst>
              <a:ext uri="{FF2B5EF4-FFF2-40B4-BE49-F238E27FC236}">
                <a16:creationId xmlns:a16="http://schemas.microsoft.com/office/drawing/2014/main" id="{E4BA1B4F-361C-62C6-8340-05C6E1990509}"/>
              </a:ext>
            </a:extLst>
          </p:cNvPr>
          <p:cNvSpPr/>
          <p:nvPr/>
        </p:nvSpPr>
        <p:spPr>
          <a:xfrm>
            <a:off x="3547985" y="1363002"/>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Native Installation</a:t>
            </a:r>
            <a:endParaRPr lang="en-US" dirty="0">
              <a:effectLst/>
              <a:latin typeface="+mj-lt"/>
            </a:endParaRPr>
          </a:p>
        </p:txBody>
      </p:sp>
      <p:sp>
        <p:nvSpPr>
          <p:cNvPr id="26" name="Rectangle: Rounded Corners 25">
            <a:extLst>
              <a:ext uri="{FF2B5EF4-FFF2-40B4-BE49-F238E27FC236}">
                <a16:creationId xmlns:a16="http://schemas.microsoft.com/office/drawing/2014/main" id="{31861BC6-F66F-B4FB-1469-AA06DD7DDE05}"/>
              </a:ext>
            </a:extLst>
          </p:cNvPr>
          <p:cNvSpPr/>
          <p:nvPr/>
        </p:nvSpPr>
        <p:spPr>
          <a:xfrm>
            <a:off x="3526258" y="3216505"/>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Cloud Services</a:t>
            </a:r>
            <a:endParaRPr lang="en-US" dirty="0">
              <a:effectLst/>
              <a:latin typeface="+mj-lt"/>
            </a:endParaRPr>
          </a:p>
        </p:txBody>
      </p:sp>
      <p:sp>
        <p:nvSpPr>
          <p:cNvPr id="27" name="Rectangle: Rounded Corners 26">
            <a:extLst>
              <a:ext uri="{FF2B5EF4-FFF2-40B4-BE49-F238E27FC236}">
                <a16:creationId xmlns:a16="http://schemas.microsoft.com/office/drawing/2014/main" id="{C9440481-A566-35BA-59B2-3851A5F19E75}"/>
              </a:ext>
            </a:extLst>
          </p:cNvPr>
          <p:cNvSpPr/>
          <p:nvPr/>
        </p:nvSpPr>
        <p:spPr>
          <a:xfrm>
            <a:off x="3526259" y="2306624"/>
            <a:ext cx="2070549" cy="674659"/>
          </a:xfrm>
          <a:prstGeom prst="round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mj-lt"/>
              </a:rPr>
              <a:t>Docker</a:t>
            </a:r>
            <a:endParaRPr lang="en-US" dirty="0">
              <a:effectLst/>
              <a:latin typeface="+mj-lt"/>
            </a:endParaRPr>
          </a:p>
        </p:txBody>
      </p:sp>
      <p:sp>
        <p:nvSpPr>
          <p:cNvPr id="33" name="Rectangle 32">
            <a:extLst>
              <a:ext uri="{FF2B5EF4-FFF2-40B4-BE49-F238E27FC236}">
                <a16:creationId xmlns:a16="http://schemas.microsoft.com/office/drawing/2014/main" id="{CB3A404C-3077-9055-33FF-747445DA63EE}"/>
              </a:ext>
            </a:extLst>
          </p:cNvPr>
          <p:cNvSpPr/>
          <p:nvPr/>
        </p:nvSpPr>
        <p:spPr>
          <a:xfrm>
            <a:off x="1245277" y="1460854"/>
            <a:ext cx="1267434"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Linux</a:t>
            </a:r>
          </a:p>
        </p:txBody>
      </p:sp>
      <p:sp>
        <p:nvSpPr>
          <p:cNvPr id="34" name="Rectangle 33">
            <a:extLst>
              <a:ext uri="{FF2B5EF4-FFF2-40B4-BE49-F238E27FC236}">
                <a16:creationId xmlns:a16="http://schemas.microsoft.com/office/drawing/2014/main" id="{401E3C6A-779A-D00F-95AA-58E7DA29AD4C}"/>
              </a:ext>
            </a:extLst>
          </p:cNvPr>
          <p:cNvSpPr/>
          <p:nvPr/>
        </p:nvSpPr>
        <p:spPr>
          <a:xfrm>
            <a:off x="3927776" y="495694"/>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err="1">
                <a:solidFill>
                  <a:srgbClr val="E06666"/>
                </a:solidFill>
              </a:rPr>
              <a:t>MacOs</a:t>
            </a:r>
            <a:endParaRPr lang="en-US" b="1" dirty="0">
              <a:solidFill>
                <a:srgbClr val="E06666"/>
              </a:solidFill>
            </a:endParaRPr>
          </a:p>
        </p:txBody>
      </p:sp>
      <p:sp>
        <p:nvSpPr>
          <p:cNvPr id="35" name="Rectangle 34">
            <a:extLst>
              <a:ext uri="{FF2B5EF4-FFF2-40B4-BE49-F238E27FC236}">
                <a16:creationId xmlns:a16="http://schemas.microsoft.com/office/drawing/2014/main" id="{31D71890-9DA8-8140-D641-421B7B4DC5E0}"/>
              </a:ext>
            </a:extLst>
          </p:cNvPr>
          <p:cNvSpPr/>
          <p:nvPr/>
        </p:nvSpPr>
        <p:spPr>
          <a:xfrm>
            <a:off x="6500319" y="1474424"/>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Windows with WSL</a:t>
            </a:r>
          </a:p>
        </p:txBody>
      </p:sp>
      <p:sp>
        <p:nvSpPr>
          <p:cNvPr id="36" name="Rectangle 35">
            <a:extLst>
              <a:ext uri="{FF2B5EF4-FFF2-40B4-BE49-F238E27FC236}">
                <a16:creationId xmlns:a16="http://schemas.microsoft.com/office/drawing/2014/main" id="{EF9BCEC4-4837-92E6-1034-C4878BF96849}"/>
              </a:ext>
            </a:extLst>
          </p:cNvPr>
          <p:cNvSpPr/>
          <p:nvPr/>
        </p:nvSpPr>
        <p:spPr>
          <a:xfrm>
            <a:off x="1276431" y="2408371"/>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Docker Hub</a:t>
            </a:r>
          </a:p>
        </p:txBody>
      </p:sp>
      <p:sp>
        <p:nvSpPr>
          <p:cNvPr id="37" name="Rectangle 36">
            <a:extLst>
              <a:ext uri="{FF2B5EF4-FFF2-40B4-BE49-F238E27FC236}">
                <a16:creationId xmlns:a16="http://schemas.microsoft.com/office/drawing/2014/main" id="{8EC4DE27-1A29-8655-6E6D-E9D84EC5618C}"/>
              </a:ext>
            </a:extLst>
          </p:cNvPr>
          <p:cNvSpPr/>
          <p:nvPr/>
        </p:nvSpPr>
        <p:spPr>
          <a:xfrm>
            <a:off x="6500319" y="2408371"/>
            <a:ext cx="1267435" cy="47116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Custom Containers</a:t>
            </a:r>
          </a:p>
        </p:txBody>
      </p:sp>
      <p:sp>
        <p:nvSpPr>
          <p:cNvPr id="38" name="Rectangle 37">
            <a:extLst>
              <a:ext uri="{FF2B5EF4-FFF2-40B4-BE49-F238E27FC236}">
                <a16:creationId xmlns:a16="http://schemas.microsoft.com/office/drawing/2014/main" id="{58C77A98-19F6-B5AE-FB6E-2FDE2026BA76}"/>
              </a:ext>
            </a:extLst>
          </p:cNvPr>
          <p:cNvSpPr/>
          <p:nvPr/>
        </p:nvSpPr>
        <p:spPr>
          <a:xfrm>
            <a:off x="4879863" y="4287059"/>
            <a:ext cx="1405190" cy="476354"/>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Redis Cloud</a:t>
            </a:r>
          </a:p>
        </p:txBody>
      </p:sp>
      <p:sp>
        <p:nvSpPr>
          <p:cNvPr id="39" name="Rectangle 38">
            <a:extLst>
              <a:ext uri="{FF2B5EF4-FFF2-40B4-BE49-F238E27FC236}">
                <a16:creationId xmlns:a16="http://schemas.microsoft.com/office/drawing/2014/main" id="{F5D840D7-793E-964B-FCBF-E9B9967D6539}"/>
              </a:ext>
            </a:extLst>
          </p:cNvPr>
          <p:cNvSpPr/>
          <p:nvPr/>
        </p:nvSpPr>
        <p:spPr>
          <a:xfrm>
            <a:off x="6803544" y="3802761"/>
            <a:ext cx="1483929" cy="476353"/>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AWS </a:t>
            </a:r>
            <a:r>
              <a:rPr lang="en-US" b="1" dirty="0" err="1">
                <a:solidFill>
                  <a:srgbClr val="E06666"/>
                </a:solidFill>
              </a:rPr>
              <a:t>ElastiCache</a:t>
            </a:r>
            <a:endParaRPr lang="en-US" b="1" dirty="0">
              <a:solidFill>
                <a:srgbClr val="E06666"/>
              </a:solidFill>
            </a:endParaRPr>
          </a:p>
        </p:txBody>
      </p:sp>
      <p:sp>
        <p:nvSpPr>
          <p:cNvPr id="40" name="Rectangle 39">
            <a:extLst>
              <a:ext uri="{FF2B5EF4-FFF2-40B4-BE49-F238E27FC236}">
                <a16:creationId xmlns:a16="http://schemas.microsoft.com/office/drawing/2014/main" id="{05E2CCD1-9CB8-E3E3-E26D-337EA1AE5608}"/>
              </a:ext>
            </a:extLst>
          </p:cNvPr>
          <p:cNvSpPr/>
          <p:nvPr/>
        </p:nvSpPr>
        <p:spPr>
          <a:xfrm>
            <a:off x="1073882" y="3802761"/>
            <a:ext cx="1303338" cy="484298"/>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Azure Cache</a:t>
            </a:r>
          </a:p>
        </p:txBody>
      </p:sp>
      <p:sp>
        <p:nvSpPr>
          <p:cNvPr id="41" name="Rectangle 40">
            <a:extLst>
              <a:ext uri="{FF2B5EF4-FFF2-40B4-BE49-F238E27FC236}">
                <a16:creationId xmlns:a16="http://schemas.microsoft.com/office/drawing/2014/main" id="{F2A55C64-E48A-B289-8B93-66551436D96F}"/>
              </a:ext>
            </a:extLst>
          </p:cNvPr>
          <p:cNvSpPr/>
          <p:nvPr/>
        </p:nvSpPr>
        <p:spPr>
          <a:xfrm>
            <a:off x="2845950" y="4279115"/>
            <a:ext cx="1643362" cy="484298"/>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GCP </a:t>
            </a:r>
            <a:r>
              <a:rPr lang="en-US" b="1" dirty="0" err="1">
                <a:solidFill>
                  <a:srgbClr val="E06666"/>
                </a:solidFill>
              </a:rPr>
              <a:t>Memorystore</a:t>
            </a:r>
            <a:endParaRPr lang="en-US" b="1" dirty="0">
              <a:solidFill>
                <a:srgbClr val="E06666"/>
              </a:solidFill>
            </a:endParaRPr>
          </a:p>
        </p:txBody>
      </p:sp>
      <p:cxnSp>
        <p:nvCxnSpPr>
          <p:cNvPr id="45" name="Connector: Curved 44">
            <a:extLst>
              <a:ext uri="{FF2B5EF4-FFF2-40B4-BE49-F238E27FC236}">
                <a16:creationId xmlns:a16="http://schemas.microsoft.com/office/drawing/2014/main" id="{8D304D0E-4749-2BB3-82FD-0F6C60C6BEF8}"/>
              </a:ext>
            </a:extLst>
          </p:cNvPr>
          <p:cNvCxnSpPr>
            <a:cxnSpLocks/>
            <a:stCxn id="16" idx="1"/>
            <a:endCxn id="33" idx="3"/>
          </p:cNvCxnSpPr>
          <p:nvPr/>
        </p:nvCxnSpPr>
        <p:spPr>
          <a:xfrm rot="10800000">
            <a:off x="2512711" y="1696436"/>
            <a:ext cx="1035274" cy="3896"/>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or: Curved 46">
            <a:extLst>
              <a:ext uri="{FF2B5EF4-FFF2-40B4-BE49-F238E27FC236}">
                <a16:creationId xmlns:a16="http://schemas.microsoft.com/office/drawing/2014/main" id="{FF8E89DB-1630-0651-2487-0F5E42E8CC15}"/>
              </a:ext>
            </a:extLst>
          </p:cNvPr>
          <p:cNvCxnSpPr>
            <a:cxnSpLocks/>
            <a:stCxn id="16" idx="0"/>
            <a:endCxn id="34" idx="2"/>
          </p:cNvCxnSpPr>
          <p:nvPr/>
        </p:nvCxnSpPr>
        <p:spPr>
          <a:xfrm rot="16200000" flipV="1">
            <a:off x="4410622" y="1190363"/>
            <a:ext cx="345277"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Curved 48">
            <a:extLst>
              <a:ext uri="{FF2B5EF4-FFF2-40B4-BE49-F238E27FC236}">
                <a16:creationId xmlns:a16="http://schemas.microsoft.com/office/drawing/2014/main" id="{5A10A126-C1C5-1D26-489A-A579748A0065}"/>
              </a:ext>
            </a:extLst>
          </p:cNvPr>
          <p:cNvCxnSpPr>
            <a:cxnSpLocks/>
            <a:stCxn id="16" idx="3"/>
            <a:endCxn id="35" idx="1"/>
          </p:cNvCxnSpPr>
          <p:nvPr/>
        </p:nvCxnSpPr>
        <p:spPr>
          <a:xfrm>
            <a:off x="5618534" y="1700332"/>
            <a:ext cx="881785" cy="9674"/>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Curved 50">
            <a:extLst>
              <a:ext uri="{FF2B5EF4-FFF2-40B4-BE49-F238E27FC236}">
                <a16:creationId xmlns:a16="http://schemas.microsoft.com/office/drawing/2014/main" id="{6DA74EA9-4DC8-438D-B277-F2AE239C0FC4}"/>
              </a:ext>
            </a:extLst>
          </p:cNvPr>
          <p:cNvCxnSpPr>
            <a:cxnSpLocks/>
            <a:stCxn id="27" idx="1"/>
            <a:endCxn id="36" idx="3"/>
          </p:cNvCxnSpPr>
          <p:nvPr/>
        </p:nvCxnSpPr>
        <p:spPr>
          <a:xfrm rot="10800000">
            <a:off x="2543867" y="2643954"/>
            <a:ext cx="982393"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Curved 52">
            <a:extLst>
              <a:ext uri="{FF2B5EF4-FFF2-40B4-BE49-F238E27FC236}">
                <a16:creationId xmlns:a16="http://schemas.microsoft.com/office/drawing/2014/main" id="{0B895210-2224-65DC-E8DA-BB2F8EF0D117}"/>
              </a:ext>
            </a:extLst>
          </p:cNvPr>
          <p:cNvCxnSpPr>
            <a:cxnSpLocks/>
            <a:stCxn id="27" idx="3"/>
            <a:endCxn id="37" idx="1"/>
          </p:cNvCxnSpPr>
          <p:nvPr/>
        </p:nvCxnSpPr>
        <p:spPr>
          <a:xfrm flipV="1">
            <a:off x="5596808" y="2643953"/>
            <a:ext cx="903511" cy="1"/>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Connector: Curved 54">
            <a:extLst>
              <a:ext uri="{FF2B5EF4-FFF2-40B4-BE49-F238E27FC236}">
                <a16:creationId xmlns:a16="http://schemas.microsoft.com/office/drawing/2014/main" id="{CE89D8F8-D13E-0F32-F95F-6D75994F229E}"/>
              </a:ext>
            </a:extLst>
          </p:cNvPr>
          <p:cNvCxnSpPr>
            <a:cxnSpLocks/>
            <a:stCxn id="26" idx="2"/>
            <a:endCxn id="38" idx="0"/>
          </p:cNvCxnSpPr>
          <p:nvPr/>
        </p:nvCxnSpPr>
        <p:spPr>
          <a:xfrm rot="16200000" flipH="1">
            <a:off x="4874048" y="3578648"/>
            <a:ext cx="395895" cy="1020925"/>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Connector: Curved 56">
            <a:extLst>
              <a:ext uri="{FF2B5EF4-FFF2-40B4-BE49-F238E27FC236}">
                <a16:creationId xmlns:a16="http://schemas.microsoft.com/office/drawing/2014/main" id="{2D7B179E-1DDE-DEF1-CCBF-ABB2BEDEC250}"/>
              </a:ext>
            </a:extLst>
          </p:cNvPr>
          <p:cNvCxnSpPr>
            <a:cxnSpLocks/>
            <a:stCxn id="26" idx="3"/>
            <a:endCxn id="39" idx="0"/>
          </p:cNvCxnSpPr>
          <p:nvPr/>
        </p:nvCxnSpPr>
        <p:spPr>
          <a:xfrm>
            <a:off x="5596807" y="3553835"/>
            <a:ext cx="1948702" cy="248926"/>
          </a:xfrm>
          <a:prstGeom prst="curved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9" name="Connector: Curved 58">
            <a:extLst>
              <a:ext uri="{FF2B5EF4-FFF2-40B4-BE49-F238E27FC236}">
                <a16:creationId xmlns:a16="http://schemas.microsoft.com/office/drawing/2014/main" id="{C04283E6-F048-2B2E-ABD2-79DA0213F509}"/>
              </a:ext>
            </a:extLst>
          </p:cNvPr>
          <p:cNvCxnSpPr>
            <a:cxnSpLocks/>
            <a:stCxn id="26" idx="1"/>
            <a:endCxn id="40" idx="0"/>
          </p:cNvCxnSpPr>
          <p:nvPr/>
        </p:nvCxnSpPr>
        <p:spPr>
          <a:xfrm rot="10800000" flipV="1">
            <a:off x="1725552" y="3553835"/>
            <a:ext cx="1800707" cy="248926"/>
          </a:xfrm>
          <a:prstGeom prst="curvedConnector2">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Connector: Curved 60">
            <a:extLst>
              <a:ext uri="{FF2B5EF4-FFF2-40B4-BE49-F238E27FC236}">
                <a16:creationId xmlns:a16="http://schemas.microsoft.com/office/drawing/2014/main" id="{679453C8-1E58-FDBD-A606-1A9A8B3B4844}"/>
              </a:ext>
            </a:extLst>
          </p:cNvPr>
          <p:cNvCxnSpPr>
            <a:cxnSpLocks/>
            <a:stCxn id="26" idx="2"/>
            <a:endCxn id="41" idx="0"/>
          </p:cNvCxnSpPr>
          <p:nvPr/>
        </p:nvCxnSpPr>
        <p:spPr>
          <a:xfrm rot="5400000">
            <a:off x="3920607" y="3638188"/>
            <a:ext cx="387951" cy="893902"/>
          </a:xfrm>
          <a:prstGeom prst="curvedConnector3">
            <a:avLst>
              <a:gd name="adj1" fmla="val 50000"/>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256" name="Slide Number Placeholder 5255">
            <a:extLst>
              <a:ext uri="{FF2B5EF4-FFF2-40B4-BE49-F238E27FC236}">
                <a16:creationId xmlns:a16="http://schemas.microsoft.com/office/drawing/2014/main" id="{5FB279AE-7F0E-0A67-F60C-655C4569F037}"/>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17</a:t>
            </a:fld>
            <a:endParaRPr lang="en-US"/>
          </a:p>
        </p:txBody>
      </p:sp>
      <p:sp>
        <p:nvSpPr>
          <p:cNvPr id="2" name="Footer Placeholder 1">
            <a:extLst>
              <a:ext uri="{FF2B5EF4-FFF2-40B4-BE49-F238E27FC236}">
                <a16:creationId xmlns:a16="http://schemas.microsoft.com/office/drawing/2014/main" id="{21249262-8004-D3C2-9A37-3636458D665C}"/>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65E6D57-63E3-6B3E-8473-819B339B92FE}"/>
              </a:ext>
            </a:extLst>
          </p:cNvPr>
          <p:cNvSpPr>
            <a:spLocks noGrp="1"/>
          </p:cNvSpPr>
          <p:nvPr>
            <p:ph type="title"/>
          </p:nvPr>
        </p:nvSpPr>
        <p:spPr/>
        <p:txBody>
          <a:bodyPr/>
          <a:lstStyle/>
          <a:p>
            <a:r>
              <a:rPr lang="en-US" dirty="0">
                <a:solidFill>
                  <a:srgbClr val="E06666"/>
                </a:solidFill>
              </a:rPr>
              <a:t>Cài </a:t>
            </a:r>
            <a:r>
              <a:rPr lang="en-US" dirty="0" err="1">
                <a:solidFill>
                  <a:srgbClr val="E06666"/>
                </a:solidFill>
              </a:rPr>
              <a:t>đặt</a:t>
            </a:r>
            <a:r>
              <a:rPr lang="en-US" dirty="0">
                <a:solidFill>
                  <a:srgbClr val="E06666"/>
                </a:solidFill>
              </a:rPr>
              <a:t> </a:t>
            </a:r>
            <a:r>
              <a:rPr lang="en-US" dirty="0" err="1">
                <a:solidFill>
                  <a:srgbClr val="E06666"/>
                </a:solidFill>
              </a:rPr>
              <a:t>thông</a:t>
            </a:r>
            <a:r>
              <a:rPr lang="en-US" dirty="0">
                <a:solidFill>
                  <a:srgbClr val="E06666"/>
                </a:solidFill>
              </a:rPr>
              <a:t> </a:t>
            </a:r>
            <a:r>
              <a:rPr lang="en-US" dirty="0" err="1">
                <a:solidFill>
                  <a:srgbClr val="E06666"/>
                </a:solidFill>
              </a:rPr>
              <a:t>thường</a:t>
            </a:r>
            <a:endParaRPr lang="en-US" dirty="0"/>
          </a:p>
        </p:txBody>
      </p:sp>
      <p:sp>
        <p:nvSpPr>
          <p:cNvPr id="11" name="Slide Number Placeholder 10">
            <a:extLst>
              <a:ext uri="{FF2B5EF4-FFF2-40B4-BE49-F238E27FC236}">
                <a16:creationId xmlns:a16="http://schemas.microsoft.com/office/drawing/2014/main" id="{B86563E9-A75D-2B2D-FB9B-D2A327D270A9}"/>
              </a:ext>
            </a:extLst>
          </p:cNvPr>
          <p:cNvSpPr>
            <a:spLocks noGrp="1"/>
          </p:cNvSpPr>
          <p:nvPr>
            <p:ph type="sldNum" sz="quarter" idx="10"/>
          </p:nvPr>
        </p:nvSpPr>
        <p:spPr/>
        <p:txBody>
          <a:bodyPr/>
          <a:lstStyle/>
          <a:p>
            <a:fld id="{2495164B-5D6D-4E6F-9B21-42D9DF0EA601}" type="slidenum">
              <a:rPr lang="en-US" smtClean="0"/>
              <a:t>18</a:t>
            </a:fld>
            <a:endParaRPr lang="en-US"/>
          </a:p>
        </p:txBody>
      </p:sp>
      <p:sp>
        <p:nvSpPr>
          <p:cNvPr id="12" name="Footer Placeholder 11">
            <a:extLst>
              <a:ext uri="{FF2B5EF4-FFF2-40B4-BE49-F238E27FC236}">
                <a16:creationId xmlns:a16="http://schemas.microsoft.com/office/drawing/2014/main" id="{A22D297C-CCAF-3464-D2F5-B5C13F11341F}"/>
              </a:ext>
            </a:extLst>
          </p:cNvPr>
          <p:cNvSpPr>
            <a:spLocks noGrp="1"/>
          </p:cNvSpPr>
          <p:nvPr>
            <p:ph type="ftr" sz="quarter" idx="11"/>
          </p:nvPr>
        </p:nvSpPr>
        <p:spPr/>
        <p:txBody>
          <a:bodyPr/>
          <a:lstStyle/>
          <a:p>
            <a:r>
              <a:rPr lang="vi-VN"/>
              <a:t>Trường Đại Học Công Thương TPHCM</a:t>
            </a:r>
            <a:endParaRPr lang="en-US"/>
          </a:p>
        </p:txBody>
      </p:sp>
      <p:sp>
        <p:nvSpPr>
          <p:cNvPr id="14" name="TextBox 13">
            <a:extLst>
              <a:ext uri="{FF2B5EF4-FFF2-40B4-BE49-F238E27FC236}">
                <a16:creationId xmlns:a16="http://schemas.microsoft.com/office/drawing/2014/main" id="{A0DA1A51-99AE-5889-B447-63F6F701FC03}"/>
              </a:ext>
            </a:extLst>
          </p:cNvPr>
          <p:cNvSpPr txBox="1"/>
          <p:nvPr/>
        </p:nvSpPr>
        <p:spPr>
          <a:xfrm>
            <a:off x="856343" y="1270000"/>
            <a:ext cx="7075714" cy="307777"/>
          </a:xfrm>
          <a:prstGeom prst="rect">
            <a:avLst/>
          </a:prstGeom>
          <a:noFill/>
        </p:spPr>
        <p:txBody>
          <a:bodyPr wrap="square" rtlCol="0">
            <a:spAutoFit/>
          </a:bodyPr>
          <a:lstStyle/>
          <a:p>
            <a:r>
              <a:rPr lang="en-US" dirty="0">
                <a:latin typeface="+mj-lt"/>
              </a:rPr>
              <a:t>Linux - Cài </a:t>
            </a:r>
            <a:r>
              <a:rPr lang="en-US" dirty="0" err="1">
                <a:latin typeface="+mj-lt"/>
              </a:rPr>
              <a:t>đặt</a:t>
            </a:r>
            <a:r>
              <a:rPr lang="en-US" dirty="0">
                <a:latin typeface="+mj-lt"/>
              </a:rPr>
              <a:t> </a:t>
            </a:r>
            <a:r>
              <a:rPr lang="en-US" dirty="0" err="1">
                <a:latin typeface="+mj-lt"/>
              </a:rPr>
              <a:t>theo</a:t>
            </a:r>
            <a:r>
              <a:rPr lang="en-US" dirty="0">
                <a:latin typeface="+mj-lt"/>
              </a:rPr>
              <a:t> </a:t>
            </a:r>
            <a:r>
              <a:rPr lang="en-US" dirty="0" err="1">
                <a:latin typeface="+mj-lt"/>
              </a:rPr>
              <a:t>hướng</a:t>
            </a:r>
            <a:r>
              <a:rPr lang="en-US" dirty="0">
                <a:latin typeface="+mj-lt"/>
              </a:rPr>
              <a:t> </a:t>
            </a:r>
            <a:r>
              <a:rPr lang="en-US" dirty="0" err="1">
                <a:latin typeface="+mj-lt"/>
              </a:rPr>
              <a:t>dẫn</a:t>
            </a:r>
            <a:r>
              <a:rPr lang="en-US" dirty="0">
                <a:latin typeface="+mj-lt"/>
              </a:rPr>
              <a:t> </a:t>
            </a:r>
            <a:r>
              <a:rPr lang="en-US" dirty="0" err="1">
                <a:latin typeface="+mj-lt"/>
              </a:rPr>
              <a:t>trên</a:t>
            </a:r>
            <a:r>
              <a:rPr lang="en-US" dirty="0">
                <a:latin typeface="+mj-lt"/>
              </a:rPr>
              <a:t> </a:t>
            </a:r>
            <a:r>
              <a:rPr lang="en-US" dirty="0" err="1">
                <a:latin typeface="+mj-lt"/>
              </a:rPr>
              <a:t>trang</a:t>
            </a:r>
            <a:r>
              <a:rPr lang="en-US" dirty="0">
                <a:latin typeface="+mj-lt"/>
              </a:rPr>
              <a:t> </a:t>
            </a:r>
            <a:r>
              <a:rPr lang="en-US" dirty="0" err="1">
                <a:latin typeface="+mj-lt"/>
              </a:rPr>
              <a:t>chủ</a:t>
            </a:r>
            <a:r>
              <a:rPr lang="en-US" dirty="0">
                <a:latin typeface="+mj-lt"/>
              </a:rPr>
              <a:t> Redis</a:t>
            </a:r>
          </a:p>
        </p:txBody>
      </p:sp>
      <p:sp>
        <p:nvSpPr>
          <p:cNvPr id="15" name="TextBox 14">
            <a:extLst>
              <a:ext uri="{FF2B5EF4-FFF2-40B4-BE49-F238E27FC236}">
                <a16:creationId xmlns:a16="http://schemas.microsoft.com/office/drawing/2014/main" id="{5A5A6415-EE13-27C7-F3E7-45A121B9420B}"/>
              </a:ext>
            </a:extLst>
          </p:cNvPr>
          <p:cNvSpPr txBox="1"/>
          <p:nvPr/>
        </p:nvSpPr>
        <p:spPr>
          <a:xfrm>
            <a:off x="856343" y="1761477"/>
            <a:ext cx="6589486" cy="276999"/>
          </a:xfrm>
          <a:prstGeom prst="rect">
            <a:avLst/>
          </a:prstGeom>
          <a:noFill/>
        </p:spPr>
        <p:txBody>
          <a:bodyPr wrap="square" rtlCol="0">
            <a:spAutoFit/>
          </a:bodyPr>
          <a:lstStyle/>
          <a:p>
            <a:pPr algn="just"/>
            <a:r>
              <a:rPr lang="en-US" sz="1200" dirty="0">
                <a:latin typeface="+mj-lt"/>
              </a:rPr>
              <a:t>Windows - https://github.com/redis-windows/redis-windows/releases</a:t>
            </a:r>
          </a:p>
        </p:txBody>
      </p:sp>
      <p:pic>
        <p:nvPicPr>
          <p:cNvPr id="21" name="Picture 20">
            <a:extLst>
              <a:ext uri="{FF2B5EF4-FFF2-40B4-BE49-F238E27FC236}">
                <a16:creationId xmlns:a16="http://schemas.microsoft.com/office/drawing/2014/main" id="{88CB06F8-652C-E7A0-6261-D56CE7D50E70}"/>
              </a:ext>
            </a:extLst>
          </p:cNvPr>
          <p:cNvPicPr>
            <a:picLocks noChangeAspect="1"/>
          </p:cNvPicPr>
          <p:nvPr/>
        </p:nvPicPr>
        <p:blipFill>
          <a:blip r:embed="rId2"/>
          <a:stretch>
            <a:fillRect/>
          </a:stretch>
        </p:blipFill>
        <p:spPr>
          <a:xfrm>
            <a:off x="944902" y="2191398"/>
            <a:ext cx="3525498" cy="1712880"/>
          </a:xfrm>
          <a:prstGeom prst="rect">
            <a:avLst/>
          </a:prstGeom>
        </p:spPr>
      </p:pic>
      <p:pic>
        <p:nvPicPr>
          <p:cNvPr id="23" name="Picture 22">
            <a:extLst>
              <a:ext uri="{FF2B5EF4-FFF2-40B4-BE49-F238E27FC236}">
                <a16:creationId xmlns:a16="http://schemas.microsoft.com/office/drawing/2014/main" id="{FA4CB6E7-D7C5-9260-E038-5DF7A699B5B4}"/>
              </a:ext>
            </a:extLst>
          </p:cNvPr>
          <p:cNvPicPr>
            <a:picLocks noChangeAspect="1"/>
          </p:cNvPicPr>
          <p:nvPr/>
        </p:nvPicPr>
        <p:blipFill>
          <a:blip r:embed="rId3"/>
          <a:stretch>
            <a:fillRect/>
          </a:stretch>
        </p:blipFill>
        <p:spPr>
          <a:xfrm>
            <a:off x="4673601" y="2199653"/>
            <a:ext cx="1171739" cy="457264"/>
          </a:xfrm>
          <a:prstGeom prst="rect">
            <a:avLst/>
          </a:prstGeom>
        </p:spPr>
      </p:pic>
      <p:sp>
        <p:nvSpPr>
          <p:cNvPr id="24" name="TextBox 23">
            <a:extLst>
              <a:ext uri="{FF2B5EF4-FFF2-40B4-BE49-F238E27FC236}">
                <a16:creationId xmlns:a16="http://schemas.microsoft.com/office/drawing/2014/main" id="{504EB097-0447-98C7-D296-D0EB4B8A6092}"/>
              </a:ext>
            </a:extLst>
          </p:cNvPr>
          <p:cNvSpPr txBox="1"/>
          <p:nvPr/>
        </p:nvSpPr>
        <p:spPr>
          <a:xfrm>
            <a:off x="4635357" y="2684682"/>
            <a:ext cx="3331028" cy="1220462"/>
          </a:xfrm>
          <a:prstGeom prst="rect">
            <a:avLst/>
          </a:prstGeom>
          <a:noFill/>
        </p:spPr>
        <p:txBody>
          <a:bodyPr wrap="square" rtlCol="0">
            <a:spAutoFit/>
          </a:bodyPr>
          <a:lstStyle/>
          <a:p>
            <a:pPr algn="just">
              <a:lnSpc>
                <a:spcPct val="150000"/>
              </a:lnSpc>
            </a:pPr>
            <a:r>
              <a:rPr lang="en-US" sz="1000" dirty="0">
                <a:latin typeface="+mn-lt"/>
              </a:rPr>
              <a:t>Trong </a:t>
            </a:r>
            <a:r>
              <a:rPr lang="en-US" sz="1000" dirty="0" err="1">
                <a:latin typeface="+mn-lt"/>
              </a:rPr>
              <a:t>thư</a:t>
            </a:r>
            <a:r>
              <a:rPr lang="en-US" sz="1000" dirty="0">
                <a:latin typeface="+mn-lt"/>
              </a:rPr>
              <a:t> </a:t>
            </a:r>
            <a:r>
              <a:rPr lang="en-US" sz="1000" dirty="0" err="1">
                <a:latin typeface="+mn-lt"/>
              </a:rPr>
              <a:t>mục</a:t>
            </a:r>
            <a:r>
              <a:rPr lang="en-US" sz="1000" dirty="0">
                <a:latin typeface="+mn-lt"/>
              </a:rPr>
              <a:t> </a:t>
            </a:r>
            <a:r>
              <a:rPr lang="en-US" sz="1000" dirty="0" err="1">
                <a:latin typeface="+mn-lt"/>
              </a:rPr>
              <a:t>tải</a:t>
            </a:r>
            <a:r>
              <a:rPr lang="en-US" sz="1000" dirty="0">
                <a:latin typeface="+mn-lt"/>
              </a:rPr>
              <a:t> </a:t>
            </a:r>
            <a:r>
              <a:rPr lang="en-US" sz="1000" dirty="0" err="1">
                <a:latin typeface="+mn-lt"/>
              </a:rPr>
              <a:t>về</a:t>
            </a:r>
            <a:r>
              <a:rPr lang="en-US" sz="1000" dirty="0">
                <a:latin typeface="+mn-lt"/>
              </a:rPr>
              <a:t> </a:t>
            </a:r>
            <a:r>
              <a:rPr lang="en-US" sz="1000" dirty="0" err="1">
                <a:latin typeface="+mn-lt"/>
              </a:rPr>
              <a:t>có</a:t>
            </a:r>
            <a:r>
              <a:rPr lang="en-US" sz="1000" dirty="0">
                <a:latin typeface="+mn-lt"/>
              </a:rPr>
              <a:t> file </a:t>
            </a:r>
            <a:r>
              <a:rPr lang="en-US" sz="1000" b="1" dirty="0">
                <a:latin typeface="+mn-lt"/>
              </a:rPr>
              <a:t>start.bat</a:t>
            </a:r>
            <a:r>
              <a:rPr lang="en-US" sz="1000" dirty="0">
                <a:latin typeface="+mn-lt"/>
              </a:rPr>
              <a:t> </a:t>
            </a:r>
            <a:r>
              <a:rPr lang="en-US" sz="1000" dirty="0" err="1">
                <a:latin typeface="+mn-lt"/>
              </a:rPr>
              <a:t>chỉ</a:t>
            </a:r>
            <a:r>
              <a:rPr lang="en-US" sz="1000" dirty="0">
                <a:latin typeface="+mn-lt"/>
              </a:rPr>
              <a:t> </a:t>
            </a:r>
            <a:r>
              <a:rPr lang="en-US" sz="1000" dirty="0" err="1">
                <a:latin typeface="+mn-lt"/>
              </a:rPr>
              <a:t>cần</a:t>
            </a:r>
            <a:r>
              <a:rPr lang="en-US" sz="1000" dirty="0">
                <a:latin typeface="+mn-lt"/>
              </a:rPr>
              <a:t> </a:t>
            </a:r>
            <a:r>
              <a:rPr lang="en-US" sz="1000" dirty="0" err="1">
                <a:latin typeface="+mn-lt"/>
              </a:rPr>
              <a:t>nhấn</a:t>
            </a:r>
            <a:r>
              <a:rPr lang="en-US" sz="1000" dirty="0">
                <a:latin typeface="+mn-lt"/>
              </a:rPr>
              <a:t> </a:t>
            </a:r>
            <a:r>
              <a:rPr lang="en-US" sz="1000" dirty="0" err="1">
                <a:latin typeface="+mn-lt"/>
              </a:rPr>
              <a:t>vào</a:t>
            </a:r>
            <a:r>
              <a:rPr lang="en-US" sz="1000" dirty="0">
                <a:latin typeface="+mn-lt"/>
              </a:rPr>
              <a:t> </a:t>
            </a:r>
            <a:r>
              <a:rPr lang="en-US" sz="1000" dirty="0" err="1">
                <a:latin typeface="+mn-lt"/>
              </a:rPr>
              <a:t>để</a:t>
            </a:r>
            <a:r>
              <a:rPr lang="en-US" sz="1000" dirty="0">
                <a:latin typeface="+mn-lt"/>
              </a:rPr>
              <a:t> </a:t>
            </a:r>
            <a:r>
              <a:rPr lang="en-US" sz="1000" dirty="0" err="1">
                <a:latin typeface="+mn-lt"/>
              </a:rPr>
              <a:t>chạy</a:t>
            </a:r>
            <a:r>
              <a:rPr lang="en-US" sz="1000" dirty="0">
                <a:latin typeface="+mn-lt"/>
              </a:rPr>
              <a:t> </a:t>
            </a:r>
            <a:r>
              <a:rPr lang="en-US" sz="1000" dirty="0" err="1">
                <a:latin typeface="+mn-lt"/>
              </a:rPr>
              <a:t>redis</a:t>
            </a:r>
            <a:r>
              <a:rPr lang="en-US" sz="1000" dirty="0">
                <a:latin typeface="+mn-lt"/>
              </a:rPr>
              <a:t>-server (</a:t>
            </a:r>
            <a:r>
              <a:rPr lang="en-US" sz="1000" dirty="0" err="1">
                <a:latin typeface="+mn-lt"/>
              </a:rPr>
              <a:t>hiệu</a:t>
            </a:r>
            <a:r>
              <a:rPr lang="en-US" sz="1000" dirty="0">
                <a:latin typeface="+mn-lt"/>
              </a:rPr>
              <a:t> </a:t>
            </a:r>
            <a:r>
              <a:rPr lang="en-US" sz="1000" dirty="0" err="1">
                <a:latin typeface="+mn-lt"/>
              </a:rPr>
              <a:t>lực</a:t>
            </a:r>
            <a:r>
              <a:rPr lang="en-US" sz="1000" dirty="0">
                <a:latin typeface="+mn-lt"/>
              </a:rPr>
              <a:t> </a:t>
            </a:r>
            <a:r>
              <a:rPr lang="en-US" sz="1000" dirty="0" err="1">
                <a:latin typeface="+mn-lt"/>
              </a:rPr>
              <a:t>trong</a:t>
            </a:r>
            <a:r>
              <a:rPr lang="en-US" sz="1000" dirty="0">
                <a:latin typeface="+mn-lt"/>
              </a:rPr>
              <a:t> 1 </a:t>
            </a:r>
            <a:r>
              <a:rPr lang="en-US" sz="1000" dirty="0" err="1">
                <a:latin typeface="+mn-lt"/>
              </a:rPr>
              <a:t>phiên</a:t>
            </a:r>
            <a:r>
              <a:rPr lang="en-US" sz="1000" dirty="0">
                <a:latin typeface="+mn-lt"/>
              </a:rPr>
              <a:t> </a:t>
            </a:r>
            <a:r>
              <a:rPr lang="en-US" sz="1000" dirty="0" err="1">
                <a:latin typeface="+mn-lt"/>
              </a:rPr>
              <a:t>làm</a:t>
            </a:r>
            <a:r>
              <a:rPr lang="en-US" sz="1000" dirty="0">
                <a:latin typeface="+mn-lt"/>
              </a:rPr>
              <a:t> </a:t>
            </a:r>
            <a:r>
              <a:rPr lang="en-US" sz="1000" dirty="0" err="1">
                <a:latin typeface="+mn-lt"/>
              </a:rPr>
              <a:t>việc</a:t>
            </a:r>
            <a:r>
              <a:rPr lang="en-US" sz="1000" dirty="0">
                <a:latin typeface="+mn-lt"/>
              </a:rPr>
              <a:t>)</a:t>
            </a:r>
          </a:p>
          <a:p>
            <a:pPr algn="just">
              <a:lnSpc>
                <a:spcPct val="150000"/>
              </a:lnSpc>
            </a:pPr>
            <a:r>
              <a:rPr lang="en-US" sz="1000" dirty="0" err="1">
                <a:latin typeface="+mn-lt"/>
              </a:rPr>
              <a:t>Ngoài</a:t>
            </a:r>
            <a:r>
              <a:rPr lang="en-US" sz="1000" dirty="0">
                <a:latin typeface="+mn-lt"/>
              </a:rPr>
              <a:t> </a:t>
            </a:r>
            <a:r>
              <a:rPr lang="en-US" sz="1000" dirty="0" err="1">
                <a:latin typeface="+mn-lt"/>
              </a:rPr>
              <a:t>ra</a:t>
            </a:r>
            <a:r>
              <a:rPr lang="en-US" sz="1000" dirty="0">
                <a:latin typeface="+mn-lt"/>
              </a:rPr>
              <a:t>, </a:t>
            </a:r>
            <a:r>
              <a:rPr lang="en-US" sz="1000" dirty="0" err="1">
                <a:latin typeface="+mn-lt"/>
              </a:rPr>
              <a:t>còn</a:t>
            </a:r>
            <a:r>
              <a:rPr lang="en-US" sz="1000" dirty="0">
                <a:latin typeface="+mn-lt"/>
              </a:rPr>
              <a:t> </a:t>
            </a:r>
            <a:r>
              <a:rPr lang="en-US" sz="1000" dirty="0" err="1">
                <a:latin typeface="+mn-lt"/>
              </a:rPr>
              <a:t>có</a:t>
            </a:r>
            <a:r>
              <a:rPr lang="en-US" sz="1000" dirty="0">
                <a:latin typeface="+mn-lt"/>
              </a:rPr>
              <a:t> 2 </a:t>
            </a:r>
            <a:r>
              <a:rPr lang="en-US" sz="1000" dirty="0" err="1">
                <a:latin typeface="+mn-lt"/>
              </a:rPr>
              <a:t>cách</a:t>
            </a:r>
            <a:r>
              <a:rPr lang="en-US" sz="1000" dirty="0">
                <a:latin typeface="+mn-lt"/>
              </a:rPr>
              <a:t> </a:t>
            </a:r>
            <a:r>
              <a:rPr lang="en-US" sz="1000" dirty="0" err="1">
                <a:latin typeface="+mn-lt"/>
              </a:rPr>
              <a:t>khác</a:t>
            </a:r>
            <a:r>
              <a:rPr lang="en-US" sz="1000" dirty="0">
                <a:latin typeface="+mn-lt"/>
              </a:rPr>
              <a:t> </a:t>
            </a:r>
            <a:r>
              <a:rPr lang="en-US" sz="1000" dirty="0" err="1">
                <a:latin typeface="+mn-lt"/>
              </a:rPr>
              <a:t>hỗ</a:t>
            </a:r>
            <a:r>
              <a:rPr lang="en-US" sz="1000" dirty="0">
                <a:latin typeface="+mn-lt"/>
              </a:rPr>
              <a:t> </a:t>
            </a:r>
            <a:r>
              <a:rPr lang="en-US" sz="1000" dirty="0" err="1">
                <a:latin typeface="+mn-lt"/>
              </a:rPr>
              <a:t>trợ</a:t>
            </a:r>
            <a:r>
              <a:rPr lang="en-US" sz="1000" dirty="0">
                <a:latin typeface="+mn-lt"/>
              </a:rPr>
              <a:t> </a:t>
            </a:r>
            <a:r>
              <a:rPr lang="en-US" sz="1000" dirty="0" err="1">
                <a:latin typeface="+mn-lt"/>
              </a:rPr>
              <a:t>chạy</a:t>
            </a:r>
            <a:r>
              <a:rPr lang="en-US" sz="1000" dirty="0">
                <a:latin typeface="+mn-lt"/>
              </a:rPr>
              <a:t> server </a:t>
            </a:r>
            <a:r>
              <a:rPr lang="en-US" sz="1000" dirty="0" err="1">
                <a:latin typeface="+mn-lt"/>
              </a:rPr>
              <a:t>được</a:t>
            </a:r>
            <a:r>
              <a:rPr lang="en-US" sz="1000" dirty="0">
                <a:latin typeface="+mn-lt"/>
              </a:rPr>
              <a:t> </a:t>
            </a:r>
            <a:r>
              <a:rPr lang="en-US" sz="1000" dirty="0" err="1">
                <a:latin typeface="+mn-lt"/>
              </a:rPr>
              <a:t>hướng</a:t>
            </a:r>
            <a:r>
              <a:rPr lang="en-US" sz="1000" dirty="0">
                <a:latin typeface="+mn-lt"/>
              </a:rPr>
              <a:t> </a:t>
            </a:r>
            <a:r>
              <a:rPr lang="en-US" sz="1000" dirty="0" err="1">
                <a:latin typeface="+mn-lt"/>
              </a:rPr>
              <a:t>dẫn</a:t>
            </a:r>
            <a:r>
              <a:rPr lang="en-US" sz="1000" dirty="0">
                <a:latin typeface="+mn-lt"/>
              </a:rPr>
              <a:t> </a:t>
            </a:r>
            <a:r>
              <a:rPr lang="en-US" sz="1000" dirty="0" err="1">
                <a:latin typeface="+mn-lt"/>
              </a:rPr>
              <a:t>trong</a:t>
            </a:r>
            <a:r>
              <a:rPr lang="en-US" sz="1000" dirty="0">
                <a:latin typeface="+mn-lt"/>
              </a:rPr>
              <a:t> README.md)</a:t>
            </a:r>
          </a:p>
        </p:txBody>
      </p:sp>
    </p:spTree>
    <p:extLst>
      <p:ext uri="{BB962C8B-B14F-4D97-AF65-F5344CB8AC3E}">
        <p14:creationId xmlns:p14="http://schemas.microsoft.com/office/powerpoint/2010/main" val="2330176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C6673-AB31-BF57-F758-3DA72C039039}"/>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rgbClr val="E06666"/>
                </a:solidFill>
              </a:rPr>
              <a:t>Cài </a:t>
            </a:r>
            <a:r>
              <a:rPr lang="en-US" dirty="0" err="1">
                <a:solidFill>
                  <a:srgbClr val="E06666"/>
                </a:solidFill>
              </a:rPr>
              <a:t>đặt</a:t>
            </a:r>
            <a:r>
              <a:rPr lang="en-US" dirty="0">
                <a:solidFill>
                  <a:srgbClr val="E06666"/>
                </a:solidFill>
              </a:rPr>
              <a:t> Redis - Docker</a:t>
            </a:r>
          </a:p>
        </p:txBody>
      </p:sp>
      <p:sp>
        <p:nvSpPr>
          <p:cNvPr id="3" name="Slide Number Placeholder 2">
            <a:extLst>
              <a:ext uri="{FF2B5EF4-FFF2-40B4-BE49-F238E27FC236}">
                <a16:creationId xmlns:a16="http://schemas.microsoft.com/office/drawing/2014/main" id="{F311D174-017F-CBAD-CF28-D3ED73E24257}"/>
              </a:ext>
            </a:extLst>
          </p:cNvPr>
          <p:cNvSpPr>
            <a:spLocks noGrp="1"/>
          </p:cNvSpPr>
          <p:nvPr>
            <p:ph type="sldNum" sz="quarter" idx="10"/>
          </p:nvPr>
        </p:nvSpPr>
        <p:spPr/>
        <p:txBody>
          <a:bodyPr/>
          <a:lstStyle/>
          <a:p>
            <a:fld id="{2495164B-5D6D-4E6F-9B21-42D9DF0EA601}" type="slidenum">
              <a:rPr lang="en-US" smtClean="0"/>
              <a:t>19</a:t>
            </a:fld>
            <a:endParaRPr lang="en-US"/>
          </a:p>
        </p:txBody>
      </p:sp>
      <p:sp>
        <p:nvSpPr>
          <p:cNvPr id="4" name="Footer Placeholder 3">
            <a:extLst>
              <a:ext uri="{FF2B5EF4-FFF2-40B4-BE49-F238E27FC236}">
                <a16:creationId xmlns:a16="http://schemas.microsoft.com/office/drawing/2014/main" id="{F1E636B6-8211-5DC3-61F7-5EB52E36A0B3}"/>
              </a:ext>
            </a:extLst>
          </p:cNvPr>
          <p:cNvSpPr>
            <a:spLocks noGrp="1"/>
          </p:cNvSpPr>
          <p:nvPr>
            <p:ph type="ftr" sz="quarter" idx="11"/>
          </p:nvPr>
        </p:nvSpPr>
        <p:spPr/>
        <p:txBody>
          <a:bodyPr/>
          <a:lstStyle/>
          <a:p>
            <a:r>
              <a:rPr lang="vi-VN"/>
              <a:t>Trường Đại Học Công Thương TPHCM</a:t>
            </a:r>
            <a:endParaRPr lang="en-US"/>
          </a:p>
        </p:txBody>
      </p:sp>
      <p:pic>
        <p:nvPicPr>
          <p:cNvPr id="10" name="Picture 9">
            <a:extLst>
              <a:ext uri="{FF2B5EF4-FFF2-40B4-BE49-F238E27FC236}">
                <a16:creationId xmlns:a16="http://schemas.microsoft.com/office/drawing/2014/main" id="{694541A7-1884-B9A5-AE44-885D0F1C70A8}"/>
              </a:ext>
            </a:extLst>
          </p:cNvPr>
          <p:cNvPicPr>
            <a:picLocks noChangeAspect="1"/>
          </p:cNvPicPr>
          <p:nvPr/>
        </p:nvPicPr>
        <p:blipFill>
          <a:blip r:embed="rId2"/>
          <a:stretch>
            <a:fillRect/>
          </a:stretch>
        </p:blipFill>
        <p:spPr>
          <a:xfrm>
            <a:off x="801972" y="2820211"/>
            <a:ext cx="1936006" cy="1388099"/>
          </a:xfrm>
          <a:prstGeom prst="rect">
            <a:avLst/>
          </a:prstGeom>
        </p:spPr>
      </p:pic>
      <p:sp>
        <p:nvSpPr>
          <p:cNvPr id="11" name="Rectangle 10">
            <a:extLst>
              <a:ext uri="{FF2B5EF4-FFF2-40B4-BE49-F238E27FC236}">
                <a16:creationId xmlns:a16="http://schemas.microsoft.com/office/drawing/2014/main" id="{8FCFD0E6-4310-AAEB-44AE-06D262A13A18}"/>
              </a:ext>
            </a:extLst>
          </p:cNvPr>
          <p:cNvSpPr/>
          <p:nvPr/>
        </p:nvSpPr>
        <p:spPr>
          <a:xfrm>
            <a:off x="3916517" y="1978818"/>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Server</a:t>
            </a:r>
          </a:p>
        </p:txBody>
      </p:sp>
      <p:sp>
        <p:nvSpPr>
          <p:cNvPr id="12" name="Rectangle 11">
            <a:extLst>
              <a:ext uri="{FF2B5EF4-FFF2-40B4-BE49-F238E27FC236}">
                <a16:creationId xmlns:a16="http://schemas.microsoft.com/office/drawing/2014/main" id="{BB44538C-3DB3-27A2-F5C2-E4D3A78648E7}"/>
              </a:ext>
            </a:extLst>
          </p:cNvPr>
          <p:cNvSpPr/>
          <p:nvPr/>
        </p:nvSpPr>
        <p:spPr>
          <a:xfrm>
            <a:off x="3916517" y="2961920"/>
            <a:ext cx="1310966" cy="522031"/>
          </a:xfrm>
          <a:prstGeom prst="rect">
            <a:avLst/>
          </a:prstGeom>
          <a:ln>
            <a:solidFill>
              <a:srgbClr val="E0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E06666"/>
                </a:solidFill>
              </a:rPr>
              <a:t>GUI</a:t>
            </a:r>
          </a:p>
        </p:txBody>
      </p:sp>
      <p:cxnSp>
        <p:nvCxnSpPr>
          <p:cNvPr id="14" name="Connector: Curved 13">
            <a:extLst>
              <a:ext uri="{FF2B5EF4-FFF2-40B4-BE49-F238E27FC236}">
                <a16:creationId xmlns:a16="http://schemas.microsoft.com/office/drawing/2014/main" id="{79444828-DF81-1C81-79B5-726D8092C072}"/>
              </a:ext>
            </a:extLst>
          </p:cNvPr>
          <p:cNvCxnSpPr>
            <a:stCxn id="11" idx="3"/>
            <a:endCxn id="8" idx="1"/>
          </p:cNvCxnSpPr>
          <p:nvPr/>
        </p:nvCxnSpPr>
        <p:spPr>
          <a:xfrm>
            <a:off x="5227483" y="2239834"/>
            <a:ext cx="1178538" cy="1267578"/>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id="{805E35BA-056A-769C-BFAD-9B19C1E443EB}"/>
              </a:ext>
            </a:extLst>
          </p:cNvPr>
          <p:cNvCxnSpPr>
            <a:stCxn id="12" idx="3"/>
            <a:endCxn id="8" idx="1"/>
          </p:cNvCxnSpPr>
          <p:nvPr/>
        </p:nvCxnSpPr>
        <p:spPr>
          <a:xfrm>
            <a:off x="5227483" y="3222936"/>
            <a:ext cx="1178538" cy="284476"/>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8DE14736-CD2D-6133-C0B7-B70818E38618}"/>
              </a:ext>
            </a:extLst>
          </p:cNvPr>
          <p:cNvCxnSpPr>
            <a:cxnSpLocks/>
            <a:stCxn id="11" idx="1"/>
            <a:endCxn id="6" idx="3"/>
          </p:cNvCxnSpPr>
          <p:nvPr/>
        </p:nvCxnSpPr>
        <p:spPr>
          <a:xfrm rot="10800000">
            <a:off x="2737979" y="1643578"/>
            <a:ext cx="1178539" cy="596256"/>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3D8D2454-F910-67A0-7192-3CE425C7F004}"/>
              </a:ext>
            </a:extLst>
          </p:cNvPr>
          <p:cNvCxnSpPr>
            <a:cxnSpLocks/>
            <a:stCxn id="12" idx="1"/>
            <a:endCxn id="10" idx="3"/>
          </p:cNvCxnSpPr>
          <p:nvPr/>
        </p:nvCxnSpPr>
        <p:spPr>
          <a:xfrm rot="10800000" flipV="1">
            <a:off x="2737979" y="3222935"/>
            <a:ext cx="1178539" cy="291325"/>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CBD52B6-FF3A-2796-0B7C-F2604A957056}"/>
              </a:ext>
            </a:extLst>
          </p:cNvPr>
          <p:cNvGrpSpPr/>
          <p:nvPr/>
        </p:nvGrpSpPr>
        <p:grpSpPr>
          <a:xfrm>
            <a:off x="6406019" y="2746624"/>
            <a:ext cx="2133059" cy="1798926"/>
            <a:chOff x="6406019" y="2746624"/>
            <a:chExt cx="2133059" cy="1798926"/>
          </a:xfrm>
        </p:grpSpPr>
        <p:pic>
          <p:nvPicPr>
            <p:cNvPr id="8" name="Picture 7">
              <a:extLst>
                <a:ext uri="{FF2B5EF4-FFF2-40B4-BE49-F238E27FC236}">
                  <a16:creationId xmlns:a16="http://schemas.microsoft.com/office/drawing/2014/main" id="{91A1E8BC-2261-6DC8-94EC-D2FEE45ED7A5}"/>
                </a:ext>
              </a:extLst>
            </p:cNvPr>
            <p:cNvPicPr>
              <a:picLocks noChangeAspect="1"/>
            </p:cNvPicPr>
            <p:nvPr/>
          </p:nvPicPr>
          <p:blipFill>
            <a:blip r:embed="rId3"/>
            <a:stretch>
              <a:fillRect/>
            </a:stretch>
          </p:blipFill>
          <p:spPr>
            <a:xfrm>
              <a:off x="6406019" y="2746624"/>
              <a:ext cx="2133059" cy="1521576"/>
            </a:xfrm>
            <a:prstGeom prst="rect">
              <a:avLst/>
            </a:prstGeom>
          </p:spPr>
        </p:pic>
        <p:sp>
          <p:nvSpPr>
            <p:cNvPr id="22" name="TextBox 21">
              <a:extLst>
                <a:ext uri="{FF2B5EF4-FFF2-40B4-BE49-F238E27FC236}">
                  <a16:creationId xmlns:a16="http://schemas.microsoft.com/office/drawing/2014/main" id="{F0E55300-FDDC-F264-A035-D06A5F246FDB}"/>
                </a:ext>
              </a:extLst>
            </p:cNvPr>
            <p:cNvSpPr txBox="1"/>
            <p:nvPr/>
          </p:nvSpPr>
          <p:spPr>
            <a:xfrm>
              <a:off x="6406019" y="4317484"/>
              <a:ext cx="2133059" cy="228066"/>
            </a:xfrm>
            <a:prstGeom prst="rect">
              <a:avLst/>
            </a:prstGeom>
            <a:noFill/>
          </p:spPr>
          <p:txBody>
            <a:bodyPr wrap="square" rtlCol="0">
              <a:spAutoFit/>
            </a:bodyPr>
            <a:lstStyle/>
            <a:p>
              <a:pPr algn="ctr"/>
              <a:r>
                <a:rPr lang="en-US" sz="1000" i="1" dirty="0" err="1">
                  <a:latin typeface="+mn-lt"/>
                </a:rPr>
                <a:t>Có</a:t>
              </a:r>
              <a:r>
                <a:rPr lang="en-US" sz="1000" i="1" dirty="0">
                  <a:latin typeface="+mn-lt"/>
                </a:rPr>
                <a:t> </a:t>
              </a:r>
              <a:r>
                <a:rPr lang="en-US" sz="1000" i="1" dirty="0" err="1">
                  <a:latin typeface="+mn-lt"/>
                </a:rPr>
                <a:t>RedisJSON</a:t>
              </a:r>
              <a:r>
                <a:rPr lang="en-US" sz="1000" i="1" dirty="0">
                  <a:latin typeface="+mn-lt"/>
                </a:rPr>
                <a:t>, Search</a:t>
              </a:r>
            </a:p>
          </p:txBody>
        </p:sp>
      </p:grpSp>
      <p:grpSp>
        <p:nvGrpSpPr>
          <p:cNvPr id="38" name="Group 37">
            <a:extLst>
              <a:ext uri="{FF2B5EF4-FFF2-40B4-BE49-F238E27FC236}">
                <a16:creationId xmlns:a16="http://schemas.microsoft.com/office/drawing/2014/main" id="{E9B6F2A4-D05F-9143-8924-564D110C2621}"/>
              </a:ext>
            </a:extLst>
          </p:cNvPr>
          <p:cNvGrpSpPr/>
          <p:nvPr/>
        </p:nvGrpSpPr>
        <p:grpSpPr>
          <a:xfrm>
            <a:off x="801972" y="963866"/>
            <a:ext cx="1936007" cy="1727438"/>
            <a:chOff x="801972" y="963866"/>
            <a:chExt cx="1936007" cy="1727438"/>
          </a:xfrm>
        </p:grpSpPr>
        <p:pic>
          <p:nvPicPr>
            <p:cNvPr id="6" name="Picture 5">
              <a:extLst>
                <a:ext uri="{FF2B5EF4-FFF2-40B4-BE49-F238E27FC236}">
                  <a16:creationId xmlns:a16="http://schemas.microsoft.com/office/drawing/2014/main" id="{FD912516-9055-6089-3F64-3356434E00CF}"/>
                </a:ext>
              </a:extLst>
            </p:cNvPr>
            <p:cNvPicPr>
              <a:picLocks noChangeAspect="1"/>
            </p:cNvPicPr>
            <p:nvPr/>
          </p:nvPicPr>
          <p:blipFill>
            <a:blip r:embed="rId4"/>
            <a:stretch>
              <a:fillRect/>
            </a:stretch>
          </p:blipFill>
          <p:spPr>
            <a:xfrm>
              <a:off x="801973" y="963866"/>
              <a:ext cx="1936005" cy="1359423"/>
            </a:xfrm>
            <a:prstGeom prst="rect">
              <a:avLst/>
            </a:prstGeom>
          </p:spPr>
        </p:pic>
        <p:sp>
          <p:nvSpPr>
            <p:cNvPr id="36" name="TextBox 35">
              <a:extLst>
                <a:ext uri="{FF2B5EF4-FFF2-40B4-BE49-F238E27FC236}">
                  <a16:creationId xmlns:a16="http://schemas.microsoft.com/office/drawing/2014/main" id="{7F26FC09-8531-21F3-7EC0-3D0BD8913EE0}"/>
                </a:ext>
              </a:extLst>
            </p:cNvPr>
            <p:cNvSpPr txBox="1"/>
            <p:nvPr/>
          </p:nvSpPr>
          <p:spPr>
            <a:xfrm>
              <a:off x="801972" y="2321972"/>
              <a:ext cx="1936007" cy="369332"/>
            </a:xfrm>
            <a:prstGeom prst="rect">
              <a:avLst/>
            </a:prstGeom>
            <a:noFill/>
          </p:spPr>
          <p:txBody>
            <a:bodyPr wrap="square" rtlCol="0">
              <a:spAutoFit/>
            </a:bodyPr>
            <a:lstStyle/>
            <a:p>
              <a:pPr algn="ctr"/>
              <a:r>
                <a:rPr lang="en-US" sz="900" i="1" dirty="0" err="1">
                  <a:latin typeface="+mn-lt"/>
                </a:rPr>
                <a:t>Bản</a:t>
              </a:r>
              <a:r>
                <a:rPr lang="en-US" sz="900" i="1" dirty="0">
                  <a:latin typeface="+mn-lt"/>
                </a:rPr>
                <a:t> &gt; 7.2 </a:t>
              </a:r>
              <a:r>
                <a:rPr lang="en-US" sz="900" i="1" dirty="0" err="1">
                  <a:latin typeface="+mn-lt"/>
                </a:rPr>
                <a:t>có</a:t>
              </a:r>
              <a:r>
                <a:rPr lang="en-US" sz="900" i="1" dirty="0">
                  <a:latin typeface="+mn-lt"/>
                </a:rPr>
                <a:t> </a:t>
              </a:r>
              <a:r>
                <a:rPr lang="en-US" sz="900" i="1" dirty="0" err="1">
                  <a:latin typeface="+mn-lt"/>
                </a:rPr>
                <a:t>RedisJson</a:t>
              </a:r>
              <a:r>
                <a:rPr lang="en-US" sz="900" i="1" dirty="0">
                  <a:latin typeface="+mn-lt"/>
                </a:rPr>
                <a:t>, Search</a:t>
              </a:r>
            </a:p>
          </p:txBody>
        </p:sp>
      </p:grpSp>
      <p:pic>
        <p:nvPicPr>
          <p:cNvPr id="25" name="Picture 24">
            <a:extLst>
              <a:ext uri="{FF2B5EF4-FFF2-40B4-BE49-F238E27FC236}">
                <a16:creationId xmlns:a16="http://schemas.microsoft.com/office/drawing/2014/main" id="{8338860E-1595-635B-13E5-6C05543BC9E2}"/>
              </a:ext>
            </a:extLst>
          </p:cNvPr>
          <p:cNvPicPr>
            <a:picLocks noChangeAspect="1"/>
          </p:cNvPicPr>
          <p:nvPr/>
        </p:nvPicPr>
        <p:blipFill>
          <a:blip r:embed="rId5"/>
          <a:stretch>
            <a:fillRect/>
          </a:stretch>
        </p:blipFill>
        <p:spPr>
          <a:xfrm>
            <a:off x="6406021" y="936395"/>
            <a:ext cx="2133059" cy="1385577"/>
          </a:xfrm>
          <a:prstGeom prst="rect">
            <a:avLst/>
          </a:prstGeom>
        </p:spPr>
      </p:pic>
      <p:cxnSp>
        <p:nvCxnSpPr>
          <p:cNvPr id="28" name="Connector: Curved 27">
            <a:extLst>
              <a:ext uri="{FF2B5EF4-FFF2-40B4-BE49-F238E27FC236}">
                <a16:creationId xmlns:a16="http://schemas.microsoft.com/office/drawing/2014/main" id="{CF1DF64B-EBAD-6F4F-F115-5B9C0B3D2FCB}"/>
              </a:ext>
            </a:extLst>
          </p:cNvPr>
          <p:cNvCxnSpPr>
            <a:cxnSpLocks/>
            <a:stCxn id="11" idx="3"/>
            <a:endCxn id="25" idx="1"/>
          </p:cNvCxnSpPr>
          <p:nvPr/>
        </p:nvCxnSpPr>
        <p:spPr>
          <a:xfrm flipV="1">
            <a:off x="5227483" y="1629184"/>
            <a:ext cx="1178538" cy="610650"/>
          </a:xfrm>
          <a:prstGeom prst="curvedConnector3">
            <a:avLst/>
          </a:prstGeom>
          <a:ln>
            <a:solidFill>
              <a:schemeClr val="bg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941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a:extLst>
            <a:ext uri="{FF2B5EF4-FFF2-40B4-BE49-F238E27FC236}">
              <a16:creationId xmlns:a16="http://schemas.microsoft.com/office/drawing/2014/main" id="{761E0BF5-A738-8AC0-B6F0-8C9B0C685708}"/>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594DE250-B27C-F9DE-7C75-3CE81C28A803}"/>
              </a:ext>
            </a:extLst>
          </p:cNvPr>
          <p:cNvSpPr>
            <a:spLocks noGrp="1"/>
          </p:cNvSpPr>
          <p:nvPr>
            <p:ph type="title"/>
          </p:nvPr>
        </p:nvSpPr>
        <p:spPr/>
        <p:txBody>
          <a:bodyPr/>
          <a:lstStyle/>
          <a:p>
            <a:pPr algn="ctr"/>
            <a:r>
              <a:rPr lang="en-US" dirty="0">
                <a:solidFill>
                  <a:srgbClr val="E06666"/>
                </a:solidFill>
              </a:rPr>
              <a:t>THÀNH VIÊN</a:t>
            </a:r>
          </a:p>
        </p:txBody>
      </p:sp>
      <p:sp>
        <p:nvSpPr>
          <p:cNvPr id="3" name="Slide Number Placeholder 2">
            <a:extLst>
              <a:ext uri="{FF2B5EF4-FFF2-40B4-BE49-F238E27FC236}">
                <a16:creationId xmlns:a16="http://schemas.microsoft.com/office/drawing/2014/main" id="{F82822CB-2C2C-7AFF-51F2-CF46227B0F6E}"/>
              </a:ext>
            </a:extLst>
          </p:cNvPr>
          <p:cNvSpPr>
            <a:spLocks noGrp="1"/>
          </p:cNvSpPr>
          <p:nvPr>
            <p:ph type="sldNum" sz="quarter" idx="10"/>
          </p:nvPr>
        </p:nvSpPr>
        <p:spPr/>
        <p:txBody>
          <a:bodyPr/>
          <a:lstStyle/>
          <a:p>
            <a:fld id="{2495164B-5D6D-4E6F-9B21-42D9DF0EA601}" type="slidenum">
              <a:rPr lang="en-US" smtClean="0"/>
              <a:t>2</a:t>
            </a:fld>
            <a:endParaRPr lang="en-US"/>
          </a:p>
        </p:txBody>
      </p:sp>
      <p:sp>
        <p:nvSpPr>
          <p:cNvPr id="62" name="Rectangle 61">
            <a:extLst>
              <a:ext uri="{FF2B5EF4-FFF2-40B4-BE49-F238E27FC236}">
                <a16:creationId xmlns:a16="http://schemas.microsoft.com/office/drawing/2014/main" id="{E95C2168-03F3-0B26-E80E-318CAAC6667F}"/>
              </a:ext>
            </a:extLst>
          </p:cNvPr>
          <p:cNvSpPr/>
          <p:nvPr/>
        </p:nvSpPr>
        <p:spPr>
          <a:xfrm>
            <a:off x="7919049" y="1207698"/>
            <a:ext cx="1224951" cy="3183147"/>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Subtitle 16">
            <a:extLst>
              <a:ext uri="{FF2B5EF4-FFF2-40B4-BE49-F238E27FC236}">
                <a16:creationId xmlns:a16="http://schemas.microsoft.com/office/drawing/2014/main" id="{B6D4F029-918D-CFAC-DB9F-15640D067933}"/>
              </a:ext>
            </a:extLst>
          </p:cNvPr>
          <p:cNvSpPr txBox="1">
            <a:spLocks/>
          </p:cNvSpPr>
          <p:nvPr/>
        </p:nvSpPr>
        <p:spPr>
          <a:xfrm>
            <a:off x="3399695" y="2795796"/>
            <a:ext cx="2281992" cy="527700"/>
          </a:xfrm>
          <a:prstGeom prst="rect">
            <a:avLst/>
          </a:prstGeom>
        </p:spPr>
        <p:txBody>
          <a:bodyPr anchor="t"/>
          <a:lstStyle>
            <a:defPPr marR="0" lvl="0" algn="l" rtl="0">
              <a:lnSpc>
                <a:spcPct val="100000"/>
              </a:lnSpc>
              <a:spcBef>
                <a:spcPts val="0"/>
              </a:spcBef>
              <a:spcAft>
                <a:spcPts val="0"/>
              </a:spcAft>
              <a:defRPr/>
            </a:defPPr>
            <a:lvl1pPr algn="ctr">
              <a:defRPr sz="1600" b="1">
                <a:latin typeface="+mn-lt"/>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ĐOÀN DUY HIẾU</a:t>
            </a:r>
          </a:p>
          <a:p>
            <a:pPr>
              <a:lnSpc>
                <a:spcPct val="150000"/>
              </a:lnSpc>
            </a:pPr>
            <a:r>
              <a:rPr lang="en-US" dirty="0"/>
              <a:t>2001221914</a:t>
            </a:r>
          </a:p>
        </p:txBody>
      </p:sp>
      <p:sp>
        <p:nvSpPr>
          <p:cNvPr id="38" name="Oval 37">
            <a:extLst>
              <a:ext uri="{FF2B5EF4-FFF2-40B4-BE49-F238E27FC236}">
                <a16:creationId xmlns:a16="http://schemas.microsoft.com/office/drawing/2014/main" id="{C5D0D90E-6216-8A64-FF6F-0721CACE9730}"/>
              </a:ext>
            </a:extLst>
          </p:cNvPr>
          <p:cNvSpPr/>
          <p:nvPr/>
        </p:nvSpPr>
        <p:spPr>
          <a:xfrm>
            <a:off x="4021797"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02</a:t>
            </a:r>
          </a:p>
        </p:txBody>
      </p:sp>
      <p:sp>
        <p:nvSpPr>
          <p:cNvPr id="55" name="Subtitle 16">
            <a:extLst>
              <a:ext uri="{FF2B5EF4-FFF2-40B4-BE49-F238E27FC236}">
                <a16:creationId xmlns:a16="http://schemas.microsoft.com/office/drawing/2014/main" id="{007AEBAF-22DC-4E06-49ED-D0C0FD221003}"/>
              </a:ext>
            </a:extLst>
          </p:cNvPr>
          <p:cNvSpPr txBox="1">
            <a:spLocks/>
          </p:cNvSpPr>
          <p:nvPr/>
        </p:nvSpPr>
        <p:spPr>
          <a:xfrm>
            <a:off x="1032881" y="2795796"/>
            <a:ext cx="2281992" cy="527700"/>
          </a:xfrm>
          <a:prstGeom prst="rect">
            <a:avLst/>
          </a:prstGeom>
        </p:spPr>
        <p:txBody>
          <a:bodyPr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lnSpc>
                <a:spcPct val="150000"/>
              </a:lnSpc>
            </a:pPr>
            <a:r>
              <a:rPr lang="en-US" sz="1600" b="1" dirty="0">
                <a:latin typeface="+mn-lt"/>
              </a:rPr>
              <a:t>ĐẶNG TRƯỜNG VŨ</a:t>
            </a:r>
          </a:p>
          <a:p>
            <a:pPr algn="ctr">
              <a:lnSpc>
                <a:spcPct val="150000"/>
              </a:lnSpc>
            </a:pPr>
            <a:r>
              <a:rPr lang="en-US" sz="1600" b="1" dirty="0">
                <a:latin typeface="+mn-lt"/>
              </a:rPr>
              <a:t>2001225908</a:t>
            </a:r>
          </a:p>
        </p:txBody>
      </p:sp>
      <p:sp>
        <p:nvSpPr>
          <p:cNvPr id="59" name="Oval 58">
            <a:extLst>
              <a:ext uri="{FF2B5EF4-FFF2-40B4-BE49-F238E27FC236}">
                <a16:creationId xmlns:a16="http://schemas.microsoft.com/office/drawing/2014/main" id="{A138CD47-252A-39C4-D7EE-49BF05BEE3B3}"/>
              </a:ext>
            </a:extLst>
          </p:cNvPr>
          <p:cNvSpPr/>
          <p:nvPr/>
        </p:nvSpPr>
        <p:spPr>
          <a:xfrm>
            <a:off x="1654983"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01</a:t>
            </a:r>
          </a:p>
        </p:txBody>
      </p:sp>
      <p:sp>
        <p:nvSpPr>
          <p:cNvPr id="54" name="Oval 53">
            <a:extLst>
              <a:ext uri="{FF2B5EF4-FFF2-40B4-BE49-F238E27FC236}">
                <a16:creationId xmlns:a16="http://schemas.microsoft.com/office/drawing/2014/main" id="{7F30045A-5747-2D3C-F836-55AAA9AFE51F}"/>
              </a:ext>
            </a:extLst>
          </p:cNvPr>
          <p:cNvSpPr/>
          <p:nvPr/>
        </p:nvSpPr>
        <p:spPr>
          <a:xfrm>
            <a:off x="6646431" y="1687742"/>
            <a:ext cx="1037788" cy="930165"/>
          </a:xfrm>
          <a:prstGeom prst="ellipse">
            <a:avLst/>
          </a:prstGeom>
          <a:ln>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03</a:t>
            </a:r>
          </a:p>
        </p:txBody>
      </p:sp>
      <p:sp>
        <p:nvSpPr>
          <p:cNvPr id="60" name="Subtitle 16">
            <a:extLst>
              <a:ext uri="{FF2B5EF4-FFF2-40B4-BE49-F238E27FC236}">
                <a16:creationId xmlns:a16="http://schemas.microsoft.com/office/drawing/2014/main" id="{5B11A302-A3D0-E05D-2F30-5B33ADD5891A}"/>
              </a:ext>
            </a:extLst>
          </p:cNvPr>
          <p:cNvSpPr txBox="1">
            <a:spLocks/>
          </p:cNvSpPr>
          <p:nvPr/>
        </p:nvSpPr>
        <p:spPr>
          <a:xfrm>
            <a:off x="5815300" y="2789746"/>
            <a:ext cx="2700050" cy="930164"/>
          </a:xfrm>
          <a:prstGeom prst="rect">
            <a:avLst/>
          </a:prstGeom>
        </p:spPr>
        <p:txBody>
          <a:bodyPr anchor="t"/>
          <a:lstStyle>
            <a:defPPr marR="0" lvl="0" algn="l" rtl="0">
              <a:lnSpc>
                <a:spcPct val="100000"/>
              </a:lnSpc>
              <a:spcBef>
                <a:spcPts val="0"/>
              </a:spcBef>
              <a:spcAft>
                <a:spcPts val="0"/>
              </a:spcAft>
              <a:defRPr/>
            </a:defPPr>
            <a:lvl1pPr algn="ctr">
              <a:defRPr sz="1600" b="1">
                <a:latin typeface="+mn-lt"/>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50000"/>
              </a:lnSpc>
            </a:pPr>
            <a:r>
              <a:rPr lang="en-US" dirty="0"/>
              <a:t>LÊ TRƯƠNG CÔNG HIẾU</a:t>
            </a:r>
          </a:p>
          <a:p>
            <a:pPr>
              <a:lnSpc>
                <a:spcPct val="150000"/>
              </a:lnSpc>
            </a:pPr>
            <a:r>
              <a:rPr lang="en-US" dirty="0"/>
              <a:t>2001221414</a:t>
            </a:r>
          </a:p>
        </p:txBody>
      </p:sp>
      <p:sp>
        <p:nvSpPr>
          <p:cNvPr id="2" name="Footer Placeholder 1">
            <a:extLst>
              <a:ext uri="{FF2B5EF4-FFF2-40B4-BE49-F238E27FC236}">
                <a16:creationId xmlns:a16="http://schemas.microsoft.com/office/drawing/2014/main" id="{28F978E4-F51C-2CD6-C32C-EE3E2FCE7C6F}"/>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971679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41AF3-72A8-023E-D0A1-77572D352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FFFD59-343F-22DE-A482-D0EC10474B0E}"/>
              </a:ext>
            </a:extLst>
          </p:cNvPr>
          <p:cNvSpPr>
            <a:spLocks noGrp="1"/>
          </p:cNvSpPr>
          <p:nvPr>
            <p:ph type="title"/>
          </p:nvPr>
        </p:nvSpPr>
        <p:spPr>
          <a:xfrm>
            <a:off x="715100" y="445025"/>
            <a:ext cx="7713900" cy="572700"/>
          </a:xfrm>
          <a:noFill/>
          <a:ln>
            <a:noFill/>
          </a:ln>
        </p:spPr>
        <p:txBody>
          <a:bodyPr spcFirstLastPara="1" wrap="square" lIns="91425" tIns="91425" rIns="91425" bIns="91425" anchor="t" anchorCtr="0">
            <a:noAutofit/>
          </a:bodyPr>
          <a:lstStyle/>
          <a:p>
            <a:r>
              <a:rPr lang="en-US" dirty="0" err="1">
                <a:solidFill>
                  <a:srgbClr val="E06666"/>
                </a:solidFill>
              </a:rPr>
              <a:t>Cấu</a:t>
            </a:r>
            <a:r>
              <a:rPr lang="en-US" dirty="0">
                <a:solidFill>
                  <a:srgbClr val="E06666"/>
                </a:solidFill>
              </a:rPr>
              <a:t> </a:t>
            </a:r>
            <a:r>
              <a:rPr lang="en-US" dirty="0" err="1">
                <a:solidFill>
                  <a:srgbClr val="E06666"/>
                </a:solidFill>
              </a:rPr>
              <a:t>hình</a:t>
            </a:r>
            <a:r>
              <a:rPr lang="en-US" dirty="0">
                <a:solidFill>
                  <a:srgbClr val="E06666"/>
                </a:solidFill>
              </a:rPr>
              <a:t> Redis - Docker</a:t>
            </a:r>
          </a:p>
        </p:txBody>
      </p:sp>
      <p:sp>
        <p:nvSpPr>
          <p:cNvPr id="3" name="Slide Number Placeholder 2">
            <a:extLst>
              <a:ext uri="{FF2B5EF4-FFF2-40B4-BE49-F238E27FC236}">
                <a16:creationId xmlns:a16="http://schemas.microsoft.com/office/drawing/2014/main" id="{35F0026A-F338-812B-B9E3-9EADBA342A7B}"/>
              </a:ext>
            </a:extLst>
          </p:cNvPr>
          <p:cNvSpPr>
            <a:spLocks noGrp="1"/>
          </p:cNvSpPr>
          <p:nvPr>
            <p:ph type="sldNum" sz="quarter" idx="10"/>
          </p:nvPr>
        </p:nvSpPr>
        <p:spPr>
          <a:xfrm>
            <a:off x="6457950" y="4767263"/>
            <a:ext cx="2057400" cy="274637"/>
          </a:xfrm>
        </p:spPr>
        <p:txBody>
          <a:bodyPr anchor="ctr">
            <a:normAutofit/>
          </a:bodyPr>
          <a:lstStyle/>
          <a:p>
            <a:pPr>
              <a:spcAft>
                <a:spcPts val="600"/>
              </a:spcAft>
            </a:pPr>
            <a:fld id="{2495164B-5D6D-4E6F-9B21-42D9DF0EA601}" type="slidenum">
              <a:rPr lang="en-US" smtClean="0"/>
              <a:pPr>
                <a:spcAft>
                  <a:spcPts val="600"/>
                </a:spcAft>
              </a:pPr>
              <a:t>20</a:t>
            </a:fld>
            <a:endParaRPr lang="en-US"/>
          </a:p>
        </p:txBody>
      </p:sp>
      <p:sp>
        <p:nvSpPr>
          <p:cNvPr id="4" name="Footer Placeholder 3">
            <a:extLst>
              <a:ext uri="{FF2B5EF4-FFF2-40B4-BE49-F238E27FC236}">
                <a16:creationId xmlns:a16="http://schemas.microsoft.com/office/drawing/2014/main" id="{37BE9BF0-CA43-A51E-B592-53FA4B607432}"/>
              </a:ext>
            </a:extLst>
          </p:cNvPr>
          <p:cNvSpPr>
            <a:spLocks noGrp="1"/>
          </p:cNvSpPr>
          <p:nvPr>
            <p:ph type="ftr" sz="quarter" idx="11"/>
          </p:nvPr>
        </p:nvSpPr>
        <p:spPr>
          <a:xfrm>
            <a:off x="3028950" y="4767263"/>
            <a:ext cx="3086100" cy="274637"/>
          </a:xfrm>
        </p:spPr>
        <p:txBody>
          <a:bodyPr anchor="ctr">
            <a:normAutofit/>
          </a:bodyPr>
          <a:lstStyle/>
          <a:p>
            <a:pPr>
              <a:spcAft>
                <a:spcPts val="600"/>
              </a:spcAft>
            </a:pPr>
            <a:r>
              <a:rPr lang="vi-VN"/>
              <a:t>Trường Đại Học Công Thương TPHCM</a:t>
            </a:r>
            <a:endParaRPr lang="en-US"/>
          </a:p>
        </p:txBody>
      </p:sp>
      <p:pic>
        <p:nvPicPr>
          <p:cNvPr id="15" name="Picture 14">
            <a:extLst>
              <a:ext uri="{FF2B5EF4-FFF2-40B4-BE49-F238E27FC236}">
                <a16:creationId xmlns:a16="http://schemas.microsoft.com/office/drawing/2014/main" id="{56DD4162-5F20-E906-48F6-45F48D6B6004}"/>
              </a:ext>
            </a:extLst>
          </p:cNvPr>
          <p:cNvPicPr>
            <a:picLocks noChangeAspect="1"/>
          </p:cNvPicPr>
          <p:nvPr/>
        </p:nvPicPr>
        <p:blipFill>
          <a:blip r:embed="rId2"/>
          <a:srcRect t="3189"/>
          <a:stretch>
            <a:fillRect/>
          </a:stretch>
        </p:blipFill>
        <p:spPr>
          <a:xfrm>
            <a:off x="895362" y="1312353"/>
            <a:ext cx="3305729" cy="3160278"/>
          </a:xfrm>
          <a:prstGeom prst="rect">
            <a:avLst/>
          </a:prstGeom>
          <a:noFill/>
          <a:ln>
            <a:noFill/>
          </a:ln>
        </p:spPr>
      </p:pic>
      <p:pic>
        <p:nvPicPr>
          <p:cNvPr id="19" name="Picture 18">
            <a:extLst>
              <a:ext uri="{FF2B5EF4-FFF2-40B4-BE49-F238E27FC236}">
                <a16:creationId xmlns:a16="http://schemas.microsoft.com/office/drawing/2014/main" id="{F7D4FB86-580E-AE94-7A21-853261E3FBE8}"/>
              </a:ext>
            </a:extLst>
          </p:cNvPr>
          <p:cNvPicPr>
            <a:picLocks noChangeAspect="1"/>
          </p:cNvPicPr>
          <p:nvPr/>
        </p:nvPicPr>
        <p:blipFill>
          <a:blip r:embed="rId3"/>
          <a:srcRect t="3189"/>
          <a:stretch>
            <a:fillRect/>
          </a:stretch>
        </p:blipFill>
        <p:spPr>
          <a:xfrm>
            <a:off x="4942910" y="1312353"/>
            <a:ext cx="3305729" cy="3160279"/>
          </a:xfrm>
          <a:prstGeom prst="rect">
            <a:avLst/>
          </a:prstGeom>
          <a:noFill/>
          <a:ln>
            <a:noFill/>
          </a:ln>
        </p:spPr>
      </p:pic>
    </p:spTree>
    <p:extLst>
      <p:ext uri="{BB962C8B-B14F-4D97-AF65-F5344CB8AC3E}">
        <p14:creationId xmlns:p14="http://schemas.microsoft.com/office/powerpoint/2010/main" val="3379712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DA70-D5C8-CA23-8BD8-FB5926C6C34B}"/>
              </a:ext>
            </a:extLst>
          </p:cNvPr>
          <p:cNvSpPr>
            <a:spLocks noGrp="1"/>
          </p:cNvSpPr>
          <p:nvPr>
            <p:ph type="title"/>
          </p:nvPr>
        </p:nvSpPr>
        <p:spPr>
          <a:xfrm>
            <a:off x="720000" y="445025"/>
            <a:ext cx="7704000" cy="600004"/>
          </a:xfrm>
          <a:noFill/>
          <a:ln>
            <a:noFill/>
          </a:ln>
        </p:spPr>
        <p:txBody>
          <a:bodyPr spcFirstLastPara="1" wrap="square" lIns="91425" tIns="91425" rIns="91425" bIns="91425" anchor="t" anchorCtr="0">
            <a:noAutofit/>
          </a:bodyPr>
          <a:lstStyle/>
          <a:p>
            <a:r>
              <a:rPr lang="en-US" sz="2800" dirty="0" err="1">
                <a:solidFill>
                  <a:srgbClr val="E06666"/>
                </a:solidFill>
              </a:rPr>
              <a:t>Khắc</a:t>
            </a:r>
            <a:r>
              <a:rPr lang="en-US" sz="2800" dirty="0">
                <a:solidFill>
                  <a:srgbClr val="E06666"/>
                </a:solidFill>
              </a:rPr>
              <a:t> </a:t>
            </a:r>
            <a:r>
              <a:rPr lang="en-US" sz="2800" dirty="0" err="1">
                <a:solidFill>
                  <a:srgbClr val="E06666"/>
                </a:solidFill>
              </a:rPr>
              <a:t>phục</a:t>
            </a:r>
            <a:r>
              <a:rPr lang="en-US" sz="2800" dirty="0">
                <a:solidFill>
                  <a:srgbClr val="E06666"/>
                </a:solidFill>
              </a:rPr>
              <a:t> </a:t>
            </a:r>
            <a:r>
              <a:rPr lang="en-US" sz="2800" dirty="0" err="1">
                <a:solidFill>
                  <a:srgbClr val="E06666"/>
                </a:solidFill>
              </a:rPr>
              <a:t>lỗi</a:t>
            </a:r>
            <a:r>
              <a:rPr lang="en-US" sz="2800" dirty="0">
                <a:solidFill>
                  <a:srgbClr val="E06666"/>
                </a:solidFill>
              </a:rPr>
              <a:t> </a:t>
            </a:r>
            <a:r>
              <a:rPr lang="en-US" sz="2800" dirty="0" err="1">
                <a:solidFill>
                  <a:srgbClr val="E06666"/>
                </a:solidFill>
              </a:rPr>
              <a:t>khi</a:t>
            </a:r>
            <a:r>
              <a:rPr lang="en-US" sz="2800" dirty="0">
                <a:solidFill>
                  <a:srgbClr val="E06666"/>
                </a:solidFill>
              </a:rPr>
              <a:t> </a:t>
            </a:r>
            <a:r>
              <a:rPr lang="en-US" sz="2800" dirty="0" err="1">
                <a:solidFill>
                  <a:srgbClr val="E06666"/>
                </a:solidFill>
              </a:rPr>
              <a:t>kết</a:t>
            </a:r>
            <a:r>
              <a:rPr lang="en-US" sz="2800" dirty="0">
                <a:solidFill>
                  <a:srgbClr val="E06666"/>
                </a:solidFill>
              </a:rPr>
              <a:t> </a:t>
            </a:r>
            <a:r>
              <a:rPr lang="en-US" sz="2800" dirty="0" err="1">
                <a:solidFill>
                  <a:srgbClr val="E06666"/>
                </a:solidFill>
              </a:rPr>
              <a:t>nối</a:t>
            </a:r>
            <a:r>
              <a:rPr lang="en-US" sz="2800" dirty="0">
                <a:solidFill>
                  <a:srgbClr val="E06666"/>
                </a:solidFill>
              </a:rPr>
              <a:t> 2 container</a:t>
            </a:r>
          </a:p>
        </p:txBody>
      </p:sp>
      <p:sp>
        <p:nvSpPr>
          <p:cNvPr id="3" name="Slide Number Placeholder 2">
            <a:extLst>
              <a:ext uri="{FF2B5EF4-FFF2-40B4-BE49-F238E27FC236}">
                <a16:creationId xmlns:a16="http://schemas.microsoft.com/office/drawing/2014/main" id="{578C6895-177F-F8E4-DBF0-F9E8ABF0EFDB}"/>
              </a:ext>
            </a:extLst>
          </p:cNvPr>
          <p:cNvSpPr>
            <a:spLocks noGrp="1"/>
          </p:cNvSpPr>
          <p:nvPr>
            <p:ph type="sldNum" sz="quarter" idx="10"/>
          </p:nvPr>
        </p:nvSpPr>
        <p:spPr/>
        <p:txBody>
          <a:bodyPr/>
          <a:lstStyle/>
          <a:p>
            <a:fld id="{2495164B-5D6D-4E6F-9B21-42D9DF0EA601}" type="slidenum">
              <a:rPr lang="en-US" smtClean="0"/>
              <a:t>21</a:t>
            </a:fld>
            <a:endParaRPr lang="en-US"/>
          </a:p>
        </p:txBody>
      </p:sp>
      <p:sp>
        <p:nvSpPr>
          <p:cNvPr id="4" name="Footer Placeholder 3">
            <a:extLst>
              <a:ext uri="{FF2B5EF4-FFF2-40B4-BE49-F238E27FC236}">
                <a16:creationId xmlns:a16="http://schemas.microsoft.com/office/drawing/2014/main" id="{6067189B-4652-85A0-425F-8737F204413C}"/>
              </a:ext>
            </a:extLst>
          </p:cNvPr>
          <p:cNvSpPr>
            <a:spLocks noGrp="1"/>
          </p:cNvSpPr>
          <p:nvPr>
            <p:ph type="ftr" sz="quarter" idx="11"/>
          </p:nvPr>
        </p:nvSpPr>
        <p:spPr/>
        <p:txBody>
          <a:bodyPr/>
          <a:lstStyle/>
          <a:p>
            <a:r>
              <a:rPr lang="vi-VN"/>
              <a:t>Trường Đại Học Công Thương TPHCM</a:t>
            </a:r>
            <a:endParaRPr lang="en-US"/>
          </a:p>
        </p:txBody>
      </p:sp>
      <p:sp>
        <p:nvSpPr>
          <p:cNvPr id="18" name="Subtitle 17">
            <a:extLst>
              <a:ext uri="{FF2B5EF4-FFF2-40B4-BE49-F238E27FC236}">
                <a16:creationId xmlns:a16="http://schemas.microsoft.com/office/drawing/2014/main" id="{E7E6B49B-4282-5BCD-8523-C89B1DD6565D}"/>
              </a:ext>
            </a:extLst>
          </p:cNvPr>
          <p:cNvSpPr>
            <a:spLocks noGrp="1"/>
          </p:cNvSpPr>
          <p:nvPr>
            <p:ph type="subTitle" idx="7"/>
          </p:nvPr>
        </p:nvSpPr>
        <p:spPr>
          <a:xfrm>
            <a:off x="4099495" y="1427125"/>
            <a:ext cx="3194700" cy="764532"/>
          </a:xfrm>
        </p:spPr>
        <p:txBody>
          <a:bodyPr anchor="t"/>
          <a:lstStyle/>
          <a:p>
            <a:r>
              <a:rPr lang="en-US" dirty="0"/>
              <a:t>Cài </a:t>
            </a:r>
            <a:r>
              <a:rPr lang="en-US" dirty="0" err="1"/>
              <a:t>RedisInsight</a:t>
            </a:r>
            <a:r>
              <a:rPr lang="en-US" dirty="0"/>
              <a:t> Desktop</a:t>
            </a:r>
          </a:p>
          <a:p>
            <a:endParaRPr lang="en-US" dirty="0"/>
          </a:p>
        </p:txBody>
      </p:sp>
      <p:sp>
        <p:nvSpPr>
          <p:cNvPr id="26" name="Subtitle 4">
            <a:extLst>
              <a:ext uri="{FF2B5EF4-FFF2-40B4-BE49-F238E27FC236}">
                <a16:creationId xmlns:a16="http://schemas.microsoft.com/office/drawing/2014/main" id="{F66EB838-3DEB-96C3-F933-415960D63A0F}"/>
              </a:ext>
            </a:extLst>
          </p:cNvPr>
          <p:cNvSpPr txBox="1">
            <a:spLocks/>
          </p:cNvSpPr>
          <p:nvPr/>
        </p:nvSpPr>
        <p:spPr>
          <a:xfrm>
            <a:off x="720000" y="1427125"/>
            <a:ext cx="3194700" cy="7645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r>
              <a:rPr lang="en-US"/>
              <a:t>Map cổng Redis ra ngoài (localhost)</a:t>
            </a:r>
            <a:endParaRPr lang="en-US" dirty="0"/>
          </a:p>
        </p:txBody>
      </p:sp>
      <p:pic>
        <p:nvPicPr>
          <p:cNvPr id="28" name="Picture 27">
            <a:extLst>
              <a:ext uri="{FF2B5EF4-FFF2-40B4-BE49-F238E27FC236}">
                <a16:creationId xmlns:a16="http://schemas.microsoft.com/office/drawing/2014/main" id="{AFC0907E-ED5E-9C71-4F72-925961DFD2D8}"/>
              </a:ext>
            </a:extLst>
          </p:cNvPr>
          <p:cNvPicPr>
            <a:picLocks noChangeAspect="1"/>
          </p:cNvPicPr>
          <p:nvPr/>
        </p:nvPicPr>
        <p:blipFill>
          <a:blip r:embed="rId2"/>
          <a:stretch>
            <a:fillRect/>
          </a:stretch>
        </p:blipFill>
        <p:spPr>
          <a:xfrm>
            <a:off x="4383324" y="2294619"/>
            <a:ext cx="3086100" cy="2010229"/>
          </a:xfrm>
          <a:prstGeom prst="rect">
            <a:avLst/>
          </a:prstGeom>
        </p:spPr>
      </p:pic>
      <p:sp>
        <p:nvSpPr>
          <p:cNvPr id="6" name="Subtitle 5">
            <a:extLst>
              <a:ext uri="{FF2B5EF4-FFF2-40B4-BE49-F238E27FC236}">
                <a16:creationId xmlns:a16="http://schemas.microsoft.com/office/drawing/2014/main" id="{0E86718C-F98D-253A-2E84-999A55C58327}"/>
              </a:ext>
            </a:extLst>
          </p:cNvPr>
          <p:cNvSpPr>
            <a:spLocks noGrp="1"/>
          </p:cNvSpPr>
          <p:nvPr>
            <p:ph type="subTitle" idx="2"/>
          </p:nvPr>
        </p:nvSpPr>
        <p:spPr>
          <a:xfrm>
            <a:off x="720000" y="4335205"/>
            <a:ext cx="3194700" cy="401700"/>
          </a:xfrm>
        </p:spPr>
        <p:txBody>
          <a:bodyPr/>
          <a:lstStyle/>
          <a:p>
            <a:r>
              <a:rPr lang="en-US" sz="1100" dirty="0" err="1"/>
              <a:t>host.docker.internal</a:t>
            </a:r>
            <a:endParaRPr lang="en-US" sz="1100" dirty="0"/>
          </a:p>
        </p:txBody>
      </p:sp>
      <p:pic>
        <p:nvPicPr>
          <p:cNvPr id="32" name="Picture 31">
            <a:extLst>
              <a:ext uri="{FF2B5EF4-FFF2-40B4-BE49-F238E27FC236}">
                <a16:creationId xmlns:a16="http://schemas.microsoft.com/office/drawing/2014/main" id="{7B6B218F-0216-2717-A07D-A063F1C6AB11}"/>
              </a:ext>
            </a:extLst>
          </p:cNvPr>
          <p:cNvPicPr>
            <a:picLocks noChangeAspect="1"/>
          </p:cNvPicPr>
          <p:nvPr/>
        </p:nvPicPr>
        <p:blipFill>
          <a:blip r:embed="rId3"/>
          <a:stretch>
            <a:fillRect/>
          </a:stretch>
        </p:blipFill>
        <p:spPr>
          <a:xfrm>
            <a:off x="621644" y="2294619"/>
            <a:ext cx="3477851" cy="2010229"/>
          </a:xfrm>
          <a:prstGeom prst="rect">
            <a:avLst/>
          </a:prstGeom>
        </p:spPr>
      </p:pic>
    </p:spTree>
    <p:extLst>
      <p:ext uri="{BB962C8B-B14F-4D97-AF65-F5344CB8AC3E}">
        <p14:creationId xmlns:p14="http://schemas.microsoft.com/office/powerpoint/2010/main" val="228477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F2E2E-2D4B-0B83-14B5-20B17042615B}"/>
            </a:ext>
          </a:extLst>
        </p:cNvPr>
        <p:cNvGrpSpPr/>
        <p:nvPr/>
      </p:nvGrpSpPr>
      <p:grpSpPr>
        <a:xfrm>
          <a:off x="0" y="0"/>
          <a:ext cx="0" cy="0"/>
          <a:chOff x="0" y="0"/>
          <a:chExt cx="0" cy="0"/>
        </a:xfrm>
      </p:grpSpPr>
      <p:sp>
        <p:nvSpPr>
          <p:cNvPr id="10" name="Subtitle 9">
            <a:extLst>
              <a:ext uri="{FF2B5EF4-FFF2-40B4-BE49-F238E27FC236}">
                <a16:creationId xmlns:a16="http://schemas.microsoft.com/office/drawing/2014/main" id="{0B1B3A00-9C60-B4E7-A7C6-E472FB4633F1}"/>
              </a:ext>
            </a:extLst>
          </p:cNvPr>
          <p:cNvSpPr>
            <a:spLocks noGrp="1"/>
          </p:cNvSpPr>
          <p:nvPr>
            <p:ph type="subTitle" idx="6"/>
          </p:nvPr>
        </p:nvSpPr>
        <p:spPr>
          <a:xfrm>
            <a:off x="720000" y="1261706"/>
            <a:ext cx="3194700" cy="525900"/>
          </a:xfrm>
        </p:spPr>
        <p:txBody>
          <a:bodyPr anchor="t"/>
          <a:lstStyle/>
          <a:p>
            <a:r>
              <a:rPr lang="en-US" dirty="0"/>
              <a:t>Docker Compose</a:t>
            </a:r>
          </a:p>
        </p:txBody>
      </p:sp>
      <p:sp>
        <p:nvSpPr>
          <p:cNvPr id="12" name="Subtitle 11">
            <a:extLst>
              <a:ext uri="{FF2B5EF4-FFF2-40B4-BE49-F238E27FC236}">
                <a16:creationId xmlns:a16="http://schemas.microsoft.com/office/drawing/2014/main" id="{845228A0-9EC5-F2BD-43F8-27AC064133F9}"/>
              </a:ext>
            </a:extLst>
          </p:cNvPr>
          <p:cNvSpPr>
            <a:spLocks noGrp="1"/>
          </p:cNvSpPr>
          <p:nvPr>
            <p:ph type="subTitle" idx="8"/>
          </p:nvPr>
        </p:nvSpPr>
        <p:spPr>
          <a:xfrm>
            <a:off x="4099495" y="1261706"/>
            <a:ext cx="3194700" cy="525900"/>
          </a:xfrm>
        </p:spPr>
        <p:txBody>
          <a:bodyPr anchor="t"/>
          <a:lstStyle/>
          <a:p>
            <a:r>
              <a:rPr lang="en-US" dirty="0" err="1"/>
              <a:t>Dùng</a:t>
            </a:r>
            <a:r>
              <a:rPr lang="en-US" dirty="0"/>
              <a:t> Docker Network </a:t>
            </a:r>
            <a:r>
              <a:rPr lang="en-US" dirty="0" err="1"/>
              <a:t>chung</a:t>
            </a:r>
            <a:endParaRPr lang="en-US" dirty="0"/>
          </a:p>
        </p:txBody>
      </p:sp>
      <p:sp>
        <p:nvSpPr>
          <p:cNvPr id="3" name="Slide Number Placeholder 2">
            <a:extLst>
              <a:ext uri="{FF2B5EF4-FFF2-40B4-BE49-F238E27FC236}">
                <a16:creationId xmlns:a16="http://schemas.microsoft.com/office/drawing/2014/main" id="{0BA4E4CF-E6C7-0B6B-B148-4A54C68F6DED}"/>
              </a:ext>
            </a:extLst>
          </p:cNvPr>
          <p:cNvSpPr>
            <a:spLocks noGrp="1"/>
          </p:cNvSpPr>
          <p:nvPr>
            <p:ph type="sldNum" sz="quarter" idx="10"/>
          </p:nvPr>
        </p:nvSpPr>
        <p:spPr/>
        <p:txBody>
          <a:bodyPr/>
          <a:lstStyle/>
          <a:p>
            <a:fld id="{2495164B-5D6D-4E6F-9B21-42D9DF0EA601}" type="slidenum">
              <a:rPr lang="en-US" smtClean="0"/>
              <a:t>22</a:t>
            </a:fld>
            <a:endParaRPr lang="en-US"/>
          </a:p>
        </p:txBody>
      </p:sp>
      <p:sp>
        <p:nvSpPr>
          <p:cNvPr id="4" name="Footer Placeholder 3">
            <a:extLst>
              <a:ext uri="{FF2B5EF4-FFF2-40B4-BE49-F238E27FC236}">
                <a16:creationId xmlns:a16="http://schemas.microsoft.com/office/drawing/2014/main" id="{F8BE19E7-8601-B3D6-A1F2-5632D76EBE68}"/>
              </a:ext>
            </a:extLst>
          </p:cNvPr>
          <p:cNvSpPr>
            <a:spLocks noGrp="1"/>
          </p:cNvSpPr>
          <p:nvPr>
            <p:ph type="ftr" sz="quarter" idx="11"/>
          </p:nvPr>
        </p:nvSpPr>
        <p:spPr/>
        <p:txBody>
          <a:bodyPr/>
          <a:lstStyle/>
          <a:p>
            <a:r>
              <a:rPr lang="vi-VN"/>
              <a:t>Trường Đại Học Công Thương TPHCM</a:t>
            </a:r>
            <a:endParaRPr lang="en-US"/>
          </a:p>
        </p:txBody>
      </p:sp>
      <p:pic>
        <p:nvPicPr>
          <p:cNvPr id="14" name="Picture 13">
            <a:extLst>
              <a:ext uri="{FF2B5EF4-FFF2-40B4-BE49-F238E27FC236}">
                <a16:creationId xmlns:a16="http://schemas.microsoft.com/office/drawing/2014/main" id="{DA6A77D7-8BCC-CC68-2A2F-3CA46D30BDD9}"/>
              </a:ext>
            </a:extLst>
          </p:cNvPr>
          <p:cNvPicPr>
            <a:picLocks noChangeAspect="1"/>
          </p:cNvPicPr>
          <p:nvPr/>
        </p:nvPicPr>
        <p:blipFill>
          <a:blip r:embed="rId2"/>
          <a:stretch>
            <a:fillRect/>
          </a:stretch>
        </p:blipFill>
        <p:spPr>
          <a:xfrm>
            <a:off x="4155217" y="2031587"/>
            <a:ext cx="3268839" cy="2249050"/>
          </a:xfrm>
          <a:prstGeom prst="rect">
            <a:avLst/>
          </a:prstGeom>
        </p:spPr>
      </p:pic>
      <p:pic>
        <p:nvPicPr>
          <p:cNvPr id="16" name="Picture 15">
            <a:extLst>
              <a:ext uri="{FF2B5EF4-FFF2-40B4-BE49-F238E27FC236}">
                <a16:creationId xmlns:a16="http://schemas.microsoft.com/office/drawing/2014/main" id="{4B8B6DC4-D279-08A5-DE7E-5C2F264220E1}"/>
              </a:ext>
            </a:extLst>
          </p:cNvPr>
          <p:cNvPicPr>
            <a:picLocks noChangeAspect="1"/>
          </p:cNvPicPr>
          <p:nvPr/>
        </p:nvPicPr>
        <p:blipFill>
          <a:blip r:embed="rId3"/>
          <a:stretch>
            <a:fillRect/>
          </a:stretch>
        </p:blipFill>
        <p:spPr>
          <a:xfrm>
            <a:off x="924275" y="1787606"/>
            <a:ext cx="2307008" cy="2621224"/>
          </a:xfrm>
          <a:prstGeom prst="rect">
            <a:avLst/>
          </a:prstGeom>
        </p:spPr>
      </p:pic>
      <p:sp>
        <p:nvSpPr>
          <p:cNvPr id="24" name="Title 1">
            <a:extLst>
              <a:ext uri="{FF2B5EF4-FFF2-40B4-BE49-F238E27FC236}">
                <a16:creationId xmlns:a16="http://schemas.microsoft.com/office/drawing/2014/main" id="{E2471451-1F20-EDDC-6AA0-F06573AC3152}"/>
              </a:ext>
            </a:extLst>
          </p:cNvPr>
          <p:cNvSpPr>
            <a:spLocks noGrp="1"/>
          </p:cNvSpPr>
          <p:nvPr>
            <p:ph type="title"/>
          </p:nvPr>
        </p:nvSpPr>
        <p:spPr>
          <a:xfrm>
            <a:off x="720000" y="445025"/>
            <a:ext cx="7704000" cy="600004"/>
          </a:xfrm>
          <a:noFill/>
          <a:ln>
            <a:noFill/>
          </a:ln>
        </p:spPr>
        <p:txBody>
          <a:bodyPr spcFirstLastPara="1" wrap="square" lIns="91425" tIns="91425" rIns="91425" bIns="91425" anchor="t" anchorCtr="0">
            <a:noAutofit/>
          </a:bodyPr>
          <a:lstStyle/>
          <a:p>
            <a:r>
              <a:rPr lang="en-US" sz="2800" dirty="0" err="1">
                <a:solidFill>
                  <a:srgbClr val="E06666"/>
                </a:solidFill>
              </a:rPr>
              <a:t>Khắc</a:t>
            </a:r>
            <a:r>
              <a:rPr lang="en-US" sz="2800" dirty="0">
                <a:solidFill>
                  <a:srgbClr val="E06666"/>
                </a:solidFill>
              </a:rPr>
              <a:t> </a:t>
            </a:r>
            <a:r>
              <a:rPr lang="en-US" sz="2800" dirty="0" err="1">
                <a:solidFill>
                  <a:srgbClr val="E06666"/>
                </a:solidFill>
              </a:rPr>
              <a:t>phục</a:t>
            </a:r>
            <a:r>
              <a:rPr lang="en-US" sz="2800" dirty="0">
                <a:solidFill>
                  <a:srgbClr val="E06666"/>
                </a:solidFill>
              </a:rPr>
              <a:t> </a:t>
            </a:r>
            <a:r>
              <a:rPr lang="en-US" sz="2800" dirty="0" err="1">
                <a:solidFill>
                  <a:srgbClr val="E06666"/>
                </a:solidFill>
              </a:rPr>
              <a:t>lỗi</a:t>
            </a:r>
            <a:r>
              <a:rPr lang="en-US" sz="2800" dirty="0">
                <a:solidFill>
                  <a:srgbClr val="E06666"/>
                </a:solidFill>
              </a:rPr>
              <a:t> </a:t>
            </a:r>
            <a:r>
              <a:rPr lang="en-US" sz="2800" dirty="0" err="1">
                <a:solidFill>
                  <a:srgbClr val="E06666"/>
                </a:solidFill>
              </a:rPr>
              <a:t>khi</a:t>
            </a:r>
            <a:r>
              <a:rPr lang="en-US" sz="2800" dirty="0">
                <a:solidFill>
                  <a:srgbClr val="E06666"/>
                </a:solidFill>
              </a:rPr>
              <a:t> </a:t>
            </a:r>
            <a:r>
              <a:rPr lang="en-US" sz="2800" dirty="0" err="1">
                <a:solidFill>
                  <a:srgbClr val="E06666"/>
                </a:solidFill>
              </a:rPr>
              <a:t>kết</a:t>
            </a:r>
            <a:r>
              <a:rPr lang="en-US" sz="2800" dirty="0">
                <a:solidFill>
                  <a:srgbClr val="E06666"/>
                </a:solidFill>
              </a:rPr>
              <a:t> </a:t>
            </a:r>
            <a:r>
              <a:rPr lang="en-US" sz="2800" dirty="0" err="1">
                <a:solidFill>
                  <a:srgbClr val="E06666"/>
                </a:solidFill>
              </a:rPr>
              <a:t>nối</a:t>
            </a:r>
            <a:r>
              <a:rPr lang="en-US" sz="2800" dirty="0">
                <a:solidFill>
                  <a:srgbClr val="E06666"/>
                </a:solidFill>
              </a:rPr>
              <a:t> 2 container</a:t>
            </a:r>
          </a:p>
        </p:txBody>
      </p:sp>
    </p:spTree>
    <p:extLst>
      <p:ext uri="{BB962C8B-B14F-4D97-AF65-F5344CB8AC3E}">
        <p14:creationId xmlns:p14="http://schemas.microsoft.com/office/powerpoint/2010/main" val="1517797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4">
          <a:extLst>
            <a:ext uri="{FF2B5EF4-FFF2-40B4-BE49-F238E27FC236}">
              <a16:creationId xmlns:a16="http://schemas.microsoft.com/office/drawing/2014/main" id="{55090A82-8636-DB07-C28B-13485ABC57D7}"/>
            </a:ext>
          </a:extLst>
        </p:cNvPr>
        <p:cNvGrpSpPr/>
        <p:nvPr/>
      </p:nvGrpSpPr>
      <p:grpSpPr>
        <a:xfrm>
          <a:off x="0" y="0"/>
          <a:ext cx="0" cy="0"/>
          <a:chOff x="0" y="0"/>
          <a:chExt cx="0" cy="0"/>
        </a:xfrm>
      </p:grpSpPr>
      <p:sp>
        <p:nvSpPr>
          <p:cNvPr id="216" name="Google Shape;216;p33">
            <a:extLst>
              <a:ext uri="{FF2B5EF4-FFF2-40B4-BE49-F238E27FC236}">
                <a16:creationId xmlns:a16="http://schemas.microsoft.com/office/drawing/2014/main" id="{4E8D7763-CE8E-E693-C33F-64504CD4DD43}"/>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Công cụ giao diện</a:t>
            </a:r>
            <a:endParaRPr dirty="0">
              <a:solidFill>
                <a:srgbClr val="E06666"/>
              </a:solidFill>
            </a:endParaRPr>
          </a:p>
        </p:txBody>
      </p:sp>
      <p:sp>
        <p:nvSpPr>
          <p:cNvPr id="3" name="Rectangle: Rounded Corners 2">
            <a:extLst>
              <a:ext uri="{FF2B5EF4-FFF2-40B4-BE49-F238E27FC236}">
                <a16:creationId xmlns:a16="http://schemas.microsoft.com/office/drawing/2014/main" id="{A26D6BCF-7DF8-392A-453B-C9A1470E1F36}"/>
              </a:ext>
            </a:extLst>
          </p:cNvPr>
          <p:cNvSpPr/>
          <p:nvPr/>
        </p:nvSpPr>
        <p:spPr>
          <a:xfrm>
            <a:off x="694482" y="1035329"/>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649FE5A-5228-78E3-D4CF-03BDC0FBA475}"/>
              </a:ext>
            </a:extLst>
          </p:cNvPr>
          <p:cNvSpPr/>
          <p:nvPr/>
        </p:nvSpPr>
        <p:spPr>
          <a:xfrm>
            <a:off x="379140" y="1343106"/>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01</a:t>
            </a:r>
          </a:p>
        </p:txBody>
      </p:sp>
      <p:sp>
        <p:nvSpPr>
          <p:cNvPr id="5" name="TextBox 4">
            <a:extLst>
              <a:ext uri="{FF2B5EF4-FFF2-40B4-BE49-F238E27FC236}">
                <a16:creationId xmlns:a16="http://schemas.microsoft.com/office/drawing/2014/main" id="{929075CA-8F5B-3950-6990-D300D90B1322}"/>
              </a:ext>
            </a:extLst>
          </p:cNvPr>
          <p:cNvSpPr txBox="1"/>
          <p:nvPr/>
        </p:nvSpPr>
        <p:spPr>
          <a:xfrm>
            <a:off x="1197979" y="1071375"/>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Redinsight</a:t>
            </a:r>
            <a:endParaRPr lang="en-US" dirty="0">
              <a:solidFill>
                <a:srgbClr val="FF454E"/>
              </a:solidFill>
              <a:latin typeface="Montserrat SemiBold" pitchFamily="2" charset="0"/>
            </a:endParaRPr>
          </a:p>
        </p:txBody>
      </p:sp>
      <p:sp>
        <p:nvSpPr>
          <p:cNvPr id="6" name="TextBox 5">
            <a:extLst>
              <a:ext uri="{FF2B5EF4-FFF2-40B4-BE49-F238E27FC236}">
                <a16:creationId xmlns:a16="http://schemas.microsoft.com/office/drawing/2014/main" id="{D3ABC56A-3F5E-583B-53F2-132406E40C05}"/>
              </a:ext>
            </a:extLst>
          </p:cNvPr>
          <p:cNvSpPr txBox="1"/>
          <p:nvPr/>
        </p:nvSpPr>
        <p:spPr>
          <a:xfrm>
            <a:off x="1197979" y="1343106"/>
            <a:ext cx="3020991" cy="707886"/>
          </a:xfrm>
          <a:prstGeom prst="rect">
            <a:avLst/>
          </a:prstGeom>
          <a:noFill/>
        </p:spPr>
        <p:txBody>
          <a:bodyPr wrap="square" rtlCol="0">
            <a:spAutoFit/>
          </a:bodyPr>
          <a:lstStyle/>
          <a:p>
            <a:pPr algn="just"/>
            <a:r>
              <a:rPr lang="vi-VN" sz="1000" dirty="0">
                <a:latin typeface="+mn-lt"/>
              </a:rPr>
              <a:t>Được phát triển bởi Redis Labs, đây là công cụ cung cấp giao diện đồ họa phong phú để duyệt dữ liệu và hỗ trợ các tính năng nâng cao của Redis.</a:t>
            </a:r>
            <a:endParaRPr lang="en-US" sz="1000" dirty="0">
              <a:latin typeface="+mn-lt"/>
            </a:endParaRPr>
          </a:p>
        </p:txBody>
      </p:sp>
      <p:sp>
        <p:nvSpPr>
          <p:cNvPr id="7" name="Rectangle: Rounded Corners 6">
            <a:extLst>
              <a:ext uri="{FF2B5EF4-FFF2-40B4-BE49-F238E27FC236}">
                <a16:creationId xmlns:a16="http://schemas.microsoft.com/office/drawing/2014/main" id="{EF390BB7-397F-9C3E-51A6-F96B1E72AE60}"/>
              </a:ext>
            </a:extLst>
          </p:cNvPr>
          <p:cNvSpPr/>
          <p:nvPr/>
        </p:nvSpPr>
        <p:spPr>
          <a:xfrm>
            <a:off x="694482" y="2332320"/>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30FB5B2-EF51-A30B-EF9D-1CA1A1726DE9}"/>
              </a:ext>
            </a:extLst>
          </p:cNvPr>
          <p:cNvSpPr/>
          <p:nvPr/>
        </p:nvSpPr>
        <p:spPr>
          <a:xfrm>
            <a:off x="379140" y="2640097"/>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02</a:t>
            </a:r>
          </a:p>
        </p:txBody>
      </p:sp>
      <p:sp>
        <p:nvSpPr>
          <p:cNvPr id="9" name="TextBox 8">
            <a:extLst>
              <a:ext uri="{FF2B5EF4-FFF2-40B4-BE49-F238E27FC236}">
                <a16:creationId xmlns:a16="http://schemas.microsoft.com/office/drawing/2014/main" id="{13C70388-B3B6-23D3-70FF-9FDC60292B67}"/>
              </a:ext>
            </a:extLst>
          </p:cNvPr>
          <p:cNvSpPr txBox="1"/>
          <p:nvPr/>
        </p:nvSpPr>
        <p:spPr>
          <a:xfrm>
            <a:off x="1197979" y="2368366"/>
            <a:ext cx="3020992" cy="307777"/>
          </a:xfrm>
          <a:prstGeom prst="rect">
            <a:avLst/>
          </a:prstGeom>
          <a:noFill/>
        </p:spPr>
        <p:txBody>
          <a:bodyPr wrap="square" rtlCol="0">
            <a:spAutoFit/>
          </a:bodyPr>
          <a:lstStyle/>
          <a:p>
            <a:r>
              <a:rPr lang="en-US">
                <a:solidFill>
                  <a:srgbClr val="FF454E"/>
                </a:solidFill>
                <a:latin typeface="Montserrat SemiBold" pitchFamily="2" charset="0"/>
              </a:rPr>
              <a:t>P3X Redis UI</a:t>
            </a:r>
            <a:endParaRPr lang="en-US" dirty="0">
              <a:solidFill>
                <a:srgbClr val="FF454E"/>
              </a:solidFill>
              <a:latin typeface="Montserrat SemiBold" pitchFamily="2" charset="0"/>
            </a:endParaRPr>
          </a:p>
        </p:txBody>
      </p:sp>
      <p:sp>
        <p:nvSpPr>
          <p:cNvPr id="10" name="TextBox 9">
            <a:extLst>
              <a:ext uri="{FF2B5EF4-FFF2-40B4-BE49-F238E27FC236}">
                <a16:creationId xmlns:a16="http://schemas.microsoft.com/office/drawing/2014/main" id="{3222C1C4-CD62-2673-71C1-A0F6BE40BBAF}"/>
              </a:ext>
            </a:extLst>
          </p:cNvPr>
          <p:cNvSpPr txBox="1"/>
          <p:nvPr/>
        </p:nvSpPr>
        <p:spPr>
          <a:xfrm>
            <a:off x="1197979" y="2640097"/>
            <a:ext cx="3020991" cy="707886"/>
          </a:xfrm>
          <a:prstGeom prst="rect">
            <a:avLst/>
          </a:prstGeom>
          <a:noFill/>
        </p:spPr>
        <p:txBody>
          <a:bodyPr wrap="square" rtlCol="0">
            <a:spAutoFit/>
          </a:bodyPr>
          <a:lstStyle/>
          <a:p>
            <a:pPr algn="just"/>
            <a:r>
              <a:rPr lang="vi-VN" sz="1000" dirty="0">
                <a:latin typeface="+mn-lt"/>
              </a:rPr>
              <a:t>Công cụ này được xây dựng trên Electron, hỗ trợ cả chế độ trực tuyến và ngoại tuyến để quản lý cơ sở dữ liệu Redis, bao gồm Redis Cluster và Sentinel.</a:t>
            </a:r>
            <a:endParaRPr lang="en-US" sz="1000" dirty="0">
              <a:latin typeface="+mn-lt"/>
            </a:endParaRPr>
          </a:p>
        </p:txBody>
      </p:sp>
      <p:sp>
        <p:nvSpPr>
          <p:cNvPr id="11" name="Rectangle: Rounded Corners 10">
            <a:extLst>
              <a:ext uri="{FF2B5EF4-FFF2-40B4-BE49-F238E27FC236}">
                <a16:creationId xmlns:a16="http://schemas.microsoft.com/office/drawing/2014/main" id="{63B34334-B54B-83BA-D4E2-72893167AAEF}"/>
              </a:ext>
            </a:extLst>
          </p:cNvPr>
          <p:cNvSpPr/>
          <p:nvPr/>
        </p:nvSpPr>
        <p:spPr>
          <a:xfrm>
            <a:off x="694482" y="3629311"/>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5BFFBAF-C6C0-2D09-A68B-513BA5730845}"/>
              </a:ext>
            </a:extLst>
          </p:cNvPr>
          <p:cNvSpPr/>
          <p:nvPr/>
        </p:nvSpPr>
        <p:spPr>
          <a:xfrm>
            <a:off x="379140" y="3937088"/>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03</a:t>
            </a:r>
          </a:p>
        </p:txBody>
      </p:sp>
      <p:sp>
        <p:nvSpPr>
          <p:cNvPr id="13" name="TextBox 12">
            <a:extLst>
              <a:ext uri="{FF2B5EF4-FFF2-40B4-BE49-F238E27FC236}">
                <a16:creationId xmlns:a16="http://schemas.microsoft.com/office/drawing/2014/main" id="{D19BCFEA-5311-5354-BA3E-CB365410542F}"/>
              </a:ext>
            </a:extLst>
          </p:cNvPr>
          <p:cNvSpPr txBox="1"/>
          <p:nvPr/>
        </p:nvSpPr>
        <p:spPr>
          <a:xfrm>
            <a:off x="1197979" y="3665357"/>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ARDM</a:t>
            </a:r>
            <a:endParaRPr lang="en-US" dirty="0">
              <a:solidFill>
                <a:srgbClr val="FF454E"/>
              </a:solidFill>
              <a:latin typeface="Montserrat SemiBold" pitchFamily="2" charset="0"/>
            </a:endParaRPr>
          </a:p>
        </p:txBody>
      </p:sp>
      <p:sp>
        <p:nvSpPr>
          <p:cNvPr id="14" name="TextBox 13">
            <a:extLst>
              <a:ext uri="{FF2B5EF4-FFF2-40B4-BE49-F238E27FC236}">
                <a16:creationId xmlns:a16="http://schemas.microsoft.com/office/drawing/2014/main" id="{944F3FC5-2499-D93A-78F9-BE6DD831F187}"/>
              </a:ext>
            </a:extLst>
          </p:cNvPr>
          <p:cNvSpPr txBox="1"/>
          <p:nvPr/>
        </p:nvSpPr>
        <p:spPr>
          <a:xfrm>
            <a:off x="1197979" y="3937088"/>
            <a:ext cx="3020991" cy="707886"/>
          </a:xfrm>
          <a:prstGeom prst="rect">
            <a:avLst/>
          </a:prstGeom>
          <a:noFill/>
        </p:spPr>
        <p:txBody>
          <a:bodyPr wrap="square" rtlCol="0">
            <a:spAutoFit/>
          </a:bodyPr>
          <a:lstStyle/>
          <a:p>
            <a:pPr algn="just"/>
            <a:r>
              <a:rPr lang="vi-VN" sz="1000" dirty="0">
                <a:latin typeface="+mn-lt"/>
              </a:rPr>
              <a:t>Đây là một công cụ mã nguồn mở cung cấp cái nhìn tổng quan trực quan về cơ sở dữ liệu Redis với khả năng tìm kiếm nhanh và hiển thị dữ liệu.</a:t>
            </a:r>
            <a:endParaRPr lang="en-US" sz="1000" dirty="0">
              <a:latin typeface="+mn-lt"/>
            </a:endParaRPr>
          </a:p>
        </p:txBody>
      </p:sp>
      <p:sp>
        <p:nvSpPr>
          <p:cNvPr id="15" name="Rectangle: Rounded Corners 14">
            <a:extLst>
              <a:ext uri="{FF2B5EF4-FFF2-40B4-BE49-F238E27FC236}">
                <a16:creationId xmlns:a16="http://schemas.microsoft.com/office/drawing/2014/main" id="{2EC15D31-CDBD-537C-72D2-4A2D0973EF32}"/>
              </a:ext>
            </a:extLst>
          </p:cNvPr>
          <p:cNvSpPr/>
          <p:nvPr/>
        </p:nvSpPr>
        <p:spPr>
          <a:xfrm>
            <a:off x="5037809" y="1039845"/>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57F0C8C6-7E60-67E6-BC9F-67FADB3A2893}"/>
              </a:ext>
            </a:extLst>
          </p:cNvPr>
          <p:cNvSpPr/>
          <p:nvPr/>
        </p:nvSpPr>
        <p:spPr>
          <a:xfrm>
            <a:off x="4722467" y="1347622"/>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04</a:t>
            </a:r>
          </a:p>
        </p:txBody>
      </p:sp>
      <p:sp>
        <p:nvSpPr>
          <p:cNvPr id="18" name="TextBox 17">
            <a:extLst>
              <a:ext uri="{FF2B5EF4-FFF2-40B4-BE49-F238E27FC236}">
                <a16:creationId xmlns:a16="http://schemas.microsoft.com/office/drawing/2014/main" id="{23F78639-6482-E829-F35A-8027831A2034}"/>
              </a:ext>
            </a:extLst>
          </p:cNvPr>
          <p:cNvSpPr txBox="1"/>
          <p:nvPr/>
        </p:nvSpPr>
        <p:spPr>
          <a:xfrm>
            <a:off x="5541306" y="1068685"/>
            <a:ext cx="3020992" cy="307777"/>
          </a:xfrm>
          <a:prstGeom prst="rect">
            <a:avLst/>
          </a:prstGeom>
          <a:noFill/>
        </p:spPr>
        <p:txBody>
          <a:bodyPr wrap="square" rtlCol="0">
            <a:spAutoFit/>
          </a:bodyPr>
          <a:lstStyle>
            <a:defPPr marR="0" lvl="0" algn="l" rtl="0">
              <a:lnSpc>
                <a:spcPct val="100000"/>
              </a:lnSpc>
              <a:spcBef>
                <a:spcPts val="0"/>
              </a:spcBef>
              <a:spcAft>
                <a:spcPts val="0"/>
              </a:spcAft>
            </a:defPPr>
            <a:lvl1pPr>
              <a:defRPr>
                <a:solidFill>
                  <a:srgbClr val="FF454E"/>
                </a:solidFill>
                <a:latin typeface="+mj-lt"/>
              </a:defRPr>
            </a:lvl1pPr>
          </a:lstStyle>
          <a:p>
            <a:r>
              <a:rPr lang="en-US" dirty="0" err="1">
                <a:latin typeface="Montserrat SemiBold" pitchFamily="2" charset="0"/>
              </a:rPr>
              <a:t>RDM</a:t>
            </a:r>
            <a:r>
              <a:rPr lang="en-US" dirty="0">
                <a:latin typeface="Montserrat SemiBold" pitchFamily="2" charset="0"/>
              </a:rPr>
              <a:t> (Redis Desktop Manager)</a:t>
            </a:r>
          </a:p>
        </p:txBody>
      </p:sp>
      <p:sp>
        <p:nvSpPr>
          <p:cNvPr id="19" name="TextBox 18">
            <a:extLst>
              <a:ext uri="{FF2B5EF4-FFF2-40B4-BE49-F238E27FC236}">
                <a16:creationId xmlns:a16="http://schemas.microsoft.com/office/drawing/2014/main" id="{0CC02F37-63D3-EC31-29DE-F9801657AA49}"/>
              </a:ext>
            </a:extLst>
          </p:cNvPr>
          <p:cNvSpPr txBox="1"/>
          <p:nvPr/>
        </p:nvSpPr>
        <p:spPr>
          <a:xfrm>
            <a:off x="5541306" y="1347622"/>
            <a:ext cx="3020991" cy="707886"/>
          </a:xfrm>
          <a:prstGeom prst="rect">
            <a:avLst/>
          </a:prstGeom>
          <a:noFill/>
        </p:spPr>
        <p:txBody>
          <a:bodyPr wrap="square" rtlCol="0">
            <a:spAutoFit/>
          </a:bodyPr>
          <a:lstStyle>
            <a:defPPr marR="0" lvl="0" algn="l" rtl="0">
              <a:lnSpc>
                <a:spcPct val="100000"/>
              </a:lnSpc>
              <a:spcBef>
                <a:spcPts val="0"/>
              </a:spcBef>
              <a:spcAft>
                <a:spcPts val="0"/>
              </a:spcAft>
            </a:defPPr>
            <a:lvl1pPr algn="just">
              <a:defRPr sz="1200">
                <a:latin typeface="+mn-lt"/>
              </a:defRPr>
            </a:lvl1pPr>
          </a:lstStyle>
          <a:p>
            <a:r>
              <a:rPr lang="vi-VN" sz="1000" dirty="0"/>
              <a:t>Một công cụ phổ biến với giao diện trực quan và nhiều tính năng mạnh mẽ, phù hợp cho cả người mới bắt đầu và người dùng chuyên nghiệp.</a:t>
            </a:r>
            <a:endParaRPr lang="en-US" sz="1000" dirty="0"/>
          </a:p>
        </p:txBody>
      </p:sp>
      <p:sp>
        <p:nvSpPr>
          <p:cNvPr id="20" name="Rectangle: Rounded Corners 19">
            <a:extLst>
              <a:ext uri="{FF2B5EF4-FFF2-40B4-BE49-F238E27FC236}">
                <a16:creationId xmlns:a16="http://schemas.microsoft.com/office/drawing/2014/main" id="{3EF9132E-DDFA-CD06-6C7B-88B7748A0894}"/>
              </a:ext>
            </a:extLst>
          </p:cNvPr>
          <p:cNvSpPr/>
          <p:nvPr/>
        </p:nvSpPr>
        <p:spPr>
          <a:xfrm>
            <a:off x="5037809" y="2336836"/>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04F1207-9DD5-F076-F50D-1DC431492251}"/>
              </a:ext>
            </a:extLst>
          </p:cNvPr>
          <p:cNvSpPr/>
          <p:nvPr/>
        </p:nvSpPr>
        <p:spPr>
          <a:xfrm>
            <a:off x="4722467" y="2644613"/>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05</a:t>
            </a:r>
          </a:p>
        </p:txBody>
      </p:sp>
      <p:sp>
        <p:nvSpPr>
          <p:cNvPr id="22" name="TextBox 21">
            <a:extLst>
              <a:ext uri="{FF2B5EF4-FFF2-40B4-BE49-F238E27FC236}">
                <a16:creationId xmlns:a16="http://schemas.microsoft.com/office/drawing/2014/main" id="{458145CB-45DF-CA0F-FC7B-B2D1F9E2374C}"/>
              </a:ext>
            </a:extLst>
          </p:cNvPr>
          <p:cNvSpPr txBox="1"/>
          <p:nvPr/>
        </p:nvSpPr>
        <p:spPr>
          <a:xfrm>
            <a:off x="5541306" y="2369210"/>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Medis</a:t>
            </a:r>
            <a:endParaRPr lang="en-US" dirty="0">
              <a:solidFill>
                <a:srgbClr val="FF454E"/>
              </a:solidFill>
              <a:latin typeface="Montserrat SemiBold" pitchFamily="2" charset="0"/>
            </a:endParaRPr>
          </a:p>
        </p:txBody>
      </p:sp>
      <p:sp>
        <p:nvSpPr>
          <p:cNvPr id="23" name="TextBox 22">
            <a:extLst>
              <a:ext uri="{FF2B5EF4-FFF2-40B4-BE49-F238E27FC236}">
                <a16:creationId xmlns:a16="http://schemas.microsoft.com/office/drawing/2014/main" id="{7AE14EA0-AADD-6375-69C5-E6C410986F43}"/>
              </a:ext>
            </a:extLst>
          </p:cNvPr>
          <p:cNvSpPr txBox="1"/>
          <p:nvPr/>
        </p:nvSpPr>
        <p:spPr>
          <a:xfrm>
            <a:off x="5541306" y="2673911"/>
            <a:ext cx="3020991" cy="553998"/>
          </a:xfrm>
          <a:prstGeom prst="rect">
            <a:avLst/>
          </a:prstGeom>
          <a:noFill/>
        </p:spPr>
        <p:txBody>
          <a:bodyPr wrap="square" rtlCol="0">
            <a:spAutoFit/>
          </a:bodyPr>
          <a:lstStyle/>
          <a:p>
            <a:pPr algn="just"/>
            <a:r>
              <a:rPr lang="vi-VN" sz="1000" dirty="0">
                <a:latin typeface="+mn-lt"/>
              </a:rPr>
              <a:t>Một công cụ GUI với giao diện tối giản và tinh tế, giúp đơn giản hóa việc quản lý cơ sở dữ liệu với các tính năng thiết yếu.</a:t>
            </a:r>
            <a:endParaRPr lang="en-US" sz="1000" dirty="0">
              <a:latin typeface="+mn-lt"/>
            </a:endParaRPr>
          </a:p>
        </p:txBody>
      </p:sp>
      <p:sp>
        <p:nvSpPr>
          <p:cNvPr id="24" name="Rectangle: Rounded Corners 23">
            <a:extLst>
              <a:ext uri="{FF2B5EF4-FFF2-40B4-BE49-F238E27FC236}">
                <a16:creationId xmlns:a16="http://schemas.microsoft.com/office/drawing/2014/main" id="{8DB41BA9-F2BD-6F76-C6A0-EEFB510FB07E}"/>
              </a:ext>
            </a:extLst>
          </p:cNvPr>
          <p:cNvSpPr/>
          <p:nvPr/>
        </p:nvSpPr>
        <p:spPr>
          <a:xfrm>
            <a:off x="5037809" y="3633827"/>
            <a:ext cx="3680749" cy="1140711"/>
          </a:xfrm>
          <a:prstGeom prst="roundRect">
            <a:avLst/>
          </a:prstGeom>
          <a:solidFill>
            <a:schemeClr val="bg2">
              <a:lumMod val="20000"/>
              <a:lumOff val="80000"/>
            </a:schemeClr>
          </a:solidFill>
          <a:ln w="9525">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E4CB68D-6B3B-0EE3-8027-49E30A985D5F}"/>
              </a:ext>
            </a:extLst>
          </p:cNvPr>
          <p:cNvSpPr/>
          <p:nvPr/>
        </p:nvSpPr>
        <p:spPr>
          <a:xfrm>
            <a:off x="4722467" y="3941604"/>
            <a:ext cx="662580" cy="572701"/>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06</a:t>
            </a:r>
          </a:p>
        </p:txBody>
      </p:sp>
      <p:sp>
        <p:nvSpPr>
          <p:cNvPr id="28" name="TextBox 27">
            <a:extLst>
              <a:ext uri="{FF2B5EF4-FFF2-40B4-BE49-F238E27FC236}">
                <a16:creationId xmlns:a16="http://schemas.microsoft.com/office/drawing/2014/main" id="{27626C1C-60A5-6925-433B-91AC0DCCFA59}"/>
              </a:ext>
            </a:extLst>
          </p:cNvPr>
          <p:cNvSpPr txBox="1"/>
          <p:nvPr/>
        </p:nvSpPr>
        <p:spPr>
          <a:xfrm>
            <a:off x="5541306" y="3671508"/>
            <a:ext cx="3020992" cy="307777"/>
          </a:xfrm>
          <a:prstGeom prst="rect">
            <a:avLst/>
          </a:prstGeom>
          <a:noFill/>
        </p:spPr>
        <p:txBody>
          <a:bodyPr wrap="square" rtlCol="0">
            <a:spAutoFit/>
          </a:bodyPr>
          <a:lstStyle/>
          <a:p>
            <a:r>
              <a:rPr lang="en-US" dirty="0" err="1">
                <a:solidFill>
                  <a:srgbClr val="FF454E"/>
                </a:solidFill>
                <a:latin typeface="Montserrat SemiBold" pitchFamily="2" charset="0"/>
              </a:rPr>
              <a:t>QuickRedis</a:t>
            </a:r>
            <a:endParaRPr lang="en-US" dirty="0">
              <a:solidFill>
                <a:srgbClr val="FF454E"/>
              </a:solidFill>
              <a:latin typeface="Montserrat SemiBold" pitchFamily="2" charset="0"/>
            </a:endParaRPr>
          </a:p>
        </p:txBody>
      </p:sp>
      <p:sp>
        <p:nvSpPr>
          <p:cNvPr id="29" name="TextBox 28">
            <a:extLst>
              <a:ext uri="{FF2B5EF4-FFF2-40B4-BE49-F238E27FC236}">
                <a16:creationId xmlns:a16="http://schemas.microsoft.com/office/drawing/2014/main" id="{23D67C90-9548-6566-D9E2-D9AA4426CB4F}"/>
              </a:ext>
            </a:extLst>
          </p:cNvPr>
          <p:cNvSpPr txBox="1"/>
          <p:nvPr/>
        </p:nvSpPr>
        <p:spPr>
          <a:xfrm>
            <a:off x="5541306" y="3973134"/>
            <a:ext cx="3020991" cy="553998"/>
          </a:xfrm>
          <a:prstGeom prst="rect">
            <a:avLst/>
          </a:prstGeom>
          <a:noFill/>
        </p:spPr>
        <p:txBody>
          <a:bodyPr wrap="square" rtlCol="0">
            <a:spAutoFit/>
          </a:bodyPr>
          <a:lstStyle/>
          <a:p>
            <a:pPr algn="just"/>
            <a:r>
              <a:rPr lang="en-US" sz="1000" dirty="0" err="1">
                <a:latin typeface="+mn-lt"/>
              </a:rPr>
              <a:t>Một</a:t>
            </a:r>
            <a:r>
              <a:rPr lang="en-US" sz="1000" dirty="0">
                <a:latin typeface="+mn-lt"/>
              </a:rPr>
              <a:t> </a:t>
            </a:r>
            <a:r>
              <a:rPr lang="en-US" sz="1000" dirty="0" err="1">
                <a:latin typeface="+mn-lt"/>
              </a:rPr>
              <a:t>công</a:t>
            </a:r>
            <a:r>
              <a:rPr lang="en-US" sz="1000" dirty="0">
                <a:latin typeface="+mn-lt"/>
              </a:rPr>
              <a:t> </a:t>
            </a:r>
            <a:r>
              <a:rPr lang="en-US" sz="1000" dirty="0" err="1">
                <a:latin typeface="+mn-lt"/>
              </a:rPr>
              <a:t>cụ</a:t>
            </a:r>
            <a:r>
              <a:rPr lang="en-US" sz="1000" dirty="0">
                <a:latin typeface="+mn-lt"/>
              </a:rPr>
              <a:t> </a:t>
            </a:r>
            <a:r>
              <a:rPr lang="en-US" sz="1000" dirty="0" err="1">
                <a:latin typeface="+mn-lt"/>
              </a:rPr>
              <a:t>nhẹ</a:t>
            </a:r>
            <a:r>
              <a:rPr lang="en-US" sz="1000" dirty="0">
                <a:latin typeface="+mn-lt"/>
              </a:rPr>
              <a:t>, </a:t>
            </a:r>
            <a:r>
              <a:rPr lang="en-US" sz="1000" dirty="0" err="1">
                <a:latin typeface="+mn-lt"/>
              </a:rPr>
              <a:t>không</a:t>
            </a:r>
            <a:r>
              <a:rPr lang="en-US" sz="1000" dirty="0">
                <a:latin typeface="+mn-lt"/>
              </a:rPr>
              <a:t> </a:t>
            </a:r>
            <a:r>
              <a:rPr lang="en-US" sz="1000" dirty="0" err="1">
                <a:latin typeface="+mn-lt"/>
              </a:rPr>
              <a:t>cần</a:t>
            </a:r>
            <a:r>
              <a:rPr lang="en-US" sz="1000" dirty="0">
                <a:latin typeface="+mn-lt"/>
              </a:rPr>
              <a:t> </a:t>
            </a:r>
            <a:r>
              <a:rPr lang="en-US" sz="1000" dirty="0" err="1">
                <a:latin typeface="+mn-lt"/>
              </a:rPr>
              <a:t>cài</a:t>
            </a:r>
            <a:r>
              <a:rPr lang="en-US" sz="1000" dirty="0">
                <a:latin typeface="+mn-lt"/>
              </a:rPr>
              <a:t> </a:t>
            </a:r>
            <a:r>
              <a:rPr lang="en-US" sz="1000" dirty="0" err="1">
                <a:latin typeface="+mn-lt"/>
              </a:rPr>
              <a:t>đặt</a:t>
            </a:r>
            <a:r>
              <a:rPr lang="en-US" sz="1000" dirty="0">
                <a:latin typeface="+mn-lt"/>
              </a:rPr>
              <a:t>, </a:t>
            </a:r>
            <a:r>
              <a:rPr lang="en-US" sz="1000" dirty="0" err="1">
                <a:latin typeface="+mn-lt"/>
              </a:rPr>
              <a:t>cho</a:t>
            </a:r>
            <a:r>
              <a:rPr lang="en-US" sz="1000" dirty="0">
                <a:latin typeface="+mn-lt"/>
              </a:rPr>
              <a:t> </a:t>
            </a:r>
            <a:r>
              <a:rPr lang="en-US" sz="1000" dirty="0" err="1">
                <a:latin typeface="+mn-lt"/>
              </a:rPr>
              <a:t>phép</a:t>
            </a:r>
            <a:r>
              <a:rPr lang="en-US" sz="1000" dirty="0">
                <a:latin typeface="+mn-lt"/>
              </a:rPr>
              <a:t> </a:t>
            </a:r>
            <a:r>
              <a:rPr lang="en-US" sz="1000" dirty="0" err="1">
                <a:latin typeface="+mn-lt"/>
              </a:rPr>
              <a:t>bạn</a:t>
            </a:r>
            <a:r>
              <a:rPr lang="en-US" sz="1000" dirty="0">
                <a:latin typeface="+mn-lt"/>
              </a:rPr>
              <a:t> </a:t>
            </a:r>
            <a:r>
              <a:rPr lang="en-US" sz="1000" dirty="0" err="1">
                <a:latin typeface="+mn-lt"/>
              </a:rPr>
              <a:t>kết</a:t>
            </a:r>
            <a:r>
              <a:rPr lang="en-US" sz="1000" dirty="0">
                <a:latin typeface="+mn-lt"/>
              </a:rPr>
              <a:t> </a:t>
            </a:r>
            <a:r>
              <a:rPr lang="en-US" sz="1000" dirty="0" err="1">
                <a:latin typeface="+mn-lt"/>
              </a:rPr>
              <a:t>nối</a:t>
            </a:r>
            <a:r>
              <a:rPr lang="en-US" sz="1000" dirty="0">
                <a:latin typeface="+mn-lt"/>
              </a:rPr>
              <a:t> </a:t>
            </a:r>
            <a:r>
              <a:rPr lang="en-US" sz="1000" dirty="0" err="1">
                <a:latin typeface="+mn-lt"/>
              </a:rPr>
              <a:t>với</a:t>
            </a:r>
            <a:r>
              <a:rPr lang="en-US" sz="1000" dirty="0">
                <a:latin typeface="+mn-lt"/>
              </a:rPr>
              <a:t> </a:t>
            </a:r>
            <a:r>
              <a:rPr lang="en-US" sz="1000" dirty="0" err="1">
                <a:latin typeface="+mn-lt"/>
              </a:rPr>
              <a:t>các</a:t>
            </a:r>
            <a:r>
              <a:rPr lang="en-US" sz="1000" dirty="0">
                <a:latin typeface="+mn-lt"/>
              </a:rPr>
              <a:t> </a:t>
            </a:r>
            <a:r>
              <a:rPr lang="en-US" sz="1000" dirty="0" err="1">
                <a:latin typeface="+mn-lt"/>
              </a:rPr>
              <a:t>máy</a:t>
            </a:r>
            <a:r>
              <a:rPr lang="en-US" sz="1000" dirty="0">
                <a:latin typeface="+mn-lt"/>
              </a:rPr>
              <a:t> </a:t>
            </a:r>
            <a:r>
              <a:rPr lang="en-US" sz="1000" dirty="0" err="1">
                <a:latin typeface="+mn-lt"/>
              </a:rPr>
              <a:t>chủ</a:t>
            </a:r>
            <a:r>
              <a:rPr lang="en-US" sz="1000" dirty="0">
                <a:latin typeface="+mn-lt"/>
              </a:rPr>
              <a:t> Redis </a:t>
            </a:r>
            <a:r>
              <a:rPr lang="en-US" sz="1000" dirty="0" err="1">
                <a:latin typeface="+mn-lt"/>
              </a:rPr>
              <a:t>cục</a:t>
            </a:r>
            <a:r>
              <a:rPr lang="en-US" sz="1000" dirty="0">
                <a:latin typeface="+mn-lt"/>
              </a:rPr>
              <a:t> </a:t>
            </a:r>
            <a:r>
              <a:rPr lang="en-US" sz="1000" dirty="0" err="1">
                <a:latin typeface="+mn-lt"/>
              </a:rPr>
              <a:t>bộ</a:t>
            </a:r>
            <a:r>
              <a:rPr lang="en-US" sz="1000" dirty="0">
                <a:latin typeface="+mn-lt"/>
              </a:rPr>
              <a:t> </a:t>
            </a:r>
            <a:r>
              <a:rPr lang="en-US" sz="1000" dirty="0" err="1">
                <a:latin typeface="+mn-lt"/>
              </a:rPr>
              <a:t>hoặc</a:t>
            </a:r>
            <a:r>
              <a:rPr lang="en-US" sz="1000" dirty="0">
                <a:latin typeface="+mn-lt"/>
              </a:rPr>
              <a:t> </a:t>
            </a:r>
            <a:r>
              <a:rPr lang="en-US" sz="1000" dirty="0" err="1">
                <a:latin typeface="+mn-lt"/>
              </a:rPr>
              <a:t>từ</a:t>
            </a:r>
            <a:r>
              <a:rPr lang="en-US" sz="1000" dirty="0">
                <a:latin typeface="+mn-lt"/>
              </a:rPr>
              <a:t> xa </a:t>
            </a:r>
            <a:r>
              <a:rPr lang="en-US" sz="1000" dirty="0" err="1">
                <a:latin typeface="+mn-lt"/>
              </a:rPr>
              <a:t>để</a:t>
            </a:r>
            <a:r>
              <a:rPr lang="en-US" sz="1000" dirty="0">
                <a:latin typeface="+mn-lt"/>
              </a:rPr>
              <a:t> </a:t>
            </a:r>
            <a:r>
              <a:rPr lang="en-US" sz="1000" dirty="0" err="1">
                <a:latin typeface="+mn-lt"/>
              </a:rPr>
              <a:t>xem</a:t>
            </a:r>
            <a:r>
              <a:rPr lang="en-US" sz="1000" dirty="0">
                <a:latin typeface="+mn-lt"/>
              </a:rPr>
              <a:t> </a:t>
            </a:r>
            <a:r>
              <a:rPr lang="en-US" sz="1000" dirty="0" err="1">
                <a:latin typeface="+mn-lt"/>
              </a:rPr>
              <a:t>và</a:t>
            </a:r>
            <a:r>
              <a:rPr lang="en-US" sz="1000" dirty="0">
                <a:latin typeface="+mn-lt"/>
              </a:rPr>
              <a:t> </a:t>
            </a:r>
            <a:r>
              <a:rPr lang="en-US" sz="1000" dirty="0" err="1">
                <a:latin typeface="+mn-lt"/>
              </a:rPr>
              <a:t>chỉnh</a:t>
            </a:r>
            <a:r>
              <a:rPr lang="en-US" sz="1000" dirty="0">
                <a:latin typeface="+mn-lt"/>
              </a:rPr>
              <a:t> </a:t>
            </a:r>
            <a:r>
              <a:rPr lang="en-US" sz="1000" dirty="0" err="1">
                <a:latin typeface="+mn-lt"/>
              </a:rPr>
              <a:t>sửa</a:t>
            </a:r>
            <a:r>
              <a:rPr lang="en-US" sz="1000" dirty="0">
                <a:latin typeface="+mn-lt"/>
              </a:rPr>
              <a:t> </a:t>
            </a:r>
            <a:r>
              <a:rPr lang="en-US" sz="1000" dirty="0" err="1">
                <a:latin typeface="+mn-lt"/>
              </a:rPr>
              <a:t>khóa</a:t>
            </a:r>
            <a:r>
              <a:rPr lang="en-US" sz="1000" dirty="0">
                <a:latin typeface="+mn-lt"/>
              </a:rPr>
              <a:t>.</a:t>
            </a:r>
          </a:p>
        </p:txBody>
      </p:sp>
      <p:sp>
        <p:nvSpPr>
          <p:cNvPr id="31" name="Slide Number Placeholder 30">
            <a:extLst>
              <a:ext uri="{FF2B5EF4-FFF2-40B4-BE49-F238E27FC236}">
                <a16:creationId xmlns:a16="http://schemas.microsoft.com/office/drawing/2014/main" id="{5DEABF59-30D6-1D68-599E-03BF45C5D827}"/>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23</a:t>
            </a:fld>
            <a:endParaRPr lang="en-US"/>
          </a:p>
        </p:txBody>
      </p:sp>
      <p:sp>
        <p:nvSpPr>
          <p:cNvPr id="2" name="Footer Placeholder 1">
            <a:extLst>
              <a:ext uri="{FF2B5EF4-FFF2-40B4-BE49-F238E27FC236}">
                <a16:creationId xmlns:a16="http://schemas.microsoft.com/office/drawing/2014/main" id="{D09F3FAD-5088-20AE-60D0-410E4856F71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901103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33CF1B78-AC55-656D-C931-E8560338FF4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A523604F-2E56-3473-E6F1-31B26A670781}"/>
              </a:ext>
            </a:extLst>
          </p:cNvPr>
          <p:cNvSpPr txBox="1">
            <a:spLocks noGrp="1"/>
          </p:cNvSpPr>
          <p:nvPr>
            <p:ph type="title"/>
          </p:nvPr>
        </p:nvSpPr>
        <p:spPr>
          <a:xfrm>
            <a:off x="1381279" y="2145547"/>
            <a:ext cx="5139900" cy="14815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Cấu trúc dữ liệu cơ bản</a:t>
            </a:r>
            <a:endParaRPr dirty="0">
              <a:solidFill>
                <a:srgbClr val="E06666"/>
              </a:solidFill>
            </a:endParaRPr>
          </a:p>
        </p:txBody>
      </p:sp>
      <p:sp>
        <p:nvSpPr>
          <p:cNvPr id="201" name="Google Shape;201;p31">
            <a:extLst>
              <a:ext uri="{FF2B5EF4-FFF2-40B4-BE49-F238E27FC236}">
                <a16:creationId xmlns:a16="http://schemas.microsoft.com/office/drawing/2014/main" id="{BE9284D7-C7DB-BABF-A14F-70C25EC704DC}"/>
              </a:ext>
            </a:extLst>
          </p:cNvPr>
          <p:cNvSpPr txBox="1">
            <a:spLocks noGrp="1"/>
          </p:cNvSpPr>
          <p:nvPr>
            <p:ph type="title" idx="2"/>
          </p:nvPr>
        </p:nvSpPr>
        <p:spPr>
          <a:xfrm>
            <a:off x="0" y="3484925"/>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2"/>
                </a:solidFill>
              </a:rPr>
              <a:t>04</a:t>
            </a:r>
            <a:endParaRPr dirty="0">
              <a:solidFill>
                <a:schemeClr val="bg2"/>
              </a:solidFill>
            </a:endParaRPr>
          </a:p>
        </p:txBody>
      </p:sp>
      <p:pic>
        <p:nvPicPr>
          <p:cNvPr id="4" name="Picture 2" descr="REDIS Cache Can Supercharge your website loading speed! - Geelong Web Design">
            <a:extLst>
              <a:ext uri="{FF2B5EF4-FFF2-40B4-BE49-F238E27FC236}">
                <a16:creationId xmlns:a16="http://schemas.microsoft.com/office/drawing/2014/main" id="{2AB9BCA3-7851-4C18-57ED-B3A724EAC412}"/>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CB55BD39-99C1-0CA4-BA6B-388879B66085}"/>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20770141-4FFE-BEC7-1E48-DB231382E2E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24</a:t>
            </a:fld>
            <a:endParaRPr lang="en-US"/>
          </a:p>
        </p:txBody>
      </p:sp>
      <p:sp>
        <p:nvSpPr>
          <p:cNvPr id="3" name="Footer Placeholder 2">
            <a:extLst>
              <a:ext uri="{FF2B5EF4-FFF2-40B4-BE49-F238E27FC236}">
                <a16:creationId xmlns:a16="http://schemas.microsoft.com/office/drawing/2014/main" id="{4141FD1D-8852-506E-1AA5-AE418BA990C5}"/>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659018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8270BC-5E59-FD22-66BC-02FFAEDD69D6}"/>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Cú </a:t>
            </a:r>
            <a:r>
              <a:rPr lang="en-US" dirty="0" err="1">
                <a:solidFill>
                  <a:schemeClr val="bg2"/>
                </a:solidFill>
              </a:rPr>
              <a:t>pháp</a:t>
            </a:r>
            <a:r>
              <a:rPr lang="en-US" dirty="0">
                <a:solidFill>
                  <a:schemeClr val="bg2"/>
                </a:solidFill>
              </a:rPr>
              <a:t> </a:t>
            </a:r>
            <a:r>
              <a:rPr lang="en-US" dirty="0" err="1">
                <a:solidFill>
                  <a:schemeClr val="bg2"/>
                </a:solidFill>
              </a:rPr>
              <a:t>tổng</a:t>
            </a:r>
            <a:r>
              <a:rPr lang="en-US" dirty="0">
                <a:solidFill>
                  <a:schemeClr val="bg2"/>
                </a:solidFill>
              </a:rPr>
              <a:t> </a:t>
            </a:r>
            <a:r>
              <a:rPr lang="en-US" dirty="0" err="1">
                <a:solidFill>
                  <a:schemeClr val="bg2"/>
                </a:solidFill>
              </a:rPr>
              <a:t>quát</a:t>
            </a:r>
            <a:endParaRPr lang="en-US" dirty="0">
              <a:solidFill>
                <a:schemeClr val="bg2"/>
              </a:solidFill>
            </a:endParaRPr>
          </a:p>
        </p:txBody>
      </p:sp>
      <p:sp>
        <p:nvSpPr>
          <p:cNvPr id="5" name="Slide Number Placeholder 4">
            <a:extLst>
              <a:ext uri="{FF2B5EF4-FFF2-40B4-BE49-F238E27FC236}">
                <a16:creationId xmlns:a16="http://schemas.microsoft.com/office/drawing/2014/main" id="{942FB3FC-D516-BDD2-6D5C-9BBC3EFC36ED}"/>
              </a:ext>
            </a:extLst>
          </p:cNvPr>
          <p:cNvSpPr>
            <a:spLocks noGrp="1"/>
          </p:cNvSpPr>
          <p:nvPr>
            <p:ph type="sldNum" sz="quarter" idx="10"/>
          </p:nvPr>
        </p:nvSpPr>
        <p:spPr/>
        <p:txBody>
          <a:bodyPr/>
          <a:lstStyle/>
          <a:p>
            <a:fld id="{2495164B-5D6D-4E6F-9B21-42D9DF0EA601}" type="slidenum">
              <a:rPr lang="en-US" smtClean="0"/>
              <a:t>25</a:t>
            </a:fld>
            <a:endParaRPr lang="en-US"/>
          </a:p>
        </p:txBody>
      </p:sp>
      <p:sp>
        <p:nvSpPr>
          <p:cNvPr id="6" name="Footer Placeholder 5">
            <a:extLst>
              <a:ext uri="{FF2B5EF4-FFF2-40B4-BE49-F238E27FC236}">
                <a16:creationId xmlns:a16="http://schemas.microsoft.com/office/drawing/2014/main" id="{E56E919D-570C-2C42-4A3C-0B2747E3A06D}"/>
              </a:ext>
            </a:extLst>
          </p:cNvPr>
          <p:cNvSpPr>
            <a:spLocks noGrp="1"/>
          </p:cNvSpPr>
          <p:nvPr>
            <p:ph type="ftr" sz="quarter" idx="11"/>
          </p:nvPr>
        </p:nvSpPr>
        <p:spPr/>
        <p:txBody>
          <a:bodyPr/>
          <a:lstStyle/>
          <a:p>
            <a:r>
              <a:rPr lang="vi-VN"/>
              <a:t>Trường Đại Học Công Thương TPHCM</a:t>
            </a:r>
            <a:endParaRPr lang="en-US"/>
          </a:p>
        </p:txBody>
      </p:sp>
      <p:sp>
        <p:nvSpPr>
          <p:cNvPr id="13" name="TextBox 12">
            <a:extLst>
              <a:ext uri="{FF2B5EF4-FFF2-40B4-BE49-F238E27FC236}">
                <a16:creationId xmlns:a16="http://schemas.microsoft.com/office/drawing/2014/main" id="{A9DA4F15-6957-61D2-D949-2A45D0417E9D}"/>
              </a:ext>
            </a:extLst>
          </p:cNvPr>
          <p:cNvSpPr txBox="1"/>
          <p:nvPr/>
        </p:nvSpPr>
        <p:spPr>
          <a:xfrm>
            <a:off x="933451" y="1316136"/>
            <a:ext cx="6699974" cy="307777"/>
          </a:xfrm>
          <a:prstGeom prst="rect">
            <a:avLst/>
          </a:prstGeom>
          <a:solidFill>
            <a:schemeClr val="tx2"/>
          </a:solidFill>
        </p:spPr>
        <p:txBody>
          <a:bodyPr wrap="square" rtlCol="0">
            <a:spAutoFit/>
          </a:bodyPr>
          <a:lstStyle/>
          <a:p>
            <a:pPr algn="ctr"/>
            <a:r>
              <a:rPr lang="en-US" dirty="0">
                <a:latin typeface="+mj-lt"/>
              </a:rPr>
              <a:t>COMMAND key [arguments]</a:t>
            </a:r>
          </a:p>
        </p:txBody>
      </p:sp>
      <p:sp>
        <p:nvSpPr>
          <p:cNvPr id="16" name="Rectangle: Rounded Corners 15">
            <a:extLst>
              <a:ext uri="{FF2B5EF4-FFF2-40B4-BE49-F238E27FC236}">
                <a16:creationId xmlns:a16="http://schemas.microsoft.com/office/drawing/2014/main" id="{BDC88127-153C-843A-19BB-0BD5509151CB}"/>
              </a:ext>
            </a:extLst>
          </p:cNvPr>
          <p:cNvSpPr/>
          <p:nvPr/>
        </p:nvSpPr>
        <p:spPr>
          <a:xfrm>
            <a:off x="826724" y="208121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err="1">
                <a:solidFill>
                  <a:schemeClr val="tx1"/>
                </a:solidFill>
              </a:rPr>
              <a:t>Là</a:t>
            </a:r>
            <a:r>
              <a:rPr lang="en-US" altLang="en-US" dirty="0">
                <a:solidFill>
                  <a:schemeClr val="tx1"/>
                </a:solidFill>
              </a:rPr>
              <a:t> </a:t>
            </a:r>
            <a:r>
              <a:rPr lang="en-US" altLang="en-US" dirty="0" err="1">
                <a:solidFill>
                  <a:schemeClr val="tx1"/>
                </a:solidFill>
              </a:rPr>
              <a:t>một</a:t>
            </a:r>
            <a:r>
              <a:rPr lang="en-US" altLang="en-US" dirty="0">
                <a:solidFill>
                  <a:schemeClr val="tx1"/>
                </a:solidFill>
              </a:rPr>
              <a:t> </a:t>
            </a:r>
            <a:r>
              <a:rPr lang="en-US" altLang="en-US" dirty="0" err="1">
                <a:solidFill>
                  <a:schemeClr val="tx1"/>
                </a:solidFill>
              </a:rPr>
              <a:t>lệnh</a:t>
            </a:r>
            <a:r>
              <a:rPr lang="en-US" altLang="en-US" dirty="0">
                <a:solidFill>
                  <a:schemeClr val="tx1"/>
                </a:solidFill>
              </a:rPr>
              <a:t> </a:t>
            </a:r>
            <a:r>
              <a:rPr lang="en-US" altLang="en-US" dirty="0" err="1">
                <a:solidFill>
                  <a:schemeClr val="tx1"/>
                </a:solidFill>
              </a:rPr>
              <a:t>cụ</a:t>
            </a:r>
            <a:r>
              <a:rPr lang="en-US" altLang="en-US" dirty="0">
                <a:solidFill>
                  <a:schemeClr val="tx1"/>
                </a:solidFill>
              </a:rPr>
              <a:t> </a:t>
            </a:r>
            <a:r>
              <a:rPr lang="en-US" altLang="en-US" dirty="0" err="1">
                <a:solidFill>
                  <a:schemeClr val="tx1"/>
                </a:solidFill>
              </a:rPr>
              <a:t>thể</a:t>
            </a:r>
            <a:r>
              <a:rPr lang="en-US" altLang="en-US" dirty="0">
                <a:solidFill>
                  <a:schemeClr val="tx1"/>
                </a:solidFill>
              </a:rPr>
              <a:t> </a:t>
            </a:r>
            <a:r>
              <a:rPr lang="en-US" altLang="en-US" dirty="0" err="1">
                <a:solidFill>
                  <a:schemeClr val="tx1"/>
                </a:solidFill>
              </a:rPr>
              <a:t>của</a:t>
            </a:r>
            <a:r>
              <a:rPr lang="en-US" altLang="en-US" dirty="0">
                <a:solidFill>
                  <a:schemeClr val="tx1"/>
                </a:solidFill>
              </a:rPr>
              <a:t> Redis (</a:t>
            </a:r>
            <a:r>
              <a:rPr lang="en-US" altLang="en-US" dirty="0" err="1">
                <a:solidFill>
                  <a:schemeClr val="tx1"/>
                </a:solidFill>
              </a:rPr>
              <a:t>viết</a:t>
            </a:r>
            <a:r>
              <a:rPr lang="en-US" altLang="en-US" dirty="0">
                <a:solidFill>
                  <a:schemeClr val="tx1"/>
                </a:solidFill>
              </a:rPr>
              <a:t> </a:t>
            </a:r>
            <a:r>
              <a:rPr lang="en-US" altLang="en-US" dirty="0" err="1">
                <a:solidFill>
                  <a:schemeClr val="tx1"/>
                </a:solidFill>
              </a:rPr>
              <a:t>hoa</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dễ</a:t>
            </a:r>
            <a:r>
              <a:rPr lang="en-US" altLang="en-US" dirty="0">
                <a:solidFill>
                  <a:schemeClr val="tx1"/>
                </a:solidFill>
              </a:rPr>
              <a:t> </a:t>
            </a:r>
            <a:r>
              <a:rPr lang="en-US" altLang="en-US" dirty="0" err="1">
                <a:solidFill>
                  <a:schemeClr val="tx1"/>
                </a:solidFill>
              </a:rPr>
              <a:t>đọc</a:t>
            </a:r>
            <a:r>
              <a:rPr lang="en-US" altLang="en-US" dirty="0">
                <a:solidFill>
                  <a:schemeClr val="tx1"/>
                </a:solidFill>
              </a:rPr>
              <a:t>, </a:t>
            </a:r>
            <a:r>
              <a:rPr lang="en-US" altLang="en-US" dirty="0" err="1">
                <a:solidFill>
                  <a:schemeClr val="tx1"/>
                </a:solidFill>
              </a:rPr>
              <a:t>nhưng</a:t>
            </a:r>
            <a:r>
              <a:rPr lang="en-US" altLang="en-US" dirty="0">
                <a:solidFill>
                  <a:schemeClr val="tx1"/>
                </a:solidFill>
              </a:rPr>
              <a:t> </a:t>
            </a:r>
            <a:r>
              <a:rPr lang="en-US" altLang="en-US" dirty="0" err="1">
                <a:solidFill>
                  <a:schemeClr val="tx1"/>
                </a:solidFill>
              </a:rPr>
              <a:t>không</a:t>
            </a:r>
            <a:r>
              <a:rPr lang="en-US" altLang="en-US" dirty="0">
                <a:solidFill>
                  <a:schemeClr val="tx1"/>
                </a:solidFill>
              </a:rPr>
              <a:t> </a:t>
            </a:r>
            <a:r>
              <a:rPr lang="en-US" altLang="en-US" dirty="0" err="1">
                <a:solidFill>
                  <a:schemeClr val="tx1"/>
                </a:solidFill>
              </a:rPr>
              <a:t>bắt</a:t>
            </a:r>
            <a:r>
              <a:rPr lang="en-US" altLang="en-US" dirty="0">
                <a:solidFill>
                  <a:schemeClr val="tx1"/>
                </a:solidFill>
              </a:rPr>
              <a:t> </a:t>
            </a:r>
            <a:r>
              <a:rPr lang="en-US" altLang="en-US" dirty="0" err="1">
                <a:solidFill>
                  <a:schemeClr val="tx1"/>
                </a:solidFill>
              </a:rPr>
              <a:t>buộc</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17" name="Rectangle: Rounded Corners 16">
            <a:extLst>
              <a:ext uri="{FF2B5EF4-FFF2-40B4-BE49-F238E27FC236}">
                <a16:creationId xmlns:a16="http://schemas.microsoft.com/office/drawing/2014/main" id="{DF03C32F-FF6B-3B91-EDF7-6C35ADED8DAE}"/>
              </a:ext>
            </a:extLst>
          </p:cNvPr>
          <p:cNvSpPr/>
          <p:nvPr/>
        </p:nvSpPr>
        <p:spPr>
          <a:xfrm>
            <a:off x="3218474" y="208756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err="1">
                <a:solidFill>
                  <a:schemeClr val="tx1"/>
                </a:solidFill>
              </a:rPr>
              <a:t>Tên</a:t>
            </a:r>
            <a:r>
              <a:rPr lang="en-US" altLang="en-US" dirty="0">
                <a:solidFill>
                  <a:schemeClr val="tx1"/>
                </a:solidFill>
              </a:rPr>
              <a:t> </a:t>
            </a:r>
            <a:r>
              <a:rPr lang="en-US" altLang="en-US" dirty="0" err="1">
                <a:solidFill>
                  <a:schemeClr val="tx1"/>
                </a:solidFill>
              </a:rPr>
              <a:t>của</a:t>
            </a:r>
            <a:r>
              <a:rPr lang="en-US" altLang="en-US" dirty="0">
                <a:solidFill>
                  <a:schemeClr val="tx1"/>
                </a:solidFill>
              </a:rPr>
              <a:t> </a:t>
            </a:r>
            <a:r>
              <a:rPr lang="en-US" altLang="en-US" dirty="0" err="1">
                <a:solidFill>
                  <a:schemeClr val="tx1"/>
                </a:solidFill>
              </a:rPr>
              <a:t>khóa</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18" name="Rectangle: Rounded Corners 17">
            <a:extLst>
              <a:ext uri="{FF2B5EF4-FFF2-40B4-BE49-F238E27FC236}">
                <a16:creationId xmlns:a16="http://schemas.microsoft.com/office/drawing/2014/main" id="{DFFEB724-D130-739E-11F5-235FA35B086E}"/>
              </a:ext>
            </a:extLst>
          </p:cNvPr>
          <p:cNvSpPr/>
          <p:nvPr/>
        </p:nvSpPr>
        <p:spPr>
          <a:xfrm>
            <a:off x="5610224" y="2093912"/>
            <a:ext cx="2148819" cy="1561398"/>
          </a:xfrm>
          <a:prstGeom prst="round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eaLnBrk="0" fontAlgn="base" hangingPunct="0">
              <a:lnSpc>
                <a:spcPct val="150000"/>
              </a:lnSpc>
              <a:spcBef>
                <a:spcPct val="0"/>
              </a:spcBef>
              <a:spcAft>
                <a:spcPct val="0"/>
              </a:spcAft>
              <a:buClrTx/>
            </a:pPr>
            <a:r>
              <a:rPr lang="en-US" altLang="en-US" dirty="0">
                <a:solidFill>
                  <a:schemeClr val="tx1"/>
                </a:solidFill>
              </a:rPr>
              <a:t>Các </a:t>
            </a:r>
            <a:r>
              <a:rPr lang="en-US" altLang="en-US" dirty="0" err="1">
                <a:solidFill>
                  <a:schemeClr val="tx1"/>
                </a:solidFill>
              </a:rPr>
              <a:t>đối</a:t>
            </a:r>
            <a:r>
              <a:rPr lang="en-US" altLang="en-US" dirty="0">
                <a:solidFill>
                  <a:schemeClr val="tx1"/>
                </a:solidFill>
              </a:rPr>
              <a:t> </a:t>
            </a:r>
            <a:r>
              <a:rPr lang="en-US" altLang="en-US" dirty="0" err="1">
                <a:solidFill>
                  <a:schemeClr val="tx1"/>
                </a:solidFill>
              </a:rPr>
              <a:t>số</a:t>
            </a:r>
            <a:r>
              <a:rPr lang="en-US" altLang="en-US" dirty="0">
                <a:solidFill>
                  <a:schemeClr val="tx1"/>
                </a:solidFill>
              </a:rPr>
              <a:t> </a:t>
            </a:r>
            <a:r>
              <a:rPr lang="en-US" altLang="en-US" dirty="0" err="1">
                <a:solidFill>
                  <a:schemeClr val="tx1"/>
                </a:solidFill>
              </a:rPr>
              <a:t>hoặc</a:t>
            </a:r>
            <a:r>
              <a:rPr lang="en-US" altLang="en-US" dirty="0">
                <a:solidFill>
                  <a:schemeClr val="tx1"/>
                </a:solidFill>
              </a:rPr>
              <a:t> </a:t>
            </a:r>
            <a:r>
              <a:rPr lang="en-US" altLang="en-US" dirty="0" err="1">
                <a:solidFill>
                  <a:schemeClr val="tx1"/>
                </a:solidFill>
              </a:rPr>
              <a:t>giá</a:t>
            </a:r>
            <a:r>
              <a:rPr lang="en-US" altLang="en-US" dirty="0">
                <a:solidFill>
                  <a:schemeClr val="tx1"/>
                </a:solidFill>
              </a:rPr>
              <a:t> </a:t>
            </a:r>
            <a:r>
              <a:rPr lang="en-US" altLang="en-US" dirty="0" err="1">
                <a:solidFill>
                  <a:schemeClr val="tx1"/>
                </a:solidFill>
              </a:rPr>
              <a:t>trị</a:t>
            </a:r>
            <a:r>
              <a:rPr lang="en-US" altLang="en-US" dirty="0">
                <a:solidFill>
                  <a:schemeClr val="tx1"/>
                </a:solidFill>
              </a:rPr>
              <a:t> </a:t>
            </a:r>
            <a:r>
              <a:rPr lang="en-US" altLang="en-US" dirty="0" err="1">
                <a:solidFill>
                  <a:schemeClr val="tx1"/>
                </a:solidFill>
              </a:rPr>
              <a:t>bổ</a:t>
            </a:r>
            <a:r>
              <a:rPr lang="en-US" altLang="en-US" dirty="0">
                <a:solidFill>
                  <a:schemeClr val="tx1"/>
                </a:solidFill>
              </a:rPr>
              <a:t> sung </a:t>
            </a:r>
            <a:r>
              <a:rPr lang="en-US" altLang="en-US" dirty="0" err="1">
                <a:solidFill>
                  <a:schemeClr val="tx1"/>
                </a:solidFill>
              </a:rPr>
              <a:t>cần</a:t>
            </a:r>
            <a:r>
              <a:rPr lang="en-US" altLang="en-US" dirty="0">
                <a:solidFill>
                  <a:schemeClr val="tx1"/>
                </a:solidFill>
              </a:rPr>
              <a:t> </a:t>
            </a:r>
            <a:r>
              <a:rPr lang="en-US" altLang="en-US" dirty="0" err="1">
                <a:solidFill>
                  <a:schemeClr val="tx1"/>
                </a:solidFill>
              </a:rPr>
              <a:t>thiết</a:t>
            </a:r>
            <a:r>
              <a:rPr lang="en-US" altLang="en-US" dirty="0">
                <a:solidFill>
                  <a:schemeClr val="tx1"/>
                </a:solidFill>
              </a:rPr>
              <a:t> </a:t>
            </a:r>
            <a:r>
              <a:rPr lang="en-US" altLang="en-US" dirty="0" err="1">
                <a:solidFill>
                  <a:schemeClr val="tx1"/>
                </a:solidFill>
              </a:rPr>
              <a:t>cho</a:t>
            </a:r>
            <a:r>
              <a:rPr lang="en-US" altLang="en-US" dirty="0">
                <a:solidFill>
                  <a:schemeClr val="tx1"/>
                </a:solidFill>
              </a:rPr>
              <a:t> </a:t>
            </a:r>
            <a:r>
              <a:rPr lang="en-US" altLang="en-US" dirty="0" err="1">
                <a:solidFill>
                  <a:schemeClr val="tx1"/>
                </a:solidFill>
              </a:rPr>
              <a:t>lệnh</a:t>
            </a:r>
            <a:r>
              <a:rPr lang="en-US" altLang="en-US" dirty="0">
                <a:solidFill>
                  <a:schemeClr val="tx1"/>
                </a:solidFill>
              </a:rPr>
              <a:t>.</a:t>
            </a:r>
            <a:endParaRPr lang="en-US" altLang="en-US" sz="7200" dirty="0">
              <a:solidFill>
                <a:schemeClr val="tx1"/>
              </a:solidFill>
              <a:latin typeface="Arial" panose="020B0604020202020204" pitchFamily="34" charset="0"/>
            </a:endParaRPr>
          </a:p>
        </p:txBody>
      </p:sp>
      <p:sp>
        <p:nvSpPr>
          <p:cNvPr id="33" name="TextBox 32">
            <a:extLst>
              <a:ext uri="{FF2B5EF4-FFF2-40B4-BE49-F238E27FC236}">
                <a16:creationId xmlns:a16="http://schemas.microsoft.com/office/drawing/2014/main" id="{3D9FE82A-F4C7-41F0-6439-EA06F04F5569}"/>
              </a:ext>
            </a:extLst>
          </p:cNvPr>
          <p:cNvSpPr txBox="1"/>
          <p:nvPr/>
        </p:nvSpPr>
        <p:spPr>
          <a:xfrm>
            <a:off x="826724" y="3841954"/>
            <a:ext cx="6699975" cy="738664"/>
          </a:xfrm>
          <a:prstGeom prst="rect">
            <a:avLst/>
          </a:prstGeom>
          <a:noFill/>
        </p:spPr>
        <p:txBody>
          <a:bodyPr wrap="square" rtlCol="0">
            <a:spAutoFit/>
          </a:bodyPr>
          <a:lstStyle/>
          <a:p>
            <a:r>
              <a:rPr lang="en-US" b="1" dirty="0" err="1">
                <a:latin typeface="+mn-lt"/>
              </a:rPr>
              <a:t>Ví</a:t>
            </a:r>
            <a:r>
              <a:rPr lang="en-US" b="1" dirty="0">
                <a:latin typeface="+mn-lt"/>
              </a:rPr>
              <a:t> </a:t>
            </a:r>
            <a:r>
              <a:rPr lang="en-US" b="1" dirty="0" err="1">
                <a:latin typeface="+mn-lt"/>
              </a:rPr>
              <a:t>dụ</a:t>
            </a:r>
            <a:r>
              <a:rPr lang="en-US" b="1" dirty="0">
                <a:latin typeface="+mn-lt"/>
              </a:rPr>
              <a:t>:</a:t>
            </a:r>
          </a:p>
          <a:p>
            <a:r>
              <a:rPr lang="en-US" dirty="0">
                <a:latin typeface="+mn-lt"/>
              </a:rPr>
              <a:t>GET user:1</a:t>
            </a:r>
          </a:p>
          <a:p>
            <a:r>
              <a:rPr lang="en-US" dirty="0">
                <a:latin typeface="+mn-lt"/>
              </a:rPr>
              <a:t>SET user:1 '{"</a:t>
            </a:r>
            <a:r>
              <a:rPr lang="en-US" dirty="0" err="1">
                <a:latin typeface="+mn-lt"/>
              </a:rPr>
              <a:t>name":"Alice</a:t>
            </a:r>
            <a:r>
              <a:rPr lang="en-US" dirty="0">
                <a:latin typeface="+mn-lt"/>
              </a:rPr>
              <a:t>"}'</a:t>
            </a:r>
          </a:p>
        </p:txBody>
      </p:sp>
      <p:cxnSp>
        <p:nvCxnSpPr>
          <p:cNvPr id="47" name="Straight Arrow Connector 46">
            <a:extLst>
              <a:ext uri="{FF2B5EF4-FFF2-40B4-BE49-F238E27FC236}">
                <a16:creationId xmlns:a16="http://schemas.microsoft.com/office/drawing/2014/main" id="{3DC3ED1A-0275-8257-22E1-E912DFBFDB86}"/>
              </a:ext>
            </a:extLst>
          </p:cNvPr>
          <p:cNvCxnSpPr>
            <a:cxnSpLocks/>
          </p:cNvCxnSpPr>
          <p:nvPr/>
        </p:nvCxnSpPr>
        <p:spPr>
          <a:xfrm flipH="1">
            <a:off x="1838325" y="1708149"/>
            <a:ext cx="1380150" cy="3730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296C0237-B423-A110-155E-8F9A6AAB3524}"/>
              </a:ext>
            </a:extLst>
          </p:cNvPr>
          <p:cNvCxnSpPr>
            <a:cxnSpLocks/>
          </p:cNvCxnSpPr>
          <p:nvPr/>
        </p:nvCxnSpPr>
        <p:spPr>
          <a:xfrm>
            <a:off x="4230075" y="1708149"/>
            <a:ext cx="0" cy="3794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96A6BA3B-4D65-2298-69FE-5A73F4E13899}"/>
              </a:ext>
            </a:extLst>
          </p:cNvPr>
          <p:cNvCxnSpPr>
            <a:cxnSpLocks/>
          </p:cNvCxnSpPr>
          <p:nvPr/>
        </p:nvCxnSpPr>
        <p:spPr>
          <a:xfrm>
            <a:off x="5362575" y="1708149"/>
            <a:ext cx="1259250" cy="3857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89560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4E513-3110-641B-E387-C04769DF76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1545A4C-FFF0-C99F-40EB-EFD2185AED2F}"/>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Quy </a:t>
            </a:r>
            <a:r>
              <a:rPr lang="en-US" dirty="0" err="1">
                <a:solidFill>
                  <a:schemeClr val="bg2"/>
                </a:solidFill>
              </a:rPr>
              <a:t>tắc</a:t>
            </a:r>
            <a:r>
              <a:rPr lang="en-US" dirty="0">
                <a:solidFill>
                  <a:schemeClr val="bg2"/>
                </a:solidFill>
              </a:rPr>
              <a:t> </a:t>
            </a:r>
            <a:r>
              <a:rPr lang="en-US" dirty="0" err="1">
                <a:solidFill>
                  <a:schemeClr val="bg2"/>
                </a:solidFill>
              </a:rPr>
              <a:t>đặt</a:t>
            </a:r>
            <a:r>
              <a:rPr lang="en-US" dirty="0">
                <a:solidFill>
                  <a:schemeClr val="bg2"/>
                </a:solidFill>
              </a:rPr>
              <a:t> </a:t>
            </a:r>
            <a:r>
              <a:rPr lang="en-US" dirty="0" err="1">
                <a:solidFill>
                  <a:schemeClr val="bg2"/>
                </a:solidFill>
              </a:rPr>
              <a:t>tên</a:t>
            </a:r>
            <a:r>
              <a:rPr lang="en-US" dirty="0">
                <a:solidFill>
                  <a:schemeClr val="bg2"/>
                </a:solidFill>
              </a:rPr>
              <a:t> </a:t>
            </a:r>
            <a:r>
              <a:rPr lang="en-US" dirty="0" err="1">
                <a:solidFill>
                  <a:schemeClr val="bg2"/>
                </a:solidFill>
              </a:rPr>
              <a:t>khóa</a:t>
            </a:r>
            <a:endParaRPr lang="en-US" dirty="0">
              <a:solidFill>
                <a:schemeClr val="bg2"/>
              </a:solidFill>
            </a:endParaRPr>
          </a:p>
        </p:txBody>
      </p:sp>
      <p:sp>
        <p:nvSpPr>
          <p:cNvPr id="5" name="Slide Number Placeholder 4">
            <a:extLst>
              <a:ext uri="{FF2B5EF4-FFF2-40B4-BE49-F238E27FC236}">
                <a16:creationId xmlns:a16="http://schemas.microsoft.com/office/drawing/2014/main" id="{9F78C35C-7249-AD55-0C15-5E5E5416E900}"/>
              </a:ext>
            </a:extLst>
          </p:cNvPr>
          <p:cNvSpPr>
            <a:spLocks noGrp="1"/>
          </p:cNvSpPr>
          <p:nvPr>
            <p:ph type="sldNum" sz="quarter" idx="10"/>
          </p:nvPr>
        </p:nvSpPr>
        <p:spPr/>
        <p:txBody>
          <a:bodyPr/>
          <a:lstStyle/>
          <a:p>
            <a:fld id="{2495164B-5D6D-4E6F-9B21-42D9DF0EA601}" type="slidenum">
              <a:rPr lang="en-US" smtClean="0"/>
              <a:t>26</a:t>
            </a:fld>
            <a:endParaRPr lang="en-US"/>
          </a:p>
        </p:txBody>
      </p:sp>
      <p:sp>
        <p:nvSpPr>
          <p:cNvPr id="6" name="Footer Placeholder 5">
            <a:extLst>
              <a:ext uri="{FF2B5EF4-FFF2-40B4-BE49-F238E27FC236}">
                <a16:creationId xmlns:a16="http://schemas.microsoft.com/office/drawing/2014/main" id="{33D58D57-C004-90E1-BE97-7CAA8DA00BC2}"/>
              </a:ext>
            </a:extLst>
          </p:cNvPr>
          <p:cNvSpPr>
            <a:spLocks noGrp="1"/>
          </p:cNvSpPr>
          <p:nvPr>
            <p:ph type="ftr" sz="quarter" idx="11"/>
          </p:nvPr>
        </p:nvSpPr>
        <p:spPr/>
        <p:txBody>
          <a:bodyPr/>
          <a:lstStyle/>
          <a:p>
            <a:r>
              <a:rPr lang="vi-VN"/>
              <a:t>Trường Đại Học Công Thương TPHCM</a:t>
            </a:r>
            <a:endParaRPr lang="en-US"/>
          </a:p>
        </p:txBody>
      </p:sp>
      <p:sp>
        <p:nvSpPr>
          <p:cNvPr id="2" name="TextBox 1">
            <a:extLst>
              <a:ext uri="{FF2B5EF4-FFF2-40B4-BE49-F238E27FC236}">
                <a16:creationId xmlns:a16="http://schemas.microsoft.com/office/drawing/2014/main" id="{1FC51E26-63AE-B3EB-2F0C-5FB1C3FF0E44}"/>
              </a:ext>
            </a:extLst>
          </p:cNvPr>
          <p:cNvSpPr txBox="1"/>
          <p:nvPr/>
        </p:nvSpPr>
        <p:spPr>
          <a:xfrm>
            <a:off x="933451" y="1838325"/>
            <a:ext cx="7019925" cy="13485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mn-lt"/>
              </a:rPr>
              <a:t>Dấu hai chấm (:) để tạo namespace</a:t>
            </a:r>
            <a:endParaRPr lang="en-US" dirty="0">
              <a:latin typeface="+mn-lt"/>
            </a:endParaRPr>
          </a:p>
          <a:p>
            <a:pPr marL="285750" indent="-285750">
              <a:lnSpc>
                <a:spcPct val="150000"/>
              </a:lnSpc>
              <a:buFont typeface="Arial" panose="020B0604020202020204" pitchFamily="34" charset="0"/>
              <a:buChar char="•"/>
            </a:pPr>
            <a:r>
              <a:rPr lang="vi-VN" dirty="0">
                <a:latin typeface="+mn-lt"/>
              </a:rPr>
              <a:t>Nhất quán &amp; ngắn gọn</a:t>
            </a:r>
            <a:endParaRPr lang="en-US" dirty="0">
              <a:latin typeface="+mn-lt"/>
            </a:endParaRPr>
          </a:p>
          <a:p>
            <a:pPr marL="285750" indent="-285750">
              <a:lnSpc>
                <a:spcPct val="150000"/>
              </a:lnSpc>
              <a:buFont typeface="Arial" panose="020B0604020202020204" pitchFamily="34" charset="0"/>
              <a:buChar char="•"/>
            </a:pPr>
            <a:r>
              <a:rPr lang="vi-VN" dirty="0">
                <a:latin typeface="+mn-lt"/>
              </a:rPr>
              <a:t>Chỉ dùng ký tự ASCII thường</a:t>
            </a:r>
            <a:endParaRPr lang="en-US" dirty="0">
              <a:latin typeface="+mn-lt"/>
            </a:endParaRPr>
          </a:p>
          <a:p>
            <a:pPr marL="285750" indent="-285750">
              <a:lnSpc>
                <a:spcPct val="150000"/>
              </a:lnSpc>
              <a:buFont typeface="Arial" panose="020B0604020202020204" pitchFamily="34" charset="0"/>
              <a:buChar char="•"/>
            </a:pPr>
            <a:r>
              <a:rPr lang="vi-VN" dirty="0">
                <a:latin typeface="+mn-lt"/>
              </a:rPr>
              <a:t>Giới hạn độ dài key</a:t>
            </a:r>
            <a:endParaRPr lang="en-US" dirty="0">
              <a:latin typeface="+mn-lt"/>
            </a:endParaRPr>
          </a:p>
        </p:txBody>
      </p:sp>
      <p:sp>
        <p:nvSpPr>
          <p:cNvPr id="3" name="TextBox 2">
            <a:extLst>
              <a:ext uri="{FF2B5EF4-FFF2-40B4-BE49-F238E27FC236}">
                <a16:creationId xmlns:a16="http://schemas.microsoft.com/office/drawing/2014/main" id="{0C03C716-DA5E-A052-BCC6-6353235D1D6E}"/>
              </a:ext>
            </a:extLst>
          </p:cNvPr>
          <p:cNvSpPr txBox="1"/>
          <p:nvPr/>
        </p:nvSpPr>
        <p:spPr>
          <a:xfrm>
            <a:off x="933451" y="1316136"/>
            <a:ext cx="6699974" cy="307777"/>
          </a:xfrm>
          <a:prstGeom prst="rect">
            <a:avLst/>
          </a:prstGeom>
          <a:solidFill>
            <a:schemeClr val="tx2"/>
          </a:solidFill>
        </p:spPr>
        <p:txBody>
          <a:bodyPr wrap="square" rtlCol="0">
            <a:spAutoFit/>
          </a:bodyPr>
          <a:lstStyle/>
          <a:p>
            <a:pPr algn="ctr"/>
            <a:r>
              <a:rPr lang="en-US" dirty="0" err="1">
                <a:latin typeface="+mj-lt"/>
              </a:rPr>
              <a:t>object-type:id:field</a:t>
            </a:r>
            <a:endParaRPr lang="en-US" dirty="0">
              <a:latin typeface="+mj-lt"/>
            </a:endParaRPr>
          </a:p>
        </p:txBody>
      </p:sp>
      <p:sp>
        <p:nvSpPr>
          <p:cNvPr id="9" name="TextBox 8">
            <a:extLst>
              <a:ext uri="{FF2B5EF4-FFF2-40B4-BE49-F238E27FC236}">
                <a16:creationId xmlns:a16="http://schemas.microsoft.com/office/drawing/2014/main" id="{2944DF83-A4FC-2636-5DA0-CF66343135FD}"/>
              </a:ext>
            </a:extLst>
          </p:cNvPr>
          <p:cNvSpPr txBox="1"/>
          <p:nvPr/>
        </p:nvSpPr>
        <p:spPr>
          <a:xfrm>
            <a:off x="933450" y="3154348"/>
            <a:ext cx="7019925" cy="134504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dirty="0">
                <a:latin typeface="+mn-lt"/>
              </a:rPr>
              <a:t>Ví dụ: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user:1001 -&gt; Lưu thông tin của người dùng có ID 1001.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product:305:name -&gt; Lưu tên của sản phẩm có ID 305. </a:t>
            </a:r>
            <a:endParaRPr lang="en-US" dirty="0">
              <a:latin typeface="+mn-lt"/>
            </a:endParaRPr>
          </a:p>
          <a:p>
            <a:pPr marL="540000" lvl="8" indent="-285750">
              <a:lnSpc>
                <a:spcPct val="150000"/>
              </a:lnSpc>
              <a:buFont typeface="Courier New" panose="02070309020205020404" pitchFamily="49" charset="0"/>
              <a:buChar char="o"/>
            </a:pPr>
            <a:r>
              <a:rPr lang="vi-VN" dirty="0">
                <a:latin typeface="+mn-lt"/>
              </a:rPr>
              <a:t>cache:user:1001:profile -&gt; Dữ liệu cache profile của người dùng 1001.</a:t>
            </a:r>
            <a:endParaRPr lang="en-US" dirty="0">
              <a:latin typeface="+mn-lt"/>
            </a:endParaRPr>
          </a:p>
        </p:txBody>
      </p:sp>
    </p:spTree>
    <p:extLst>
      <p:ext uri="{BB962C8B-B14F-4D97-AF65-F5344CB8AC3E}">
        <p14:creationId xmlns:p14="http://schemas.microsoft.com/office/powerpoint/2010/main" val="11139668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F6935E9-3B0C-09BE-21DB-36F31156969E}"/>
              </a:ext>
            </a:extLst>
          </p:cNvPr>
          <p:cNvSpPr>
            <a:spLocks noGrp="1"/>
          </p:cNvSpPr>
          <p:nvPr>
            <p:ph type="title"/>
          </p:nvPr>
        </p:nvSpPr>
        <p:spPr/>
        <p:txBody>
          <a:bodyPr/>
          <a:lstStyle/>
          <a:p>
            <a:r>
              <a:rPr lang="en-US" dirty="0" err="1">
                <a:solidFill>
                  <a:schemeClr val="bg2"/>
                </a:solidFill>
              </a:rPr>
              <a:t>KIỂU</a:t>
            </a:r>
            <a:r>
              <a:rPr lang="en-US" dirty="0">
                <a:solidFill>
                  <a:schemeClr val="bg2"/>
                </a:solidFill>
              </a:rPr>
              <a:t> </a:t>
            </a:r>
            <a:r>
              <a:rPr lang="en-US" dirty="0" err="1">
                <a:solidFill>
                  <a:schemeClr val="bg2"/>
                </a:solidFill>
              </a:rPr>
              <a:t>DỮ</a:t>
            </a:r>
            <a:r>
              <a:rPr lang="en-US" dirty="0">
                <a:solidFill>
                  <a:schemeClr val="bg2"/>
                </a:solidFill>
              </a:rPr>
              <a:t> LIỆU </a:t>
            </a:r>
            <a:r>
              <a:rPr lang="en-US" dirty="0" err="1">
                <a:solidFill>
                  <a:schemeClr val="bg2"/>
                </a:solidFill>
              </a:rPr>
              <a:t>CƠ</a:t>
            </a:r>
            <a:r>
              <a:rPr lang="en-US" dirty="0">
                <a:solidFill>
                  <a:schemeClr val="bg2"/>
                </a:solidFill>
              </a:rPr>
              <a:t> </a:t>
            </a:r>
            <a:r>
              <a:rPr lang="en-US" dirty="0" err="1">
                <a:solidFill>
                  <a:schemeClr val="bg2"/>
                </a:solidFill>
              </a:rPr>
              <a:t>BẢN</a:t>
            </a:r>
            <a:endParaRPr lang="en-US" dirty="0">
              <a:solidFill>
                <a:schemeClr val="bg2"/>
              </a:solidFill>
            </a:endParaRPr>
          </a:p>
        </p:txBody>
      </p:sp>
      <p:sp>
        <p:nvSpPr>
          <p:cNvPr id="5" name="Slide Number Placeholder 4">
            <a:extLst>
              <a:ext uri="{FF2B5EF4-FFF2-40B4-BE49-F238E27FC236}">
                <a16:creationId xmlns:a16="http://schemas.microsoft.com/office/drawing/2014/main" id="{807FC485-1CC8-7676-DCEB-9AD1EBEA1F3D}"/>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27</a:t>
            </a:fld>
            <a:endParaRPr lang="en-US"/>
          </a:p>
        </p:txBody>
      </p:sp>
      <p:pic>
        <p:nvPicPr>
          <p:cNvPr id="6146" name="Picture 2" descr="Redis and Its Data Structures">
            <a:extLst>
              <a:ext uri="{FF2B5EF4-FFF2-40B4-BE49-F238E27FC236}">
                <a16:creationId xmlns:a16="http://schemas.microsoft.com/office/drawing/2014/main" id="{035D5543-97F4-2564-FDCE-F79F61AFE9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646" y="1353032"/>
            <a:ext cx="6132907" cy="2744406"/>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253AC76-F501-C8C7-6FFC-6927313792C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747831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56E558E-3A7C-CBC1-1E2E-26188B15A00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C0CB9499-BB21-9296-12C9-8FBC84ED724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Strings</a:t>
            </a:r>
          </a:p>
        </p:txBody>
      </p:sp>
      <p:sp>
        <p:nvSpPr>
          <p:cNvPr id="235" name="Google Shape;235;p34">
            <a:extLst>
              <a:ext uri="{FF2B5EF4-FFF2-40B4-BE49-F238E27FC236}">
                <a16:creationId xmlns:a16="http://schemas.microsoft.com/office/drawing/2014/main" id="{4E01457F-42EE-153B-3468-B9A4E01ECF39}"/>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6" name="Google Shape;236;p34">
            <a:extLst>
              <a:ext uri="{FF2B5EF4-FFF2-40B4-BE49-F238E27FC236}">
                <a16:creationId xmlns:a16="http://schemas.microsoft.com/office/drawing/2014/main" id="{EC40340F-DC68-B291-821C-21BA0852B166}"/>
              </a:ext>
            </a:extLst>
          </p:cNvPr>
          <p:cNvSpPr txBox="1">
            <a:spLocks noGrp="1"/>
          </p:cNvSpPr>
          <p:nvPr>
            <p:ph type="subTitle" idx="5"/>
          </p:nvPr>
        </p:nvSpPr>
        <p:spPr>
          <a:xfrm>
            <a:off x="926286" y="2705839"/>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Ứng dụng</a:t>
            </a:r>
            <a:endParaRPr dirty="0">
              <a:solidFill>
                <a:schemeClr val="bg2"/>
              </a:solidFill>
            </a:endParaRPr>
          </a:p>
        </p:txBody>
      </p:sp>
      <p:sp>
        <p:nvSpPr>
          <p:cNvPr id="237" name="Google Shape;237;p34">
            <a:extLst>
              <a:ext uri="{FF2B5EF4-FFF2-40B4-BE49-F238E27FC236}">
                <a16:creationId xmlns:a16="http://schemas.microsoft.com/office/drawing/2014/main" id="{E97F22D1-CFC2-0AA3-B1E8-80E364106837}"/>
              </a:ext>
            </a:extLst>
          </p:cNvPr>
          <p:cNvSpPr txBox="1">
            <a:spLocks noGrp="1"/>
          </p:cNvSpPr>
          <p:nvPr>
            <p:ph type="subTitle" idx="1"/>
          </p:nvPr>
        </p:nvSpPr>
        <p:spPr>
          <a:xfrm>
            <a:off x="966360" y="1482027"/>
            <a:ext cx="3363804" cy="1223812"/>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Lưu trữ chuỗi văn bản, số, hoặc dữ liệu nhị phân.</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Phù hợp cho key-value đơn giản: cấu hình, bộ đếm, cache.</a:t>
            </a:r>
            <a:endParaRPr dirty="0"/>
          </a:p>
        </p:txBody>
      </p:sp>
      <p:sp>
        <p:nvSpPr>
          <p:cNvPr id="238" name="Google Shape;238;p34">
            <a:extLst>
              <a:ext uri="{FF2B5EF4-FFF2-40B4-BE49-F238E27FC236}">
                <a16:creationId xmlns:a16="http://schemas.microsoft.com/office/drawing/2014/main" id="{608B692D-C4B6-0128-3A60-C95F5A3A531B}"/>
              </a:ext>
            </a:extLst>
          </p:cNvPr>
          <p:cNvSpPr txBox="1">
            <a:spLocks noGrp="1"/>
          </p:cNvSpPr>
          <p:nvPr>
            <p:ph type="subTitle" idx="2"/>
          </p:nvPr>
        </p:nvSpPr>
        <p:spPr>
          <a:xfrm>
            <a:off x="966360" y="3121549"/>
            <a:ext cx="3363804" cy="1524716"/>
          </a:xfrm>
          <a:prstGeom prst="rect">
            <a:avLst/>
          </a:prstGeom>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vi-VN" dirty="0"/>
              <a:t>Caching dữ liệu web</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Bộ đếm thời gian thực</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Cấu hình ứng dụng</a:t>
            </a:r>
            <a:endParaRPr lang="en-US" dirty="0"/>
          </a:p>
          <a:p>
            <a:pPr marL="171450" lvl="0" indent="-171450" algn="l" rtl="0">
              <a:lnSpc>
                <a:spcPct val="150000"/>
              </a:lnSpc>
              <a:spcBef>
                <a:spcPts val="0"/>
              </a:spcBef>
              <a:spcAft>
                <a:spcPts val="0"/>
              </a:spcAft>
              <a:buFont typeface="Arial" panose="020B0604020202020204" pitchFamily="34" charset="0"/>
              <a:buChar char="•"/>
            </a:pPr>
            <a:r>
              <a:rPr lang="vi-VN" dirty="0"/>
              <a:t>Lưu trữ token phiên</a:t>
            </a:r>
            <a:endParaRPr lang="en-US" dirty="0"/>
          </a:p>
        </p:txBody>
      </p:sp>
      <p:pic>
        <p:nvPicPr>
          <p:cNvPr id="5" name="Picture 4">
            <a:extLst>
              <a:ext uri="{FF2B5EF4-FFF2-40B4-BE49-F238E27FC236}">
                <a16:creationId xmlns:a16="http://schemas.microsoft.com/office/drawing/2014/main" id="{A3B79B31-C7EC-BDAC-F2CD-A4CC2D4F6A51}"/>
              </a:ext>
            </a:extLst>
          </p:cNvPr>
          <p:cNvPicPr>
            <a:picLocks noChangeAspect="1"/>
          </p:cNvPicPr>
          <p:nvPr/>
        </p:nvPicPr>
        <p:blipFill>
          <a:blip r:embed="rId3"/>
          <a:stretch>
            <a:fillRect/>
          </a:stretch>
        </p:blipFill>
        <p:spPr>
          <a:xfrm>
            <a:off x="4870489" y="1714238"/>
            <a:ext cx="3644861" cy="2447624"/>
          </a:xfrm>
          <a:prstGeom prst="rect">
            <a:avLst/>
          </a:prstGeom>
        </p:spPr>
      </p:pic>
      <p:sp>
        <p:nvSpPr>
          <p:cNvPr id="2" name="Rectangle 1">
            <a:extLst>
              <a:ext uri="{FF2B5EF4-FFF2-40B4-BE49-F238E27FC236}">
                <a16:creationId xmlns:a16="http://schemas.microsoft.com/office/drawing/2014/main" id="{E333E89A-2494-59B5-A855-DBF46D93AC98}"/>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A6AB68FD-2D69-8A8E-0698-48C16EAE5CFD}"/>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a:extLst>
              <a:ext uri="{FF2B5EF4-FFF2-40B4-BE49-F238E27FC236}">
                <a16:creationId xmlns:a16="http://schemas.microsoft.com/office/drawing/2014/main" id="{04856B5B-708F-6394-A541-BBFD4D7363A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28</a:t>
            </a:fld>
            <a:endParaRPr lang="en-US"/>
          </a:p>
        </p:txBody>
      </p:sp>
      <p:sp>
        <p:nvSpPr>
          <p:cNvPr id="4" name="Footer Placeholder 3">
            <a:extLst>
              <a:ext uri="{FF2B5EF4-FFF2-40B4-BE49-F238E27FC236}">
                <a16:creationId xmlns:a16="http://schemas.microsoft.com/office/drawing/2014/main" id="{461BF020-5AE1-E1E5-C55B-9A94932FAED3}"/>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372829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0C4CFB8B-2AA5-B54E-BED8-7EA06E58CC8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6BEE6B43-6FE7-9154-D889-A4BF50F0251F}"/>
              </a:ext>
            </a:extLst>
          </p:cNvPr>
          <p:cNvSpPr txBox="1">
            <a:spLocks noGrp="1"/>
          </p:cNvSpPr>
          <p:nvPr>
            <p:ph type="title"/>
          </p:nvPr>
        </p:nvSpPr>
        <p:spPr>
          <a:xfrm>
            <a:off x="715100" y="445025"/>
            <a:ext cx="7713900" cy="572700"/>
          </a:xfrm>
          <a:noFill/>
          <a:ln>
            <a:noFill/>
          </a:ln>
        </p:spPr>
        <p:txBody>
          <a:bodyPr spcFirstLastPara="1" wrap="square" lIns="91425" tIns="91425" rIns="91425" bIns="91425" anchor="t" anchorCtr="0">
            <a:noAutofit/>
          </a:bodyPr>
          <a:lstStyle/>
          <a:p>
            <a:r>
              <a:rPr lang="en-US" dirty="0">
                <a:solidFill>
                  <a:schemeClr val="bg2"/>
                </a:solidFill>
              </a:rPr>
              <a:t>Strings</a:t>
            </a:r>
          </a:p>
        </p:txBody>
      </p:sp>
      <p:sp>
        <p:nvSpPr>
          <p:cNvPr id="6" name="Slide Number Placeholder 5">
            <a:extLst>
              <a:ext uri="{FF2B5EF4-FFF2-40B4-BE49-F238E27FC236}">
                <a16:creationId xmlns:a16="http://schemas.microsoft.com/office/drawing/2014/main" id="{E1FD2B82-3C69-2DA4-B679-21998CC62A74}"/>
              </a:ext>
            </a:extLst>
          </p:cNvPr>
          <p:cNvSpPr>
            <a:spLocks noGrp="1"/>
          </p:cNvSpPr>
          <p:nvPr>
            <p:ph type="sldNum" sz="quarter" idx="10"/>
          </p:nvPr>
        </p:nvSpPr>
        <p:spPr>
          <a:xfrm>
            <a:off x="6457950" y="4767263"/>
            <a:ext cx="2057400" cy="274637"/>
          </a:xfrm>
        </p:spPr>
        <p:txBody>
          <a:bodyPr anchor="ctr">
            <a:normAutofit/>
          </a:bodyPr>
          <a:lstStyle/>
          <a:p>
            <a:pPr>
              <a:spcAft>
                <a:spcPts val="600"/>
              </a:spcAft>
            </a:pPr>
            <a:fld id="{2495164B-5D6D-4E6F-9B21-42D9DF0EA601}" type="slidenum">
              <a:rPr lang="en-US" smtClean="0"/>
              <a:pPr>
                <a:spcAft>
                  <a:spcPts val="600"/>
                </a:spcAft>
              </a:pPr>
              <a:t>29</a:t>
            </a:fld>
            <a:endParaRPr lang="en-US"/>
          </a:p>
        </p:txBody>
      </p:sp>
      <p:sp>
        <p:nvSpPr>
          <p:cNvPr id="4" name="Footer Placeholder 3">
            <a:extLst>
              <a:ext uri="{FF2B5EF4-FFF2-40B4-BE49-F238E27FC236}">
                <a16:creationId xmlns:a16="http://schemas.microsoft.com/office/drawing/2014/main" id="{40147CCF-D299-9A51-B535-D60061D19E7B}"/>
              </a:ext>
            </a:extLst>
          </p:cNvPr>
          <p:cNvSpPr>
            <a:spLocks noGrp="1"/>
          </p:cNvSpPr>
          <p:nvPr>
            <p:ph type="ftr" sz="quarter" idx="11"/>
          </p:nvPr>
        </p:nvSpPr>
        <p:spPr>
          <a:xfrm>
            <a:off x="3028950" y="4767263"/>
            <a:ext cx="3086100" cy="274637"/>
          </a:xfrm>
        </p:spPr>
        <p:txBody>
          <a:bodyPr anchor="ctr">
            <a:normAutofit/>
          </a:bodyPr>
          <a:lstStyle/>
          <a:p>
            <a:pPr>
              <a:spcAft>
                <a:spcPts val="600"/>
              </a:spcAft>
            </a:pPr>
            <a:r>
              <a:rPr lang="vi-VN"/>
              <a:t>Trường Đại Học Công Thương TPHCM</a:t>
            </a:r>
            <a:endParaRPr lang="en-US"/>
          </a:p>
        </p:txBody>
      </p:sp>
      <p:graphicFrame>
        <p:nvGraphicFramePr>
          <p:cNvPr id="15" name="Table 14">
            <a:extLst>
              <a:ext uri="{FF2B5EF4-FFF2-40B4-BE49-F238E27FC236}">
                <a16:creationId xmlns:a16="http://schemas.microsoft.com/office/drawing/2014/main" id="{320B2A20-F2AB-1E95-E69E-07E245FD68F4}"/>
              </a:ext>
            </a:extLst>
          </p:cNvPr>
          <p:cNvGraphicFramePr>
            <a:graphicFrameLocks noGrp="1"/>
          </p:cNvGraphicFramePr>
          <p:nvPr>
            <p:extLst>
              <p:ext uri="{D42A27DB-BD31-4B8C-83A1-F6EECF244321}">
                <p14:modId xmlns:p14="http://schemas.microsoft.com/office/powerpoint/2010/main" val="2204202081"/>
              </p:ext>
            </p:extLst>
          </p:nvPr>
        </p:nvGraphicFramePr>
        <p:xfrm>
          <a:off x="648160" y="1375755"/>
          <a:ext cx="4471631" cy="2708630"/>
        </p:xfrm>
        <a:graphic>
          <a:graphicData uri="http://schemas.openxmlformats.org/drawingml/2006/table">
            <a:tbl>
              <a:tblPr>
                <a:tableStyleId>{BC89EF96-8CEA-46FF-86C4-4CE0E7609802}</a:tableStyleId>
              </a:tblPr>
              <a:tblGrid>
                <a:gridCol w="2059631">
                  <a:extLst>
                    <a:ext uri="{9D8B030D-6E8A-4147-A177-3AD203B41FA5}">
                      <a16:colId xmlns:a16="http://schemas.microsoft.com/office/drawing/2014/main" val="3038125443"/>
                    </a:ext>
                  </a:extLst>
                </a:gridCol>
                <a:gridCol w="2412000">
                  <a:extLst>
                    <a:ext uri="{9D8B030D-6E8A-4147-A177-3AD203B41FA5}">
                      <a16:colId xmlns:a16="http://schemas.microsoft.com/office/drawing/2014/main" val="3841760809"/>
                    </a:ext>
                  </a:extLst>
                </a:gridCol>
              </a:tblGrid>
              <a:tr h="270863">
                <a:tc>
                  <a:txBody>
                    <a:bodyPr/>
                    <a:lstStyle/>
                    <a:p>
                      <a:pPr>
                        <a:buNone/>
                      </a:pPr>
                      <a:r>
                        <a:rPr lang="en-US" sz="1100" b="1" dirty="0" err="1"/>
                        <a:t>Lệnh</a:t>
                      </a:r>
                      <a:endParaRPr lang="en-US" sz="1100" b="1" dirty="0"/>
                    </a:p>
                  </a:txBody>
                  <a:tcPr marL="71831" marR="71831" marT="35915" marB="35915"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p>
                  </a:txBody>
                  <a:tcPr marL="71831" marR="71831" marT="35915" marB="35915" anchor="ctr">
                    <a:solidFill>
                      <a:schemeClr val="tx2"/>
                    </a:solidFill>
                  </a:tcPr>
                </a:tc>
                <a:extLst>
                  <a:ext uri="{0D108BD9-81ED-4DB2-BD59-A6C34878D82A}">
                    <a16:rowId xmlns:a16="http://schemas.microsoft.com/office/drawing/2014/main" val="1703759567"/>
                  </a:ext>
                </a:extLst>
              </a:tr>
              <a:tr h="270863">
                <a:tc>
                  <a:txBody>
                    <a:bodyPr/>
                    <a:lstStyle/>
                    <a:p>
                      <a:pPr>
                        <a:buNone/>
                      </a:pPr>
                      <a:r>
                        <a:rPr lang="en-US" sz="1100" b="1" dirty="0"/>
                        <a:t>SET</a:t>
                      </a:r>
                      <a:r>
                        <a:rPr lang="en-US" sz="1100" b="0" dirty="0"/>
                        <a:t> key value</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giá</a:t>
                      </a:r>
                      <a:r>
                        <a:rPr lang="en-US" sz="1100" dirty="0"/>
                        <a:t> </a:t>
                      </a:r>
                      <a:r>
                        <a:rPr lang="en-US" sz="1100" dirty="0" err="1"/>
                        <a:t>trị</a:t>
                      </a:r>
                      <a:r>
                        <a:rPr lang="en-US" sz="1100" dirty="0"/>
                        <a:t> </a:t>
                      </a:r>
                      <a:r>
                        <a:rPr lang="en-US" sz="1100" dirty="0" err="1"/>
                        <a:t>cho</a:t>
                      </a:r>
                      <a:r>
                        <a:rPr lang="en-US" sz="1100" dirty="0"/>
                        <a:t> key</a:t>
                      </a:r>
                    </a:p>
                  </a:txBody>
                  <a:tcPr marL="71831" marR="71831" marT="35915" marB="35915" anchor="ctr">
                    <a:solidFill>
                      <a:schemeClr val="tx2"/>
                    </a:solidFill>
                  </a:tcPr>
                </a:tc>
                <a:extLst>
                  <a:ext uri="{0D108BD9-81ED-4DB2-BD59-A6C34878D82A}">
                    <a16:rowId xmlns:a16="http://schemas.microsoft.com/office/drawing/2014/main" val="1400067341"/>
                  </a:ext>
                </a:extLst>
              </a:tr>
              <a:tr h="270863">
                <a:tc>
                  <a:txBody>
                    <a:bodyPr/>
                    <a:lstStyle/>
                    <a:p>
                      <a:pPr>
                        <a:buNone/>
                      </a:pPr>
                      <a:r>
                        <a:rPr lang="en-US" sz="1100" b="1" dirty="0"/>
                        <a:t>GET</a:t>
                      </a:r>
                      <a:r>
                        <a:rPr lang="en-US" sz="1100" b="0" dirty="0"/>
                        <a:t> key</a:t>
                      </a:r>
                    </a:p>
                  </a:txBody>
                  <a:tcPr marL="71831" marR="71831" marT="35915" marB="35915" anchor="ctr">
                    <a:solidFill>
                      <a:schemeClr val="tx2"/>
                    </a:solidFill>
                  </a:tcPr>
                </a:tc>
                <a:tc>
                  <a:txBody>
                    <a:bodyPr/>
                    <a:lstStyle/>
                    <a:p>
                      <a:pPr>
                        <a:buNone/>
                      </a:pPr>
                      <a:r>
                        <a:rPr lang="en-US" sz="1100" dirty="0" err="1"/>
                        <a:t>Lấy</a:t>
                      </a:r>
                      <a:r>
                        <a:rPr lang="en-US" sz="1100" dirty="0"/>
                        <a:t> </a:t>
                      </a:r>
                      <a:r>
                        <a:rPr lang="en-US" sz="1100" dirty="0" err="1"/>
                        <a:t>giá</a:t>
                      </a:r>
                      <a:r>
                        <a:rPr lang="en-US" sz="1100" dirty="0"/>
                        <a:t> </a:t>
                      </a:r>
                      <a:r>
                        <a:rPr lang="en-US" sz="1100" dirty="0" err="1"/>
                        <a:t>trị</a:t>
                      </a:r>
                      <a:r>
                        <a:rPr lang="en-US" sz="1100" dirty="0"/>
                        <a:t> </a:t>
                      </a:r>
                      <a:r>
                        <a:rPr lang="en-US" sz="1100" dirty="0" err="1"/>
                        <a:t>của</a:t>
                      </a:r>
                      <a:r>
                        <a:rPr lang="en-US" sz="1100" dirty="0"/>
                        <a:t> key</a:t>
                      </a:r>
                    </a:p>
                  </a:txBody>
                  <a:tcPr marL="71831" marR="71831" marT="35915" marB="35915" anchor="ctr">
                    <a:solidFill>
                      <a:schemeClr val="tx2"/>
                    </a:solidFill>
                  </a:tcPr>
                </a:tc>
                <a:extLst>
                  <a:ext uri="{0D108BD9-81ED-4DB2-BD59-A6C34878D82A}">
                    <a16:rowId xmlns:a16="http://schemas.microsoft.com/office/drawing/2014/main" val="3049729881"/>
                  </a:ext>
                </a:extLst>
              </a:tr>
              <a:tr h="270863">
                <a:tc>
                  <a:txBody>
                    <a:bodyPr/>
                    <a:lstStyle/>
                    <a:p>
                      <a:pPr>
                        <a:buNone/>
                      </a:pPr>
                      <a:r>
                        <a:rPr lang="en-US" sz="1100" b="1" dirty="0"/>
                        <a:t>SETEX</a:t>
                      </a:r>
                      <a:r>
                        <a:rPr lang="en-US" sz="1100" b="0" dirty="0"/>
                        <a:t> key seconds value</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giá</a:t>
                      </a:r>
                      <a:r>
                        <a:rPr lang="en-US" sz="1100" dirty="0"/>
                        <a:t> </a:t>
                      </a:r>
                      <a:r>
                        <a:rPr lang="en-US" sz="1100" dirty="0" err="1"/>
                        <a:t>trị</a:t>
                      </a:r>
                      <a:r>
                        <a:rPr lang="en-US" sz="1100" dirty="0"/>
                        <a:t> </a:t>
                      </a:r>
                      <a:r>
                        <a:rPr lang="en-US" sz="1100" dirty="0" err="1"/>
                        <a:t>và</a:t>
                      </a:r>
                      <a:r>
                        <a:rPr lang="en-US" sz="1100" dirty="0"/>
                        <a:t> </a:t>
                      </a:r>
                      <a:r>
                        <a:rPr lang="en-US" sz="1100" dirty="0" err="1"/>
                        <a:t>thời</a:t>
                      </a:r>
                      <a:r>
                        <a:rPr lang="en-US" sz="1100" dirty="0"/>
                        <a:t> </a:t>
                      </a:r>
                      <a:r>
                        <a:rPr lang="en-US" sz="1100" dirty="0" err="1"/>
                        <a:t>gian</a:t>
                      </a:r>
                      <a:r>
                        <a:rPr lang="en-US" sz="1100" dirty="0"/>
                        <a:t> </a:t>
                      </a:r>
                      <a:r>
                        <a:rPr lang="en-US" sz="1100" dirty="0" err="1"/>
                        <a:t>hết</a:t>
                      </a:r>
                      <a:r>
                        <a:rPr lang="en-US" sz="1100" dirty="0"/>
                        <a:t> </a:t>
                      </a:r>
                      <a:r>
                        <a:rPr lang="en-US" sz="1100" dirty="0" err="1"/>
                        <a:t>hạn</a:t>
                      </a:r>
                      <a:endParaRPr lang="en-US" sz="1100" dirty="0"/>
                    </a:p>
                  </a:txBody>
                  <a:tcPr marL="71831" marR="71831" marT="35915" marB="35915" anchor="ctr">
                    <a:solidFill>
                      <a:schemeClr val="tx2"/>
                    </a:solidFill>
                  </a:tcPr>
                </a:tc>
                <a:extLst>
                  <a:ext uri="{0D108BD9-81ED-4DB2-BD59-A6C34878D82A}">
                    <a16:rowId xmlns:a16="http://schemas.microsoft.com/office/drawing/2014/main" val="3544345316"/>
                  </a:ext>
                </a:extLst>
              </a:tr>
              <a:tr h="270863">
                <a:tc>
                  <a:txBody>
                    <a:bodyPr/>
                    <a:lstStyle/>
                    <a:p>
                      <a:pPr>
                        <a:buNone/>
                      </a:pPr>
                      <a:r>
                        <a:rPr lang="nn-NO" sz="1100" b="1" dirty="0"/>
                        <a:t>MSET</a:t>
                      </a:r>
                      <a:r>
                        <a:rPr lang="nn-NO" sz="1100" b="0" dirty="0"/>
                        <a:t> key1 val1 key2 val2 ...</a:t>
                      </a:r>
                    </a:p>
                  </a:txBody>
                  <a:tcPr marL="71831" marR="71831" marT="35915" marB="35915" anchor="ctr">
                    <a:solidFill>
                      <a:schemeClr val="tx2"/>
                    </a:solidFill>
                  </a:tcPr>
                </a:tc>
                <a:tc>
                  <a:txBody>
                    <a:bodyPr/>
                    <a:lstStyle/>
                    <a:p>
                      <a:pPr>
                        <a:buNone/>
                      </a:pPr>
                      <a:r>
                        <a:rPr lang="en-US" sz="1100" dirty="0" err="1"/>
                        <a:t>Gán</a:t>
                      </a:r>
                      <a:r>
                        <a:rPr lang="en-US" sz="1100" dirty="0"/>
                        <a:t> </a:t>
                      </a:r>
                      <a:r>
                        <a:rPr lang="en-US" sz="1100" dirty="0" err="1"/>
                        <a:t>nhiều</a:t>
                      </a:r>
                      <a:r>
                        <a:rPr lang="en-US" sz="1100" dirty="0"/>
                        <a:t> key </a:t>
                      </a:r>
                      <a:r>
                        <a:rPr lang="en-US" sz="1100" dirty="0" err="1"/>
                        <a:t>cùng</a:t>
                      </a:r>
                      <a:r>
                        <a:rPr lang="en-US" sz="1100" dirty="0"/>
                        <a:t> </a:t>
                      </a:r>
                      <a:r>
                        <a:rPr lang="en-US" sz="1100" dirty="0" err="1"/>
                        <a:t>lúc</a:t>
                      </a:r>
                      <a:endParaRPr lang="en-US" sz="1100" dirty="0"/>
                    </a:p>
                  </a:txBody>
                  <a:tcPr marL="71831" marR="71831" marT="35915" marB="35915" anchor="ctr">
                    <a:solidFill>
                      <a:schemeClr val="tx2"/>
                    </a:solidFill>
                  </a:tcPr>
                </a:tc>
                <a:extLst>
                  <a:ext uri="{0D108BD9-81ED-4DB2-BD59-A6C34878D82A}">
                    <a16:rowId xmlns:a16="http://schemas.microsoft.com/office/drawing/2014/main" val="1612206129"/>
                  </a:ext>
                </a:extLst>
              </a:tr>
              <a:tr h="270863">
                <a:tc>
                  <a:txBody>
                    <a:bodyPr/>
                    <a:lstStyle/>
                    <a:p>
                      <a:pPr>
                        <a:buNone/>
                      </a:pPr>
                      <a:r>
                        <a:rPr lang="en-US" sz="1100" b="1" dirty="0"/>
                        <a:t>MGET</a:t>
                      </a:r>
                      <a:r>
                        <a:rPr lang="en-US" sz="1100" b="0" dirty="0"/>
                        <a:t> key1 key2 ...</a:t>
                      </a:r>
                    </a:p>
                  </a:txBody>
                  <a:tcPr marL="71831" marR="71831" marT="35915" marB="35915" anchor="ctr">
                    <a:solidFill>
                      <a:schemeClr val="tx2"/>
                    </a:solidFill>
                  </a:tcPr>
                </a:tc>
                <a:tc>
                  <a:txBody>
                    <a:bodyPr/>
                    <a:lstStyle/>
                    <a:p>
                      <a:pPr>
                        <a:buNone/>
                      </a:pPr>
                      <a:r>
                        <a:rPr lang="en-US" sz="1100" dirty="0" err="1"/>
                        <a:t>Lấy</a:t>
                      </a:r>
                      <a:r>
                        <a:rPr lang="en-US" sz="1100" dirty="0"/>
                        <a:t> </a:t>
                      </a:r>
                      <a:r>
                        <a:rPr lang="en-US" sz="1100" dirty="0" err="1"/>
                        <a:t>nhiều</a:t>
                      </a:r>
                      <a:r>
                        <a:rPr lang="en-US" sz="1100" dirty="0"/>
                        <a:t> key </a:t>
                      </a:r>
                      <a:r>
                        <a:rPr lang="en-US" sz="1100" dirty="0" err="1"/>
                        <a:t>cùng</a:t>
                      </a:r>
                      <a:r>
                        <a:rPr lang="en-US" sz="1100" dirty="0"/>
                        <a:t> </a:t>
                      </a:r>
                      <a:r>
                        <a:rPr lang="en-US" sz="1100" dirty="0" err="1"/>
                        <a:t>lúc</a:t>
                      </a:r>
                      <a:endParaRPr lang="en-US" sz="1100" dirty="0"/>
                    </a:p>
                  </a:txBody>
                  <a:tcPr marL="71831" marR="71831" marT="35915" marB="35915" anchor="ctr">
                    <a:solidFill>
                      <a:schemeClr val="tx2"/>
                    </a:solidFill>
                  </a:tcPr>
                </a:tc>
                <a:extLst>
                  <a:ext uri="{0D108BD9-81ED-4DB2-BD59-A6C34878D82A}">
                    <a16:rowId xmlns:a16="http://schemas.microsoft.com/office/drawing/2014/main" val="1072481439"/>
                  </a:ext>
                </a:extLst>
              </a:tr>
              <a:tr h="270863">
                <a:tc>
                  <a:txBody>
                    <a:bodyPr/>
                    <a:lstStyle/>
                    <a:p>
                      <a:pPr>
                        <a:buNone/>
                      </a:pPr>
                      <a:r>
                        <a:rPr lang="en-US" sz="1100" b="1" dirty="0"/>
                        <a:t>INCR</a:t>
                      </a:r>
                      <a:r>
                        <a:rPr lang="en-US" sz="1100" b="0" dirty="0"/>
                        <a:t> key</a:t>
                      </a:r>
                    </a:p>
                  </a:txBody>
                  <a:tcPr marL="71831" marR="71831" marT="35915" marB="35915" anchor="ctr">
                    <a:solidFill>
                      <a:schemeClr val="tx2"/>
                    </a:solidFill>
                  </a:tcPr>
                </a:tc>
                <a:tc>
                  <a:txBody>
                    <a:bodyPr/>
                    <a:lstStyle/>
                    <a:p>
                      <a:pPr>
                        <a:buNone/>
                      </a:pPr>
                      <a:r>
                        <a:rPr lang="en-US" sz="1100" dirty="0" err="1"/>
                        <a:t>Tăng</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lên</a:t>
                      </a:r>
                      <a:r>
                        <a:rPr lang="en-US" sz="1100" dirty="0"/>
                        <a:t> 1</a:t>
                      </a:r>
                    </a:p>
                  </a:txBody>
                  <a:tcPr marL="71831" marR="71831" marT="35915" marB="35915" anchor="ctr">
                    <a:solidFill>
                      <a:schemeClr val="tx2"/>
                    </a:solidFill>
                  </a:tcPr>
                </a:tc>
                <a:extLst>
                  <a:ext uri="{0D108BD9-81ED-4DB2-BD59-A6C34878D82A}">
                    <a16:rowId xmlns:a16="http://schemas.microsoft.com/office/drawing/2014/main" val="398749386"/>
                  </a:ext>
                </a:extLst>
              </a:tr>
              <a:tr h="270863">
                <a:tc>
                  <a:txBody>
                    <a:bodyPr/>
                    <a:lstStyle/>
                    <a:p>
                      <a:pPr>
                        <a:buNone/>
                      </a:pPr>
                      <a:r>
                        <a:rPr lang="en-US" sz="1100" b="1" dirty="0"/>
                        <a:t>DECR</a:t>
                      </a:r>
                      <a:r>
                        <a:rPr lang="en-US" sz="1100" b="0" dirty="0"/>
                        <a:t> key</a:t>
                      </a:r>
                    </a:p>
                  </a:txBody>
                  <a:tcPr marL="71831" marR="71831" marT="35915" marB="35915" anchor="ctr">
                    <a:solidFill>
                      <a:schemeClr val="tx2"/>
                    </a:solidFill>
                  </a:tcPr>
                </a:tc>
                <a:tc>
                  <a:txBody>
                    <a:bodyPr/>
                    <a:lstStyle/>
                    <a:p>
                      <a:pPr>
                        <a:buNone/>
                      </a:pPr>
                      <a:r>
                        <a:rPr lang="en-US" sz="1100" dirty="0" err="1"/>
                        <a:t>Giảm</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đi</a:t>
                      </a:r>
                      <a:r>
                        <a:rPr lang="en-US" sz="1100" dirty="0"/>
                        <a:t> 1</a:t>
                      </a:r>
                    </a:p>
                  </a:txBody>
                  <a:tcPr marL="71831" marR="71831" marT="35915" marB="35915" anchor="ctr">
                    <a:solidFill>
                      <a:schemeClr val="tx2"/>
                    </a:solidFill>
                  </a:tcPr>
                </a:tc>
                <a:extLst>
                  <a:ext uri="{0D108BD9-81ED-4DB2-BD59-A6C34878D82A}">
                    <a16:rowId xmlns:a16="http://schemas.microsoft.com/office/drawing/2014/main" val="3177650711"/>
                  </a:ext>
                </a:extLst>
              </a:tr>
              <a:tr h="270863">
                <a:tc>
                  <a:txBody>
                    <a:bodyPr/>
                    <a:lstStyle/>
                    <a:p>
                      <a:pPr>
                        <a:buNone/>
                      </a:pPr>
                      <a:r>
                        <a:rPr lang="en-US" sz="1100" b="1" dirty="0"/>
                        <a:t>APPEND</a:t>
                      </a:r>
                      <a:r>
                        <a:rPr lang="en-US" sz="1100" b="0" dirty="0"/>
                        <a:t> key value</a:t>
                      </a:r>
                    </a:p>
                  </a:txBody>
                  <a:tcPr marL="71831" marR="71831" marT="35915" marB="35915" anchor="ctr">
                    <a:solidFill>
                      <a:schemeClr val="tx2"/>
                    </a:solidFill>
                  </a:tcPr>
                </a:tc>
                <a:tc>
                  <a:txBody>
                    <a:bodyPr/>
                    <a:lstStyle/>
                    <a:p>
                      <a:pPr>
                        <a:buNone/>
                      </a:pPr>
                      <a:r>
                        <a:rPr lang="en-US" sz="1100" dirty="0" err="1"/>
                        <a:t>Nối</a:t>
                      </a:r>
                      <a:r>
                        <a:rPr lang="en-US" sz="1100" dirty="0"/>
                        <a:t> </a:t>
                      </a:r>
                      <a:r>
                        <a:rPr lang="en-US" sz="1100" dirty="0" err="1"/>
                        <a:t>thêm</a:t>
                      </a:r>
                      <a:r>
                        <a:rPr lang="en-US" sz="1100" dirty="0"/>
                        <a:t> </a:t>
                      </a:r>
                      <a:r>
                        <a:rPr lang="en-US" sz="1100" dirty="0" err="1"/>
                        <a:t>chuỗi</a:t>
                      </a:r>
                      <a:r>
                        <a:rPr lang="en-US" sz="1100" dirty="0"/>
                        <a:t> </a:t>
                      </a:r>
                      <a:r>
                        <a:rPr lang="en-US" sz="1100" dirty="0" err="1"/>
                        <a:t>vào</a:t>
                      </a:r>
                      <a:r>
                        <a:rPr lang="en-US" sz="1100" dirty="0"/>
                        <a:t> </a:t>
                      </a:r>
                      <a:r>
                        <a:rPr lang="en-US" sz="1100" dirty="0" err="1"/>
                        <a:t>cuối</a:t>
                      </a:r>
                      <a:endParaRPr lang="en-US" sz="1100" dirty="0"/>
                    </a:p>
                  </a:txBody>
                  <a:tcPr marL="71831" marR="71831" marT="35915" marB="35915" anchor="ctr">
                    <a:solidFill>
                      <a:schemeClr val="tx2"/>
                    </a:solidFill>
                  </a:tcPr>
                </a:tc>
                <a:extLst>
                  <a:ext uri="{0D108BD9-81ED-4DB2-BD59-A6C34878D82A}">
                    <a16:rowId xmlns:a16="http://schemas.microsoft.com/office/drawing/2014/main" val="249988578"/>
                  </a:ext>
                </a:extLst>
              </a:tr>
              <a:tr h="270863">
                <a:tc>
                  <a:txBody>
                    <a:bodyPr/>
                    <a:lstStyle/>
                    <a:p>
                      <a:pPr>
                        <a:buNone/>
                      </a:pPr>
                      <a:r>
                        <a:rPr lang="en-US" sz="1100" b="1" dirty="0"/>
                        <a:t>STRLEN</a:t>
                      </a:r>
                      <a:r>
                        <a:rPr lang="en-US" sz="1100" b="0" dirty="0"/>
                        <a:t> key</a:t>
                      </a:r>
                    </a:p>
                  </a:txBody>
                  <a:tcPr marL="71831" marR="71831" marT="35915" marB="35915" anchor="ctr">
                    <a:solidFill>
                      <a:schemeClr val="tx2"/>
                    </a:solidFill>
                  </a:tcPr>
                </a:tc>
                <a:tc>
                  <a:txBody>
                    <a:bodyPr/>
                    <a:lstStyle/>
                    <a:p>
                      <a:pPr>
                        <a:buNone/>
                      </a:pPr>
                      <a:r>
                        <a:rPr lang="en-US" sz="1100" dirty="0" err="1"/>
                        <a:t>Trả</a:t>
                      </a:r>
                      <a:r>
                        <a:rPr lang="en-US" sz="1100" dirty="0"/>
                        <a:t> </a:t>
                      </a:r>
                      <a:r>
                        <a:rPr lang="en-US" sz="1100" dirty="0" err="1"/>
                        <a:t>về</a:t>
                      </a:r>
                      <a:r>
                        <a:rPr lang="en-US" sz="1100" dirty="0"/>
                        <a:t> </a:t>
                      </a:r>
                      <a:r>
                        <a:rPr lang="en-US" sz="1100" dirty="0" err="1"/>
                        <a:t>độ</a:t>
                      </a:r>
                      <a:r>
                        <a:rPr lang="en-US" sz="1100" dirty="0"/>
                        <a:t> </a:t>
                      </a:r>
                      <a:r>
                        <a:rPr lang="en-US" sz="1100" dirty="0" err="1"/>
                        <a:t>dài</a:t>
                      </a:r>
                      <a:r>
                        <a:rPr lang="en-US" sz="1100" dirty="0"/>
                        <a:t> </a:t>
                      </a:r>
                      <a:r>
                        <a:rPr lang="en-US" sz="1100" dirty="0" err="1"/>
                        <a:t>chuỗi</a:t>
                      </a:r>
                      <a:endParaRPr lang="en-US" sz="1100" dirty="0"/>
                    </a:p>
                  </a:txBody>
                  <a:tcPr marL="71831" marR="71831" marT="35915" marB="35915" anchor="ctr">
                    <a:solidFill>
                      <a:schemeClr val="tx2"/>
                    </a:solidFill>
                  </a:tcPr>
                </a:tc>
                <a:extLst>
                  <a:ext uri="{0D108BD9-81ED-4DB2-BD59-A6C34878D82A}">
                    <a16:rowId xmlns:a16="http://schemas.microsoft.com/office/drawing/2014/main" val="1767187117"/>
                  </a:ext>
                </a:extLst>
              </a:tr>
            </a:tbl>
          </a:graphicData>
        </a:graphic>
      </p:graphicFrame>
      <p:pic>
        <p:nvPicPr>
          <p:cNvPr id="17" name="Picture 16">
            <a:extLst>
              <a:ext uri="{FF2B5EF4-FFF2-40B4-BE49-F238E27FC236}">
                <a16:creationId xmlns:a16="http://schemas.microsoft.com/office/drawing/2014/main" id="{C20CD8C6-274A-E143-3F27-F12CE43E1B93}"/>
              </a:ext>
            </a:extLst>
          </p:cNvPr>
          <p:cNvPicPr>
            <a:picLocks noChangeAspect="1"/>
          </p:cNvPicPr>
          <p:nvPr/>
        </p:nvPicPr>
        <p:blipFill>
          <a:blip r:embed="rId3"/>
          <a:stretch>
            <a:fillRect/>
          </a:stretch>
        </p:blipFill>
        <p:spPr>
          <a:xfrm>
            <a:off x="5421840" y="1375754"/>
            <a:ext cx="2072219" cy="2708631"/>
          </a:xfrm>
          <a:prstGeom prst="rect">
            <a:avLst/>
          </a:prstGeom>
        </p:spPr>
      </p:pic>
    </p:spTree>
    <p:extLst>
      <p:ext uri="{BB962C8B-B14F-4D97-AF65-F5344CB8AC3E}">
        <p14:creationId xmlns:p14="http://schemas.microsoft.com/office/powerpoint/2010/main" val="1574110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a:extLst>
            <a:ext uri="{FF2B5EF4-FFF2-40B4-BE49-F238E27FC236}">
              <a16:creationId xmlns:a16="http://schemas.microsoft.com/office/drawing/2014/main" id="{EB88E5B1-2806-6FB6-AB3A-CBAF651FF99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223841-0E33-BABF-C2E6-194C58CD2E1F}"/>
              </a:ext>
            </a:extLst>
          </p:cNvPr>
          <p:cNvSpPr/>
          <p:nvPr/>
        </p:nvSpPr>
        <p:spPr>
          <a:xfrm>
            <a:off x="-286719" y="-255721"/>
            <a:ext cx="9717438" cy="1081198"/>
          </a:xfrm>
          <a:custGeom>
            <a:avLst/>
            <a:gdLst>
              <a:gd name="connsiteX0" fmla="*/ 0 w 9717438"/>
              <a:gd name="connsiteY0" fmla="*/ 0 h 1081198"/>
              <a:gd name="connsiteX1" fmla="*/ 791277 w 9717438"/>
              <a:gd name="connsiteY1" fmla="*/ 0 h 1081198"/>
              <a:gd name="connsiteX2" fmla="*/ 1291031 w 9717438"/>
              <a:gd name="connsiteY2" fmla="*/ 0 h 1081198"/>
              <a:gd name="connsiteX3" fmla="*/ 2082308 w 9717438"/>
              <a:gd name="connsiteY3" fmla="*/ 0 h 1081198"/>
              <a:gd name="connsiteX4" fmla="*/ 2970760 w 9717438"/>
              <a:gd name="connsiteY4" fmla="*/ 0 h 1081198"/>
              <a:gd name="connsiteX5" fmla="*/ 3859211 w 9717438"/>
              <a:gd name="connsiteY5" fmla="*/ 0 h 1081198"/>
              <a:gd name="connsiteX6" fmla="*/ 4261791 w 9717438"/>
              <a:gd name="connsiteY6" fmla="*/ 0 h 1081198"/>
              <a:gd name="connsiteX7" fmla="*/ 5053068 w 9717438"/>
              <a:gd name="connsiteY7" fmla="*/ 0 h 1081198"/>
              <a:gd name="connsiteX8" fmla="*/ 5747170 w 9717438"/>
              <a:gd name="connsiteY8" fmla="*/ 0 h 1081198"/>
              <a:gd name="connsiteX9" fmla="*/ 6635622 w 9717438"/>
              <a:gd name="connsiteY9" fmla="*/ 0 h 1081198"/>
              <a:gd name="connsiteX10" fmla="*/ 7038202 w 9717438"/>
              <a:gd name="connsiteY10" fmla="*/ 0 h 1081198"/>
              <a:gd name="connsiteX11" fmla="*/ 7732304 w 9717438"/>
              <a:gd name="connsiteY11" fmla="*/ 0 h 1081198"/>
              <a:gd name="connsiteX12" fmla="*/ 8232058 w 9717438"/>
              <a:gd name="connsiteY12" fmla="*/ 0 h 1081198"/>
              <a:gd name="connsiteX13" fmla="*/ 8926161 w 9717438"/>
              <a:gd name="connsiteY13" fmla="*/ 0 h 1081198"/>
              <a:gd name="connsiteX14" fmla="*/ 9717438 w 9717438"/>
              <a:gd name="connsiteY14" fmla="*/ 0 h 1081198"/>
              <a:gd name="connsiteX15" fmla="*/ 9717438 w 9717438"/>
              <a:gd name="connsiteY15" fmla="*/ 518975 h 1081198"/>
              <a:gd name="connsiteX16" fmla="*/ 9717438 w 9717438"/>
              <a:gd name="connsiteY16" fmla="*/ 1081198 h 1081198"/>
              <a:gd name="connsiteX17" fmla="*/ 8926161 w 9717438"/>
              <a:gd name="connsiteY17" fmla="*/ 1081198 h 1081198"/>
              <a:gd name="connsiteX18" fmla="*/ 8134884 w 9717438"/>
              <a:gd name="connsiteY18" fmla="*/ 1081198 h 1081198"/>
              <a:gd name="connsiteX19" fmla="*/ 7343607 w 9717438"/>
              <a:gd name="connsiteY19" fmla="*/ 1081198 h 1081198"/>
              <a:gd name="connsiteX20" fmla="*/ 6649504 w 9717438"/>
              <a:gd name="connsiteY20" fmla="*/ 1081198 h 1081198"/>
              <a:gd name="connsiteX21" fmla="*/ 6052576 w 9717438"/>
              <a:gd name="connsiteY21" fmla="*/ 1081198 h 1081198"/>
              <a:gd name="connsiteX22" fmla="*/ 5455647 w 9717438"/>
              <a:gd name="connsiteY22" fmla="*/ 1081198 h 1081198"/>
              <a:gd name="connsiteX23" fmla="*/ 5053068 w 9717438"/>
              <a:gd name="connsiteY23" fmla="*/ 1081198 h 1081198"/>
              <a:gd name="connsiteX24" fmla="*/ 4164616 w 9717438"/>
              <a:gd name="connsiteY24" fmla="*/ 1081198 h 1081198"/>
              <a:gd name="connsiteX25" fmla="*/ 3664862 w 9717438"/>
              <a:gd name="connsiteY25" fmla="*/ 1081198 h 1081198"/>
              <a:gd name="connsiteX26" fmla="*/ 2970760 w 9717438"/>
              <a:gd name="connsiteY26" fmla="*/ 1081198 h 1081198"/>
              <a:gd name="connsiteX27" fmla="*/ 2471006 w 9717438"/>
              <a:gd name="connsiteY27" fmla="*/ 1081198 h 1081198"/>
              <a:gd name="connsiteX28" fmla="*/ 1874077 w 9717438"/>
              <a:gd name="connsiteY28" fmla="*/ 1081198 h 1081198"/>
              <a:gd name="connsiteX29" fmla="*/ 1179975 w 9717438"/>
              <a:gd name="connsiteY29" fmla="*/ 1081198 h 1081198"/>
              <a:gd name="connsiteX30" fmla="*/ 680221 w 9717438"/>
              <a:gd name="connsiteY30" fmla="*/ 1081198 h 1081198"/>
              <a:gd name="connsiteX31" fmla="*/ 0 w 9717438"/>
              <a:gd name="connsiteY31" fmla="*/ 1081198 h 1081198"/>
              <a:gd name="connsiteX32" fmla="*/ 0 w 9717438"/>
              <a:gd name="connsiteY32" fmla="*/ 562223 h 1081198"/>
              <a:gd name="connsiteX33" fmla="*/ 0 w 9717438"/>
              <a:gd name="connsiteY33" fmla="*/ 0 h 1081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717438" h="1081198" fill="none" extrusionOk="0">
                <a:moveTo>
                  <a:pt x="0" y="0"/>
                </a:moveTo>
                <a:cubicBezTo>
                  <a:pt x="214582" y="-10638"/>
                  <a:pt x="420325" y="9942"/>
                  <a:pt x="791277" y="0"/>
                </a:cubicBezTo>
                <a:cubicBezTo>
                  <a:pt x="1162229" y="-9942"/>
                  <a:pt x="1180840" y="7474"/>
                  <a:pt x="1291031" y="0"/>
                </a:cubicBezTo>
                <a:cubicBezTo>
                  <a:pt x="1401222" y="-7474"/>
                  <a:pt x="1890235" y="-23023"/>
                  <a:pt x="2082308" y="0"/>
                </a:cubicBezTo>
                <a:cubicBezTo>
                  <a:pt x="2274381" y="23023"/>
                  <a:pt x="2559019" y="7357"/>
                  <a:pt x="2970760" y="0"/>
                </a:cubicBezTo>
                <a:cubicBezTo>
                  <a:pt x="3382501" y="-7357"/>
                  <a:pt x="3633256" y="17553"/>
                  <a:pt x="3859211" y="0"/>
                </a:cubicBezTo>
                <a:cubicBezTo>
                  <a:pt x="4085166" y="-17553"/>
                  <a:pt x="4141237" y="-18127"/>
                  <a:pt x="4261791" y="0"/>
                </a:cubicBezTo>
                <a:cubicBezTo>
                  <a:pt x="4382345" y="18127"/>
                  <a:pt x="4665369" y="31819"/>
                  <a:pt x="5053068" y="0"/>
                </a:cubicBezTo>
                <a:cubicBezTo>
                  <a:pt x="5440767" y="-31819"/>
                  <a:pt x="5523644" y="28688"/>
                  <a:pt x="5747170" y="0"/>
                </a:cubicBezTo>
                <a:cubicBezTo>
                  <a:pt x="5970696" y="-28688"/>
                  <a:pt x="6367966" y="31984"/>
                  <a:pt x="6635622" y="0"/>
                </a:cubicBezTo>
                <a:cubicBezTo>
                  <a:pt x="6903278" y="-31984"/>
                  <a:pt x="6843797" y="171"/>
                  <a:pt x="7038202" y="0"/>
                </a:cubicBezTo>
                <a:cubicBezTo>
                  <a:pt x="7232607" y="-171"/>
                  <a:pt x="7418444" y="9185"/>
                  <a:pt x="7732304" y="0"/>
                </a:cubicBezTo>
                <a:cubicBezTo>
                  <a:pt x="8046164" y="-9185"/>
                  <a:pt x="8111500" y="21403"/>
                  <a:pt x="8232058" y="0"/>
                </a:cubicBezTo>
                <a:cubicBezTo>
                  <a:pt x="8352616" y="-21403"/>
                  <a:pt x="8781481" y="-19991"/>
                  <a:pt x="8926161" y="0"/>
                </a:cubicBezTo>
                <a:cubicBezTo>
                  <a:pt x="9070841" y="19991"/>
                  <a:pt x="9491678" y="-15707"/>
                  <a:pt x="9717438" y="0"/>
                </a:cubicBezTo>
                <a:cubicBezTo>
                  <a:pt x="9691549" y="258253"/>
                  <a:pt x="9726219" y="340001"/>
                  <a:pt x="9717438" y="518975"/>
                </a:cubicBezTo>
                <a:cubicBezTo>
                  <a:pt x="9708657" y="697949"/>
                  <a:pt x="9712471" y="833107"/>
                  <a:pt x="9717438" y="1081198"/>
                </a:cubicBezTo>
                <a:cubicBezTo>
                  <a:pt x="9552024" y="1051481"/>
                  <a:pt x="9209410" y="1102052"/>
                  <a:pt x="8926161" y="1081198"/>
                </a:cubicBezTo>
                <a:cubicBezTo>
                  <a:pt x="8642912" y="1060344"/>
                  <a:pt x="8483845" y="1083859"/>
                  <a:pt x="8134884" y="1081198"/>
                </a:cubicBezTo>
                <a:cubicBezTo>
                  <a:pt x="7785923" y="1078537"/>
                  <a:pt x="7696998" y="1069762"/>
                  <a:pt x="7343607" y="1081198"/>
                </a:cubicBezTo>
                <a:cubicBezTo>
                  <a:pt x="6990216" y="1092634"/>
                  <a:pt x="6951814" y="1098501"/>
                  <a:pt x="6649504" y="1081198"/>
                </a:cubicBezTo>
                <a:cubicBezTo>
                  <a:pt x="6347194" y="1063895"/>
                  <a:pt x="6269984" y="1095481"/>
                  <a:pt x="6052576" y="1081198"/>
                </a:cubicBezTo>
                <a:cubicBezTo>
                  <a:pt x="5835168" y="1066915"/>
                  <a:pt x="5708274" y="1109935"/>
                  <a:pt x="5455647" y="1081198"/>
                </a:cubicBezTo>
                <a:cubicBezTo>
                  <a:pt x="5203020" y="1052461"/>
                  <a:pt x="5251561" y="1077701"/>
                  <a:pt x="5053068" y="1081198"/>
                </a:cubicBezTo>
                <a:cubicBezTo>
                  <a:pt x="4854575" y="1084695"/>
                  <a:pt x="4462916" y="1102414"/>
                  <a:pt x="4164616" y="1081198"/>
                </a:cubicBezTo>
                <a:cubicBezTo>
                  <a:pt x="3866316" y="1059982"/>
                  <a:pt x="3800101" y="1066597"/>
                  <a:pt x="3664862" y="1081198"/>
                </a:cubicBezTo>
                <a:cubicBezTo>
                  <a:pt x="3529623" y="1095799"/>
                  <a:pt x="3144133" y="1097044"/>
                  <a:pt x="2970760" y="1081198"/>
                </a:cubicBezTo>
                <a:cubicBezTo>
                  <a:pt x="2797387" y="1065352"/>
                  <a:pt x="2615784" y="1066442"/>
                  <a:pt x="2471006" y="1081198"/>
                </a:cubicBezTo>
                <a:cubicBezTo>
                  <a:pt x="2326228" y="1095954"/>
                  <a:pt x="2123051" y="1067471"/>
                  <a:pt x="1874077" y="1081198"/>
                </a:cubicBezTo>
                <a:cubicBezTo>
                  <a:pt x="1625103" y="1094925"/>
                  <a:pt x="1424908" y="1100170"/>
                  <a:pt x="1179975" y="1081198"/>
                </a:cubicBezTo>
                <a:cubicBezTo>
                  <a:pt x="935042" y="1062226"/>
                  <a:pt x="893442" y="1092569"/>
                  <a:pt x="680221" y="1081198"/>
                </a:cubicBezTo>
                <a:cubicBezTo>
                  <a:pt x="467000" y="1069827"/>
                  <a:pt x="233475" y="1104734"/>
                  <a:pt x="0" y="1081198"/>
                </a:cubicBezTo>
                <a:cubicBezTo>
                  <a:pt x="13650" y="845292"/>
                  <a:pt x="-11980" y="698692"/>
                  <a:pt x="0" y="562223"/>
                </a:cubicBezTo>
                <a:cubicBezTo>
                  <a:pt x="11980" y="425755"/>
                  <a:pt x="3318" y="226049"/>
                  <a:pt x="0" y="0"/>
                </a:cubicBezTo>
                <a:close/>
              </a:path>
              <a:path w="9717438" h="1081198" stroke="0" extrusionOk="0">
                <a:moveTo>
                  <a:pt x="0" y="0"/>
                </a:moveTo>
                <a:cubicBezTo>
                  <a:pt x="375671" y="22968"/>
                  <a:pt x="611599" y="-2965"/>
                  <a:pt x="888451" y="0"/>
                </a:cubicBezTo>
                <a:cubicBezTo>
                  <a:pt x="1165303" y="2965"/>
                  <a:pt x="1324986" y="-11695"/>
                  <a:pt x="1485380" y="0"/>
                </a:cubicBezTo>
                <a:cubicBezTo>
                  <a:pt x="1645774" y="11695"/>
                  <a:pt x="1941157" y="36464"/>
                  <a:pt x="2373831" y="0"/>
                </a:cubicBezTo>
                <a:cubicBezTo>
                  <a:pt x="2806505" y="-36464"/>
                  <a:pt x="2633673" y="12721"/>
                  <a:pt x="2776411" y="0"/>
                </a:cubicBezTo>
                <a:cubicBezTo>
                  <a:pt x="2919149" y="-12721"/>
                  <a:pt x="3183950" y="-1813"/>
                  <a:pt x="3470514" y="0"/>
                </a:cubicBezTo>
                <a:cubicBezTo>
                  <a:pt x="3757078" y="1813"/>
                  <a:pt x="3770506" y="4458"/>
                  <a:pt x="3970268" y="0"/>
                </a:cubicBezTo>
                <a:cubicBezTo>
                  <a:pt x="4170030" y="-4458"/>
                  <a:pt x="4266256" y="-14232"/>
                  <a:pt x="4372847" y="0"/>
                </a:cubicBezTo>
                <a:cubicBezTo>
                  <a:pt x="4479438" y="14232"/>
                  <a:pt x="4752639" y="7288"/>
                  <a:pt x="4872601" y="0"/>
                </a:cubicBezTo>
                <a:cubicBezTo>
                  <a:pt x="4992563" y="-7288"/>
                  <a:pt x="5136915" y="9558"/>
                  <a:pt x="5372355" y="0"/>
                </a:cubicBezTo>
                <a:cubicBezTo>
                  <a:pt x="5607795" y="-9558"/>
                  <a:pt x="5593937" y="-7734"/>
                  <a:pt x="5774935" y="0"/>
                </a:cubicBezTo>
                <a:cubicBezTo>
                  <a:pt x="5955933" y="7734"/>
                  <a:pt x="6175839" y="-7099"/>
                  <a:pt x="6469037" y="0"/>
                </a:cubicBezTo>
                <a:cubicBezTo>
                  <a:pt x="6762235" y="7099"/>
                  <a:pt x="6878640" y="28389"/>
                  <a:pt x="7163140" y="0"/>
                </a:cubicBezTo>
                <a:cubicBezTo>
                  <a:pt x="7447640" y="-28389"/>
                  <a:pt x="7836104" y="35018"/>
                  <a:pt x="8051591" y="0"/>
                </a:cubicBezTo>
                <a:cubicBezTo>
                  <a:pt x="8267078" y="-35018"/>
                  <a:pt x="8458464" y="10941"/>
                  <a:pt x="8745694" y="0"/>
                </a:cubicBezTo>
                <a:cubicBezTo>
                  <a:pt x="9032924" y="-10941"/>
                  <a:pt x="9368385" y="25743"/>
                  <a:pt x="9717438" y="0"/>
                </a:cubicBezTo>
                <a:cubicBezTo>
                  <a:pt x="9720106" y="275235"/>
                  <a:pt x="9712765" y="325757"/>
                  <a:pt x="9717438" y="562223"/>
                </a:cubicBezTo>
                <a:cubicBezTo>
                  <a:pt x="9722111" y="798689"/>
                  <a:pt x="9741829" y="919066"/>
                  <a:pt x="9717438" y="1081198"/>
                </a:cubicBezTo>
                <a:cubicBezTo>
                  <a:pt x="9521460" y="1073230"/>
                  <a:pt x="9407099" y="1079509"/>
                  <a:pt x="9314858" y="1081198"/>
                </a:cubicBezTo>
                <a:cubicBezTo>
                  <a:pt x="9222617" y="1082887"/>
                  <a:pt x="9006443" y="1104995"/>
                  <a:pt x="8717930" y="1081198"/>
                </a:cubicBezTo>
                <a:cubicBezTo>
                  <a:pt x="8429417" y="1057401"/>
                  <a:pt x="8114347" y="1093971"/>
                  <a:pt x="7926653" y="1081198"/>
                </a:cubicBezTo>
                <a:cubicBezTo>
                  <a:pt x="7738959" y="1068425"/>
                  <a:pt x="7397872" y="1050940"/>
                  <a:pt x="7135376" y="1081198"/>
                </a:cubicBezTo>
                <a:cubicBezTo>
                  <a:pt x="6872880" y="1111456"/>
                  <a:pt x="6534564" y="1057858"/>
                  <a:pt x="6344099" y="1081198"/>
                </a:cubicBezTo>
                <a:cubicBezTo>
                  <a:pt x="6153634" y="1104538"/>
                  <a:pt x="5891042" y="1109582"/>
                  <a:pt x="5455647" y="1081198"/>
                </a:cubicBezTo>
                <a:cubicBezTo>
                  <a:pt x="5020252" y="1052814"/>
                  <a:pt x="5003349" y="1089779"/>
                  <a:pt x="4664370" y="1081198"/>
                </a:cubicBezTo>
                <a:cubicBezTo>
                  <a:pt x="4325391" y="1072617"/>
                  <a:pt x="4224544" y="1087881"/>
                  <a:pt x="4067442" y="1081198"/>
                </a:cubicBezTo>
                <a:cubicBezTo>
                  <a:pt x="3910340" y="1074515"/>
                  <a:pt x="3548513" y="1080497"/>
                  <a:pt x="3373339" y="1081198"/>
                </a:cubicBezTo>
                <a:cubicBezTo>
                  <a:pt x="3198165" y="1081899"/>
                  <a:pt x="3025720" y="1107373"/>
                  <a:pt x="2679236" y="1081198"/>
                </a:cubicBezTo>
                <a:cubicBezTo>
                  <a:pt x="2332752" y="1055023"/>
                  <a:pt x="2428096" y="1071817"/>
                  <a:pt x="2179483" y="1081198"/>
                </a:cubicBezTo>
                <a:cubicBezTo>
                  <a:pt x="1930870" y="1090579"/>
                  <a:pt x="1639717" y="1051664"/>
                  <a:pt x="1388205" y="1081198"/>
                </a:cubicBezTo>
                <a:cubicBezTo>
                  <a:pt x="1136693" y="1110732"/>
                  <a:pt x="1123431" y="1056218"/>
                  <a:pt x="888451" y="1081198"/>
                </a:cubicBezTo>
                <a:cubicBezTo>
                  <a:pt x="653471" y="1106178"/>
                  <a:pt x="332628" y="1056212"/>
                  <a:pt x="0" y="1081198"/>
                </a:cubicBezTo>
                <a:cubicBezTo>
                  <a:pt x="19376" y="966257"/>
                  <a:pt x="22812" y="722586"/>
                  <a:pt x="0" y="529787"/>
                </a:cubicBezTo>
                <a:cubicBezTo>
                  <a:pt x="-22812" y="336988"/>
                  <a:pt x="12002" y="202673"/>
                  <a:pt x="0" y="0"/>
                </a:cubicBezTo>
                <a:close/>
              </a:path>
            </a:pathLst>
          </a:custGeom>
          <a:ln w="76200">
            <a:solidFill>
              <a:schemeClr val="bg2"/>
            </a:solidFill>
            <a:extLst>
              <a:ext uri="{C807C97D-BFC1-408E-A445-0C87EB9F89A2}">
                <ask:lineSketchStyleProps xmlns:ask="http://schemas.microsoft.com/office/drawing/2018/sketchyshapes" sd="4030329815">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Google Shape;183;p30">
            <a:extLst>
              <a:ext uri="{FF2B5EF4-FFF2-40B4-BE49-F238E27FC236}">
                <a16:creationId xmlns:a16="http://schemas.microsoft.com/office/drawing/2014/main" id="{E81256AF-5C42-971F-1521-4A3513DCA1B3}"/>
              </a:ext>
            </a:extLst>
          </p:cNvPr>
          <p:cNvSpPr txBox="1">
            <a:spLocks noGrp="1"/>
          </p:cNvSpPr>
          <p:nvPr>
            <p:ph type="title"/>
          </p:nvPr>
        </p:nvSpPr>
        <p:spPr>
          <a:xfrm>
            <a:off x="0" y="-1"/>
            <a:ext cx="9144000" cy="82547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bg2"/>
                </a:solidFill>
                <a:latin typeface="+mj-lt"/>
              </a:rPr>
              <a:t>M</a:t>
            </a:r>
            <a:r>
              <a:rPr lang="en" dirty="0">
                <a:solidFill>
                  <a:schemeClr val="bg2"/>
                </a:solidFill>
                <a:latin typeface="+mj-lt"/>
              </a:rPr>
              <a:t>ỤC LỤC</a:t>
            </a:r>
            <a:endParaRPr dirty="0">
              <a:solidFill>
                <a:schemeClr val="bg2"/>
              </a:solidFill>
              <a:latin typeface="+mj-lt"/>
            </a:endParaRPr>
          </a:p>
        </p:txBody>
      </p:sp>
      <p:grpSp>
        <p:nvGrpSpPr>
          <p:cNvPr id="50" name="Group 49">
            <a:extLst>
              <a:ext uri="{FF2B5EF4-FFF2-40B4-BE49-F238E27FC236}">
                <a16:creationId xmlns:a16="http://schemas.microsoft.com/office/drawing/2014/main" id="{139F139C-CC25-6065-497D-E127932A1438}"/>
              </a:ext>
            </a:extLst>
          </p:cNvPr>
          <p:cNvGrpSpPr/>
          <p:nvPr/>
        </p:nvGrpSpPr>
        <p:grpSpPr>
          <a:xfrm>
            <a:off x="728419" y="1613985"/>
            <a:ext cx="3704095" cy="706593"/>
            <a:chOff x="627681" y="1226535"/>
            <a:chExt cx="3704095" cy="706593"/>
          </a:xfrm>
        </p:grpSpPr>
        <p:sp>
          <p:nvSpPr>
            <p:cNvPr id="28" name="Freeform: Shape 27">
              <a:extLst>
                <a:ext uri="{FF2B5EF4-FFF2-40B4-BE49-F238E27FC236}">
                  <a16:creationId xmlns:a16="http://schemas.microsoft.com/office/drawing/2014/main" id="{4087B363-52BE-8F7D-5D2D-74F7C7E8B4CB}"/>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0" name="Straight Connector 29">
              <a:extLst>
                <a:ext uri="{FF2B5EF4-FFF2-40B4-BE49-F238E27FC236}">
                  <a16:creationId xmlns:a16="http://schemas.microsoft.com/office/drawing/2014/main" id="{57B510D5-0A87-2E82-2BD3-E21444699FEC}"/>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2B3EEE8-3022-0202-6578-116DADAACCBC}"/>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A8FD0BF-BEF7-F9C7-F923-04D8652A448F}"/>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8D2B5C-22A1-C7A1-8BB8-EC56B8D2AD9A}"/>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01</a:t>
              </a:r>
            </a:p>
          </p:txBody>
        </p:sp>
        <p:sp>
          <p:nvSpPr>
            <p:cNvPr id="49" name="TextBox 48">
              <a:extLst>
                <a:ext uri="{FF2B5EF4-FFF2-40B4-BE49-F238E27FC236}">
                  <a16:creationId xmlns:a16="http://schemas.microsoft.com/office/drawing/2014/main" id="{8A58CC37-C4A0-4967-B57F-B2A3986F3AD3}"/>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20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GIỚI</a:t>
              </a:r>
              <a:r>
                <a:rPr lang="en-US" sz="1600" dirty="0">
                  <a:solidFill>
                    <a:srgbClr val="404040"/>
                  </a:solidFill>
                  <a:latin typeface="+mn-lt"/>
                </a:rPr>
                <a:t> </a:t>
              </a:r>
              <a:r>
                <a:rPr lang="en-US" sz="1600" dirty="0" err="1">
                  <a:solidFill>
                    <a:srgbClr val="404040"/>
                  </a:solidFill>
                  <a:latin typeface="+mn-lt"/>
                </a:rPr>
                <a:t>THIỆU</a:t>
              </a:r>
              <a:r>
                <a:rPr lang="en-US" sz="1600" dirty="0">
                  <a:solidFill>
                    <a:srgbClr val="404040"/>
                  </a:solidFill>
                  <a:latin typeface="+mn-lt"/>
                </a:rPr>
                <a:t> REDIS</a:t>
              </a:r>
            </a:p>
          </p:txBody>
        </p:sp>
      </p:grpSp>
      <p:grpSp>
        <p:nvGrpSpPr>
          <p:cNvPr id="51" name="Group 50">
            <a:extLst>
              <a:ext uri="{FF2B5EF4-FFF2-40B4-BE49-F238E27FC236}">
                <a16:creationId xmlns:a16="http://schemas.microsoft.com/office/drawing/2014/main" id="{AD0906E5-5DC3-42E8-DD57-017CFFDDC09D}"/>
              </a:ext>
            </a:extLst>
          </p:cNvPr>
          <p:cNvGrpSpPr/>
          <p:nvPr/>
        </p:nvGrpSpPr>
        <p:grpSpPr>
          <a:xfrm>
            <a:off x="4726986" y="1627314"/>
            <a:ext cx="3704095" cy="706593"/>
            <a:chOff x="627681" y="1226535"/>
            <a:chExt cx="3704095" cy="706593"/>
          </a:xfrm>
        </p:grpSpPr>
        <p:sp>
          <p:nvSpPr>
            <p:cNvPr id="52" name="Freeform: Shape 51">
              <a:extLst>
                <a:ext uri="{FF2B5EF4-FFF2-40B4-BE49-F238E27FC236}">
                  <a16:creationId xmlns:a16="http://schemas.microsoft.com/office/drawing/2014/main" id="{A81D882E-D12B-76B2-FA99-20892F3A84A3}"/>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3" name="Straight Connector 52">
              <a:extLst>
                <a:ext uri="{FF2B5EF4-FFF2-40B4-BE49-F238E27FC236}">
                  <a16:creationId xmlns:a16="http://schemas.microsoft.com/office/drawing/2014/main" id="{3B5D2461-9A34-2B50-600B-6B19F1CC624E}"/>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1A9731D-C46A-9013-2905-F313F0DF7777}"/>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3BC6A2D-414D-2DAE-9CE4-DD8783FB9465}"/>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800F1B42-7C01-0887-C199-73145795E283}"/>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02</a:t>
              </a:r>
            </a:p>
          </p:txBody>
        </p:sp>
        <p:sp>
          <p:nvSpPr>
            <p:cNvPr id="57" name="TextBox 56">
              <a:extLst>
                <a:ext uri="{FF2B5EF4-FFF2-40B4-BE49-F238E27FC236}">
                  <a16:creationId xmlns:a16="http://schemas.microsoft.com/office/drawing/2014/main" id="{1D5E6FF1-C6A0-FA25-C6FB-3785FDF560D3}"/>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KIẾN</a:t>
              </a:r>
              <a:r>
                <a:rPr lang="en-US" sz="1600" dirty="0">
                  <a:solidFill>
                    <a:srgbClr val="404040"/>
                  </a:solidFill>
                  <a:latin typeface="+mn-lt"/>
                </a:rPr>
                <a:t> TRÚC</a:t>
              </a:r>
            </a:p>
          </p:txBody>
        </p:sp>
      </p:grpSp>
      <p:grpSp>
        <p:nvGrpSpPr>
          <p:cNvPr id="3" name="Group 2">
            <a:extLst>
              <a:ext uri="{FF2B5EF4-FFF2-40B4-BE49-F238E27FC236}">
                <a16:creationId xmlns:a16="http://schemas.microsoft.com/office/drawing/2014/main" id="{8FC63B6A-3704-9BE5-61F8-A2C15FDB654A}"/>
              </a:ext>
            </a:extLst>
          </p:cNvPr>
          <p:cNvGrpSpPr/>
          <p:nvPr/>
        </p:nvGrpSpPr>
        <p:grpSpPr>
          <a:xfrm>
            <a:off x="728419" y="2573016"/>
            <a:ext cx="3704095" cy="706593"/>
            <a:chOff x="627681" y="1226535"/>
            <a:chExt cx="3704095" cy="706593"/>
          </a:xfrm>
        </p:grpSpPr>
        <p:sp>
          <p:nvSpPr>
            <p:cNvPr id="4" name="Freeform: Shape 3">
              <a:extLst>
                <a:ext uri="{FF2B5EF4-FFF2-40B4-BE49-F238E27FC236}">
                  <a16:creationId xmlns:a16="http://schemas.microsoft.com/office/drawing/2014/main" id="{43D1F886-ADE5-16C2-4359-89465CE01473}"/>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 name="Straight Connector 4">
              <a:extLst>
                <a:ext uri="{FF2B5EF4-FFF2-40B4-BE49-F238E27FC236}">
                  <a16:creationId xmlns:a16="http://schemas.microsoft.com/office/drawing/2014/main" id="{8C62CBCC-3167-1321-314B-D3F4795F0A29}"/>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C77916A-59A9-7DC7-9F7B-B400472DFD00}"/>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DDC0657-A207-6E9E-D5DB-147571C5C444}"/>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B583EEC-A418-F8E1-D955-7661DBE9C6B5}"/>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03</a:t>
              </a:r>
            </a:p>
          </p:txBody>
        </p:sp>
        <p:sp>
          <p:nvSpPr>
            <p:cNvPr id="9" name="TextBox 8">
              <a:extLst>
                <a:ext uri="{FF2B5EF4-FFF2-40B4-BE49-F238E27FC236}">
                  <a16:creationId xmlns:a16="http://schemas.microsoft.com/office/drawing/2014/main" id="{F2596939-9C98-893B-C189-E01617BD7FB8}"/>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a:solidFill>
                    <a:srgbClr val="404040"/>
                  </a:solidFill>
                  <a:latin typeface="+mn-lt"/>
                </a:rPr>
                <a:t>CÀI ĐẶT</a:t>
              </a:r>
            </a:p>
          </p:txBody>
        </p:sp>
      </p:grpSp>
      <p:grpSp>
        <p:nvGrpSpPr>
          <p:cNvPr id="10" name="Group 9">
            <a:extLst>
              <a:ext uri="{FF2B5EF4-FFF2-40B4-BE49-F238E27FC236}">
                <a16:creationId xmlns:a16="http://schemas.microsoft.com/office/drawing/2014/main" id="{694DEB0D-64D7-06B3-58CF-E4D04CE24536}"/>
              </a:ext>
            </a:extLst>
          </p:cNvPr>
          <p:cNvGrpSpPr/>
          <p:nvPr/>
        </p:nvGrpSpPr>
        <p:grpSpPr>
          <a:xfrm>
            <a:off x="4726986" y="2586345"/>
            <a:ext cx="3704095" cy="706593"/>
            <a:chOff x="627681" y="1226535"/>
            <a:chExt cx="3704095" cy="706593"/>
          </a:xfrm>
        </p:grpSpPr>
        <p:sp>
          <p:nvSpPr>
            <p:cNvPr id="11" name="Freeform: Shape 10">
              <a:extLst>
                <a:ext uri="{FF2B5EF4-FFF2-40B4-BE49-F238E27FC236}">
                  <a16:creationId xmlns:a16="http://schemas.microsoft.com/office/drawing/2014/main" id="{77EAF7D1-6EE7-7E59-E0C2-F0EA97754FCC}"/>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FB195683-02FF-CBA2-54FA-A0722EF77379}"/>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5E7205B-6F6E-1A4F-A708-5C88C4FC9DD3}"/>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4CAAEC1-C415-5165-FA6D-14F2E8D161FE}"/>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C83D33F-2C93-2A9C-D597-FF778B9B6CB7}"/>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04</a:t>
              </a:r>
            </a:p>
          </p:txBody>
        </p:sp>
        <p:sp>
          <p:nvSpPr>
            <p:cNvPr id="16" name="TextBox 15">
              <a:extLst>
                <a:ext uri="{FF2B5EF4-FFF2-40B4-BE49-F238E27FC236}">
                  <a16:creationId xmlns:a16="http://schemas.microsoft.com/office/drawing/2014/main" id="{B1B67759-19DF-AA97-A0B5-DC2ABA04D7A9}"/>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CẤU</a:t>
              </a:r>
              <a:r>
                <a:rPr lang="en-US" sz="1600" dirty="0">
                  <a:solidFill>
                    <a:srgbClr val="404040"/>
                  </a:solidFill>
                  <a:latin typeface="+mn-lt"/>
                </a:rPr>
                <a:t> TRÚC </a:t>
              </a:r>
              <a:r>
                <a:rPr lang="en-US" sz="1600" dirty="0" err="1">
                  <a:solidFill>
                    <a:srgbClr val="404040"/>
                  </a:solidFill>
                  <a:latin typeface="+mn-lt"/>
                </a:rPr>
                <a:t>DỮ</a:t>
              </a:r>
              <a:r>
                <a:rPr lang="en-US" sz="1600" dirty="0">
                  <a:solidFill>
                    <a:srgbClr val="404040"/>
                  </a:solidFill>
                  <a:latin typeface="+mn-lt"/>
                </a:rPr>
                <a:t> LIỆU</a:t>
              </a:r>
            </a:p>
          </p:txBody>
        </p:sp>
      </p:grpSp>
      <p:grpSp>
        <p:nvGrpSpPr>
          <p:cNvPr id="17" name="Group 16">
            <a:extLst>
              <a:ext uri="{FF2B5EF4-FFF2-40B4-BE49-F238E27FC236}">
                <a16:creationId xmlns:a16="http://schemas.microsoft.com/office/drawing/2014/main" id="{BBEB7202-D914-FA93-990F-C70B4DDE4149}"/>
              </a:ext>
            </a:extLst>
          </p:cNvPr>
          <p:cNvGrpSpPr/>
          <p:nvPr/>
        </p:nvGrpSpPr>
        <p:grpSpPr>
          <a:xfrm>
            <a:off x="728419" y="3568996"/>
            <a:ext cx="3704095" cy="706593"/>
            <a:chOff x="627681" y="1226535"/>
            <a:chExt cx="3704095" cy="706593"/>
          </a:xfrm>
        </p:grpSpPr>
        <p:sp>
          <p:nvSpPr>
            <p:cNvPr id="18" name="Freeform: Shape 17">
              <a:extLst>
                <a:ext uri="{FF2B5EF4-FFF2-40B4-BE49-F238E27FC236}">
                  <a16:creationId xmlns:a16="http://schemas.microsoft.com/office/drawing/2014/main" id="{46547579-68C1-AE93-0454-EE7884FCAE3C}"/>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9" name="Straight Connector 18">
              <a:extLst>
                <a:ext uri="{FF2B5EF4-FFF2-40B4-BE49-F238E27FC236}">
                  <a16:creationId xmlns:a16="http://schemas.microsoft.com/office/drawing/2014/main" id="{DDC1F740-A9B1-C38C-5047-D796376223FF}"/>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725408-D442-0837-5F0B-EE3551FD9B49}"/>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DB34BE1-19DC-5B6C-F814-85425B9EB845}"/>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D85FBE-3F9A-4610-F36E-2E2DC27E9FD0}"/>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05</a:t>
              </a:r>
            </a:p>
          </p:txBody>
        </p:sp>
        <p:sp>
          <p:nvSpPr>
            <p:cNvPr id="23" name="TextBox 22">
              <a:extLst>
                <a:ext uri="{FF2B5EF4-FFF2-40B4-BE49-F238E27FC236}">
                  <a16:creationId xmlns:a16="http://schemas.microsoft.com/office/drawing/2014/main" id="{FF56F510-4C74-A230-427E-1A81718B2A6C}"/>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vi-VN" sz="1600" dirty="0">
                  <a:solidFill>
                    <a:srgbClr val="404040"/>
                  </a:solidFill>
                  <a:latin typeface="+mn-lt"/>
                </a:rPr>
                <a:t>QUẢN TRỊ CƠ BẢN</a:t>
              </a:r>
            </a:p>
          </p:txBody>
        </p:sp>
      </p:grpSp>
      <p:grpSp>
        <p:nvGrpSpPr>
          <p:cNvPr id="24" name="Group 23">
            <a:extLst>
              <a:ext uri="{FF2B5EF4-FFF2-40B4-BE49-F238E27FC236}">
                <a16:creationId xmlns:a16="http://schemas.microsoft.com/office/drawing/2014/main" id="{111EE300-27D0-DE5D-30C2-B7680A5BCB98}"/>
              </a:ext>
            </a:extLst>
          </p:cNvPr>
          <p:cNvGrpSpPr/>
          <p:nvPr/>
        </p:nvGrpSpPr>
        <p:grpSpPr>
          <a:xfrm>
            <a:off x="4726986" y="3582325"/>
            <a:ext cx="3704095" cy="706593"/>
            <a:chOff x="627681" y="1226535"/>
            <a:chExt cx="3704095" cy="706593"/>
          </a:xfrm>
        </p:grpSpPr>
        <p:sp>
          <p:nvSpPr>
            <p:cNvPr id="25" name="Freeform: Shape 24">
              <a:extLst>
                <a:ext uri="{FF2B5EF4-FFF2-40B4-BE49-F238E27FC236}">
                  <a16:creationId xmlns:a16="http://schemas.microsoft.com/office/drawing/2014/main" id="{21295CFD-FCF6-3317-7C30-C8DBB73300EA}"/>
                </a:ext>
              </a:extLst>
            </p:cNvPr>
            <p:cNvSpPr/>
            <p:nvPr/>
          </p:nvSpPr>
          <p:spPr>
            <a:xfrm>
              <a:off x="627681" y="1348353"/>
              <a:ext cx="1352227" cy="572700"/>
            </a:xfrm>
            <a:custGeom>
              <a:avLst/>
              <a:gdLst>
                <a:gd name="connsiteX0" fmla="*/ 0 w 1352227"/>
                <a:gd name="connsiteY0" fmla="*/ 0 h 572700"/>
                <a:gd name="connsiteX1" fmla="*/ 984143 w 1352227"/>
                <a:gd name="connsiteY1" fmla="*/ 0 h 572700"/>
                <a:gd name="connsiteX2" fmla="*/ 1352227 w 1352227"/>
                <a:gd name="connsiteY2" fmla="*/ 572700 h 572700"/>
                <a:gd name="connsiteX3" fmla="*/ 984143 w 1352227"/>
                <a:gd name="connsiteY3" fmla="*/ 572700 h 572700"/>
                <a:gd name="connsiteX4" fmla="*/ 616058 w 1352227"/>
                <a:gd name="connsiteY4" fmla="*/ 572700 h 572700"/>
                <a:gd name="connsiteX5" fmla="*/ 0 w 1352227"/>
                <a:gd name="connsiteY5" fmla="*/ 572700 h 572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227" h="572700">
                  <a:moveTo>
                    <a:pt x="0" y="0"/>
                  </a:moveTo>
                  <a:lnTo>
                    <a:pt x="984143" y="0"/>
                  </a:lnTo>
                  <a:lnTo>
                    <a:pt x="1352227" y="572700"/>
                  </a:lnTo>
                  <a:lnTo>
                    <a:pt x="984143" y="572700"/>
                  </a:lnTo>
                  <a:lnTo>
                    <a:pt x="616058" y="572700"/>
                  </a:lnTo>
                  <a:lnTo>
                    <a:pt x="0" y="572700"/>
                  </a:lnTo>
                  <a:close/>
                </a:path>
              </a:pathLst>
            </a:cu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6" name="Straight Connector 25">
              <a:extLst>
                <a:ext uri="{FF2B5EF4-FFF2-40B4-BE49-F238E27FC236}">
                  <a16:creationId xmlns:a16="http://schemas.microsoft.com/office/drawing/2014/main" id="{F9BD394D-45EC-81E6-7D36-50D96087A64D}"/>
                </a:ext>
              </a:extLst>
            </p:cNvPr>
            <p:cNvCxnSpPr>
              <a:cxnSpLocks/>
            </p:cNvCxnSpPr>
            <p:nvPr/>
          </p:nvCxnSpPr>
          <p:spPr>
            <a:xfrm>
              <a:off x="627681" y="1239864"/>
              <a:ext cx="1069039" cy="0"/>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8DD40D1-5C33-1F7D-5986-1727D241DC76}"/>
                </a:ext>
              </a:extLst>
            </p:cNvPr>
            <p:cNvCxnSpPr>
              <a:cxnSpLocks/>
            </p:cNvCxnSpPr>
            <p:nvPr/>
          </p:nvCxnSpPr>
          <p:spPr>
            <a:xfrm>
              <a:off x="1672784" y="1226535"/>
              <a:ext cx="425256" cy="668305"/>
            </a:xfrm>
            <a:prstGeom prst="line">
              <a:avLst/>
            </a:prstGeom>
            <a:ln w="57150">
              <a:solidFill>
                <a:srgbClr val="E06666"/>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588F24-8A7C-7B98-945B-AD54DAA5BE76}"/>
                </a:ext>
              </a:extLst>
            </p:cNvPr>
            <p:cNvCxnSpPr>
              <a:cxnSpLocks/>
            </p:cNvCxnSpPr>
            <p:nvPr/>
          </p:nvCxnSpPr>
          <p:spPr>
            <a:xfrm>
              <a:off x="2080260" y="1889760"/>
              <a:ext cx="2251516" cy="0"/>
            </a:xfrm>
            <a:prstGeom prst="line">
              <a:avLst/>
            </a:prstGeom>
            <a:ln w="38100">
              <a:solidFill>
                <a:srgbClr val="E06666"/>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0AAD2716-7724-5728-789E-7F5749A432DC}"/>
                </a:ext>
              </a:extLst>
            </p:cNvPr>
            <p:cNvSpPr txBox="1"/>
            <p:nvPr/>
          </p:nvSpPr>
          <p:spPr>
            <a:xfrm>
              <a:off x="627681" y="1348353"/>
              <a:ext cx="1045103" cy="584775"/>
            </a:xfrm>
            <a:prstGeom prst="rect">
              <a:avLst/>
            </a:prstGeom>
            <a:noFill/>
          </p:spPr>
          <p:txBody>
            <a:bodyPr wrap="square" rtlCol="0">
              <a:spAutoFit/>
            </a:bodyPr>
            <a:lstStyle/>
            <a:p>
              <a:pPr algn="ctr"/>
              <a:r>
                <a:rPr lang="en-US" sz="3200" dirty="0">
                  <a:solidFill>
                    <a:schemeClr val="tx2"/>
                  </a:solidFill>
                  <a:latin typeface="+mn-lt"/>
                </a:rPr>
                <a:t>06</a:t>
              </a:r>
            </a:p>
          </p:txBody>
        </p:sp>
        <p:sp>
          <p:nvSpPr>
            <p:cNvPr id="33" name="TextBox 32">
              <a:extLst>
                <a:ext uri="{FF2B5EF4-FFF2-40B4-BE49-F238E27FC236}">
                  <a16:creationId xmlns:a16="http://schemas.microsoft.com/office/drawing/2014/main" id="{EA3E2C22-9B9E-63E5-13CA-17AC502307FA}"/>
                </a:ext>
              </a:extLst>
            </p:cNvPr>
            <p:cNvSpPr txBox="1"/>
            <p:nvPr/>
          </p:nvSpPr>
          <p:spPr>
            <a:xfrm>
              <a:off x="2098040" y="1465644"/>
              <a:ext cx="2233736" cy="338554"/>
            </a:xfrm>
            <a:prstGeom prst="rect">
              <a:avLst/>
            </a:prstGeom>
            <a:noFill/>
          </p:spPr>
          <p:txBody>
            <a:bodyPr wrap="square" rtlCol="0">
              <a:spAutoFit/>
            </a:bodyPr>
            <a:lstStyle>
              <a:defPPr marR="0" lvl="0" algn="l" rtl="0">
                <a:lnSpc>
                  <a:spcPct val="100000"/>
                </a:lnSpc>
                <a:spcBef>
                  <a:spcPts val="0"/>
                </a:spcBef>
                <a:spcAft>
                  <a:spcPts val="0"/>
                </a:spcAft>
                <a:defRPr/>
              </a:defPPr>
              <a:lvl1pPr>
                <a:defRPr sz="1800">
                  <a:solidFill>
                    <a:schemeClr val="tx1">
                      <a:lumMod val="90000"/>
                      <a:lumOff val="10000"/>
                    </a:schemeClr>
                  </a:solidFill>
                  <a:latin typeface="Albert Sans ExtraBold" panose="020B0604020202020204" charset="0"/>
                </a:defRPr>
              </a:lvl1pPr>
            </a:lstStyle>
            <a:p>
              <a:r>
                <a:rPr lang="en-US" sz="1600" dirty="0" err="1">
                  <a:solidFill>
                    <a:srgbClr val="404040"/>
                  </a:solidFill>
                  <a:latin typeface="+mn-lt"/>
                </a:rPr>
                <a:t>KẾT</a:t>
              </a:r>
              <a:r>
                <a:rPr lang="en-US" sz="1600" dirty="0">
                  <a:solidFill>
                    <a:srgbClr val="404040"/>
                  </a:solidFill>
                  <a:latin typeface="+mn-lt"/>
                </a:rPr>
                <a:t> LUẬN</a:t>
              </a:r>
            </a:p>
          </p:txBody>
        </p:sp>
      </p:grpSp>
      <p:sp>
        <p:nvSpPr>
          <p:cNvPr id="35" name="Slide Number Placeholder 34">
            <a:extLst>
              <a:ext uri="{FF2B5EF4-FFF2-40B4-BE49-F238E27FC236}">
                <a16:creationId xmlns:a16="http://schemas.microsoft.com/office/drawing/2014/main" id="{43C02ACF-1DF8-7675-6908-5AB6A9767DF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a:t>
            </a:fld>
            <a:endParaRPr lang="en-US"/>
          </a:p>
        </p:txBody>
      </p:sp>
      <p:sp>
        <p:nvSpPr>
          <p:cNvPr id="34" name="Footer Placeholder 33">
            <a:extLst>
              <a:ext uri="{FF2B5EF4-FFF2-40B4-BE49-F238E27FC236}">
                <a16:creationId xmlns:a16="http://schemas.microsoft.com/office/drawing/2014/main" id="{67336CFD-E2DB-04C2-0DA1-AFFC5DD08A8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3225183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F58B05D8-EA3C-A107-C4A1-3FC9920103D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8C19A4C-4077-56AD-010E-219B2A28209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Lists</a:t>
            </a:r>
          </a:p>
        </p:txBody>
      </p:sp>
      <p:sp>
        <p:nvSpPr>
          <p:cNvPr id="235" name="Google Shape;235;p34">
            <a:extLst>
              <a:ext uri="{FF2B5EF4-FFF2-40B4-BE49-F238E27FC236}">
                <a16:creationId xmlns:a16="http://schemas.microsoft.com/office/drawing/2014/main" id="{4AE1288F-4C4C-BEDA-5EEE-E563C155B03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D33577EA-D1AE-E328-DF44-EAB690C3415B}"/>
              </a:ext>
            </a:extLst>
          </p:cNvPr>
          <p:cNvSpPr txBox="1">
            <a:spLocks noGrp="1"/>
          </p:cNvSpPr>
          <p:nvPr>
            <p:ph type="subTitle" idx="1"/>
          </p:nvPr>
        </p:nvSpPr>
        <p:spPr>
          <a:xfrm>
            <a:off x="966360" y="1482027"/>
            <a:ext cx="3363804" cy="113038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Danh sách có thứ tự.</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Thêm/xóa phần tử ở đầu hoặc cuối.</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Hoạt động như hàng đợi (queue) hoặc ngăn xếp (stack).</a:t>
            </a:r>
            <a:endParaRPr lang="en-US" dirty="0"/>
          </a:p>
        </p:txBody>
      </p:sp>
      <p:sp>
        <p:nvSpPr>
          <p:cNvPr id="238" name="Google Shape;238;p34">
            <a:extLst>
              <a:ext uri="{FF2B5EF4-FFF2-40B4-BE49-F238E27FC236}">
                <a16:creationId xmlns:a16="http://schemas.microsoft.com/office/drawing/2014/main" id="{DA4CE451-47CD-031F-AE09-3E88BE900EF9}"/>
              </a:ext>
            </a:extLst>
          </p:cNvPr>
          <p:cNvSpPr txBox="1">
            <a:spLocks noGrp="1"/>
          </p:cNvSpPr>
          <p:nvPr>
            <p:ph type="subTitle" idx="2"/>
          </p:nvPr>
        </p:nvSpPr>
        <p:spPr>
          <a:xfrm>
            <a:off x="966360" y="3116598"/>
            <a:ext cx="3363804" cy="1524716"/>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Hàng đợi tác vụ bất đồng bộ</a:t>
            </a:r>
          </a:p>
          <a:p>
            <a:pPr marL="171450" lvl="0" indent="-171450">
              <a:lnSpc>
                <a:spcPct val="150000"/>
              </a:lnSpc>
              <a:buFont typeface="Arial" panose="020B0604020202020204" pitchFamily="34" charset="0"/>
              <a:buChar char="•"/>
            </a:pPr>
            <a:r>
              <a:rPr lang="vi-VN" dirty="0"/>
              <a:t>Lịch sử h</a:t>
            </a:r>
            <a:r>
              <a:rPr lang="en-US" dirty="0" err="1"/>
              <a:t>oạt</a:t>
            </a:r>
            <a:r>
              <a:rPr lang="vi-VN" dirty="0"/>
              <a:t> động người dùng</a:t>
            </a:r>
          </a:p>
          <a:p>
            <a:pPr marL="171450" lvl="0" indent="-171450">
              <a:lnSpc>
                <a:spcPct val="150000"/>
              </a:lnSpc>
              <a:buFont typeface="Arial" panose="020B0604020202020204" pitchFamily="34" charset="0"/>
              <a:buChar char="•"/>
            </a:pPr>
            <a:r>
              <a:rPr lang="vi-VN" dirty="0"/>
              <a:t>Hàng đợi tin nhắn thời gian thực</a:t>
            </a:r>
            <a:endParaRPr lang="en-US" dirty="0"/>
          </a:p>
          <a:p>
            <a:pPr marL="171450" lvl="0" indent="-171450">
              <a:lnSpc>
                <a:spcPct val="150000"/>
              </a:lnSpc>
              <a:buFont typeface="Arial" panose="020B0604020202020204" pitchFamily="34" charset="0"/>
              <a:buChar char="•"/>
            </a:pPr>
            <a:r>
              <a:rPr lang="vi-VN" dirty="0"/>
              <a:t>Hàng đợi xử lý sự kiện</a:t>
            </a:r>
            <a:endParaRPr dirty="0"/>
          </a:p>
        </p:txBody>
      </p:sp>
      <p:pic>
        <p:nvPicPr>
          <p:cNvPr id="3" name="Picture 2">
            <a:extLst>
              <a:ext uri="{FF2B5EF4-FFF2-40B4-BE49-F238E27FC236}">
                <a16:creationId xmlns:a16="http://schemas.microsoft.com/office/drawing/2014/main" id="{0767F871-DE6E-A821-3A06-A050C6E1B6EB}"/>
              </a:ext>
            </a:extLst>
          </p:cNvPr>
          <p:cNvPicPr>
            <a:picLocks noChangeAspect="1"/>
          </p:cNvPicPr>
          <p:nvPr/>
        </p:nvPicPr>
        <p:blipFill>
          <a:blip r:embed="rId3"/>
          <a:stretch>
            <a:fillRect/>
          </a:stretch>
        </p:blipFill>
        <p:spPr>
          <a:xfrm>
            <a:off x="4823986" y="1710865"/>
            <a:ext cx="3709344" cy="2353515"/>
          </a:xfrm>
          <a:prstGeom prst="rect">
            <a:avLst/>
          </a:prstGeom>
        </p:spPr>
      </p:pic>
      <p:sp>
        <p:nvSpPr>
          <p:cNvPr id="4" name="Rectangle 3">
            <a:extLst>
              <a:ext uri="{FF2B5EF4-FFF2-40B4-BE49-F238E27FC236}">
                <a16:creationId xmlns:a16="http://schemas.microsoft.com/office/drawing/2014/main" id="{04DBA9E1-74DE-06AA-D28F-DE337BD3355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2F059D84-F8DE-8D6B-7502-E1147D73CCF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30</a:t>
            </a:fld>
            <a:endParaRPr lang="en-US"/>
          </a:p>
        </p:txBody>
      </p:sp>
      <p:sp>
        <p:nvSpPr>
          <p:cNvPr id="2" name="Footer Placeholder 1">
            <a:extLst>
              <a:ext uri="{FF2B5EF4-FFF2-40B4-BE49-F238E27FC236}">
                <a16:creationId xmlns:a16="http://schemas.microsoft.com/office/drawing/2014/main" id="{81FDFA1F-440F-7C24-7AA5-9900126F3FBC}"/>
              </a:ext>
            </a:extLst>
          </p:cNvPr>
          <p:cNvSpPr>
            <a:spLocks noGrp="1"/>
          </p:cNvSpPr>
          <p:nvPr>
            <p:ph type="ftr" sz="quarter" idx="11"/>
          </p:nvPr>
        </p:nvSpPr>
        <p:spPr/>
        <p:txBody>
          <a:bodyPr/>
          <a:lstStyle/>
          <a:p>
            <a:r>
              <a:rPr lang="vi-VN"/>
              <a:t>Trường Đại Học Công Thương TPHCM</a:t>
            </a:r>
            <a:endParaRPr lang="en-US"/>
          </a:p>
        </p:txBody>
      </p:sp>
      <p:sp>
        <p:nvSpPr>
          <p:cNvPr id="9" name="Google Shape;236;p34">
            <a:extLst>
              <a:ext uri="{FF2B5EF4-FFF2-40B4-BE49-F238E27FC236}">
                <a16:creationId xmlns:a16="http://schemas.microsoft.com/office/drawing/2014/main" id="{47898CB7-AC2C-9D2B-4EFC-188F9BDE80D7}"/>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10" name="Rectangle 9">
            <a:extLst>
              <a:ext uri="{FF2B5EF4-FFF2-40B4-BE49-F238E27FC236}">
                <a16:creationId xmlns:a16="http://schemas.microsoft.com/office/drawing/2014/main" id="{8D5ABF1B-AA19-0CF5-4F38-D53F6F9643FC}"/>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5296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C674D8C7-4D96-BA6A-33A5-29623573D02E}"/>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4904F2DA-E266-E790-6D63-4CB78A86B78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Lists</a:t>
            </a:r>
          </a:p>
        </p:txBody>
      </p:sp>
      <p:sp>
        <p:nvSpPr>
          <p:cNvPr id="8" name="Slide Number Placeholder 7">
            <a:extLst>
              <a:ext uri="{FF2B5EF4-FFF2-40B4-BE49-F238E27FC236}">
                <a16:creationId xmlns:a16="http://schemas.microsoft.com/office/drawing/2014/main" id="{384F4D28-20DC-0C98-6052-4F56D8CD306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31</a:t>
            </a:fld>
            <a:endParaRPr lang="en-US"/>
          </a:p>
        </p:txBody>
      </p:sp>
      <p:sp>
        <p:nvSpPr>
          <p:cNvPr id="2" name="Footer Placeholder 1">
            <a:extLst>
              <a:ext uri="{FF2B5EF4-FFF2-40B4-BE49-F238E27FC236}">
                <a16:creationId xmlns:a16="http://schemas.microsoft.com/office/drawing/2014/main" id="{5C3FE4CD-0E16-91FC-9E67-92E3D80AA366}"/>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14" name="Table 13">
            <a:extLst>
              <a:ext uri="{FF2B5EF4-FFF2-40B4-BE49-F238E27FC236}">
                <a16:creationId xmlns:a16="http://schemas.microsoft.com/office/drawing/2014/main" id="{434E2050-DC41-2449-1F86-4C4ECD914949}"/>
              </a:ext>
            </a:extLst>
          </p:cNvPr>
          <p:cNvGraphicFramePr>
            <a:graphicFrameLocks noGrp="1"/>
          </p:cNvGraphicFramePr>
          <p:nvPr>
            <p:extLst>
              <p:ext uri="{D42A27DB-BD31-4B8C-83A1-F6EECF244321}">
                <p14:modId xmlns:p14="http://schemas.microsoft.com/office/powerpoint/2010/main" val="1652040815"/>
              </p:ext>
            </p:extLst>
          </p:nvPr>
        </p:nvGraphicFramePr>
        <p:xfrm>
          <a:off x="720000" y="1354097"/>
          <a:ext cx="4209894" cy="2848895"/>
        </p:xfrm>
        <a:graphic>
          <a:graphicData uri="http://schemas.openxmlformats.org/drawingml/2006/table">
            <a:tbl>
              <a:tblPr>
                <a:tableStyleId>{BC89EF96-8CEA-46FF-86C4-4CE0E7609802}</a:tableStyleId>
              </a:tblPr>
              <a:tblGrid>
                <a:gridCol w="2104947">
                  <a:extLst>
                    <a:ext uri="{9D8B030D-6E8A-4147-A177-3AD203B41FA5}">
                      <a16:colId xmlns:a16="http://schemas.microsoft.com/office/drawing/2014/main" val="405728988"/>
                    </a:ext>
                  </a:extLst>
                </a:gridCol>
                <a:gridCol w="2104947">
                  <a:extLst>
                    <a:ext uri="{9D8B030D-6E8A-4147-A177-3AD203B41FA5}">
                      <a16:colId xmlns:a16="http://schemas.microsoft.com/office/drawing/2014/main" val="2972871005"/>
                    </a:ext>
                  </a:extLst>
                </a:gridCol>
              </a:tblGrid>
              <a:tr h="346025">
                <a:tc>
                  <a:txBody>
                    <a:bodyPr/>
                    <a:lstStyle/>
                    <a:p>
                      <a:pPr>
                        <a:buNone/>
                      </a:pPr>
                      <a:r>
                        <a:rPr lang="en-US" sz="1100" b="1" dirty="0" err="1"/>
                        <a:t>Lệnh</a:t>
                      </a:r>
                      <a:endParaRPr lang="en-US" sz="1100" b="1" dirty="0">
                        <a:latin typeface="+mn-lt"/>
                      </a:endParaRPr>
                    </a:p>
                  </a:txBody>
                  <a:tcPr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anchor="ctr">
                    <a:solidFill>
                      <a:schemeClr val="tx2"/>
                    </a:solidFill>
                  </a:tcPr>
                </a:tc>
                <a:extLst>
                  <a:ext uri="{0D108BD9-81ED-4DB2-BD59-A6C34878D82A}">
                    <a16:rowId xmlns:a16="http://schemas.microsoft.com/office/drawing/2014/main" val="2089148286"/>
                  </a:ext>
                </a:extLst>
              </a:tr>
              <a:tr h="346025">
                <a:tc>
                  <a:txBody>
                    <a:bodyPr/>
                    <a:lstStyle/>
                    <a:p>
                      <a:pPr>
                        <a:buNone/>
                      </a:pPr>
                      <a:r>
                        <a:rPr lang="en-US" sz="1100" b="1" dirty="0"/>
                        <a:t>LPUSH</a:t>
                      </a:r>
                      <a:r>
                        <a:rPr lang="en-US" sz="1100" b="0" dirty="0"/>
                        <a:t> key value [value ...]</a:t>
                      </a:r>
                      <a:endParaRPr lang="en-US" sz="1100" b="0" dirty="0">
                        <a:latin typeface="+mn-lt"/>
                      </a:endParaRPr>
                    </a:p>
                  </a:txBody>
                  <a:tcPr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vào</a:t>
                      </a:r>
                      <a:r>
                        <a:rPr lang="en-US" sz="1100" dirty="0"/>
                        <a:t> </a:t>
                      </a:r>
                      <a:r>
                        <a:rPr lang="en-US" sz="1100" b="1" dirty="0" err="1"/>
                        <a:t>đầu</a:t>
                      </a:r>
                      <a:r>
                        <a:rPr lang="en-US" sz="1100" dirty="0"/>
                        <a:t> list</a:t>
                      </a:r>
                      <a:endParaRPr lang="en-US" sz="1100" dirty="0">
                        <a:latin typeface="+mn-lt"/>
                      </a:endParaRPr>
                    </a:p>
                  </a:txBody>
                  <a:tcPr anchor="ctr">
                    <a:solidFill>
                      <a:schemeClr val="tx2"/>
                    </a:solidFill>
                  </a:tcPr>
                </a:tc>
                <a:extLst>
                  <a:ext uri="{0D108BD9-81ED-4DB2-BD59-A6C34878D82A}">
                    <a16:rowId xmlns:a16="http://schemas.microsoft.com/office/drawing/2014/main" val="1874847480"/>
                  </a:ext>
                </a:extLst>
              </a:tr>
              <a:tr h="346025">
                <a:tc>
                  <a:txBody>
                    <a:bodyPr/>
                    <a:lstStyle/>
                    <a:p>
                      <a:pPr>
                        <a:buNone/>
                      </a:pPr>
                      <a:r>
                        <a:rPr lang="en-US" sz="1100" b="1" dirty="0"/>
                        <a:t>RPUSH</a:t>
                      </a:r>
                      <a:r>
                        <a:rPr lang="en-US" sz="1100" b="0" dirty="0"/>
                        <a:t> key value [value ...]</a:t>
                      </a:r>
                      <a:endParaRPr lang="en-US" sz="1100" b="0" dirty="0">
                        <a:latin typeface="+mn-lt"/>
                      </a:endParaRPr>
                    </a:p>
                  </a:txBody>
                  <a:tcPr anchor="ctr">
                    <a:solidFill>
                      <a:schemeClr val="tx2"/>
                    </a:solidFill>
                  </a:tcPr>
                </a:tc>
                <a:tc>
                  <a:txBody>
                    <a:bodyPr/>
                    <a:lstStyle/>
                    <a:p>
                      <a:pPr>
                        <a:buNone/>
                      </a:pPr>
                      <a:r>
                        <a:rPr lang="en-US" sz="1100"/>
                        <a:t>Thêm vào </a:t>
                      </a:r>
                      <a:r>
                        <a:rPr lang="en-US" sz="1100" b="1"/>
                        <a:t>cuối</a:t>
                      </a:r>
                      <a:r>
                        <a:rPr lang="en-US" sz="1100"/>
                        <a:t> list</a:t>
                      </a:r>
                      <a:endParaRPr lang="en-US" sz="1100">
                        <a:latin typeface="+mn-lt"/>
                      </a:endParaRPr>
                    </a:p>
                  </a:txBody>
                  <a:tcPr anchor="ctr">
                    <a:solidFill>
                      <a:schemeClr val="tx2"/>
                    </a:solidFill>
                  </a:tcPr>
                </a:tc>
                <a:extLst>
                  <a:ext uri="{0D108BD9-81ED-4DB2-BD59-A6C34878D82A}">
                    <a16:rowId xmlns:a16="http://schemas.microsoft.com/office/drawing/2014/main" val="2971123517"/>
                  </a:ext>
                </a:extLst>
              </a:tr>
              <a:tr h="346025">
                <a:tc>
                  <a:txBody>
                    <a:bodyPr/>
                    <a:lstStyle/>
                    <a:p>
                      <a:pPr>
                        <a:buNone/>
                      </a:pPr>
                      <a:r>
                        <a:rPr lang="en-US" sz="1100" b="1" dirty="0"/>
                        <a:t>LPOP</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Lấy</a:t>
                      </a:r>
                      <a:r>
                        <a:rPr lang="en-US" sz="1100" dirty="0"/>
                        <a:t> &amp; </a:t>
                      </a:r>
                      <a:r>
                        <a:rPr lang="en-US" sz="1100" dirty="0" err="1"/>
                        <a:t>xóa</a:t>
                      </a:r>
                      <a:r>
                        <a:rPr lang="en-US" sz="1100" dirty="0"/>
                        <a:t> </a:t>
                      </a:r>
                      <a:r>
                        <a:rPr lang="en-US" sz="1100" dirty="0" err="1"/>
                        <a:t>phần</a:t>
                      </a:r>
                      <a:r>
                        <a:rPr lang="en-US" sz="1100" dirty="0"/>
                        <a:t> </a:t>
                      </a:r>
                      <a:r>
                        <a:rPr lang="en-US" sz="1100" dirty="0" err="1"/>
                        <a:t>tử</a:t>
                      </a:r>
                      <a:r>
                        <a:rPr lang="en-US" sz="1100" dirty="0"/>
                        <a:t> </a:t>
                      </a:r>
                      <a:r>
                        <a:rPr lang="en-US" sz="1100" dirty="0" err="1"/>
                        <a:t>đầu</a:t>
                      </a:r>
                      <a:endParaRPr lang="en-US" sz="1100" dirty="0">
                        <a:latin typeface="+mn-lt"/>
                      </a:endParaRPr>
                    </a:p>
                  </a:txBody>
                  <a:tcPr anchor="ctr">
                    <a:solidFill>
                      <a:schemeClr val="tx2"/>
                    </a:solidFill>
                  </a:tcPr>
                </a:tc>
                <a:extLst>
                  <a:ext uri="{0D108BD9-81ED-4DB2-BD59-A6C34878D82A}">
                    <a16:rowId xmlns:a16="http://schemas.microsoft.com/office/drawing/2014/main" val="34344200"/>
                  </a:ext>
                </a:extLst>
              </a:tr>
              <a:tr h="346025">
                <a:tc>
                  <a:txBody>
                    <a:bodyPr/>
                    <a:lstStyle/>
                    <a:p>
                      <a:pPr>
                        <a:buNone/>
                      </a:pPr>
                      <a:r>
                        <a:rPr lang="en-US" sz="1100" b="1" dirty="0"/>
                        <a:t>RPOP</a:t>
                      </a:r>
                      <a:r>
                        <a:rPr lang="en-US" sz="1100" b="0" dirty="0"/>
                        <a:t> key</a:t>
                      </a:r>
                      <a:endParaRPr lang="en-US" sz="1100" b="0" dirty="0">
                        <a:latin typeface="+mn-lt"/>
                      </a:endParaRPr>
                    </a:p>
                  </a:txBody>
                  <a:tcPr anchor="ctr">
                    <a:solidFill>
                      <a:schemeClr val="tx2"/>
                    </a:solidFill>
                  </a:tcPr>
                </a:tc>
                <a:tc>
                  <a:txBody>
                    <a:bodyPr/>
                    <a:lstStyle/>
                    <a:p>
                      <a:pPr>
                        <a:buNone/>
                      </a:pPr>
                      <a:r>
                        <a:rPr lang="en-US" sz="1100"/>
                        <a:t>Lấy &amp; xóa phần tử cuối</a:t>
                      </a:r>
                      <a:endParaRPr lang="en-US" sz="1100">
                        <a:latin typeface="+mn-lt"/>
                      </a:endParaRPr>
                    </a:p>
                  </a:txBody>
                  <a:tcPr anchor="ctr">
                    <a:solidFill>
                      <a:schemeClr val="tx2"/>
                    </a:solidFill>
                  </a:tcPr>
                </a:tc>
                <a:extLst>
                  <a:ext uri="{0D108BD9-81ED-4DB2-BD59-A6C34878D82A}">
                    <a16:rowId xmlns:a16="http://schemas.microsoft.com/office/drawing/2014/main" val="4206684701"/>
                  </a:ext>
                </a:extLst>
              </a:tr>
              <a:tr h="346025">
                <a:tc>
                  <a:txBody>
                    <a:bodyPr/>
                    <a:lstStyle/>
                    <a:p>
                      <a:pPr>
                        <a:buNone/>
                      </a:pPr>
                      <a:r>
                        <a:rPr lang="en-US" sz="1100" b="1" dirty="0"/>
                        <a:t>LRANGE</a:t>
                      </a:r>
                      <a:r>
                        <a:rPr lang="en-US" sz="1100" b="0" dirty="0"/>
                        <a:t> key start stop</a:t>
                      </a:r>
                      <a:endParaRPr lang="en-US" sz="1100" b="0" dirty="0">
                        <a:latin typeface="+mn-lt"/>
                      </a:endParaRPr>
                    </a:p>
                  </a:txBody>
                  <a:tcPr anchor="ctr">
                    <a:solidFill>
                      <a:schemeClr val="tx2"/>
                    </a:solidFill>
                  </a:tcPr>
                </a:tc>
                <a:tc>
                  <a:txBody>
                    <a:bodyPr/>
                    <a:lstStyle/>
                    <a:p>
                      <a:pPr>
                        <a:buNone/>
                      </a:pPr>
                      <a:r>
                        <a:rPr lang="en-US" sz="1100"/>
                        <a:t>Xem phần tử trong khoảng</a:t>
                      </a:r>
                      <a:endParaRPr lang="en-US" sz="1100">
                        <a:latin typeface="+mn-lt"/>
                      </a:endParaRPr>
                    </a:p>
                  </a:txBody>
                  <a:tcPr anchor="ctr">
                    <a:solidFill>
                      <a:schemeClr val="tx2"/>
                    </a:solidFill>
                  </a:tcPr>
                </a:tc>
                <a:extLst>
                  <a:ext uri="{0D108BD9-81ED-4DB2-BD59-A6C34878D82A}">
                    <a16:rowId xmlns:a16="http://schemas.microsoft.com/office/drawing/2014/main" val="1956056244"/>
                  </a:ext>
                </a:extLst>
              </a:tr>
              <a:tr h="346025">
                <a:tc>
                  <a:txBody>
                    <a:bodyPr/>
                    <a:lstStyle/>
                    <a:p>
                      <a:pPr>
                        <a:buNone/>
                      </a:pPr>
                      <a:r>
                        <a:rPr lang="en-US" sz="1100" b="1" dirty="0"/>
                        <a:t>LLEN</a:t>
                      </a:r>
                      <a:r>
                        <a:rPr lang="en-US" sz="1100" b="0" dirty="0"/>
                        <a:t> key</a:t>
                      </a:r>
                      <a:endParaRPr lang="en-US" sz="1100" b="0" dirty="0">
                        <a:latin typeface="+mn-lt"/>
                      </a:endParaRPr>
                    </a:p>
                  </a:txBody>
                  <a:tcPr anchor="ctr">
                    <a:solidFill>
                      <a:schemeClr val="tx2"/>
                    </a:solidFill>
                  </a:tcPr>
                </a:tc>
                <a:tc>
                  <a:txBody>
                    <a:bodyPr/>
                    <a:lstStyle/>
                    <a:p>
                      <a:pPr>
                        <a:buNone/>
                      </a:pPr>
                      <a:r>
                        <a:rPr lang="en-US" sz="1100"/>
                        <a:t>Đếm số phần tử</a:t>
                      </a:r>
                      <a:endParaRPr lang="en-US" sz="1100">
                        <a:latin typeface="+mn-lt"/>
                      </a:endParaRPr>
                    </a:p>
                  </a:txBody>
                  <a:tcPr anchor="ctr">
                    <a:solidFill>
                      <a:schemeClr val="tx2"/>
                    </a:solidFill>
                  </a:tcPr>
                </a:tc>
                <a:extLst>
                  <a:ext uri="{0D108BD9-81ED-4DB2-BD59-A6C34878D82A}">
                    <a16:rowId xmlns:a16="http://schemas.microsoft.com/office/drawing/2014/main" val="337838290"/>
                  </a:ext>
                </a:extLst>
              </a:tr>
              <a:tr h="346025">
                <a:tc>
                  <a:txBody>
                    <a:bodyPr/>
                    <a:lstStyle/>
                    <a:p>
                      <a:pPr>
                        <a:buNone/>
                      </a:pPr>
                      <a:r>
                        <a:rPr lang="en-US" sz="1100" b="1" dirty="0"/>
                        <a:t>LREM</a:t>
                      </a:r>
                      <a:r>
                        <a:rPr lang="en-US" sz="1100" b="0" dirty="0"/>
                        <a:t> key count value</a:t>
                      </a:r>
                      <a:endParaRPr lang="en-US" sz="1100" b="0" dirty="0">
                        <a:latin typeface="+mn-lt"/>
                      </a:endParaRPr>
                    </a:p>
                  </a:txBody>
                  <a:tcPr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r>
                        <a:rPr lang="en-US" sz="1100" dirty="0"/>
                        <a:t> </a:t>
                      </a:r>
                      <a:r>
                        <a:rPr lang="en-US" sz="1100" dirty="0" err="1"/>
                        <a:t>bằng</a:t>
                      </a:r>
                      <a:r>
                        <a:rPr lang="en-US" sz="1100" dirty="0"/>
                        <a:t> </a:t>
                      </a:r>
                      <a:r>
                        <a:rPr lang="en-US" sz="1100" dirty="0" err="1"/>
                        <a:t>giá</a:t>
                      </a:r>
                      <a:r>
                        <a:rPr lang="en-US" sz="1100" dirty="0"/>
                        <a:t> </a:t>
                      </a:r>
                      <a:r>
                        <a:rPr lang="en-US" sz="1100" dirty="0" err="1"/>
                        <a:t>trị</a:t>
                      </a:r>
                      <a:endParaRPr lang="en-US" sz="1100" dirty="0">
                        <a:latin typeface="+mn-lt"/>
                      </a:endParaRPr>
                    </a:p>
                  </a:txBody>
                  <a:tcPr anchor="ctr">
                    <a:solidFill>
                      <a:schemeClr val="tx2"/>
                    </a:solidFill>
                  </a:tcPr>
                </a:tc>
                <a:extLst>
                  <a:ext uri="{0D108BD9-81ED-4DB2-BD59-A6C34878D82A}">
                    <a16:rowId xmlns:a16="http://schemas.microsoft.com/office/drawing/2014/main" val="3465015761"/>
                  </a:ext>
                </a:extLst>
              </a:tr>
            </a:tbl>
          </a:graphicData>
        </a:graphic>
      </p:graphicFrame>
      <p:pic>
        <p:nvPicPr>
          <p:cNvPr id="16" name="Picture 15">
            <a:extLst>
              <a:ext uri="{FF2B5EF4-FFF2-40B4-BE49-F238E27FC236}">
                <a16:creationId xmlns:a16="http://schemas.microsoft.com/office/drawing/2014/main" id="{D2E4C91C-F738-F7DF-3FA1-2B7F3229CD78}"/>
              </a:ext>
            </a:extLst>
          </p:cNvPr>
          <p:cNvPicPr>
            <a:picLocks noChangeAspect="1"/>
          </p:cNvPicPr>
          <p:nvPr/>
        </p:nvPicPr>
        <p:blipFill>
          <a:blip r:embed="rId3"/>
          <a:stretch>
            <a:fillRect/>
          </a:stretch>
        </p:blipFill>
        <p:spPr>
          <a:xfrm>
            <a:off x="5883173" y="1354097"/>
            <a:ext cx="2159746" cy="2848895"/>
          </a:xfrm>
          <a:prstGeom prst="rect">
            <a:avLst/>
          </a:prstGeom>
        </p:spPr>
      </p:pic>
    </p:spTree>
    <p:extLst>
      <p:ext uri="{BB962C8B-B14F-4D97-AF65-F5344CB8AC3E}">
        <p14:creationId xmlns:p14="http://schemas.microsoft.com/office/powerpoint/2010/main" val="12612209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1422C8D6-A1D4-BE8A-9B45-2298EF8AD97B}"/>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F0DAEECE-EA1C-6D76-9D40-439823A0EF4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Sets</a:t>
            </a:r>
          </a:p>
        </p:txBody>
      </p:sp>
      <p:sp>
        <p:nvSpPr>
          <p:cNvPr id="235" name="Google Shape;235;p34">
            <a:extLst>
              <a:ext uri="{FF2B5EF4-FFF2-40B4-BE49-F238E27FC236}">
                <a16:creationId xmlns:a16="http://schemas.microsoft.com/office/drawing/2014/main" id="{7094C665-0BC2-6146-B112-829529BBEA6F}"/>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64063664-95CD-1DE3-F7F6-5A4F8167D8E3}"/>
              </a:ext>
            </a:extLst>
          </p:cNvPr>
          <p:cNvSpPr txBox="1">
            <a:spLocks noGrp="1"/>
          </p:cNvSpPr>
          <p:nvPr>
            <p:ph type="subTitle" idx="1"/>
          </p:nvPr>
        </p:nvSpPr>
        <p:spPr>
          <a:xfrm>
            <a:off x="966360" y="1482027"/>
            <a:ext cx="3363804" cy="1130384"/>
          </a:xfrm>
          <a:prstGeom prst="rect">
            <a:avLst/>
          </a:prstGeom>
        </p:spPr>
        <p:txBody>
          <a:bodyPr spcFirstLastPara="1" wrap="square" lIns="91425" tIns="91425" rIns="91425" bIns="91425" anchor="t" anchorCtr="0">
            <a:noAutofit/>
          </a:bodyPr>
          <a:lstStyle/>
          <a:p>
            <a:pPr marL="171450" lvl="0" indent="-171450" algn="just" rtl="0">
              <a:lnSpc>
                <a:spcPct val="150000"/>
              </a:lnSpc>
              <a:spcBef>
                <a:spcPts val="0"/>
              </a:spcBef>
              <a:spcAft>
                <a:spcPts val="0"/>
              </a:spcAft>
              <a:buFont typeface="Arial" panose="020B0604020202020204" pitchFamily="34" charset="0"/>
              <a:buChar char="•"/>
            </a:pPr>
            <a:r>
              <a:rPr lang="vi-VN" dirty="0"/>
              <a:t>Tập hợp không có thứ tự.</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Không cho phép trùng lặp.</a:t>
            </a:r>
            <a:endParaRPr lang="en-US" dirty="0"/>
          </a:p>
          <a:p>
            <a:pPr marL="171450" lvl="0" indent="-171450" algn="just" rtl="0">
              <a:lnSpc>
                <a:spcPct val="150000"/>
              </a:lnSpc>
              <a:spcBef>
                <a:spcPts val="0"/>
              </a:spcBef>
              <a:spcAft>
                <a:spcPts val="0"/>
              </a:spcAft>
              <a:buFont typeface="Arial" panose="020B0604020202020204" pitchFamily="34" charset="0"/>
              <a:buChar char="•"/>
            </a:pPr>
            <a:r>
              <a:rPr lang="vi-VN" dirty="0"/>
              <a:t>Phù hợp lưu trữ danh sách các mục duy nhất.</a:t>
            </a:r>
            <a:endParaRPr lang="en-US" dirty="0"/>
          </a:p>
        </p:txBody>
      </p:sp>
      <p:sp>
        <p:nvSpPr>
          <p:cNvPr id="238" name="Google Shape;238;p34">
            <a:extLst>
              <a:ext uri="{FF2B5EF4-FFF2-40B4-BE49-F238E27FC236}">
                <a16:creationId xmlns:a16="http://schemas.microsoft.com/office/drawing/2014/main" id="{7E95A687-39C2-5088-CB9C-1AC8F9AC63CD}"/>
              </a:ext>
            </a:extLst>
          </p:cNvPr>
          <p:cNvSpPr txBox="1">
            <a:spLocks noGrp="1"/>
          </p:cNvSpPr>
          <p:nvPr>
            <p:ph type="subTitle" idx="2"/>
          </p:nvPr>
        </p:nvSpPr>
        <p:spPr>
          <a:xfrm>
            <a:off x="966360" y="3111623"/>
            <a:ext cx="3363804" cy="965560"/>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Danh sách duy nhất</a:t>
            </a:r>
            <a:endParaRPr lang="en-US" dirty="0"/>
          </a:p>
          <a:p>
            <a:pPr marL="171450" lvl="0" indent="-171450">
              <a:lnSpc>
                <a:spcPct val="150000"/>
              </a:lnSpc>
              <a:buFont typeface="Arial" panose="020B0604020202020204" pitchFamily="34" charset="0"/>
              <a:buChar char="•"/>
            </a:pPr>
            <a:r>
              <a:rPr lang="vi-VN" dirty="0"/>
              <a:t>Xử lý giao dịch tập hợp</a:t>
            </a:r>
            <a:endParaRPr lang="en-US" dirty="0"/>
          </a:p>
          <a:p>
            <a:pPr marL="171450" lvl="0" indent="-171450">
              <a:lnSpc>
                <a:spcPct val="150000"/>
              </a:lnSpc>
              <a:buFont typeface="Arial" panose="020B0604020202020204" pitchFamily="34" charset="0"/>
              <a:buChar char="•"/>
            </a:pPr>
            <a:r>
              <a:rPr lang="vi-VN" dirty="0"/>
              <a:t>Kiểm tra thành viên nhanh</a:t>
            </a:r>
            <a:endParaRPr dirty="0"/>
          </a:p>
        </p:txBody>
      </p:sp>
      <p:pic>
        <p:nvPicPr>
          <p:cNvPr id="4" name="Picture 3">
            <a:extLst>
              <a:ext uri="{FF2B5EF4-FFF2-40B4-BE49-F238E27FC236}">
                <a16:creationId xmlns:a16="http://schemas.microsoft.com/office/drawing/2014/main" id="{9CFEA060-25E7-6058-3DC1-D748C45B901C}"/>
              </a:ext>
            </a:extLst>
          </p:cNvPr>
          <p:cNvPicPr>
            <a:picLocks noChangeAspect="1"/>
          </p:cNvPicPr>
          <p:nvPr/>
        </p:nvPicPr>
        <p:blipFill>
          <a:blip r:embed="rId3"/>
          <a:stretch>
            <a:fillRect/>
          </a:stretch>
        </p:blipFill>
        <p:spPr>
          <a:xfrm>
            <a:off x="4813839" y="1707805"/>
            <a:ext cx="3701512" cy="2369378"/>
          </a:xfrm>
          <a:prstGeom prst="rect">
            <a:avLst/>
          </a:prstGeom>
        </p:spPr>
      </p:pic>
      <p:sp>
        <p:nvSpPr>
          <p:cNvPr id="8" name="Rectangle 7">
            <a:extLst>
              <a:ext uri="{FF2B5EF4-FFF2-40B4-BE49-F238E27FC236}">
                <a16:creationId xmlns:a16="http://schemas.microsoft.com/office/drawing/2014/main" id="{A3C5F7BE-7BFD-A671-F7BD-8BF845DC0A01}"/>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9C1E9BC1-A9BE-1765-587A-781BED521D5A}"/>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32</a:t>
            </a:fld>
            <a:endParaRPr lang="en-US"/>
          </a:p>
        </p:txBody>
      </p:sp>
      <p:sp>
        <p:nvSpPr>
          <p:cNvPr id="2" name="Footer Placeholder 1">
            <a:extLst>
              <a:ext uri="{FF2B5EF4-FFF2-40B4-BE49-F238E27FC236}">
                <a16:creationId xmlns:a16="http://schemas.microsoft.com/office/drawing/2014/main" id="{5C1B4A36-0F0A-EC92-7C6D-2C1BB97376CF}"/>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07CFABF1-5019-3FF2-4CA4-DD54A6B49181}"/>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7" name="Rectangle 6">
            <a:extLst>
              <a:ext uri="{FF2B5EF4-FFF2-40B4-BE49-F238E27FC236}">
                <a16:creationId xmlns:a16="http://schemas.microsoft.com/office/drawing/2014/main" id="{653CA8E1-4E1E-68C8-2F48-D2156ED1D9DF}"/>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4828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DA232CB-ECFD-F481-1B86-6054A2F415D6}"/>
              </a:ext>
            </a:extLst>
          </p:cNvPr>
          <p:cNvSpPr>
            <a:spLocks noGrp="1"/>
          </p:cNvSpPr>
          <p:nvPr>
            <p:ph type="sldNum" sz="quarter" idx="10"/>
          </p:nvPr>
        </p:nvSpPr>
        <p:spPr/>
        <p:txBody>
          <a:bodyPr/>
          <a:lstStyle/>
          <a:p>
            <a:fld id="{2495164B-5D6D-4E6F-9B21-42D9DF0EA601}" type="slidenum">
              <a:rPr lang="en-US" smtClean="0"/>
              <a:t>33</a:t>
            </a:fld>
            <a:endParaRPr lang="en-US"/>
          </a:p>
        </p:txBody>
      </p:sp>
      <p:sp>
        <p:nvSpPr>
          <p:cNvPr id="10" name="Footer Placeholder 9">
            <a:extLst>
              <a:ext uri="{FF2B5EF4-FFF2-40B4-BE49-F238E27FC236}">
                <a16:creationId xmlns:a16="http://schemas.microsoft.com/office/drawing/2014/main" id="{4C5E15B0-EECA-561B-8961-FE6F8CA5E740}"/>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20" name="Table 19">
            <a:extLst>
              <a:ext uri="{FF2B5EF4-FFF2-40B4-BE49-F238E27FC236}">
                <a16:creationId xmlns:a16="http://schemas.microsoft.com/office/drawing/2014/main" id="{801537FA-BC0B-427A-E759-B544228BD564}"/>
              </a:ext>
            </a:extLst>
          </p:cNvPr>
          <p:cNvGraphicFramePr>
            <a:graphicFrameLocks noGrp="1"/>
          </p:cNvGraphicFramePr>
          <p:nvPr>
            <p:extLst>
              <p:ext uri="{D42A27DB-BD31-4B8C-83A1-F6EECF244321}">
                <p14:modId xmlns:p14="http://schemas.microsoft.com/office/powerpoint/2010/main" val="3198763024"/>
              </p:ext>
            </p:extLst>
          </p:nvPr>
        </p:nvGraphicFramePr>
        <p:xfrm>
          <a:off x="720000" y="1405890"/>
          <a:ext cx="4587750" cy="2331720"/>
        </p:xfrm>
        <a:graphic>
          <a:graphicData uri="http://schemas.openxmlformats.org/drawingml/2006/table">
            <a:tbl>
              <a:tblPr>
                <a:tableStyleId>{BC89EF96-8CEA-46FF-86C4-4CE0E7609802}</a:tableStyleId>
              </a:tblPr>
              <a:tblGrid>
                <a:gridCol w="2571750">
                  <a:extLst>
                    <a:ext uri="{9D8B030D-6E8A-4147-A177-3AD203B41FA5}">
                      <a16:colId xmlns:a16="http://schemas.microsoft.com/office/drawing/2014/main" val="1202451805"/>
                    </a:ext>
                  </a:extLst>
                </a:gridCol>
                <a:gridCol w="2016000">
                  <a:extLst>
                    <a:ext uri="{9D8B030D-6E8A-4147-A177-3AD203B41FA5}">
                      <a16:colId xmlns:a16="http://schemas.microsoft.com/office/drawing/2014/main" val="1326334016"/>
                    </a:ext>
                  </a:extLst>
                </a:gridCol>
              </a:tblGrid>
              <a:tr h="0">
                <a:tc>
                  <a:txBody>
                    <a:bodyPr/>
                    <a:lstStyle/>
                    <a:p>
                      <a:pPr>
                        <a:buNone/>
                      </a:pPr>
                      <a:r>
                        <a:rPr lang="en-US" sz="1100" b="1" dirty="0" err="1"/>
                        <a:t>Lệnh</a:t>
                      </a:r>
                      <a:endParaRPr lang="en-US" sz="1100" b="1" dirty="0">
                        <a:latin typeface="+mn-lt"/>
                      </a:endParaRPr>
                    </a:p>
                  </a:txBody>
                  <a:tcPr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anchor="ctr">
                    <a:solidFill>
                      <a:schemeClr val="tx2"/>
                    </a:solidFill>
                  </a:tcPr>
                </a:tc>
                <a:extLst>
                  <a:ext uri="{0D108BD9-81ED-4DB2-BD59-A6C34878D82A}">
                    <a16:rowId xmlns:a16="http://schemas.microsoft.com/office/drawing/2014/main" val="2554595614"/>
                  </a:ext>
                </a:extLst>
              </a:tr>
              <a:tr h="0">
                <a:tc>
                  <a:txBody>
                    <a:bodyPr/>
                    <a:lstStyle/>
                    <a:p>
                      <a:pPr>
                        <a:buNone/>
                      </a:pPr>
                      <a:r>
                        <a:rPr lang="en-US" sz="1100" b="1" dirty="0"/>
                        <a:t>SADD</a:t>
                      </a:r>
                      <a:r>
                        <a:rPr lang="en-US" sz="1100" b="0" dirty="0"/>
                        <a:t> key member [member ...]</a:t>
                      </a:r>
                      <a:endParaRPr lang="en-US" sz="1100" b="0" dirty="0">
                        <a:latin typeface="+mn-lt"/>
                      </a:endParaRPr>
                    </a:p>
                  </a:txBody>
                  <a:tcPr anchor="ctr">
                    <a:solidFill>
                      <a:schemeClr val="tx2"/>
                    </a:solidFill>
                  </a:tcPr>
                </a:tc>
                <a:tc>
                  <a:txBody>
                    <a:bodyPr/>
                    <a:lstStyle/>
                    <a:p>
                      <a:pPr>
                        <a:buNone/>
                      </a:pPr>
                      <a:r>
                        <a:rPr lang="en-US" sz="1100"/>
                        <a:t>Thêm phần tử</a:t>
                      </a:r>
                      <a:endParaRPr lang="en-US" sz="1100">
                        <a:latin typeface="+mn-lt"/>
                      </a:endParaRPr>
                    </a:p>
                  </a:txBody>
                  <a:tcPr anchor="ctr">
                    <a:solidFill>
                      <a:schemeClr val="tx2"/>
                    </a:solidFill>
                  </a:tcPr>
                </a:tc>
                <a:extLst>
                  <a:ext uri="{0D108BD9-81ED-4DB2-BD59-A6C34878D82A}">
                    <a16:rowId xmlns:a16="http://schemas.microsoft.com/office/drawing/2014/main" val="2149921034"/>
                  </a:ext>
                </a:extLst>
              </a:tr>
              <a:tr h="0">
                <a:tc>
                  <a:txBody>
                    <a:bodyPr/>
                    <a:lstStyle/>
                    <a:p>
                      <a:pPr>
                        <a:buNone/>
                      </a:pPr>
                      <a:r>
                        <a:rPr lang="en-US" sz="1100" b="1" dirty="0"/>
                        <a:t>SMEMBERS</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Lấy</a:t>
                      </a:r>
                      <a:r>
                        <a:rPr lang="en-US" sz="1100" dirty="0"/>
                        <a:t> </a:t>
                      </a:r>
                      <a:r>
                        <a:rPr lang="en-US" sz="1100" dirty="0" err="1"/>
                        <a:t>tất</a:t>
                      </a:r>
                      <a:r>
                        <a:rPr lang="en-US" sz="1100" dirty="0"/>
                        <a:t> </a:t>
                      </a:r>
                      <a:r>
                        <a:rPr lang="en-US" sz="1100" dirty="0" err="1"/>
                        <a:t>cả</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1541683063"/>
                  </a:ext>
                </a:extLst>
              </a:tr>
              <a:tr h="0">
                <a:tc>
                  <a:txBody>
                    <a:bodyPr/>
                    <a:lstStyle/>
                    <a:p>
                      <a:pPr>
                        <a:buNone/>
                      </a:pPr>
                      <a:r>
                        <a:rPr lang="en-US" sz="1100" b="1" dirty="0"/>
                        <a:t>SISMEMBER</a:t>
                      </a:r>
                      <a:r>
                        <a:rPr lang="en-US" sz="1100" b="0" dirty="0"/>
                        <a:t> key member</a:t>
                      </a:r>
                      <a:endParaRPr lang="en-US" sz="1100" b="0" dirty="0">
                        <a:latin typeface="+mn-lt"/>
                      </a:endParaRPr>
                    </a:p>
                  </a:txBody>
                  <a:tcPr anchor="ctr">
                    <a:solidFill>
                      <a:schemeClr val="tx2"/>
                    </a:solidFill>
                  </a:tcPr>
                </a:tc>
                <a:tc>
                  <a:txBody>
                    <a:bodyPr/>
                    <a:lstStyle/>
                    <a:p>
                      <a:pPr>
                        <a:buNone/>
                      </a:pPr>
                      <a:r>
                        <a:rPr lang="en-US" sz="1100" dirty="0" err="1"/>
                        <a:t>Kiểm</a:t>
                      </a:r>
                      <a:r>
                        <a:rPr lang="en-US" sz="1100" dirty="0"/>
                        <a:t> </a:t>
                      </a:r>
                      <a:r>
                        <a:rPr lang="en-US" sz="1100" dirty="0" err="1"/>
                        <a:t>tra</a:t>
                      </a:r>
                      <a:r>
                        <a:rPr lang="en-US" sz="1100" dirty="0"/>
                        <a:t> </a:t>
                      </a:r>
                      <a:r>
                        <a:rPr lang="en-US" sz="1100" dirty="0" err="1"/>
                        <a:t>có</a:t>
                      </a:r>
                      <a:r>
                        <a:rPr lang="en-US" sz="1100" dirty="0"/>
                        <a:t> </a:t>
                      </a:r>
                      <a:r>
                        <a:rPr lang="en-US" sz="1100" dirty="0" err="1"/>
                        <a:t>tồn</a:t>
                      </a:r>
                      <a:r>
                        <a:rPr lang="en-US" sz="1100" dirty="0"/>
                        <a:t> </a:t>
                      </a:r>
                      <a:r>
                        <a:rPr lang="en-US" sz="1100" dirty="0" err="1"/>
                        <a:t>tại</a:t>
                      </a:r>
                      <a:r>
                        <a:rPr lang="en-US" sz="1100" dirty="0"/>
                        <a:t> </a:t>
                      </a:r>
                      <a:r>
                        <a:rPr lang="en-US" sz="1100" dirty="0" err="1"/>
                        <a:t>không</a:t>
                      </a:r>
                      <a:endParaRPr lang="en-US" sz="1100" dirty="0">
                        <a:latin typeface="+mn-lt"/>
                      </a:endParaRPr>
                    </a:p>
                  </a:txBody>
                  <a:tcPr anchor="ctr">
                    <a:solidFill>
                      <a:schemeClr val="tx2"/>
                    </a:solidFill>
                  </a:tcPr>
                </a:tc>
                <a:extLst>
                  <a:ext uri="{0D108BD9-81ED-4DB2-BD59-A6C34878D82A}">
                    <a16:rowId xmlns:a16="http://schemas.microsoft.com/office/drawing/2014/main" val="1180937540"/>
                  </a:ext>
                </a:extLst>
              </a:tr>
              <a:tr h="0">
                <a:tc>
                  <a:txBody>
                    <a:bodyPr/>
                    <a:lstStyle/>
                    <a:p>
                      <a:pPr>
                        <a:buNone/>
                      </a:pPr>
                      <a:r>
                        <a:rPr lang="en-US" sz="1100" b="1" dirty="0"/>
                        <a:t>SREM</a:t>
                      </a:r>
                      <a:r>
                        <a:rPr lang="en-US" sz="1100" b="0" dirty="0"/>
                        <a:t> key member [member ...]</a:t>
                      </a:r>
                      <a:endParaRPr lang="en-US" sz="1100" b="0" dirty="0">
                        <a:latin typeface="+mn-lt"/>
                      </a:endParaRPr>
                    </a:p>
                  </a:txBody>
                  <a:tcPr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3151947"/>
                  </a:ext>
                </a:extLst>
              </a:tr>
              <a:tr h="0">
                <a:tc>
                  <a:txBody>
                    <a:bodyPr/>
                    <a:lstStyle/>
                    <a:p>
                      <a:pPr>
                        <a:buNone/>
                      </a:pPr>
                      <a:r>
                        <a:rPr lang="en-US" sz="1100" b="1" dirty="0"/>
                        <a:t>SUNION</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err="1"/>
                        <a:t>Hợp</a:t>
                      </a:r>
                      <a:r>
                        <a:rPr lang="en-US" sz="1100" dirty="0"/>
                        <a:t>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3504140666"/>
                  </a:ext>
                </a:extLst>
              </a:tr>
              <a:tr h="0">
                <a:tc>
                  <a:txBody>
                    <a:bodyPr/>
                    <a:lstStyle/>
                    <a:p>
                      <a:pPr>
                        <a:buNone/>
                      </a:pPr>
                      <a:r>
                        <a:rPr lang="en-US" sz="1100" b="1" dirty="0"/>
                        <a:t>SINTER</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a:t>Giao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3390669270"/>
                  </a:ext>
                </a:extLst>
              </a:tr>
              <a:tr h="0">
                <a:tc>
                  <a:txBody>
                    <a:bodyPr/>
                    <a:lstStyle/>
                    <a:p>
                      <a:pPr>
                        <a:buNone/>
                      </a:pPr>
                      <a:r>
                        <a:rPr lang="en-US" sz="1100" b="1" dirty="0"/>
                        <a:t>SDIFF</a:t>
                      </a:r>
                      <a:r>
                        <a:rPr lang="en-US" sz="1100" b="0" dirty="0"/>
                        <a:t> key [key ...]</a:t>
                      </a:r>
                      <a:endParaRPr lang="en-US" sz="1100" b="0" dirty="0">
                        <a:latin typeface="+mn-lt"/>
                      </a:endParaRPr>
                    </a:p>
                  </a:txBody>
                  <a:tcPr anchor="ctr">
                    <a:solidFill>
                      <a:schemeClr val="tx2"/>
                    </a:solidFill>
                  </a:tcPr>
                </a:tc>
                <a:tc>
                  <a:txBody>
                    <a:bodyPr/>
                    <a:lstStyle/>
                    <a:p>
                      <a:pPr>
                        <a:buNone/>
                      </a:pPr>
                      <a:r>
                        <a:rPr lang="en-US" sz="1100" dirty="0"/>
                        <a:t>Hiệu </a:t>
                      </a:r>
                      <a:r>
                        <a:rPr lang="en-US" sz="1100" dirty="0" err="1"/>
                        <a:t>hai</a:t>
                      </a:r>
                      <a:r>
                        <a:rPr lang="en-US" sz="1100" dirty="0"/>
                        <a:t> set</a:t>
                      </a:r>
                      <a:endParaRPr lang="en-US" sz="1100" dirty="0">
                        <a:latin typeface="+mn-lt"/>
                      </a:endParaRPr>
                    </a:p>
                  </a:txBody>
                  <a:tcPr anchor="ctr">
                    <a:solidFill>
                      <a:schemeClr val="tx2"/>
                    </a:solidFill>
                  </a:tcPr>
                </a:tc>
                <a:extLst>
                  <a:ext uri="{0D108BD9-81ED-4DB2-BD59-A6C34878D82A}">
                    <a16:rowId xmlns:a16="http://schemas.microsoft.com/office/drawing/2014/main" val="964269435"/>
                  </a:ext>
                </a:extLst>
              </a:tr>
              <a:tr h="0">
                <a:tc>
                  <a:txBody>
                    <a:bodyPr/>
                    <a:lstStyle/>
                    <a:p>
                      <a:pPr>
                        <a:buNone/>
                      </a:pPr>
                      <a:r>
                        <a:rPr lang="en-US" sz="1100" b="1" dirty="0"/>
                        <a:t>SCARD</a:t>
                      </a:r>
                      <a:r>
                        <a:rPr lang="en-US" sz="1100" b="0" dirty="0"/>
                        <a:t> key</a:t>
                      </a:r>
                      <a:endParaRPr lang="en-US" sz="1100" b="0" dirty="0">
                        <a:latin typeface="+mn-lt"/>
                      </a:endParaRPr>
                    </a:p>
                  </a:txBody>
                  <a:tcPr anchor="ctr">
                    <a:solidFill>
                      <a:schemeClr val="tx2"/>
                    </a:solidFill>
                  </a:tcPr>
                </a:tc>
                <a:tc>
                  <a:txBody>
                    <a:bodyPr/>
                    <a:lstStyle/>
                    <a:p>
                      <a:pPr>
                        <a:buNone/>
                      </a:pPr>
                      <a:r>
                        <a:rPr lang="en-US" sz="1100" dirty="0" err="1"/>
                        <a:t>Đếm</a:t>
                      </a:r>
                      <a:r>
                        <a:rPr lang="en-US" sz="1100" dirty="0"/>
                        <a:t> </a:t>
                      </a:r>
                      <a:r>
                        <a:rPr lang="en-US" sz="1100" dirty="0" err="1"/>
                        <a:t>phần</a:t>
                      </a:r>
                      <a:r>
                        <a:rPr lang="en-US" sz="1100" dirty="0"/>
                        <a:t> </a:t>
                      </a:r>
                      <a:r>
                        <a:rPr lang="en-US" sz="1100" dirty="0" err="1"/>
                        <a:t>tử</a:t>
                      </a:r>
                      <a:endParaRPr lang="en-US" sz="1100" dirty="0">
                        <a:latin typeface="+mn-lt"/>
                      </a:endParaRPr>
                    </a:p>
                  </a:txBody>
                  <a:tcPr anchor="ctr">
                    <a:solidFill>
                      <a:schemeClr val="tx2"/>
                    </a:solidFill>
                  </a:tcPr>
                </a:tc>
                <a:extLst>
                  <a:ext uri="{0D108BD9-81ED-4DB2-BD59-A6C34878D82A}">
                    <a16:rowId xmlns:a16="http://schemas.microsoft.com/office/drawing/2014/main" val="1228682967"/>
                  </a:ext>
                </a:extLst>
              </a:tr>
            </a:tbl>
          </a:graphicData>
        </a:graphic>
      </p:graphicFrame>
      <p:sp>
        <p:nvSpPr>
          <p:cNvPr id="21" name="Google Shape;234;p34">
            <a:extLst>
              <a:ext uri="{FF2B5EF4-FFF2-40B4-BE49-F238E27FC236}">
                <a16:creationId xmlns:a16="http://schemas.microsoft.com/office/drawing/2014/main" id="{0B363781-6FF1-D1AA-7CE9-9D2A6E87DB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Sets</a:t>
            </a:r>
          </a:p>
        </p:txBody>
      </p:sp>
      <p:pic>
        <p:nvPicPr>
          <p:cNvPr id="23" name="Picture 22">
            <a:extLst>
              <a:ext uri="{FF2B5EF4-FFF2-40B4-BE49-F238E27FC236}">
                <a16:creationId xmlns:a16="http://schemas.microsoft.com/office/drawing/2014/main" id="{5B0615F6-AC2F-99DE-025C-44D8E4C8DC87}"/>
              </a:ext>
            </a:extLst>
          </p:cNvPr>
          <p:cNvPicPr>
            <a:picLocks noChangeAspect="1"/>
          </p:cNvPicPr>
          <p:nvPr/>
        </p:nvPicPr>
        <p:blipFill>
          <a:blip r:embed="rId2"/>
          <a:stretch>
            <a:fillRect/>
          </a:stretch>
        </p:blipFill>
        <p:spPr>
          <a:xfrm>
            <a:off x="5917419" y="1046801"/>
            <a:ext cx="2372142" cy="3049897"/>
          </a:xfrm>
          <a:prstGeom prst="rect">
            <a:avLst/>
          </a:prstGeom>
        </p:spPr>
      </p:pic>
    </p:spTree>
    <p:extLst>
      <p:ext uri="{BB962C8B-B14F-4D97-AF65-F5344CB8AC3E}">
        <p14:creationId xmlns:p14="http://schemas.microsoft.com/office/powerpoint/2010/main" val="28207675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0C0A6A1D-0A39-198E-409B-A8CF9DE7FCC7}"/>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0AD9845C-72AC-BFC5-36E6-97E95B462B0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Sorted Sets</a:t>
            </a:r>
          </a:p>
        </p:txBody>
      </p:sp>
      <p:sp>
        <p:nvSpPr>
          <p:cNvPr id="235" name="Google Shape;235;p34">
            <a:extLst>
              <a:ext uri="{FF2B5EF4-FFF2-40B4-BE49-F238E27FC236}">
                <a16:creationId xmlns:a16="http://schemas.microsoft.com/office/drawing/2014/main" id="{A2665039-028C-8961-B8CB-064C4E1096D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AA82AF37-D688-1946-254F-538CC5BA90B0}"/>
              </a:ext>
            </a:extLst>
          </p:cNvPr>
          <p:cNvSpPr txBox="1">
            <a:spLocks noGrp="1"/>
          </p:cNvSpPr>
          <p:nvPr>
            <p:ph type="subTitle" idx="1"/>
          </p:nvPr>
        </p:nvSpPr>
        <p:spPr>
          <a:xfrm>
            <a:off x="966360" y="1482027"/>
            <a:ext cx="3363804" cy="1130384"/>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err="1"/>
              <a:t>Tập</a:t>
            </a:r>
            <a:r>
              <a:rPr lang="en-US" altLang="en-US" dirty="0"/>
              <a:t> </a:t>
            </a:r>
            <a:r>
              <a:rPr lang="en-US" altLang="en-US" dirty="0" err="1"/>
              <a:t>hợp</a:t>
            </a:r>
            <a:r>
              <a:rPr lang="en-US" altLang="en-US" dirty="0"/>
              <a:t> </a:t>
            </a:r>
            <a:r>
              <a:rPr lang="en-US" altLang="en-US" dirty="0" err="1"/>
              <a:t>có</a:t>
            </a:r>
            <a:r>
              <a:rPr lang="en-US" altLang="en-US" dirty="0"/>
              <a:t> </a:t>
            </a:r>
            <a:r>
              <a:rPr lang="en-US" altLang="en-US" dirty="0" err="1"/>
              <a:t>thứ</a:t>
            </a:r>
            <a:r>
              <a:rPr lang="en-US" altLang="en-US" dirty="0"/>
              <a:t> </a:t>
            </a:r>
            <a:r>
              <a:rPr lang="en-US" altLang="en-US" dirty="0" err="1"/>
              <a:t>tự</a:t>
            </a:r>
            <a:r>
              <a:rPr lang="en-US" altLang="en-US" dirty="0"/>
              <a:t> </a:t>
            </a:r>
            <a:r>
              <a:rPr lang="en-US" altLang="en-US" dirty="0" err="1"/>
              <a:t>dựa</a:t>
            </a:r>
            <a:r>
              <a:rPr lang="en-US" altLang="en-US" dirty="0"/>
              <a:t> </a:t>
            </a:r>
            <a:r>
              <a:rPr lang="en-US" altLang="en-US" dirty="0" err="1"/>
              <a:t>trên</a:t>
            </a:r>
            <a:r>
              <a:rPr lang="en-US" altLang="en-US" dirty="0"/>
              <a:t> </a:t>
            </a:r>
            <a:r>
              <a:rPr lang="en-US" altLang="en-US" dirty="0" err="1"/>
              <a:t>điểm</a:t>
            </a:r>
            <a:r>
              <a:rPr lang="en-US" altLang="en-US" dirty="0"/>
              <a:t> </a:t>
            </a:r>
            <a:r>
              <a:rPr lang="en-US" altLang="en-US" dirty="0" err="1"/>
              <a:t>số</a:t>
            </a:r>
            <a:r>
              <a:rPr lang="en-US" altLang="en-US" dirty="0"/>
              <a:t> (score). </a:t>
            </a:r>
          </a:p>
          <a:p>
            <a:pPr marL="171450" indent="-171450">
              <a:lnSpc>
                <a:spcPct val="150000"/>
              </a:lnSpc>
              <a:buFont typeface="Arial" panose="020B0604020202020204" pitchFamily="34" charset="0"/>
              <a:buChar char="•"/>
            </a:pPr>
            <a:r>
              <a:rPr lang="en-US" altLang="en-US" dirty="0" err="1"/>
              <a:t>Mỗi</a:t>
            </a:r>
            <a:r>
              <a:rPr lang="en-US" altLang="en-US" dirty="0"/>
              <a:t> </a:t>
            </a:r>
            <a:r>
              <a:rPr lang="en-US" altLang="en-US" dirty="0" err="1"/>
              <a:t>thành</a:t>
            </a:r>
            <a:r>
              <a:rPr lang="en-US" altLang="en-US" dirty="0"/>
              <a:t> </a:t>
            </a:r>
            <a:r>
              <a:rPr lang="en-US" altLang="en-US" dirty="0" err="1"/>
              <a:t>viên</a:t>
            </a:r>
            <a:r>
              <a:rPr lang="en-US" altLang="en-US" dirty="0"/>
              <a:t> </a:t>
            </a:r>
            <a:r>
              <a:rPr lang="en-US" altLang="en-US" dirty="0" err="1"/>
              <a:t>được</a:t>
            </a:r>
            <a:r>
              <a:rPr lang="en-US" altLang="en-US" dirty="0"/>
              <a:t> </a:t>
            </a:r>
            <a:r>
              <a:rPr lang="en-US" altLang="en-US" dirty="0" err="1"/>
              <a:t>sắp</a:t>
            </a:r>
            <a:r>
              <a:rPr lang="en-US" altLang="en-US" dirty="0"/>
              <a:t> </a:t>
            </a:r>
            <a:r>
              <a:rPr lang="en-US" altLang="en-US" dirty="0" err="1"/>
              <a:t>xếp</a:t>
            </a:r>
            <a:r>
              <a:rPr lang="en-US" altLang="en-US" dirty="0"/>
              <a:t> </a:t>
            </a:r>
            <a:r>
              <a:rPr lang="en-US" altLang="en-US" dirty="0" err="1"/>
              <a:t>theo</a:t>
            </a:r>
            <a:r>
              <a:rPr lang="en-US" altLang="en-US" dirty="0"/>
              <a:t> </a:t>
            </a:r>
            <a:r>
              <a:rPr lang="en-US" altLang="en-US" dirty="0" err="1"/>
              <a:t>điểm</a:t>
            </a:r>
            <a:r>
              <a:rPr lang="en-US" altLang="en-US" dirty="0"/>
              <a:t> </a:t>
            </a:r>
            <a:r>
              <a:rPr lang="en-US" altLang="en-US" dirty="0" err="1"/>
              <a:t>số</a:t>
            </a:r>
            <a:r>
              <a:rPr lang="en-US" altLang="en-US" dirty="0"/>
              <a:t>. </a:t>
            </a:r>
          </a:p>
        </p:txBody>
      </p:sp>
      <p:sp>
        <p:nvSpPr>
          <p:cNvPr id="238" name="Google Shape;238;p34">
            <a:extLst>
              <a:ext uri="{FF2B5EF4-FFF2-40B4-BE49-F238E27FC236}">
                <a16:creationId xmlns:a16="http://schemas.microsoft.com/office/drawing/2014/main" id="{C66B0AD8-C57C-DEE3-A6F0-2FBB6A77C56B}"/>
              </a:ext>
            </a:extLst>
          </p:cNvPr>
          <p:cNvSpPr txBox="1">
            <a:spLocks noGrp="1"/>
          </p:cNvSpPr>
          <p:nvPr>
            <p:ph type="subTitle" idx="2"/>
          </p:nvPr>
        </p:nvSpPr>
        <p:spPr>
          <a:xfrm>
            <a:off x="969448" y="3127741"/>
            <a:ext cx="3363804" cy="1810852"/>
          </a:xfrm>
          <a:prstGeom prst="rect">
            <a:avLst/>
          </a:prstGeom>
        </p:spPr>
        <p:txBody>
          <a:bodyPr spcFirstLastPara="1" wrap="square" lIns="91425" tIns="91425" rIns="91425" bIns="91425" anchor="t" anchorCtr="0">
            <a:noAutofit/>
          </a:bodyPr>
          <a:lstStyle/>
          <a:p>
            <a:pPr marL="171450" lvl="0" indent="-171450">
              <a:lnSpc>
                <a:spcPct val="150000"/>
              </a:lnSpc>
              <a:buFont typeface="Arial" panose="020B0604020202020204" pitchFamily="34" charset="0"/>
              <a:buChar char="•"/>
            </a:pPr>
            <a:r>
              <a:rPr lang="vi-VN" dirty="0"/>
              <a:t>Bảng xếp hạng thời gian thực</a:t>
            </a:r>
            <a:endParaRPr lang="en-US" dirty="0"/>
          </a:p>
          <a:p>
            <a:pPr marL="171450" lvl="0" indent="-171450">
              <a:lnSpc>
                <a:spcPct val="150000"/>
              </a:lnSpc>
              <a:buFont typeface="Arial" panose="020B0604020202020204" pitchFamily="34" charset="0"/>
              <a:buChar char="•"/>
            </a:pPr>
            <a:r>
              <a:rPr lang="vi-VN" dirty="0"/>
              <a:t>Hàng đợi ưu tiên</a:t>
            </a:r>
            <a:endParaRPr lang="en-US" dirty="0"/>
          </a:p>
          <a:p>
            <a:pPr marL="171450" lvl="0" indent="-171450">
              <a:lnSpc>
                <a:spcPct val="150000"/>
              </a:lnSpc>
              <a:buFont typeface="Arial" panose="020B0604020202020204" pitchFamily="34" charset="0"/>
              <a:buChar char="•"/>
            </a:pPr>
            <a:r>
              <a:rPr lang="vi-VN" dirty="0"/>
              <a:t>Tìm kiếm theo phạm vi</a:t>
            </a:r>
            <a:endParaRPr lang="en-US" dirty="0"/>
          </a:p>
          <a:p>
            <a:pPr marL="171450" lvl="0" indent="-171450">
              <a:lnSpc>
                <a:spcPct val="150000"/>
              </a:lnSpc>
              <a:buFont typeface="Arial" panose="020B0604020202020204" pitchFamily="34" charset="0"/>
              <a:buChar char="•"/>
            </a:pPr>
            <a:r>
              <a:rPr lang="vi-VN" dirty="0"/>
              <a:t>Lập lịch tác vụ</a:t>
            </a:r>
            <a:endParaRPr lang="en-US" dirty="0"/>
          </a:p>
        </p:txBody>
      </p:sp>
      <p:pic>
        <p:nvPicPr>
          <p:cNvPr id="6" name="Picture 5">
            <a:extLst>
              <a:ext uri="{FF2B5EF4-FFF2-40B4-BE49-F238E27FC236}">
                <a16:creationId xmlns:a16="http://schemas.microsoft.com/office/drawing/2014/main" id="{7A619A59-791D-C527-AAC7-FD15880C5DE5}"/>
              </a:ext>
            </a:extLst>
          </p:cNvPr>
          <p:cNvPicPr>
            <a:picLocks noChangeAspect="1"/>
          </p:cNvPicPr>
          <p:nvPr/>
        </p:nvPicPr>
        <p:blipFill>
          <a:blip r:embed="rId3"/>
          <a:stretch>
            <a:fillRect/>
          </a:stretch>
        </p:blipFill>
        <p:spPr>
          <a:xfrm>
            <a:off x="4935125" y="1676574"/>
            <a:ext cx="3582515" cy="2476326"/>
          </a:xfrm>
          <a:prstGeom prst="rect">
            <a:avLst/>
          </a:prstGeom>
        </p:spPr>
      </p:pic>
      <p:sp>
        <p:nvSpPr>
          <p:cNvPr id="8" name="Rectangle 7">
            <a:extLst>
              <a:ext uri="{FF2B5EF4-FFF2-40B4-BE49-F238E27FC236}">
                <a16:creationId xmlns:a16="http://schemas.microsoft.com/office/drawing/2014/main" id="{18F37030-8DF0-7A0A-BFEF-86BA6084F04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0">
            <a:extLst>
              <a:ext uri="{FF2B5EF4-FFF2-40B4-BE49-F238E27FC236}">
                <a16:creationId xmlns:a16="http://schemas.microsoft.com/office/drawing/2014/main" id="{AAFC403A-948B-F913-D6EC-9B4AF4E63D4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34</a:t>
            </a:fld>
            <a:endParaRPr lang="en-US"/>
          </a:p>
        </p:txBody>
      </p:sp>
      <p:sp>
        <p:nvSpPr>
          <p:cNvPr id="2" name="Footer Placeholder 1">
            <a:extLst>
              <a:ext uri="{FF2B5EF4-FFF2-40B4-BE49-F238E27FC236}">
                <a16:creationId xmlns:a16="http://schemas.microsoft.com/office/drawing/2014/main" id="{7C54A5E0-3680-5A08-F5DA-F354CBB8E4A9}"/>
              </a:ext>
            </a:extLst>
          </p:cNvPr>
          <p:cNvSpPr>
            <a:spLocks noGrp="1"/>
          </p:cNvSpPr>
          <p:nvPr>
            <p:ph type="ftr" sz="quarter" idx="11"/>
          </p:nvPr>
        </p:nvSpPr>
        <p:spPr/>
        <p:txBody>
          <a:bodyPr/>
          <a:lstStyle/>
          <a:p>
            <a:r>
              <a:rPr lang="vi-VN"/>
              <a:t>Trường Đại Học Công Thương TPHCM</a:t>
            </a:r>
            <a:endParaRPr lang="en-US"/>
          </a:p>
        </p:txBody>
      </p:sp>
      <p:sp>
        <p:nvSpPr>
          <p:cNvPr id="5" name="Google Shape;236;p34">
            <a:extLst>
              <a:ext uri="{FF2B5EF4-FFF2-40B4-BE49-F238E27FC236}">
                <a16:creationId xmlns:a16="http://schemas.microsoft.com/office/drawing/2014/main" id="{78206451-5476-D6EA-A508-9B50CE391C2C}"/>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7" name="Rectangle 6">
            <a:extLst>
              <a:ext uri="{FF2B5EF4-FFF2-40B4-BE49-F238E27FC236}">
                <a16:creationId xmlns:a16="http://schemas.microsoft.com/office/drawing/2014/main" id="{9F7D1BE6-93D8-D289-38AE-F9BB01CBBF32}"/>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9774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EED2F-4E82-1B9F-FB52-C7792BCC6C3D}"/>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A6814B51-DCA8-CA01-7822-AD3EC46AAE12}"/>
              </a:ext>
            </a:extLst>
          </p:cNvPr>
          <p:cNvSpPr>
            <a:spLocks noGrp="1"/>
          </p:cNvSpPr>
          <p:nvPr>
            <p:ph type="sldNum" sz="quarter" idx="10"/>
          </p:nvPr>
        </p:nvSpPr>
        <p:spPr/>
        <p:txBody>
          <a:bodyPr/>
          <a:lstStyle/>
          <a:p>
            <a:fld id="{2495164B-5D6D-4E6F-9B21-42D9DF0EA601}" type="slidenum">
              <a:rPr lang="en-US" smtClean="0"/>
              <a:t>35</a:t>
            </a:fld>
            <a:endParaRPr lang="en-US"/>
          </a:p>
        </p:txBody>
      </p:sp>
      <p:sp>
        <p:nvSpPr>
          <p:cNvPr id="10" name="Footer Placeholder 9">
            <a:extLst>
              <a:ext uri="{FF2B5EF4-FFF2-40B4-BE49-F238E27FC236}">
                <a16:creationId xmlns:a16="http://schemas.microsoft.com/office/drawing/2014/main" id="{EF56604A-764E-5CB2-7A45-B2EA70B91206}"/>
              </a:ext>
            </a:extLst>
          </p:cNvPr>
          <p:cNvSpPr>
            <a:spLocks noGrp="1"/>
          </p:cNvSpPr>
          <p:nvPr>
            <p:ph type="ftr" sz="quarter" idx="11"/>
          </p:nvPr>
        </p:nvSpPr>
        <p:spPr/>
        <p:txBody>
          <a:bodyPr/>
          <a:lstStyle/>
          <a:p>
            <a:r>
              <a:rPr lang="vi-VN"/>
              <a:t>Trường Đại Học Công Thương TPHCM</a:t>
            </a:r>
            <a:endParaRPr lang="en-US"/>
          </a:p>
        </p:txBody>
      </p:sp>
      <p:sp>
        <p:nvSpPr>
          <p:cNvPr id="21" name="Google Shape;234;p34">
            <a:extLst>
              <a:ext uri="{FF2B5EF4-FFF2-40B4-BE49-F238E27FC236}">
                <a16:creationId xmlns:a16="http://schemas.microsoft.com/office/drawing/2014/main" id="{C4F4CB62-70FF-D043-E395-483BD7BD513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Sorted Sets</a:t>
            </a:r>
          </a:p>
        </p:txBody>
      </p:sp>
      <p:graphicFrame>
        <p:nvGraphicFramePr>
          <p:cNvPr id="2" name="Table 1">
            <a:extLst>
              <a:ext uri="{FF2B5EF4-FFF2-40B4-BE49-F238E27FC236}">
                <a16:creationId xmlns:a16="http://schemas.microsoft.com/office/drawing/2014/main" id="{5E82399A-E0BA-B4AE-C9F4-18A00C93EEC3}"/>
              </a:ext>
            </a:extLst>
          </p:cNvPr>
          <p:cNvGraphicFramePr>
            <a:graphicFrameLocks noGrp="1"/>
          </p:cNvGraphicFramePr>
          <p:nvPr>
            <p:extLst>
              <p:ext uri="{D42A27DB-BD31-4B8C-83A1-F6EECF244321}">
                <p14:modId xmlns:p14="http://schemas.microsoft.com/office/powerpoint/2010/main" val="830600275"/>
              </p:ext>
            </p:extLst>
          </p:nvPr>
        </p:nvGraphicFramePr>
        <p:xfrm>
          <a:off x="1072353" y="1184342"/>
          <a:ext cx="6999294" cy="3416304"/>
        </p:xfrm>
        <a:graphic>
          <a:graphicData uri="http://schemas.openxmlformats.org/drawingml/2006/table">
            <a:tbl>
              <a:tblPr>
                <a:tableStyleId>{BC89EF96-8CEA-46FF-86C4-4CE0E7609802}</a:tableStyleId>
              </a:tblPr>
              <a:tblGrid>
                <a:gridCol w="3499647">
                  <a:extLst>
                    <a:ext uri="{9D8B030D-6E8A-4147-A177-3AD203B41FA5}">
                      <a16:colId xmlns:a16="http://schemas.microsoft.com/office/drawing/2014/main" val="1029383850"/>
                    </a:ext>
                  </a:extLst>
                </a:gridCol>
                <a:gridCol w="3499647">
                  <a:extLst>
                    <a:ext uri="{9D8B030D-6E8A-4147-A177-3AD203B41FA5}">
                      <a16:colId xmlns:a16="http://schemas.microsoft.com/office/drawing/2014/main" val="2426882117"/>
                    </a:ext>
                  </a:extLst>
                </a:gridCol>
              </a:tblGrid>
              <a:tr h="427038">
                <a:tc>
                  <a:txBody>
                    <a:bodyPr/>
                    <a:lstStyle/>
                    <a:p>
                      <a:pPr>
                        <a:buNone/>
                      </a:pPr>
                      <a:r>
                        <a:rPr lang="en-US" sz="1100" b="0" dirty="0" err="1"/>
                        <a:t>Lệnh</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3584748010"/>
                  </a:ext>
                </a:extLst>
              </a:tr>
              <a:tr h="427038">
                <a:tc>
                  <a:txBody>
                    <a:bodyPr/>
                    <a:lstStyle/>
                    <a:p>
                      <a:pPr>
                        <a:buNone/>
                      </a:pPr>
                      <a:r>
                        <a:rPr lang="en-US" sz="1100" b="1" dirty="0"/>
                        <a:t>ZADD</a:t>
                      </a:r>
                      <a:r>
                        <a:rPr lang="en-US" sz="1100" b="0" dirty="0"/>
                        <a:t> key score member [score member ...]</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với</a:t>
                      </a:r>
                      <a:r>
                        <a:rPr lang="en-US" sz="1100" dirty="0"/>
                        <a:t> </a:t>
                      </a:r>
                      <a:r>
                        <a:rPr lang="en-US" sz="1100" dirty="0" err="1"/>
                        <a:t>điểm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1706902225"/>
                  </a:ext>
                </a:extLst>
              </a:tr>
              <a:tr h="427038">
                <a:tc>
                  <a:txBody>
                    <a:bodyPr/>
                    <a:lstStyle/>
                    <a:p>
                      <a:pPr>
                        <a:buNone/>
                      </a:pPr>
                      <a:r>
                        <a:rPr lang="en-US" sz="1100" b="1" dirty="0"/>
                        <a:t>ZRANGE</a:t>
                      </a:r>
                      <a:r>
                        <a:rPr lang="en-US" sz="1100" b="0" dirty="0"/>
                        <a:t> key start stop [WITHSCORES]</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Lấy</a:t>
                      </a:r>
                      <a:r>
                        <a:rPr lang="en-US" sz="1100" dirty="0"/>
                        <a:t> </a:t>
                      </a:r>
                      <a:r>
                        <a:rPr lang="en-US" sz="1100" dirty="0" err="1"/>
                        <a:t>phần</a:t>
                      </a:r>
                      <a:r>
                        <a:rPr lang="en-US" sz="1100" dirty="0"/>
                        <a:t> </a:t>
                      </a:r>
                      <a:r>
                        <a:rPr lang="en-US" sz="1100" dirty="0" err="1"/>
                        <a:t>tử</a:t>
                      </a:r>
                      <a:r>
                        <a:rPr lang="en-US" sz="1100" dirty="0"/>
                        <a:t> </a:t>
                      </a:r>
                      <a:r>
                        <a:rPr lang="en-US" sz="1100" dirty="0" err="1"/>
                        <a:t>theo</a:t>
                      </a:r>
                      <a:r>
                        <a:rPr lang="en-US" sz="1100" dirty="0"/>
                        <a:t> </a:t>
                      </a:r>
                      <a:r>
                        <a:rPr lang="en-US" sz="1100" dirty="0" err="1"/>
                        <a:t>thứ</a:t>
                      </a:r>
                      <a:r>
                        <a:rPr lang="en-US" sz="1100" dirty="0"/>
                        <a:t> </a:t>
                      </a:r>
                      <a:r>
                        <a:rPr lang="en-US" sz="1100" dirty="0" err="1"/>
                        <a:t>tự</a:t>
                      </a:r>
                      <a:r>
                        <a:rPr lang="en-US" sz="1100" dirty="0"/>
                        <a:t> </a:t>
                      </a:r>
                      <a:r>
                        <a:rPr lang="en-US" sz="1100" dirty="0" err="1"/>
                        <a:t>tăng</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82633850"/>
                  </a:ext>
                </a:extLst>
              </a:tr>
              <a:tr h="427038">
                <a:tc>
                  <a:txBody>
                    <a:bodyPr/>
                    <a:lstStyle/>
                    <a:p>
                      <a:pPr>
                        <a:buNone/>
                      </a:pPr>
                      <a:r>
                        <a:rPr lang="en-US" sz="1100" b="1" dirty="0"/>
                        <a:t>ZREVRANGE</a:t>
                      </a:r>
                      <a:r>
                        <a:rPr lang="en-US" sz="1100" b="0" dirty="0"/>
                        <a:t> key start stop [WITHSCORES]</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Lấy</a:t>
                      </a:r>
                      <a:r>
                        <a:rPr lang="en-US" sz="1100" dirty="0"/>
                        <a:t> </a:t>
                      </a:r>
                      <a:r>
                        <a:rPr lang="en-US" sz="1100" dirty="0" err="1"/>
                        <a:t>theo</a:t>
                      </a:r>
                      <a:r>
                        <a:rPr lang="en-US" sz="1100" dirty="0"/>
                        <a:t> </a:t>
                      </a:r>
                      <a:r>
                        <a:rPr lang="en-US" sz="1100" dirty="0" err="1"/>
                        <a:t>thứ</a:t>
                      </a:r>
                      <a:r>
                        <a:rPr lang="en-US" sz="1100" dirty="0"/>
                        <a:t> </a:t>
                      </a:r>
                      <a:r>
                        <a:rPr lang="en-US" sz="1100" dirty="0" err="1"/>
                        <a:t>tự</a:t>
                      </a:r>
                      <a:r>
                        <a:rPr lang="en-US" sz="1100" dirty="0"/>
                        <a:t> </a:t>
                      </a:r>
                      <a:r>
                        <a:rPr lang="en-US" sz="1100" dirty="0" err="1"/>
                        <a:t>giảm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2148866906"/>
                  </a:ext>
                </a:extLst>
              </a:tr>
              <a:tr h="427038">
                <a:tc>
                  <a:txBody>
                    <a:bodyPr/>
                    <a:lstStyle/>
                    <a:p>
                      <a:pPr>
                        <a:buNone/>
                      </a:pPr>
                      <a:r>
                        <a:rPr lang="en-US" sz="1100" b="1" dirty="0"/>
                        <a:t>ZREM</a:t>
                      </a:r>
                      <a:r>
                        <a:rPr lang="en-US" sz="1100" b="0" dirty="0"/>
                        <a:t> key member [member ...]</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Xóa</a:t>
                      </a:r>
                      <a:r>
                        <a:rPr lang="en-US" sz="1100" dirty="0"/>
                        <a:t> </a:t>
                      </a:r>
                      <a:r>
                        <a:rPr lang="en-US" sz="1100" dirty="0" err="1"/>
                        <a:t>phần</a:t>
                      </a:r>
                      <a:r>
                        <a:rPr lang="en-US" sz="1100" dirty="0"/>
                        <a:t> </a:t>
                      </a:r>
                      <a:r>
                        <a:rPr lang="en-US" sz="1100" dirty="0" err="1"/>
                        <a:t>tử</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4292946348"/>
                  </a:ext>
                </a:extLst>
              </a:tr>
              <a:tr h="427038">
                <a:tc>
                  <a:txBody>
                    <a:bodyPr/>
                    <a:lstStyle/>
                    <a:p>
                      <a:pPr>
                        <a:buNone/>
                      </a:pPr>
                      <a:r>
                        <a:rPr lang="en-US" sz="1100" b="1" dirty="0"/>
                        <a:t>ZINCRBY</a:t>
                      </a:r>
                      <a:r>
                        <a:rPr lang="en-US" sz="1100" b="0" dirty="0"/>
                        <a:t> key increment member</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Tăng</a:t>
                      </a:r>
                      <a:r>
                        <a:rPr lang="en-US" sz="1100" dirty="0"/>
                        <a:t> </a:t>
                      </a:r>
                      <a:r>
                        <a:rPr lang="en-US" sz="1100" dirty="0" err="1"/>
                        <a:t>điểm</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1515505626"/>
                  </a:ext>
                </a:extLst>
              </a:tr>
              <a:tr h="427038">
                <a:tc>
                  <a:txBody>
                    <a:bodyPr/>
                    <a:lstStyle/>
                    <a:p>
                      <a:pPr>
                        <a:buNone/>
                      </a:pPr>
                      <a:r>
                        <a:rPr lang="en-US" sz="1100" b="1" dirty="0"/>
                        <a:t>ZRANK</a:t>
                      </a:r>
                      <a:r>
                        <a:rPr lang="en-US" sz="1100" b="0" dirty="0"/>
                        <a:t> key member</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Trả</a:t>
                      </a:r>
                      <a:r>
                        <a:rPr lang="en-US" sz="1100" dirty="0"/>
                        <a:t> </a:t>
                      </a:r>
                      <a:r>
                        <a:rPr lang="en-US" sz="1100" dirty="0" err="1"/>
                        <a:t>về</a:t>
                      </a:r>
                      <a:r>
                        <a:rPr lang="en-US" sz="1100" dirty="0"/>
                        <a:t> </a:t>
                      </a:r>
                      <a:r>
                        <a:rPr lang="en-US" sz="1100" dirty="0" err="1"/>
                        <a:t>vị</a:t>
                      </a:r>
                      <a:r>
                        <a:rPr lang="en-US" sz="1100" dirty="0"/>
                        <a:t> </a:t>
                      </a:r>
                      <a:r>
                        <a:rPr lang="en-US" sz="1100" dirty="0" err="1"/>
                        <a:t>trí</a:t>
                      </a:r>
                      <a:r>
                        <a:rPr lang="en-US" sz="1100" dirty="0"/>
                        <a:t> (</a:t>
                      </a:r>
                      <a:r>
                        <a:rPr lang="en-US" sz="1100" dirty="0" err="1"/>
                        <a:t>xếp</a:t>
                      </a:r>
                      <a:r>
                        <a:rPr lang="en-US" sz="1100" dirty="0"/>
                        <a:t> </a:t>
                      </a:r>
                      <a:r>
                        <a:rPr lang="en-US" sz="1100" dirty="0" err="1"/>
                        <a:t>hạng</a:t>
                      </a:r>
                      <a:r>
                        <a:rPr lang="en-US" sz="1100" dirty="0"/>
                        <a:t>)</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563522648"/>
                  </a:ext>
                </a:extLst>
              </a:tr>
              <a:tr h="427038">
                <a:tc>
                  <a:txBody>
                    <a:bodyPr/>
                    <a:lstStyle/>
                    <a:p>
                      <a:pPr>
                        <a:buNone/>
                      </a:pPr>
                      <a:r>
                        <a:rPr lang="en-US" sz="1100" b="1" dirty="0"/>
                        <a:t>ZCARD</a:t>
                      </a:r>
                      <a:r>
                        <a:rPr lang="en-US" sz="1100" b="0" dirty="0"/>
                        <a:t> key</a:t>
                      </a:r>
                      <a:endParaRPr lang="en-US" sz="1100" b="0" dirty="0">
                        <a:latin typeface="+mn-lt"/>
                      </a:endParaRPr>
                    </a:p>
                  </a:txBody>
                  <a:tcPr marL="84007" marR="84007" marT="42004" marB="42004" anchor="ctr">
                    <a:solidFill>
                      <a:schemeClr val="tx2"/>
                    </a:solidFill>
                  </a:tcPr>
                </a:tc>
                <a:tc>
                  <a:txBody>
                    <a:bodyPr/>
                    <a:lstStyle/>
                    <a:p>
                      <a:pPr>
                        <a:buNone/>
                      </a:pPr>
                      <a:r>
                        <a:rPr lang="en-US" sz="1100" dirty="0" err="1"/>
                        <a:t>Đếm</a:t>
                      </a:r>
                      <a:r>
                        <a:rPr lang="en-US" sz="1100" dirty="0"/>
                        <a:t> </a:t>
                      </a:r>
                      <a:r>
                        <a:rPr lang="en-US" sz="1100" dirty="0" err="1"/>
                        <a:t>phần</a:t>
                      </a:r>
                      <a:r>
                        <a:rPr lang="en-US" sz="1100" dirty="0"/>
                        <a:t> </a:t>
                      </a:r>
                      <a:r>
                        <a:rPr lang="en-US" sz="1100" dirty="0" err="1"/>
                        <a:t>tử</a:t>
                      </a:r>
                      <a:endParaRPr lang="en-US" sz="1100" dirty="0">
                        <a:latin typeface="+mn-lt"/>
                      </a:endParaRPr>
                    </a:p>
                  </a:txBody>
                  <a:tcPr marL="84007" marR="84007" marT="42004" marB="42004" anchor="ctr">
                    <a:solidFill>
                      <a:schemeClr val="tx2"/>
                    </a:solidFill>
                  </a:tcPr>
                </a:tc>
                <a:extLst>
                  <a:ext uri="{0D108BD9-81ED-4DB2-BD59-A6C34878D82A}">
                    <a16:rowId xmlns:a16="http://schemas.microsoft.com/office/drawing/2014/main" val="3248301017"/>
                  </a:ext>
                </a:extLst>
              </a:tr>
            </a:tbl>
          </a:graphicData>
        </a:graphic>
      </p:graphicFrame>
    </p:spTree>
    <p:extLst>
      <p:ext uri="{BB962C8B-B14F-4D97-AF65-F5344CB8AC3E}">
        <p14:creationId xmlns:p14="http://schemas.microsoft.com/office/powerpoint/2010/main" val="32961957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94356E2C-0FC2-EE6C-A6DD-CBD6C6C4A94F}"/>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0AD09D8-0DE0-68A0-81B2-6E43593F0A7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Hashes</a:t>
            </a:r>
          </a:p>
        </p:txBody>
      </p:sp>
      <p:sp>
        <p:nvSpPr>
          <p:cNvPr id="235" name="Google Shape;235;p34">
            <a:extLst>
              <a:ext uri="{FF2B5EF4-FFF2-40B4-BE49-F238E27FC236}">
                <a16:creationId xmlns:a16="http://schemas.microsoft.com/office/drawing/2014/main" id="{BC3B445C-18A9-7537-0375-5A22D212A8B3}"/>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B3DB947A-01CD-6833-543F-284586534315}"/>
              </a:ext>
            </a:extLst>
          </p:cNvPr>
          <p:cNvSpPr txBox="1">
            <a:spLocks noGrp="1"/>
          </p:cNvSpPr>
          <p:nvPr>
            <p:ph type="subTitle" idx="1"/>
          </p:nvPr>
        </p:nvSpPr>
        <p:spPr>
          <a:xfrm>
            <a:off x="966360" y="1482027"/>
            <a:ext cx="3363804" cy="1130384"/>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err="1"/>
              <a:t>Cấu</a:t>
            </a:r>
            <a:r>
              <a:rPr lang="en-US" altLang="en-US" dirty="0"/>
              <a:t> </a:t>
            </a:r>
            <a:r>
              <a:rPr lang="en-US" altLang="en-US" dirty="0" err="1"/>
              <a:t>trúc</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bản</a:t>
            </a:r>
            <a:r>
              <a:rPr lang="en-US" altLang="en-US" dirty="0"/>
              <a:t> </a:t>
            </a:r>
            <a:r>
              <a:rPr lang="en-US" altLang="en-US" dirty="0" err="1"/>
              <a:t>đồ</a:t>
            </a:r>
            <a:r>
              <a:rPr lang="en-US" altLang="en-US" dirty="0"/>
              <a:t>, </a:t>
            </a:r>
            <a:r>
              <a:rPr lang="en-US" altLang="en-US" dirty="0" err="1"/>
              <a:t>lưu</a:t>
            </a:r>
            <a:r>
              <a:rPr lang="en-US" altLang="en-US" dirty="0"/>
              <a:t> </a:t>
            </a:r>
            <a:r>
              <a:rPr lang="en-US" altLang="en-US" dirty="0" err="1"/>
              <a:t>trữ</a:t>
            </a:r>
            <a:r>
              <a:rPr lang="en-US" altLang="en-US" dirty="0"/>
              <a:t> </a:t>
            </a:r>
            <a:r>
              <a:rPr lang="en-US" altLang="en-US" dirty="0" err="1"/>
              <a:t>cặp</a:t>
            </a:r>
            <a:r>
              <a:rPr lang="en-US" altLang="en-US" dirty="0"/>
              <a:t> </a:t>
            </a:r>
            <a:r>
              <a:rPr lang="en-US" altLang="en-US" dirty="0" err="1"/>
              <a:t>trường-giá</a:t>
            </a:r>
            <a:r>
              <a:rPr lang="en-US" altLang="en-US" dirty="0"/>
              <a:t> </a:t>
            </a:r>
            <a:r>
              <a:rPr lang="en-US" altLang="en-US" dirty="0" err="1"/>
              <a:t>trị</a:t>
            </a:r>
            <a:r>
              <a:rPr lang="en-US" altLang="en-US" dirty="0"/>
              <a:t> (field-value). </a:t>
            </a:r>
          </a:p>
          <a:p>
            <a:pPr marL="171450" indent="-171450">
              <a:lnSpc>
                <a:spcPct val="150000"/>
              </a:lnSpc>
              <a:buFont typeface="Arial" panose="020B0604020202020204" pitchFamily="34" charset="0"/>
              <a:buChar char="•"/>
            </a:pPr>
            <a:r>
              <a:rPr lang="en-US" altLang="en-US" dirty="0" err="1"/>
              <a:t>Phù</a:t>
            </a:r>
            <a:r>
              <a:rPr lang="en-US" altLang="en-US" dirty="0"/>
              <a:t> </a:t>
            </a:r>
            <a:r>
              <a:rPr lang="en-US" altLang="en-US" dirty="0" err="1"/>
              <a:t>hợp</a:t>
            </a:r>
            <a:r>
              <a:rPr lang="en-US" altLang="en-US" dirty="0"/>
              <a:t> </a:t>
            </a:r>
            <a:r>
              <a:rPr lang="en-US" altLang="en-US" dirty="0" err="1"/>
              <a:t>để</a:t>
            </a:r>
            <a:r>
              <a:rPr lang="en-US" altLang="en-US" dirty="0"/>
              <a:t> </a:t>
            </a:r>
            <a:r>
              <a:rPr lang="en-US" altLang="en-US" dirty="0" err="1"/>
              <a:t>biểu</a:t>
            </a:r>
            <a:r>
              <a:rPr lang="en-US" altLang="en-US" dirty="0"/>
              <a:t> </a:t>
            </a:r>
            <a:r>
              <a:rPr lang="en-US" altLang="en-US" dirty="0" err="1"/>
              <a:t>diễn</a:t>
            </a:r>
            <a:r>
              <a:rPr lang="en-US" altLang="en-US" dirty="0"/>
              <a:t> </a:t>
            </a:r>
            <a:r>
              <a:rPr lang="en-US" altLang="en-US" dirty="0" err="1"/>
              <a:t>các</a:t>
            </a:r>
            <a:r>
              <a:rPr lang="en-US" altLang="en-US" dirty="0"/>
              <a:t> </a:t>
            </a:r>
            <a:r>
              <a:rPr lang="en-US" altLang="en-US" dirty="0" err="1"/>
              <a:t>đối</a:t>
            </a:r>
            <a:r>
              <a:rPr lang="en-US" altLang="en-US" dirty="0"/>
              <a:t> </a:t>
            </a:r>
            <a:r>
              <a:rPr lang="en-US" altLang="en-US" dirty="0" err="1"/>
              <a:t>tượng</a:t>
            </a:r>
            <a:r>
              <a:rPr lang="en-US" altLang="en-US" dirty="0"/>
              <a:t> </a:t>
            </a:r>
            <a:r>
              <a:rPr lang="en-US" altLang="en-US" dirty="0" err="1"/>
              <a:t>như</a:t>
            </a:r>
            <a:r>
              <a:rPr lang="en-US" altLang="en-US" dirty="0"/>
              <a:t> </a:t>
            </a:r>
            <a:r>
              <a:rPr lang="en-US" altLang="en-US" dirty="0" err="1"/>
              <a:t>thông</a:t>
            </a:r>
            <a:r>
              <a:rPr lang="en-US" altLang="en-US" dirty="0"/>
              <a:t> tin </a:t>
            </a:r>
            <a:r>
              <a:rPr lang="en-US" altLang="en-US" dirty="0" err="1"/>
              <a:t>người</a:t>
            </a:r>
            <a:r>
              <a:rPr lang="en-US" altLang="en-US" dirty="0"/>
              <a:t> </a:t>
            </a:r>
            <a:r>
              <a:rPr lang="en-US" altLang="en-US" dirty="0" err="1"/>
              <a:t>dùng</a:t>
            </a:r>
            <a:r>
              <a:rPr lang="en-US" altLang="en-US" dirty="0"/>
              <a:t>. </a:t>
            </a:r>
          </a:p>
        </p:txBody>
      </p:sp>
      <p:sp>
        <p:nvSpPr>
          <p:cNvPr id="238" name="Google Shape;238;p34">
            <a:extLst>
              <a:ext uri="{FF2B5EF4-FFF2-40B4-BE49-F238E27FC236}">
                <a16:creationId xmlns:a16="http://schemas.microsoft.com/office/drawing/2014/main" id="{CB6C736F-FF53-BD14-B88C-503FF35FB726}"/>
              </a:ext>
            </a:extLst>
          </p:cNvPr>
          <p:cNvSpPr txBox="1">
            <a:spLocks noGrp="1"/>
          </p:cNvSpPr>
          <p:nvPr>
            <p:ph type="subTitle" idx="2"/>
          </p:nvPr>
        </p:nvSpPr>
        <p:spPr>
          <a:xfrm>
            <a:off x="966360" y="3168421"/>
            <a:ext cx="3363804" cy="1525898"/>
          </a:xfrm>
          <a:prstGeom prst="rect">
            <a:avLst/>
          </a:prstGeom>
          <a:noFill/>
          <a:ln>
            <a:noFill/>
          </a:ln>
        </p:spPr>
        <p:txBody>
          <a:bodyPr spcFirstLastPara="1" wrap="square" lIns="91425" tIns="91425" rIns="91425" bIns="91425" anchor="t" anchorCtr="0">
            <a:noAutofit/>
          </a:bodyPr>
          <a:lstStyle/>
          <a:p>
            <a:pPr marL="171450" indent="-171450">
              <a:lnSpc>
                <a:spcPct val="150000"/>
              </a:lnSpc>
              <a:buFont typeface="Arial" panose="020B0604020202020204" pitchFamily="34" charset="0"/>
              <a:buChar char="•"/>
            </a:pPr>
            <a:r>
              <a:rPr lang="en-US" altLang="en-US" dirty="0"/>
              <a:t>Lưu </a:t>
            </a:r>
            <a:r>
              <a:rPr lang="en-US" altLang="en-US" dirty="0" err="1"/>
              <a:t>trữ</a:t>
            </a:r>
            <a:r>
              <a:rPr lang="en-US" altLang="en-US" dirty="0"/>
              <a:t> </a:t>
            </a:r>
            <a:r>
              <a:rPr lang="en-US" altLang="en-US" dirty="0" err="1"/>
              <a:t>thông</a:t>
            </a:r>
            <a:r>
              <a:rPr lang="en-US" altLang="en-US" dirty="0"/>
              <a:t> tin </a:t>
            </a:r>
            <a:r>
              <a:rPr lang="en-US" altLang="en-US" dirty="0" err="1"/>
              <a:t>đối</a:t>
            </a:r>
            <a:r>
              <a:rPr lang="en-US" altLang="en-US" dirty="0"/>
              <a:t> </a:t>
            </a:r>
            <a:r>
              <a:rPr lang="en-US" altLang="en-US" dirty="0" err="1"/>
              <a:t>tượng</a:t>
            </a:r>
            <a:endParaRPr lang="en-US" altLang="en-US" dirty="0"/>
          </a:p>
          <a:p>
            <a:pPr marL="171450" indent="-171450">
              <a:lnSpc>
                <a:spcPct val="150000"/>
              </a:lnSpc>
              <a:buFont typeface="Arial" panose="020B0604020202020204" pitchFamily="34" charset="0"/>
              <a:buChar char="•"/>
            </a:pPr>
            <a:r>
              <a:rPr lang="en-US" altLang="en-US" dirty="0" err="1"/>
              <a:t>Cấu</a:t>
            </a:r>
            <a:r>
              <a:rPr lang="en-US" altLang="en-US" dirty="0"/>
              <a:t> </a:t>
            </a:r>
            <a:r>
              <a:rPr lang="en-US" altLang="en-US" dirty="0" err="1"/>
              <a:t>hình</a:t>
            </a:r>
            <a:r>
              <a:rPr lang="en-US" altLang="en-US" dirty="0"/>
              <a:t> </a:t>
            </a:r>
            <a:r>
              <a:rPr lang="en-US" altLang="en-US" dirty="0" err="1"/>
              <a:t>phức</a:t>
            </a:r>
            <a:r>
              <a:rPr lang="en-US" altLang="en-US" dirty="0"/>
              <a:t> </a:t>
            </a:r>
            <a:r>
              <a:rPr lang="en-US" altLang="en-US" dirty="0" err="1"/>
              <a:t>tạp</a:t>
            </a:r>
            <a:endParaRPr lang="en-US" altLang="en-US" dirty="0"/>
          </a:p>
          <a:p>
            <a:pPr marL="171450" indent="-171450">
              <a:lnSpc>
                <a:spcPct val="150000"/>
              </a:lnSpc>
              <a:buFont typeface="Arial" panose="020B0604020202020204" pitchFamily="34" charset="0"/>
              <a:buChar char="•"/>
            </a:pPr>
            <a:r>
              <a:rPr lang="en-US" altLang="en-US" dirty="0"/>
              <a:t>Quản </a:t>
            </a:r>
            <a:r>
              <a:rPr lang="en-US" altLang="en-US" dirty="0" err="1"/>
              <a:t>lý</a:t>
            </a:r>
            <a:r>
              <a:rPr lang="en-US" altLang="en-US" dirty="0"/>
              <a:t> </a:t>
            </a:r>
            <a:r>
              <a:rPr lang="en-US" altLang="en-US" dirty="0" err="1"/>
              <a:t>phiên</a:t>
            </a:r>
            <a:r>
              <a:rPr lang="en-US" altLang="en-US" dirty="0"/>
              <a:t> </a:t>
            </a:r>
            <a:r>
              <a:rPr lang="en-US" altLang="en-US" dirty="0" err="1"/>
              <a:t>người</a:t>
            </a:r>
            <a:r>
              <a:rPr lang="en-US" altLang="en-US" dirty="0"/>
              <a:t> </a:t>
            </a:r>
            <a:r>
              <a:rPr lang="en-US" altLang="en-US" dirty="0" err="1"/>
              <a:t>dùng</a:t>
            </a:r>
            <a:endParaRPr lang="en-US" altLang="en-US" dirty="0"/>
          </a:p>
          <a:p>
            <a:pPr marL="171450" indent="-171450">
              <a:lnSpc>
                <a:spcPct val="150000"/>
              </a:lnSpc>
              <a:buFont typeface="Arial" panose="020B0604020202020204" pitchFamily="34" charset="0"/>
              <a:buChar char="•"/>
            </a:pPr>
            <a:r>
              <a:rPr lang="en-US" altLang="en-US" dirty="0"/>
              <a:t>Lưu </a:t>
            </a:r>
            <a:r>
              <a:rPr lang="en-US" altLang="en-US" dirty="0" err="1"/>
              <a:t>trữ</a:t>
            </a:r>
            <a:r>
              <a:rPr lang="en-US" altLang="en-US" dirty="0"/>
              <a:t> </a:t>
            </a:r>
            <a:r>
              <a:rPr lang="en-US" altLang="en-US" dirty="0" err="1"/>
              <a:t>dữ</a:t>
            </a:r>
            <a:r>
              <a:rPr lang="en-US" altLang="en-US" dirty="0"/>
              <a:t> </a:t>
            </a:r>
            <a:r>
              <a:rPr lang="en-US" altLang="en-US" dirty="0" err="1"/>
              <a:t>liệu</a:t>
            </a:r>
            <a:r>
              <a:rPr lang="en-US" altLang="en-US" dirty="0"/>
              <a:t> </a:t>
            </a:r>
            <a:r>
              <a:rPr lang="en-US" altLang="en-US" dirty="0" err="1"/>
              <a:t>cấu</a:t>
            </a:r>
            <a:r>
              <a:rPr lang="en-US" altLang="en-US" dirty="0"/>
              <a:t> </a:t>
            </a:r>
            <a:r>
              <a:rPr lang="en-US" altLang="en-US" dirty="0" err="1"/>
              <a:t>trúc</a:t>
            </a:r>
            <a:endParaRPr lang="en-US" dirty="0"/>
          </a:p>
          <a:p>
            <a:pPr marL="171450" indent="-171450">
              <a:lnSpc>
                <a:spcPct val="150000"/>
              </a:lnSpc>
              <a:buFont typeface="Arial" panose="020B0604020202020204" pitchFamily="34" charset="0"/>
              <a:buChar char="•"/>
            </a:pPr>
            <a:endParaRPr dirty="0"/>
          </a:p>
        </p:txBody>
      </p:sp>
      <p:pic>
        <p:nvPicPr>
          <p:cNvPr id="5" name="Picture 4">
            <a:extLst>
              <a:ext uri="{FF2B5EF4-FFF2-40B4-BE49-F238E27FC236}">
                <a16:creationId xmlns:a16="http://schemas.microsoft.com/office/drawing/2014/main" id="{4B1456F3-B6DA-E50C-2112-A24B1F6CA5A0}"/>
              </a:ext>
            </a:extLst>
          </p:cNvPr>
          <p:cNvPicPr>
            <a:picLocks noChangeAspect="1"/>
          </p:cNvPicPr>
          <p:nvPr/>
        </p:nvPicPr>
        <p:blipFill>
          <a:blip r:embed="rId3"/>
          <a:stretch>
            <a:fillRect/>
          </a:stretch>
        </p:blipFill>
        <p:spPr>
          <a:xfrm>
            <a:off x="4886324" y="1720044"/>
            <a:ext cx="3629025" cy="2423332"/>
          </a:xfrm>
          <a:prstGeom prst="rect">
            <a:avLst/>
          </a:prstGeom>
        </p:spPr>
      </p:pic>
      <p:sp>
        <p:nvSpPr>
          <p:cNvPr id="7" name="Rectangle 6">
            <a:extLst>
              <a:ext uri="{FF2B5EF4-FFF2-40B4-BE49-F238E27FC236}">
                <a16:creationId xmlns:a16="http://schemas.microsoft.com/office/drawing/2014/main" id="{7EB3C552-C547-8A37-AF91-0BC0550AC02B}"/>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20C3FCA1-1CBE-961F-F351-E57CBB66869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36</a:t>
            </a:fld>
            <a:endParaRPr lang="en-US"/>
          </a:p>
        </p:txBody>
      </p:sp>
      <p:sp>
        <p:nvSpPr>
          <p:cNvPr id="2" name="Footer Placeholder 1">
            <a:extLst>
              <a:ext uri="{FF2B5EF4-FFF2-40B4-BE49-F238E27FC236}">
                <a16:creationId xmlns:a16="http://schemas.microsoft.com/office/drawing/2014/main" id="{9ACB67C6-E396-1CBE-E659-2F070F3B8FBB}"/>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EAC6D583-43AC-222E-0096-E192B131E6DD}"/>
              </a:ext>
            </a:extLst>
          </p:cNvPr>
          <p:cNvSpPr txBox="1">
            <a:spLocks/>
          </p:cNvSpPr>
          <p:nvPr/>
        </p:nvSpPr>
        <p:spPr>
          <a:xfrm>
            <a:off x="926286" y="2705839"/>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9" name="Rectangle 8">
            <a:extLst>
              <a:ext uri="{FF2B5EF4-FFF2-40B4-BE49-F238E27FC236}">
                <a16:creationId xmlns:a16="http://schemas.microsoft.com/office/drawing/2014/main" id="{31B2F472-4045-A203-A04F-667CB564D763}"/>
              </a:ext>
            </a:extLst>
          </p:cNvPr>
          <p:cNvSpPr/>
          <p:nvPr/>
        </p:nvSpPr>
        <p:spPr>
          <a:xfrm>
            <a:off x="776680" y="2950681"/>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29411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7FC6F-0C9B-9EB8-8EFF-3704225AF12A}"/>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C6342AE-9448-479B-55EC-A1A159ECC155}"/>
              </a:ext>
            </a:extLst>
          </p:cNvPr>
          <p:cNvSpPr>
            <a:spLocks noGrp="1"/>
          </p:cNvSpPr>
          <p:nvPr>
            <p:ph type="sldNum" sz="quarter" idx="10"/>
          </p:nvPr>
        </p:nvSpPr>
        <p:spPr/>
        <p:txBody>
          <a:bodyPr/>
          <a:lstStyle/>
          <a:p>
            <a:fld id="{2495164B-5D6D-4E6F-9B21-42D9DF0EA601}" type="slidenum">
              <a:rPr lang="en-US" smtClean="0"/>
              <a:t>37</a:t>
            </a:fld>
            <a:endParaRPr lang="en-US"/>
          </a:p>
        </p:txBody>
      </p:sp>
      <p:sp>
        <p:nvSpPr>
          <p:cNvPr id="10" name="Footer Placeholder 9">
            <a:extLst>
              <a:ext uri="{FF2B5EF4-FFF2-40B4-BE49-F238E27FC236}">
                <a16:creationId xmlns:a16="http://schemas.microsoft.com/office/drawing/2014/main" id="{41C203F4-2A08-A82E-1252-EE99ABAFE530}"/>
              </a:ext>
            </a:extLst>
          </p:cNvPr>
          <p:cNvSpPr>
            <a:spLocks noGrp="1"/>
          </p:cNvSpPr>
          <p:nvPr>
            <p:ph type="ftr" sz="quarter" idx="11"/>
          </p:nvPr>
        </p:nvSpPr>
        <p:spPr/>
        <p:txBody>
          <a:bodyPr/>
          <a:lstStyle/>
          <a:p>
            <a:r>
              <a:rPr lang="vi-VN"/>
              <a:t>Trường Đại Học Công Thương TPHCM</a:t>
            </a:r>
            <a:endParaRPr lang="en-US"/>
          </a:p>
        </p:txBody>
      </p:sp>
      <p:sp>
        <p:nvSpPr>
          <p:cNvPr id="21" name="Google Shape;234;p34">
            <a:extLst>
              <a:ext uri="{FF2B5EF4-FFF2-40B4-BE49-F238E27FC236}">
                <a16:creationId xmlns:a16="http://schemas.microsoft.com/office/drawing/2014/main" id="{4028DEA4-0016-2E25-4939-9ACE658D8D9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Hashes</a:t>
            </a:r>
          </a:p>
        </p:txBody>
      </p:sp>
      <p:pic>
        <p:nvPicPr>
          <p:cNvPr id="4" name="Picture 3">
            <a:extLst>
              <a:ext uri="{FF2B5EF4-FFF2-40B4-BE49-F238E27FC236}">
                <a16:creationId xmlns:a16="http://schemas.microsoft.com/office/drawing/2014/main" id="{C1E3AC8D-9B37-4A17-ADA4-BA23E5D71F71}"/>
              </a:ext>
            </a:extLst>
          </p:cNvPr>
          <p:cNvPicPr>
            <a:picLocks noChangeAspect="1"/>
          </p:cNvPicPr>
          <p:nvPr/>
        </p:nvPicPr>
        <p:blipFill>
          <a:blip r:embed="rId2"/>
          <a:stretch>
            <a:fillRect/>
          </a:stretch>
        </p:blipFill>
        <p:spPr>
          <a:xfrm>
            <a:off x="6115050" y="1184343"/>
            <a:ext cx="2248704" cy="3416301"/>
          </a:xfrm>
          <a:prstGeom prst="rect">
            <a:avLst/>
          </a:prstGeom>
        </p:spPr>
      </p:pic>
      <p:graphicFrame>
        <p:nvGraphicFramePr>
          <p:cNvPr id="5" name="Table 4">
            <a:extLst>
              <a:ext uri="{FF2B5EF4-FFF2-40B4-BE49-F238E27FC236}">
                <a16:creationId xmlns:a16="http://schemas.microsoft.com/office/drawing/2014/main" id="{E2B55FA6-5C12-438F-AA61-6E4120C0A44B}"/>
              </a:ext>
            </a:extLst>
          </p:cNvPr>
          <p:cNvGraphicFramePr>
            <a:graphicFrameLocks noGrp="1"/>
          </p:cNvGraphicFramePr>
          <p:nvPr>
            <p:extLst>
              <p:ext uri="{D42A27DB-BD31-4B8C-83A1-F6EECF244321}">
                <p14:modId xmlns:p14="http://schemas.microsoft.com/office/powerpoint/2010/main" val="1995395357"/>
              </p:ext>
            </p:extLst>
          </p:nvPr>
        </p:nvGraphicFramePr>
        <p:xfrm>
          <a:off x="619723" y="1184343"/>
          <a:ext cx="4885598" cy="3416301"/>
        </p:xfrm>
        <a:graphic>
          <a:graphicData uri="http://schemas.openxmlformats.org/drawingml/2006/table">
            <a:tbl>
              <a:tblPr>
                <a:tableStyleId>{BC89EF96-8CEA-46FF-86C4-4CE0E7609802}</a:tableStyleId>
              </a:tblPr>
              <a:tblGrid>
                <a:gridCol w="2730579">
                  <a:extLst>
                    <a:ext uri="{9D8B030D-6E8A-4147-A177-3AD203B41FA5}">
                      <a16:colId xmlns:a16="http://schemas.microsoft.com/office/drawing/2014/main" val="703369363"/>
                    </a:ext>
                  </a:extLst>
                </a:gridCol>
                <a:gridCol w="2155019">
                  <a:extLst>
                    <a:ext uri="{9D8B030D-6E8A-4147-A177-3AD203B41FA5}">
                      <a16:colId xmlns:a16="http://schemas.microsoft.com/office/drawing/2014/main" val="875289336"/>
                    </a:ext>
                  </a:extLst>
                </a:gridCol>
              </a:tblGrid>
              <a:tr h="289517">
                <a:tc>
                  <a:txBody>
                    <a:bodyPr/>
                    <a:lstStyle/>
                    <a:p>
                      <a:pPr>
                        <a:buNone/>
                      </a:pPr>
                      <a:r>
                        <a:rPr lang="en-US" sz="1100" b="1" dirty="0" err="1"/>
                        <a:t>Lệnh</a:t>
                      </a:r>
                      <a:endParaRPr lang="en-US" sz="1100" b="1" dirty="0">
                        <a:latin typeface="+mn-lt"/>
                      </a:endParaRPr>
                    </a:p>
                  </a:txBody>
                  <a:tcPr marL="86855" marR="86855" marT="43428" marB="43428" anchor="ctr">
                    <a:solidFill>
                      <a:schemeClr val="tx2"/>
                    </a:solidFill>
                  </a:tcPr>
                </a:tc>
                <a:tc>
                  <a:txBody>
                    <a:bodyPr/>
                    <a:lstStyle/>
                    <a:p>
                      <a:pPr>
                        <a:buNone/>
                      </a:pPr>
                      <a:r>
                        <a:rPr lang="en-US" sz="1100" dirty="0" err="1"/>
                        <a:t>Mô</a:t>
                      </a:r>
                      <a:r>
                        <a:rPr lang="en-US" sz="1100" dirty="0"/>
                        <a:t> </a:t>
                      </a:r>
                      <a:r>
                        <a:rPr lang="en-US" sz="1100" dirty="0" err="1"/>
                        <a:t>tả</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2187370693"/>
                  </a:ext>
                </a:extLst>
              </a:tr>
              <a:tr h="492179">
                <a:tc>
                  <a:txBody>
                    <a:bodyPr/>
                    <a:lstStyle/>
                    <a:p>
                      <a:pPr>
                        <a:buNone/>
                      </a:pPr>
                      <a:r>
                        <a:rPr lang="en-US" sz="1100" b="1" dirty="0"/>
                        <a:t>HSET</a:t>
                      </a:r>
                      <a:r>
                        <a:rPr lang="en-US" sz="1100" dirty="0"/>
                        <a:t> key field value [field value ...]</a:t>
                      </a:r>
                      <a:endParaRPr lang="en-US" sz="1100" dirty="0">
                        <a:latin typeface="+mn-lt"/>
                      </a:endParaRPr>
                    </a:p>
                  </a:txBody>
                  <a:tcPr marL="86855" marR="86855" marT="43428" marB="43428" anchor="ctr">
                    <a:solidFill>
                      <a:schemeClr val="tx2"/>
                    </a:solidFill>
                  </a:tcPr>
                </a:tc>
                <a:tc>
                  <a:txBody>
                    <a:bodyPr/>
                    <a:lstStyle/>
                    <a:p>
                      <a:pPr>
                        <a:buNone/>
                      </a:pPr>
                      <a:r>
                        <a:rPr lang="en-US" sz="1100"/>
                        <a:t>Gán giá trị cho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172856864"/>
                  </a:ext>
                </a:extLst>
              </a:tr>
              <a:tr h="289517">
                <a:tc>
                  <a:txBody>
                    <a:bodyPr/>
                    <a:lstStyle/>
                    <a:p>
                      <a:pPr>
                        <a:buNone/>
                      </a:pPr>
                      <a:r>
                        <a:rPr lang="en-US" sz="1100" b="1" dirty="0"/>
                        <a:t>HGET</a:t>
                      </a:r>
                      <a:r>
                        <a:rPr lang="en-US" sz="1100" dirty="0"/>
                        <a:t> key field</a:t>
                      </a:r>
                      <a:endParaRPr lang="en-US" sz="1100" dirty="0">
                        <a:latin typeface="+mn-lt"/>
                      </a:endParaRPr>
                    </a:p>
                  </a:txBody>
                  <a:tcPr marL="86855" marR="86855" marT="43428" marB="43428" anchor="ctr">
                    <a:solidFill>
                      <a:schemeClr val="tx2"/>
                    </a:solidFill>
                  </a:tcPr>
                </a:tc>
                <a:tc>
                  <a:txBody>
                    <a:bodyPr/>
                    <a:lstStyle/>
                    <a:p>
                      <a:pPr>
                        <a:buNone/>
                      </a:pPr>
                      <a:r>
                        <a:rPr lang="en-US" sz="1100"/>
                        <a:t>Lấy giá trị của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239832094"/>
                  </a:ext>
                </a:extLst>
              </a:tr>
              <a:tr h="492179">
                <a:tc>
                  <a:txBody>
                    <a:bodyPr/>
                    <a:lstStyle/>
                    <a:p>
                      <a:pPr>
                        <a:buNone/>
                      </a:pPr>
                      <a:r>
                        <a:rPr lang="en-US" sz="1100" b="1" dirty="0"/>
                        <a:t>HMGET</a:t>
                      </a:r>
                      <a:r>
                        <a:rPr lang="en-US" sz="1100" dirty="0"/>
                        <a:t> key field [field ...]</a:t>
                      </a:r>
                      <a:endParaRPr lang="en-US" sz="1100" dirty="0">
                        <a:latin typeface="+mn-lt"/>
                      </a:endParaRPr>
                    </a:p>
                  </a:txBody>
                  <a:tcPr marL="86855" marR="86855" marT="43428" marB="43428" anchor="ctr">
                    <a:solidFill>
                      <a:schemeClr val="tx2"/>
                    </a:solidFill>
                  </a:tcPr>
                </a:tc>
                <a:tc>
                  <a:txBody>
                    <a:bodyPr/>
                    <a:lstStyle/>
                    <a:p>
                      <a:pPr>
                        <a:buNone/>
                      </a:pPr>
                      <a:r>
                        <a:rPr lang="en-US" sz="1100"/>
                        <a:t>Lấy nhiều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3877039801"/>
                  </a:ext>
                </a:extLst>
              </a:tr>
              <a:tr h="289517">
                <a:tc>
                  <a:txBody>
                    <a:bodyPr/>
                    <a:lstStyle/>
                    <a:p>
                      <a:pPr>
                        <a:buNone/>
                      </a:pPr>
                      <a:r>
                        <a:rPr lang="en-US" sz="1100" b="1" dirty="0"/>
                        <a:t>HGETALL</a:t>
                      </a:r>
                      <a:r>
                        <a:rPr lang="en-US" sz="1100" dirty="0"/>
                        <a:t> key</a:t>
                      </a:r>
                      <a:endParaRPr lang="en-US" sz="1100" dirty="0">
                        <a:latin typeface="+mn-lt"/>
                      </a:endParaRPr>
                    </a:p>
                  </a:txBody>
                  <a:tcPr marL="86855" marR="86855" marT="43428" marB="43428" anchor="ctr">
                    <a:solidFill>
                      <a:schemeClr val="tx2"/>
                    </a:solidFill>
                  </a:tcPr>
                </a:tc>
                <a:tc>
                  <a:txBody>
                    <a:bodyPr/>
                    <a:lstStyle/>
                    <a:p>
                      <a:pPr>
                        <a:buNone/>
                      </a:pPr>
                      <a:r>
                        <a:rPr lang="en-US" sz="1100"/>
                        <a:t>Lấy toàn bộ field + value</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4030767745"/>
                  </a:ext>
                </a:extLst>
              </a:tr>
              <a:tr h="492179">
                <a:tc>
                  <a:txBody>
                    <a:bodyPr/>
                    <a:lstStyle/>
                    <a:p>
                      <a:pPr>
                        <a:buNone/>
                      </a:pPr>
                      <a:r>
                        <a:rPr lang="en-US" sz="1100" b="1" dirty="0"/>
                        <a:t>HDEL</a:t>
                      </a:r>
                      <a:r>
                        <a:rPr lang="en-US" sz="1100" dirty="0"/>
                        <a:t> key field [field ...]</a:t>
                      </a:r>
                      <a:endParaRPr lang="en-US" sz="1100" dirty="0">
                        <a:latin typeface="+mn-lt"/>
                      </a:endParaRPr>
                    </a:p>
                  </a:txBody>
                  <a:tcPr marL="86855" marR="86855" marT="43428" marB="43428" anchor="ctr">
                    <a:solidFill>
                      <a:schemeClr val="tx2"/>
                    </a:solidFill>
                  </a:tcPr>
                </a:tc>
                <a:tc>
                  <a:txBody>
                    <a:bodyPr/>
                    <a:lstStyle/>
                    <a:p>
                      <a:pPr>
                        <a:buNone/>
                      </a:pPr>
                      <a:r>
                        <a:rPr lang="en-US" sz="1100" dirty="0" err="1"/>
                        <a:t>Xóa</a:t>
                      </a:r>
                      <a:r>
                        <a:rPr lang="en-US" sz="1100" dirty="0"/>
                        <a:t> field</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3150891885"/>
                  </a:ext>
                </a:extLst>
              </a:tr>
              <a:tr h="289517">
                <a:tc>
                  <a:txBody>
                    <a:bodyPr/>
                    <a:lstStyle/>
                    <a:p>
                      <a:pPr>
                        <a:buNone/>
                      </a:pPr>
                      <a:r>
                        <a:rPr lang="en-US" sz="1100" b="1" dirty="0"/>
                        <a:t>HLEN</a:t>
                      </a:r>
                      <a:r>
                        <a:rPr lang="en-US" sz="1100" dirty="0"/>
                        <a:t> key</a:t>
                      </a:r>
                      <a:endParaRPr lang="en-US" sz="1100" dirty="0">
                        <a:latin typeface="+mn-lt"/>
                      </a:endParaRPr>
                    </a:p>
                  </a:txBody>
                  <a:tcPr marL="86855" marR="86855" marT="43428" marB="43428" anchor="ctr">
                    <a:solidFill>
                      <a:schemeClr val="tx2"/>
                    </a:solidFill>
                  </a:tcPr>
                </a:tc>
                <a:tc>
                  <a:txBody>
                    <a:bodyPr/>
                    <a:lstStyle/>
                    <a:p>
                      <a:pPr>
                        <a:buNone/>
                      </a:pPr>
                      <a:r>
                        <a:rPr lang="en-US" sz="1100"/>
                        <a:t>Đếm số field</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2737235842"/>
                  </a:ext>
                </a:extLst>
              </a:tr>
              <a:tr h="289517">
                <a:tc>
                  <a:txBody>
                    <a:bodyPr/>
                    <a:lstStyle/>
                    <a:p>
                      <a:pPr>
                        <a:buNone/>
                      </a:pPr>
                      <a:r>
                        <a:rPr lang="en-US" sz="1100" b="1" dirty="0"/>
                        <a:t>HEXISTS</a:t>
                      </a:r>
                      <a:r>
                        <a:rPr lang="en-US" sz="1100" dirty="0"/>
                        <a:t> key field</a:t>
                      </a:r>
                      <a:endParaRPr lang="en-US" sz="1100" dirty="0">
                        <a:latin typeface="+mn-lt"/>
                      </a:endParaRPr>
                    </a:p>
                  </a:txBody>
                  <a:tcPr marL="86855" marR="86855" marT="43428" marB="43428" anchor="ctr">
                    <a:solidFill>
                      <a:schemeClr val="tx2"/>
                    </a:solidFill>
                  </a:tcPr>
                </a:tc>
                <a:tc>
                  <a:txBody>
                    <a:bodyPr/>
                    <a:lstStyle/>
                    <a:p>
                      <a:pPr>
                        <a:buNone/>
                      </a:pPr>
                      <a:r>
                        <a:rPr lang="en-US" sz="1100"/>
                        <a:t>Kiểm tra field có tồn tại</a:t>
                      </a:r>
                      <a:endParaRPr lang="en-US" sz="1100">
                        <a:latin typeface="+mn-lt"/>
                      </a:endParaRPr>
                    </a:p>
                  </a:txBody>
                  <a:tcPr marL="86855" marR="86855" marT="43428" marB="43428" anchor="ctr">
                    <a:solidFill>
                      <a:schemeClr val="tx2"/>
                    </a:solidFill>
                  </a:tcPr>
                </a:tc>
                <a:extLst>
                  <a:ext uri="{0D108BD9-81ED-4DB2-BD59-A6C34878D82A}">
                    <a16:rowId xmlns:a16="http://schemas.microsoft.com/office/drawing/2014/main" val="1650471941"/>
                  </a:ext>
                </a:extLst>
              </a:tr>
              <a:tr h="492179">
                <a:tc>
                  <a:txBody>
                    <a:bodyPr/>
                    <a:lstStyle/>
                    <a:p>
                      <a:pPr>
                        <a:buNone/>
                      </a:pPr>
                      <a:r>
                        <a:rPr lang="en-US" sz="1100" b="1" dirty="0"/>
                        <a:t>HINCRBY</a:t>
                      </a:r>
                      <a:r>
                        <a:rPr lang="en-US" sz="1100" dirty="0"/>
                        <a:t> key field increment</a:t>
                      </a:r>
                      <a:endParaRPr lang="en-US" sz="1100" dirty="0">
                        <a:latin typeface="+mn-lt"/>
                      </a:endParaRPr>
                    </a:p>
                  </a:txBody>
                  <a:tcPr marL="86855" marR="86855" marT="43428" marB="43428" anchor="ctr">
                    <a:solidFill>
                      <a:schemeClr val="tx2"/>
                    </a:solidFill>
                  </a:tcPr>
                </a:tc>
                <a:tc>
                  <a:txBody>
                    <a:bodyPr/>
                    <a:lstStyle/>
                    <a:p>
                      <a:pPr>
                        <a:buNone/>
                      </a:pPr>
                      <a:r>
                        <a:rPr lang="en-US" sz="1100" dirty="0" err="1"/>
                        <a:t>Tăng</a:t>
                      </a:r>
                      <a:r>
                        <a:rPr lang="en-US" sz="1100" dirty="0"/>
                        <a:t> </a:t>
                      </a:r>
                      <a:r>
                        <a:rPr lang="en-US" sz="1100" dirty="0" err="1"/>
                        <a:t>giá</a:t>
                      </a:r>
                      <a:r>
                        <a:rPr lang="en-US" sz="1100" dirty="0"/>
                        <a:t> </a:t>
                      </a:r>
                      <a:r>
                        <a:rPr lang="en-US" sz="1100" dirty="0" err="1"/>
                        <a:t>trị</a:t>
                      </a:r>
                      <a:r>
                        <a:rPr lang="en-US" sz="1100" dirty="0"/>
                        <a:t> </a:t>
                      </a:r>
                      <a:r>
                        <a:rPr lang="en-US" sz="1100" dirty="0" err="1"/>
                        <a:t>số</a:t>
                      </a:r>
                      <a:r>
                        <a:rPr lang="en-US" sz="1100" dirty="0"/>
                        <a:t> </a:t>
                      </a:r>
                      <a:r>
                        <a:rPr lang="en-US" sz="1100" dirty="0" err="1"/>
                        <a:t>của</a:t>
                      </a:r>
                      <a:r>
                        <a:rPr lang="en-US" sz="1100" dirty="0"/>
                        <a:t> field</a:t>
                      </a:r>
                      <a:endParaRPr lang="en-US" sz="1100" dirty="0">
                        <a:latin typeface="+mn-lt"/>
                      </a:endParaRPr>
                    </a:p>
                  </a:txBody>
                  <a:tcPr marL="86855" marR="86855" marT="43428" marB="43428" anchor="ctr">
                    <a:solidFill>
                      <a:schemeClr val="tx2"/>
                    </a:solidFill>
                  </a:tcPr>
                </a:tc>
                <a:extLst>
                  <a:ext uri="{0D108BD9-81ED-4DB2-BD59-A6C34878D82A}">
                    <a16:rowId xmlns:a16="http://schemas.microsoft.com/office/drawing/2014/main" val="2863303501"/>
                  </a:ext>
                </a:extLst>
              </a:tr>
            </a:tbl>
          </a:graphicData>
        </a:graphic>
      </p:graphicFrame>
    </p:spTree>
    <p:extLst>
      <p:ext uri="{BB962C8B-B14F-4D97-AF65-F5344CB8AC3E}">
        <p14:creationId xmlns:p14="http://schemas.microsoft.com/office/powerpoint/2010/main" val="404811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AA8BEC1-0A49-FDA2-80AF-9496E98970DA}"/>
              </a:ext>
            </a:extLst>
          </p:cNvPr>
          <p:cNvSpPr>
            <a:spLocks noGrp="1"/>
          </p:cNvSpPr>
          <p:nvPr>
            <p:ph type="title"/>
          </p:nvPr>
        </p:nvSpPr>
        <p:spPr/>
        <p:txBody>
          <a:bodyPr/>
          <a:lstStyle/>
          <a:p>
            <a:r>
              <a:rPr lang="en" dirty="0">
                <a:solidFill>
                  <a:schemeClr val="bg2"/>
                </a:solidFill>
              </a:rPr>
              <a:t>KIỂU DỮ LIỆU NÂNG CAO</a:t>
            </a:r>
            <a:endParaRPr lang="en-US" dirty="0"/>
          </a:p>
        </p:txBody>
      </p:sp>
      <p:sp>
        <p:nvSpPr>
          <p:cNvPr id="13" name="Subtitle 12">
            <a:extLst>
              <a:ext uri="{FF2B5EF4-FFF2-40B4-BE49-F238E27FC236}">
                <a16:creationId xmlns:a16="http://schemas.microsoft.com/office/drawing/2014/main" id="{FC986436-0479-523A-3FB3-5432D398BD38}"/>
              </a:ext>
            </a:extLst>
          </p:cNvPr>
          <p:cNvSpPr>
            <a:spLocks noGrp="1"/>
          </p:cNvSpPr>
          <p:nvPr>
            <p:ph type="subTitle" idx="1"/>
          </p:nvPr>
        </p:nvSpPr>
        <p:spPr/>
        <p:txBody>
          <a:bodyPr/>
          <a:lstStyle/>
          <a:p>
            <a:pPr marL="0" indent="0" algn="just">
              <a:lnSpc>
                <a:spcPct val="150000"/>
              </a:lnSpc>
            </a:pPr>
            <a:r>
              <a:rPr lang="en-US" sz="1100" dirty="0" err="1"/>
              <a:t>Chuỗi</a:t>
            </a:r>
            <a:r>
              <a:rPr lang="en-US" sz="1100" dirty="0"/>
              <a:t> bit (0 </a:t>
            </a:r>
            <a:r>
              <a:rPr lang="en-US" sz="1100" dirty="0" err="1"/>
              <a:t>hoặc</a:t>
            </a:r>
            <a:r>
              <a:rPr lang="en-US" sz="1100" dirty="0"/>
              <a:t> 1), </a:t>
            </a:r>
            <a:r>
              <a:rPr lang="en-US" sz="1100" dirty="0" err="1"/>
              <a:t>tiết</a:t>
            </a:r>
            <a:r>
              <a:rPr lang="en-US" sz="1100" dirty="0"/>
              <a:t> </a:t>
            </a:r>
            <a:r>
              <a:rPr lang="en-US" sz="1100" dirty="0" err="1"/>
              <a:t>kiệm</a:t>
            </a:r>
            <a:r>
              <a:rPr lang="en-US" sz="1100" dirty="0"/>
              <a:t> </a:t>
            </a:r>
            <a:r>
              <a:rPr lang="en-US" sz="1100" dirty="0" err="1"/>
              <a:t>bộ</a:t>
            </a:r>
            <a:r>
              <a:rPr lang="en-US" sz="1100" dirty="0"/>
              <a:t> </a:t>
            </a:r>
            <a:r>
              <a:rPr lang="en-US" sz="1100" dirty="0" err="1"/>
              <a:t>nhớ</a:t>
            </a:r>
            <a:r>
              <a:rPr lang="en-US" sz="1100" dirty="0"/>
              <a:t> </a:t>
            </a:r>
            <a:r>
              <a:rPr lang="en-US" sz="1100" dirty="0" err="1"/>
              <a:t>cho</a:t>
            </a:r>
            <a:r>
              <a:rPr lang="en-US" sz="1100" dirty="0"/>
              <a:t> </a:t>
            </a:r>
            <a:r>
              <a:rPr lang="en-US" sz="1100" dirty="0" err="1"/>
              <a:t>tập</a:t>
            </a:r>
            <a:r>
              <a:rPr lang="en-US" sz="1100" dirty="0"/>
              <a:t> </a:t>
            </a:r>
            <a:r>
              <a:rPr lang="en-US" sz="1100" dirty="0" err="1"/>
              <a:t>hợp</a:t>
            </a:r>
            <a:r>
              <a:rPr lang="en-US" sz="1100" dirty="0"/>
              <a:t> </a:t>
            </a:r>
            <a:r>
              <a:rPr lang="en-US" sz="1100" dirty="0" err="1"/>
              <a:t>boolean</a:t>
            </a:r>
            <a:r>
              <a:rPr lang="en-US" sz="1100" dirty="0"/>
              <a:t> </a:t>
            </a:r>
            <a:r>
              <a:rPr lang="en-US" sz="1100" dirty="0" err="1"/>
              <a:t>lớn</a:t>
            </a:r>
            <a:r>
              <a:rPr lang="en-US" sz="1100" dirty="0"/>
              <a:t>.</a:t>
            </a:r>
            <a:endParaRPr lang="en-US" sz="1100" dirty="0">
              <a:effectLst/>
            </a:endParaRPr>
          </a:p>
        </p:txBody>
      </p:sp>
      <p:sp>
        <p:nvSpPr>
          <p:cNvPr id="14" name="Subtitle 13">
            <a:extLst>
              <a:ext uri="{FF2B5EF4-FFF2-40B4-BE49-F238E27FC236}">
                <a16:creationId xmlns:a16="http://schemas.microsoft.com/office/drawing/2014/main" id="{3681D452-96DC-2F64-E282-B47D6A06D0F5}"/>
              </a:ext>
            </a:extLst>
          </p:cNvPr>
          <p:cNvSpPr>
            <a:spLocks noGrp="1"/>
          </p:cNvSpPr>
          <p:nvPr>
            <p:ph type="subTitle" idx="2"/>
          </p:nvPr>
        </p:nvSpPr>
        <p:spPr/>
        <p:txBody>
          <a:bodyPr/>
          <a:lstStyle/>
          <a:p>
            <a:pPr marL="0" indent="0" algn="just">
              <a:lnSpc>
                <a:spcPct val="150000"/>
              </a:lnSpc>
            </a:pPr>
            <a:r>
              <a:rPr lang="vi-VN" sz="1100" dirty="0"/>
              <a:t>Ước lượng phần tử duy nhất trong tập hợp lớn, dùng ~12KB, độ chính xác cao.</a:t>
            </a:r>
            <a:endParaRPr lang="vi-VN" sz="1100" dirty="0">
              <a:effectLst/>
            </a:endParaRPr>
          </a:p>
        </p:txBody>
      </p:sp>
      <p:sp>
        <p:nvSpPr>
          <p:cNvPr id="15" name="Subtitle 14">
            <a:extLst>
              <a:ext uri="{FF2B5EF4-FFF2-40B4-BE49-F238E27FC236}">
                <a16:creationId xmlns:a16="http://schemas.microsoft.com/office/drawing/2014/main" id="{1C28FF5B-D4DB-015F-05BA-E6E5C6185DB7}"/>
              </a:ext>
            </a:extLst>
          </p:cNvPr>
          <p:cNvSpPr>
            <a:spLocks noGrp="1"/>
          </p:cNvSpPr>
          <p:nvPr>
            <p:ph type="subTitle" idx="3"/>
          </p:nvPr>
        </p:nvSpPr>
        <p:spPr>
          <a:xfrm>
            <a:off x="5608338" y="1759738"/>
            <a:ext cx="2312400" cy="1001700"/>
          </a:xfrm>
        </p:spPr>
        <p:txBody>
          <a:bodyPr/>
          <a:lstStyle/>
          <a:p>
            <a:pPr marL="0" indent="0" algn="just">
              <a:lnSpc>
                <a:spcPct val="150000"/>
              </a:lnSpc>
            </a:pPr>
            <a:r>
              <a:rPr lang="vi-VN" sz="1100" dirty="0"/>
              <a:t>Lưu trữ và xử lý dữ liệu luồng theo thời gian, hỗ trợ nhật ký và thời gian thực.</a:t>
            </a:r>
            <a:endParaRPr lang="vi-VN" sz="1100" dirty="0">
              <a:effectLst/>
            </a:endParaRPr>
          </a:p>
        </p:txBody>
      </p:sp>
      <p:sp>
        <p:nvSpPr>
          <p:cNvPr id="16" name="Subtitle 15">
            <a:extLst>
              <a:ext uri="{FF2B5EF4-FFF2-40B4-BE49-F238E27FC236}">
                <a16:creationId xmlns:a16="http://schemas.microsoft.com/office/drawing/2014/main" id="{ECE17858-3B4E-951F-55DC-DD0505321F3B}"/>
              </a:ext>
            </a:extLst>
          </p:cNvPr>
          <p:cNvSpPr>
            <a:spLocks noGrp="1"/>
          </p:cNvSpPr>
          <p:nvPr>
            <p:ph type="subTitle" idx="4"/>
          </p:nvPr>
        </p:nvSpPr>
        <p:spPr/>
        <p:txBody>
          <a:bodyPr/>
          <a:lstStyle/>
          <a:p>
            <a:pPr marL="0" indent="0"/>
            <a:r>
              <a:rPr lang="en-US" b="1" dirty="0">
                <a:solidFill>
                  <a:schemeClr val="bg2"/>
                </a:solidFill>
              </a:rPr>
              <a:t>Bitmap</a:t>
            </a:r>
            <a:endParaRPr lang="en-US" dirty="0">
              <a:solidFill>
                <a:schemeClr val="bg2"/>
              </a:solidFill>
            </a:endParaRPr>
          </a:p>
        </p:txBody>
      </p:sp>
      <p:sp>
        <p:nvSpPr>
          <p:cNvPr id="17" name="Subtitle 16">
            <a:extLst>
              <a:ext uri="{FF2B5EF4-FFF2-40B4-BE49-F238E27FC236}">
                <a16:creationId xmlns:a16="http://schemas.microsoft.com/office/drawing/2014/main" id="{AA46D98F-3DFE-BE34-51F1-2F2BD66A9AF1}"/>
              </a:ext>
            </a:extLst>
          </p:cNvPr>
          <p:cNvSpPr>
            <a:spLocks noGrp="1"/>
          </p:cNvSpPr>
          <p:nvPr>
            <p:ph type="subTitle" idx="5"/>
          </p:nvPr>
        </p:nvSpPr>
        <p:spPr/>
        <p:txBody>
          <a:bodyPr/>
          <a:lstStyle/>
          <a:p>
            <a:pPr marL="0" indent="0"/>
            <a:r>
              <a:rPr lang="en-US" b="1" dirty="0" err="1">
                <a:solidFill>
                  <a:schemeClr val="bg2"/>
                </a:solidFill>
              </a:rPr>
              <a:t>HyperLogLog</a:t>
            </a:r>
            <a:endParaRPr lang="en-US" dirty="0">
              <a:solidFill>
                <a:schemeClr val="bg2"/>
              </a:solidFill>
            </a:endParaRPr>
          </a:p>
        </p:txBody>
      </p:sp>
      <p:sp>
        <p:nvSpPr>
          <p:cNvPr id="18" name="Subtitle 17">
            <a:extLst>
              <a:ext uri="{FF2B5EF4-FFF2-40B4-BE49-F238E27FC236}">
                <a16:creationId xmlns:a16="http://schemas.microsoft.com/office/drawing/2014/main" id="{E8E2F700-3D75-3EB8-7897-6D5611DAD38F}"/>
              </a:ext>
            </a:extLst>
          </p:cNvPr>
          <p:cNvSpPr>
            <a:spLocks noGrp="1"/>
          </p:cNvSpPr>
          <p:nvPr>
            <p:ph type="subTitle" idx="6"/>
          </p:nvPr>
        </p:nvSpPr>
        <p:spPr/>
        <p:txBody>
          <a:bodyPr/>
          <a:lstStyle/>
          <a:p>
            <a:pPr marL="0" indent="0"/>
            <a:r>
              <a:rPr lang="en-US" b="1" dirty="0">
                <a:solidFill>
                  <a:schemeClr val="bg2"/>
                </a:solidFill>
              </a:rPr>
              <a:t>Streams</a:t>
            </a:r>
            <a:endParaRPr lang="en-US" dirty="0">
              <a:solidFill>
                <a:schemeClr val="bg2"/>
              </a:solidFill>
            </a:endParaRPr>
          </a:p>
        </p:txBody>
      </p:sp>
      <p:sp>
        <p:nvSpPr>
          <p:cNvPr id="19" name="Subtitle 18">
            <a:extLst>
              <a:ext uri="{FF2B5EF4-FFF2-40B4-BE49-F238E27FC236}">
                <a16:creationId xmlns:a16="http://schemas.microsoft.com/office/drawing/2014/main" id="{E5BA5CFB-97F1-C1C7-6936-30A36CFC2782}"/>
              </a:ext>
            </a:extLst>
          </p:cNvPr>
          <p:cNvSpPr>
            <a:spLocks noGrp="1"/>
          </p:cNvSpPr>
          <p:nvPr>
            <p:ph type="subTitle" idx="7"/>
          </p:nvPr>
        </p:nvSpPr>
        <p:spPr/>
        <p:txBody>
          <a:bodyPr/>
          <a:lstStyle/>
          <a:p>
            <a:pPr marL="0" indent="0" algn="just">
              <a:lnSpc>
                <a:spcPct val="150000"/>
              </a:lnSpc>
            </a:pPr>
            <a:r>
              <a:rPr lang="vi-VN" sz="1100" dirty="0"/>
              <a:t>Lưu trữ/truy vấn dữ liệu địa lý (kinh độ, vĩ độ), tính khoảng cách hoặc tìm điểm trong bán kính.</a:t>
            </a:r>
          </a:p>
        </p:txBody>
      </p:sp>
      <p:sp>
        <p:nvSpPr>
          <p:cNvPr id="20" name="Subtitle 19">
            <a:extLst>
              <a:ext uri="{FF2B5EF4-FFF2-40B4-BE49-F238E27FC236}">
                <a16:creationId xmlns:a16="http://schemas.microsoft.com/office/drawing/2014/main" id="{4E53BCC6-EEFC-6D01-5DB2-92BE0CAB7F5E}"/>
              </a:ext>
            </a:extLst>
          </p:cNvPr>
          <p:cNvSpPr>
            <a:spLocks noGrp="1"/>
          </p:cNvSpPr>
          <p:nvPr>
            <p:ph type="subTitle" idx="8"/>
          </p:nvPr>
        </p:nvSpPr>
        <p:spPr/>
        <p:txBody>
          <a:bodyPr/>
          <a:lstStyle/>
          <a:p>
            <a:pPr marL="0" indent="0" algn="just">
              <a:lnSpc>
                <a:spcPct val="150000"/>
              </a:lnSpc>
            </a:pPr>
            <a:r>
              <a:rPr lang="vi-VN" sz="1100" dirty="0"/>
              <a:t>Lưu trữ/truy vấn dữ liệu địa lý (kinh độ, vĩ độ), tính khoảng cách hoặc tìm điểm trong bán kính.</a:t>
            </a:r>
          </a:p>
        </p:txBody>
      </p:sp>
      <p:sp>
        <p:nvSpPr>
          <p:cNvPr id="21" name="Subtitle 20">
            <a:extLst>
              <a:ext uri="{FF2B5EF4-FFF2-40B4-BE49-F238E27FC236}">
                <a16:creationId xmlns:a16="http://schemas.microsoft.com/office/drawing/2014/main" id="{C8705707-D00A-EF8D-248E-92314061FA7F}"/>
              </a:ext>
            </a:extLst>
          </p:cNvPr>
          <p:cNvSpPr>
            <a:spLocks noGrp="1"/>
          </p:cNvSpPr>
          <p:nvPr>
            <p:ph type="subTitle" idx="9"/>
          </p:nvPr>
        </p:nvSpPr>
        <p:spPr/>
        <p:txBody>
          <a:bodyPr/>
          <a:lstStyle/>
          <a:p>
            <a:pPr marL="0" indent="0" algn="just">
              <a:lnSpc>
                <a:spcPct val="150000"/>
              </a:lnSpc>
            </a:pPr>
            <a:r>
              <a:rPr lang="vi-VN" sz="1100" dirty="0"/>
              <a:t>Lưu trữ/phân tích chuỗi thời gian (cảm biến, cổ phiếu), hỗ trợ nén và truy vấn theo thời gian.</a:t>
            </a:r>
          </a:p>
        </p:txBody>
      </p:sp>
      <p:sp>
        <p:nvSpPr>
          <p:cNvPr id="22" name="Subtitle 21">
            <a:extLst>
              <a:ext uri="{FF2B5EF4-FFF2-40B4-BE49-F238E27FC236}">
                <a16:creationId xmlns:a16="http://schemas.microsoft.com/office/drawing/2014/main" id="{B9F286AE-59E6-1287-B162-E13842A75ACA}"/>
              </a:ext>
            </a:extLst>
          </p:cNvPr>
          <p:cNvSpPr>
            <a:spLocks noGrp="1"/>
          </p:cNvSpPr>
          <p:nvPr>
            <p:ph type="subTitle" idx="13"/>
          </p:nvPr>
        </p:nvSpPr>
        <p:spPr/>
        <p:txBody>
          <a:bodyPr/>
          <a:lstStyle/>
          <a:p>
            <a:pPr marL="0" indent="0"/>
            <a:r>
              <a:rPr lang="en-US" b="1" dirty="0">
                <a:solidFill>
                  <a:schemeClr val="bg2"/>
                </a:solidFill>
              </a:rPr>
              <a:t>Geo</a:t>
            </a:r>
            <a:endParaRPr lang="en-US" dirty="0">
              <a:solidFill>
                <a:schemeClr val="bg2"/>
              </a:solidFill>
            </a:endParaRPr>
          </a:p>
        </p:txBody>
      </p:sp>
      <p:sp>
        <p:nvSpPr>
          <p:cNvPr id="23" name="Subtitle 22">
            <a:extLst>
              <a:ext uri="{FF2B5EF4-FFF2-40B4-BE49-F238E27FC236}">
                <a16:creationId xmlns:a16="http://schemas.microsoft.com/office/drawing/2014/main" id="{EFB1CEC4-BEB0-186A-4262-B4D2BCAA563F}"/>
              </a:ext>
            </a:extLst>
          </p:cNvPr>
          <p:cNvSpPr>
            <a:spLocks noGrp="1"/>
          </p:cNvSpPr>
          <p:nvPr>
            <p:ph type="subTitle" idx="14"/>
          </p:nvPr>
        </p:nvSpPr>
        <p:spPr/>
        <p:txBody>
          <a:bodyPr/>
          <a:lstStyle/>
          <a:p>
            <a:pPr marL="0" indent="0"/>
            <a:r>
              <a:rPr lang="en-US" b="1" dirty="0">
                <a:solidFill>
                  <a:schemeClr val="bg2"/>
                </a:solidFill>
              </a:rPr>
              <a:t>JSON</a:t>
            </a:r>
            <a:endParaRPr lang="en-US" dirty="0">
              <a:solidFill>
                <a:schemeClr val="bg2"/>
              </a:solidFill>
            </a:endParaRPr>
          </a:p>
        </p:txBody>
      </p:sp>
      <p:sp>
        <p:nvSpPr>
          <p:cNvPr id="24" name="Subtitle 23">
            <a:extLst>
              <a:ext uri="{FF2B5EF4-FFF2-40B4-BE49-F238E27FC236}">
                <a16:creationId xmlns:a16="http://schemas.microsoft.com/office/drawing/2014/main" id="{A031A875-C171-63C2-AE59-D585222F657C}"/>
              </a:ext>
            </a:extLst>
          </p:cNvPr>
          <p:cNvSpPr>
            <a:spLocks noGrp="1"/>
          </p:cNvSpPr>
          <p:nvPr>
            <p:ph type="subTitle" idx="15"/>
          </p:nvPr>
        </p:nvSpPr>
        <p:spPr/>
        <p:txBody>
          <a:bodyPr/>
          <a:lstStyle/>
          <a:p>
            <a:pPr marL="0" indent="0"/>
            <a:r>
              <a:rPr lang="en-US" b="1" dirty="0" err="1">
                <a:solidFill>
                  <a:schemeClr val="bg2"/>
                </a:solidFill>
              </a:rPr>
              <a:t>TimeSeries</a:t>
            </a:r>
            <a:endParaRPr lang="en-US" dirty="0">
              <a:solidFill>
                <a:schemeClr val="bg2"/>
              </a:solidFill>
            </a:endParaRPr>
          </a:p>
        </p:txBody>
      </p:sp>
      <p:sp>
        <p:nvSpPr>
          <p:cNvPr id="11" name="Slide Number Placeholder 10">
            <a:extLst>
              <a:ext uri="{FF2B5EF4-FFF2-40B4-BE49-F238E27FC236}">
                <a16:creationId xmlns:a16="http://schemas.microsoft.com/office/drawing/2014/main" id="{F4797895-C8E7-C20A-5ED7-C3B82510CFB2}"/>
              </a:ext>
            </a:extLst>
          </p:cNvPr>
          <p:cNvSpPr>
            <a:spLocks noGrp="1"/>
          </p:cNvSpPr>
          <p:nvPr>
            <p:ph type="sldNum" sz="quarter" idx="16"/>
          </p:nvPr>
        </p:nvSpPr>
        <p:spPr/>
        <p:txBody>
          <a:bodyPr/>
          <a:lstStyle/>
          <a:p>
            <a:fld id="{2495164B-5D6D-4E6F-9B21-42D9DF0EA601}" type="slidenum">
              <a:rPr lang="en-US" smtClean="0"/>
              <a:t>38</a:t>
            </a:fld>
            <a:endParaRPr lang="en-US"/>
          </a:p>
        </p:txBody>
      </p:sp>
      <p:sp>
        <p:nvSpPr>
          <p:cNvPr id="2" name="Footer Placeholder 1">
            <a:extLst>
              <a:ext uri="{FF2B5EF4-FFF2-40B4-BE49-F238E27FC236}">
                <a16:creationId xmlns:a16="http://schemas.microsoft.com/office/drawing/2014/main" id="{443D7427-97F2-A9B4-55E1-730EEC93046C}"/>
              </a:ext>
            </a:extLst>
          </p:cNvPr>
          <p:cNvSpPr>
            <a:spLocks noGrp="1"/>
          </p:cNvSpPr>
          <p:nvPr>
            <p:ph type="ftr" sz="quarter" idx="17"/>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018657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6529EE52-FE68-16AD-8638-48B3A81052E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ACF4EF7-AD34-54C0-196C-125EA8E14D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bg2"/>
                </a:solidFill>
              </a:rPr>
              <a:t>Json (</a:t>
            </a:r>
            <a:r>
              <a:rPr lang="en-US" dirty="0" err="1">
                <a:solidFill>
                  <a:schemeClr val="bg2"/>
                </a:solidFill>
              </a:rPr>
              <a:t>RedisJSON</a:t>
            </a:r>
            <a:r>
              <a:rPr lang="en-US" dirty="0">
                <a:solidFill>
                  <a:schemeClr val="bg2"/>
                </a:solidFill>
              </a:rPr>
              <a:t> Module)</a:t>
            </a:r>
          </a:p>
        </p:txBody>
      </p:sp>
      <p:sp>
        <p:nvSpPr>
          <p:cNvPr id="10" name="Slide Number Placeholder 9">
            <a:extLst>
              <a:ext uri="{FF2B5EF4-FFF2-40B4-BE49-F238E27FC236}">
                <a16:creationId xmlns:a16="http://schemas.microsoft.com/office/drawing/2014/main" id="{5309DA2F-29DF-F770-219A-CA2109D8A2F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39</a:t>
            </a:fld>
            <a:endParaRPr lang="en-US"/>
          </a:p>
        </p:txBody>
      </p:sp>
      <p:sp>
        <p:nvSpPr>
          <p:cNvPr id="2" name="Footer Placeholder 1">
            <a:extLst>
              <a:ext uri="{FF2B5EF4-FFF2-40B4-BE49-F238E27FC236}">
                <a16:creationId xmlns:a16="http://schemas.microsoft.com/office/drawing/2014/main" id="{D40C7A06-B26D-4488-7709-872A9F4552DC}"/>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14" name="Table 13">
            <a:extLst>
              <a:ext uri="{FF2B5EF4-FFF2-40B4-BE49-F238E27FC236}">
                <a16:creationId xmlns:a16="http://schemas.microsoft.com/office/drawing/2014/main" id="{36A390CF-6D50-5178-00B7-0B0598D80E7E}"/>
              </a:ext>
            </a:extLst>
          </p:cNvPr>
          <p:cNvGraphicFramePr>
            <a:graphicFrameLocks noGrp="1"/>
          </p:cNvGraphicFramePr>
          <p:nvPr>
            <p:extLst>
              <p:ext uri="{D42A27DB-BD31-4B8C-83A1-F6EECF244321}">
                <p14:modId xmlns:p14="http://schemas.microsoft.com/office/powerpoint/2010/main" val="1914740275"/>
              </p:ext>
            </p:extLst>
          </p:nvPr>
        </p:nvGraphicFramePr>
        <p:xfrm>
          <a:off x="628650" y="1612334"/>
          <a:ext cx="5143500" cy="2560320"/>
        </p:xfrm>
        <a:graphic>
          <a:graphicData uri="http://schemas.openxmlformats.org/drawingml/2006/table">
            <a:tbl>
              <a:tblPr>
                <a:tableStyleId>{BC89EF96-8CEA-46FF-86C4-4CE0E7609802}</a:tableStyleId>
              </a:tblPr>
              <a:tblGrid>
                <a:gridCol w="2907620">
                  <a:extLst>
                    <a:ext uri="{9D8B030D-6E8A-4147-A177-3AD203B41FA5}">
                      <a16:colId xmlns:a16="http://schemas.microsoft.com/office/drawing/2014/main" val="3135406592"/>
                    </a:ext>
                  </a:extLst>
                </a:gridCol>
                <a:gridCol w="2235880">
                  <a:extLst>
                    <a:ext uri="{9D8B030D-6E8A-4147-A177-3AD203B41FA5}">
                      <a16:colId xmlns:a16="http://schemas.microsoft.com/office/drawing/2014/main" val="1175404959"/>
                    </a:ext>
                  </a:extLst>
                </a:gridCol>
              </a:tblGrid>
              <a:tr h="426720">
                <a:tc>
                  <a:txBody>
                    <a:bodyPr/>
                    <a:lstStyle/>
                    <a:p>
                      <a:pPr>
                        <a:buNone/>
                      </a:pPr>
                      <a:r>
                        <a:rPr lang="en-US" sz="1100"/>
                        <a:t>Lệnh</a:t>
                      </a:r>
                      <a:endParaRPr lang="en-US" sz="1100">
                        <a:latin typeface="+mn-lt"/>
                      </a:endParaRPr>
                    </a:p>
                  </a:txBody>
                  <a:tcPr anchor="ctr">
                    <a:solidFill>
                      <a:schemeClr val="tx2"/>
                    </a:solidFill>
                  </a:tcPr>
                </a:tc>
                <a:tc>
                  <a:txBody>
                    <a:bodyPr/>
                    <a:lstStyle/>
                    <a:p>
                      <a:pPr>
                        <a:buNone/>
                      </a:pPr>
                      <a:r>
                        <a:rPr lang="en-US" sz="1100"/>
                        <a:t>Mô tả</a:t>
                      </a:r>
                      <a:endParaRPr lang="en-US" sz="1100">
                        <a:latin typeface="+mn-lt"/>
                      </a:endParaRPr>
                    </a:p>
                  </a:txBody>
                  <a:tcPr anchor="ctr">
                    <a:solidFill>
                      <a:schemeClr val="tx2"/>
                    </a:solidFill>
                  </a:tcPr>
                </a:tc>
                <a:extLst>
                  <a:ext uri="{0D108BD9-81ED-4DB2-BD59-A6C34878D82A}">
                    <a16:rowId xmlns:a16="http://schemas.microsoft.com/office/drawing/2014/main" val="1286002064"/>
                  </a:ext>
                </a:extLst>
              </a:tr>
              <a:tr h="426720">
                <a:tc>
                  <a:txBody>
                    <a:bodyPr/>
                    <a:lstStyle/>
                    <a:p>
                      <a:pPr>
                        <a:buNone/>
                      </a:pPr>
                      <a:r>
                        <a:rPr lang="en-US" sz="1100" b="1" dirty="0"/>
                        <a:t>JSON</a:t>
                      </a:r>
                      <a:r>
                        <a:rPr lang="en-US" sz="1100" dirty="0"/>
                        <a:t>.SET key path value</a:t>
                      </a:r>
                      <a:endParaRPr lang="en-US" sz="1100" dirty="0">
                        <a:latin typeface="+mn-lt"/>
                      </a:endParaRPr>
                    </a:p>
                  </a:txBody>
                  <a:tcPr anchor="ctr">
                    <a:solidFill>
                      <a:schemeClr val="tx2"/>
                    </a:solidFill>
                  </a:tcPr>
                </a:tc>
                <a:tc>
                  <a:txBody>
                    <a:bodyPr/>
                    <a:lstStyle/>
                    <a:p>
                      <a:pPr>
                        <a:buNone/>
                      </a:pPr>
                      <a:r>
                        <a:rPr lang="en-US" sz="1100"/>
                        <a:t>Tạo hoặc cập nhật JSON</a:t>
                      </a:r>
                      <a:endParaRPr lang="en-US" sz="1100">
                        <a:latin typeface="+mn-lt"/>
                      </a:endParaRPr>
                    </a:p>
                  </a:txBody>
                  <a:tcPr anchor="ctr">
                    <a:solidFill>
                      <a:schemeClr val="tx2"/>
                    </a:solidFill>
                  </a:tcPr>
                </a:tc>
                <a:extLst>
                  <a:ext uri="{0D108BD9-81ED-4DB2-BD59-A6C34878D82A}">
                    <a16:rowId xmlns:a16="http://schemas.microsoft.com/office/drawing/2014/main" val="1145014576"/>
                  </a:ext>
                </a:extLst>
              </a:tr>
              <a:tr h="426720">
                <a:tc>
                  <a:txBody>
                    <a:bodyPr/>
                    <a:lstStyle/>
                    <a:p>
                      <a:pPr>
                        <a:buNone/>
                      </a:pPr>
                      <a:r>
                        <a:rPr lang="en-US" sz="1100" b="1" dirty="0"/>
                        <a:t>JSON</a:t>
                      </a:r>
                      <a:r>
                        <a:rPr lang="en-US" sz="1100" dirty="0"/>
                        <a:t>.GET key [path]</a:t>
                      </a:r>
                      <a:endParaRPr lang="en-US" sz="1100" dirty="0">
                        <a:latin typeface="+mn-lt"/>
                      </a:endParaRPr>
                    </a:p>
                  </a:txBody>
                  <a:tcPr anchor="ctr">
                    <a:solidFill>
                      <a:schemeClr val="tx2"/>
                    </a:solidFill>
                  </a:tcPr>
                </a:tc>
                <a:tc>
                  <a:txBody>
                    <a:bodyPr/>
                    <a:lstStyle/>
                    <a:p>
                      <a:pPr>
                        <a:buNone/>
                      </a:pPr>
                      <a:r>
                        <a:rPr lang="vi-VN" sz="1100"/>
                        <a:t>Lấy JSON hoặc trường cụ thể</a:t>
                      </a:r>
                      <a:endParaRPr lang="vi-VN" sz="1100">
                        <a:latin typeface="+mn-lt"/>
                      </a:endParaRPr>
                    </a:p>
                  </a:txBody>
                  <a:tcPr anchor="ctr">
                    <a:solidFill>
                      <a:schemeClr val="tx2"/>
                    </a:solidFill>
                  </a:tcPr>
                </a:tc>
                <a:extLst>
                  <a:ext uri="{0D108BD9-81ED-4DB2-BD59-A6C34878D82A}">
                    <a16:rowId xmlns:a16="http://schemas.microsoft.com/office/drawing/2014/main" val="1408214830"/>
                  </a:ext>
                </a:extLst>
              </a:tr>
              <a:tr h="426720">
                <a:tc>
                  <a:txBody>
                    <a:bodyPr/>
                    <a:lstStyle/>
                    <a:p>
                      <a:pPr>
                        <a:buNone/>
                      </a:pPr>
                      <a:r>
                        <a:rPr lang="en-US" sz="1100" b="1" dirty="0"/>
                        <a:t>JSON</a:t>
                      </a:r>
                      <a:r>
                        <a:rPr lang="en-US" sz="1100" dirty="0"/>
                        <a:t>.DEL key [path]</a:t>
                      </a:r>
                      <a:endParaRPr lang="en-US" sz="1100" dirty="0">
                        <a:latin typeface="+mn-lt"/>
                      </a:endParaRPr>
                    </a:p>
                  </a:txBody>
                  <a:tcPr anchor="ctr">
                    <a:solidFill>
                      <a:schemeClr val="tx2"/>
                    </a:solidFill>
                  </a:tcPr>
                </a:tc>
                <a:tc>
                  <a:txBody>
                    <a:bodyPr/>
                    <a:lstStyle/>
                    <a:p>
                      <a:pPr>
                        <a:buNone/>
                      </a:pPr>
                      <a:r>
                        <a:rPr lang="vi-VN" sz="1100"/>
                        <a:t>Xóa JSON hoặc trường</a:t>
                      </a:r>
                      <a:endParaRPr lang="vi-VN" sz="1100">
                        <a:latin typeface="+mn-lt"/>
                      </a:endParaRPr>
                    </a:p>
                  </a:txBody>
                  <a:tcPr anchor="ctr">
                    <a:solidFill>
                      <a:schemeClr val="tx2"/>
                    </a:solidFill>
                  </a:tcPr>
                </a:tc>
                <a:extLst>
                  <a:ext uri="{0D108BD9-81ED-4DB2-BD59-A6C34878D82A}">
                    <a16:rowId xmlns:a16="http://schemas.microsoft.com/office/drawing/2014/main" val="3281220549"/>
                  </a:ext>
                </a:extLst>
              </a:tr>
              <a:tr h="426720">
                <a:tc>
                  <a:txBody>
                    <a:bodyPr/>
                    <a:lstStyle/>
                    <a:p>
                      <a:pPr>
                        <a:buNone/>
                      </a:pPr>
                      <a:r>
                        <a:rPr lang="en-US" sz="1100" b="1" dirty="0"/>
                        <a:t>JSON</a:t>
                      </a:r>
                      <a:r>
                        <a:rPr lang="en-US" sz="1100" dirty="0"/>
                        <a:t>.NUMINCRBY key path number</a:t>
                      </a:r>
                      <a:endParaRPr lang="en-US" sz="1100" dirty="0">
                        <a:latin typeface="+mn-lt"/>
                      </a:endParaRPr>
                    </a:p>
                  </a:txBody>
                  <a:tcPr anchor="ctr">
                    <a:solidFill>
                      <a:schemeClr val="tx2"/>
                    </a:solidFill>
                  </a:tcPr>
                </a:tc>
                <a:tc>
                  <a:txBody>
                    <a:bodyPr/>
                    <a:lstStyle/>
                    <a:p>
                      <a:pPr>
                        <a:buNone/>
                      </a:pPr>
                      <a:r>
                        <a:rPr lang="en-US" sz="1100"/>
                        <a:t>Tăng giá trị số</a:t>
                      </a:r>
                      <a:endParaRPr lang="en-US" sz="1100">
                        <a:latin typeface="+mn-lt"/>
                      </a:endParaRPr>
                    </a:p>
                  </a:txBody>
                  <a:tcPr anchor="ctr">
                    <a:solidFill>
                      <a:schemeClr val="tx2"/>
                    </a:solidFill>
                  </a:tcPr>
                </a:tc>
                <a:extLst>
                  <a:ext uri="{0D108BD9-81ED-4DB2-BD59-A6C34878D82A}">
                    <a16:rowId xmlns:a16="http://schemas.microsoft.com/office/drawing/2014/main" val="3809617661"/>
                  </a:ext>
                </a:extLst>
              </a:tr>
              <a:tr h="426720">
                <a:tc>
                  <a:txBody>
                    <a:bodyPr/>
                    <a:lstStyle/>
                    <a:p>
                      <a:pPr>
                        <a:buNone/>
                      </a:pPr>
                      <a:r>
                        <a:rPr lang="en-US" sz="1100" b="1" dirty="0"/>
                        <a:t>JSON</a:t>
                      </a:r>
                      <a:r>
                        <a:rPr lang="en-US" sz="1100" dirty="0"/>
                        <a:t>.ARRAPPEND key path value</a:t>
                      </a:r>
                      <a:endParaRPr lang="en-US" sz="1100" dirty="0">
                        <a:latin typeface="+mn-lt"/>
                      </a:endParaRPr>
                    </a:p>
                  </a:txBody>
                  <a:tcPr anchor="ctr">
                    <a:solidFill>
                      <a:schemeClr val="tx2"/>
                    </a:solidFill>
                  </a:tcPr>
                </a:tc>
                <a:tc>
                  <a:txBody>
                    <a:bodyPr/>
                    <a:lstStyle/>
                    <a:p>
                      <a:pPr>
                        <a:buNone/>
                      </a:pPr>
                      <a:r>
                        <a:rPr lang="en-US" sz="1100" dirty="0" err="1"/>
                        <a:t>Thêm</a:t>
                      </a:r>
                      <a:r>
                        <a:rPr lang="en-US" sz="1100" dirty="0"/>
                        <a:t> </a:t>
                      </a:r>
                      <a:r>
                        <a:rPr lang="en-US" sz="1100" dirty="0" err="1"/>
                        <a:t>phần</a:t>
                      </a:r>
                      <a:r>
                        <a:rPr lang="en-US" sz="1100" dirty="0"/>
                        <a:t> </a:t>
                      </a:r>
                      <a:r>
                        <a:rPr lang="en-US" sz="1100" dirty="0" err="1"/>
                        <a:t>tử</a:t>
                      </a:r>
                      <a:r>
                        <a:rPr lang="en-US" sz="1100" dirty="0"/>
                        <a:t> </a:t>
                      </a:r>
                      <a:r>
                        <a:rPr lang="en-US" sz="1100" dirty="0" err="1"/>
                        <a:t>vào</a:t>
                      </a:r>
                      <a:r>
                        <a:rPr lang="en-US" sz="1100" dirty="0"/>
                        <a:t> </a:t>
                      </a:r>
                      <a:r>
                        <a:rPr lang="en-US" sz="1100" dirty="0" err="1"/>
                        <a:t>mảng</a:t>
                      </a:r>
                      <a:r>
                        <a:rPr lang="en-US" sz="1100" dirty="0"/>
                        <a:t> JSON</a:t>
                      </a:r>
                      <a:endParaRPr lang="en-US" sz="1100" dirty="0">
                        <a:latin typeface="+mn-lt"/>
                      </a:endParaRPr>
                    </a:p>
                  </a:txBody>
                  <a:tcPr anchor="ctr">
                    <a:solidFill>
                      <a:schemeClr val="tx2"/>
                    </a:solidFill>
                  </a:tcPr>
                </a:tc>
                <a:extLst>
                  <a:ext uri="{0D108BD9-81ED-4DB2-BD59-A6C34878D82A}">
                    <a16:rowId xmlns:a16="http://schemas.microsoft.com/office/drawing/2014/main" val="2156803839"/>
                  </a:ext>
                </a:extLst>
              </a:tr>
            </a:tbl>
          </a:graphicData>
        </a:graphic>
      </p:graphicFrame>
      <p:pic>
        <p:nvPicPr>
          <p:cNvPr id="16" name="Picture 15">
            <a:extLst>
              <a:ext uri="{FF2B5EF4-FFF2-40B4-BE49-F238E27FC236}">
                <a16:creationId xmlns:a16="http://schemas.microsoft.com/office/drawing/2014/main" id="{C9A99D85-7EFB-2DFE-DA0A-829CE1581F8A}"/>
              </a:ext>
            </a:extLst>
          </p:cNvPr>
          <p:cNvPicPr>
            <a:picLocks noChangeAspect="1"/>
          </p:cNvPicPr>
          <p:nvPr/>
        </p:nvPicPr>
        <p:blipFill>
          <a:blip r:embed="rId3"/>
          <a:stretch>
            <a:fillRect/>
          </a:stretch>
        </p:blipFill>
        <p:spPr>
          <a:xfrm>
            <a:off x="6092093" y="2224161"/>
            <a:ext cx="2571750" cy="1448350"/>
          </a:xfrm>
          <a:prstGeom prst="rect">
            <a:avLst/>
          </a:prstGeom>
        </p:spPr>
      </p:pic>
    </p:spTree>
    <p:extLst>
      <p:ext uri="{BB962C8B-B14F-4D97-AF65-F5344CB8AC3E}">
        <p14:creationId xmlns:p14="http://schemas.microsoft.com/office/powerpoint/2010/main" val="1591225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1389027" y="2145546"/>
            <a:ext cx="5139900" cy="14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GIỚI THIỆU REDIS</a:t>
            </a:r>
            <a:endParaRPr dirty="0">
              <a:solidFill>
                <a:srgbClr val="E06666"/>
              </a:solidFill>
            </a:endParaRPr>
          </a:p>
        </p:txBody>
      </p:sp>
      <p:sp>
        <p:nvSpPr>
          <p:cNvPr id="201" name="Google Shape;201;p31"/>
          <p:cNvSpPr txBox="1">
            <a:spLocks noGrp="1"/>
          </p:cNvSpPr>
          <p:nvPr>
            <p:ph type="title" idx="2"/>
          </p:nvPr>
        </p:nvSpPr>
        <p:spPr>
          <a:xfrm>
            <a:off x="0" y="1070182"/>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E06666"/>
                </a:solidFill>
              </a:rPr>
              <a:t>01</a:t>
            </a:r>
            <a:endParaRPr dirty="0">
              <a:solidFill>
                <a:srgbClr val="E06666"/>
              </a:solidFill>
            </a:endParaRPr>
          </a:p>
        </p:txBody>
      </p:sp>
      <p:pic>
        <p:nvPicPr>
          <p:cNvPr id="4" name="Picture 2" descr="REDIS Cache Can Supercharge your website loading speed! - Geelong Web Design">
            <a:extLst>
              <a:ext uri="{FF2B5EF4-FFF2-40B4-BE49-F238E27FC236}">
                <a16:creationId xmlns:a16="http://schemas.microsoft.com/office/drawing/2014/main" id="{D36A9E40-30F2-B731-6E39-819500FFA21E}"/>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E70A32F5-AFC8-42AB-CE3C-EF6095F81CB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a:t>
            </a:fld>
            <a:endParaRPr lang="en-US"/>
          </a:p>
        </p:txBody>
      </p:sp>
      <p:sp>
        <p:nvSpPr>
          <p:cNvPr id="2" name="Footer Placeholder 1">
            <a:extLst>
              <a:ext uri="{FF2B5EF4-FFF2-40B4-BE49-F238E27FC236}">
                <a16:creationId xmlns:a16="http://schemas.microsoft.com/office/drawing/2014/main" id="{2EB2C53B-0266-5920-C26E-A78C706D91F6}"/>
              </a:ext>
            </a:extLst>
          </p:cNvPr>
          <p:cNvSpPr>
            <a:spLocks noGrp="1"/>
          </p:cNvSpPr>
          <p:nvPr>
            <p:ph type="ftr" sz="quarter" idx="11"/>
          </p:nvPr>
        </p:nvSpPr>
        <p:spPr/>
        <p:txBody>
          <a:bodyPr/>
          <a:lstStyle/>
          <a:p>
            <a:r>
              <a:rPr lang="vi-VN"/>
              <a:t>Trường Đại Học Công Thương TPHCM</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E6BDAEFA-35AD-E813-1A09-889616C82192}"/>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24B465A3-ADE6-4FEC-C809-0D23A60DFEC6}"/>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49442A83-F41B-B7A6-D481-BD1C2E812BFF}"/>
              </a:ext>
            </a:extLst>
          </p:cNvPr>
          <p:cNvSpPr txBox="1">
            <a:spLocks noGrp="1"/>
          </p:cNvSpPr>
          <p:nvPr>
            <p:ph type="subTitle" idx="4"/>
          </p:nvPr>
        </p:nvSpPr>
        <p:spPr>
          <a:xfrm>
            <a:off x="926286" y="1066317"/>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bg2"/>
                </a:solidFill>
              </a:rPr>
              <a:t>Đặc điểm</a:t>
            </a:r>
            <a:endParaRPr dirty="0">
              <a:solidFill>
                <a:schemeClr val="bg2"/>
              </a:solidFill>
            </a:endParaRPr>
          </a:p>
        </p:txBody>
      </p:sp>
      <p:sp>
        <p:nvSpPr>
          <p:cNvPr id="237" name="Google Shape;237;p34">
            <a:extLst>
              <a:ext uri="{FF2B5EF4-FFF2-40B4-BE49-F238E27FC236}">
                <a16:creationId xmlns:a16="http://schemas.microsoft.com/office/drawing/2014/main" id="{568BBB02-BA11-8ED8-C76D-26CAAC5CF0A6}"/>
              </a:ext>
            </a:extLst>
          </p:cNvPr>
          <p:cNvSpPr txBox="1">
            <a:spLocks noGrp="1"/>
          </p:cNvSpPr>
          <p:nvPr>
            <p:ph type="subTitle" idx="1"/>
          </p:nvPr>
        </p:nvSpPr>
        <p:spPr>
          <a:xfrm>
            <a:off x="966359" y="1482027"/>
            <a:ext cx="7457639" cy="1403580"/>
          </a:xfrm>
          <a:prstGeom prst="rect">
            <a:avLst/>
          </a:prstGeom>
          <a:noFill/>
          <a:ln>
            <a:noFill/>
          </a:ln>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en-US" altLang="en-US" sz="1100" dirty="0" err="1"/>
              <a:t>RediSearch</a:t>
            </a:r>
            <a:r>
              <a:rPr lang="en-US" altLang="en-US" sz="1100" dirty="0"/>
              <a:t> </a:t>
            </a:r>
            <a:r>
              <a:rPr lang="en-US" altLang="en-US" sz="1100" dirty="0" err="1"/>
              <a:t>là</a:t>
            </a:r>
            <a:r>
              <a:rPr lang="en-US" altLang="en-US" sz="1100" dirty="0"/>
              <a:t> module </a:t>
            </a:r>
            <a:r>
              <a:rPr lang="en-US" altLang="en-US" sz="1100" dirty="0" err="1"/>
              <a:t>mở</a:t>
            </a:r>
            <a:r>
              <a:rPr lang="en-US" altLang="en-US" sz="1100" dirty="0"/>
              <a:t> </a:t>
            </a:r>
            <a:r>
              <a:rPr lang="en-US" altLang="en-US" sz="1100" dirty="0" err="1"/>
              <a:t>rộng</a:t>
            </a:r>
            <a:r>
              <a:rPr lang="en-US" altLang="en-US" sz="1100" dirty="0"/>
              <a:t> </a:t>
            </a:r>
            <a:r>
              <a:rPr lang="en-US" altLang="en-US" sz="1100" dirty="0" err="1"/>
              <a:t>của</a:t>
            </a:r>
            <a:r>
              <a:rPr lang="en-US" altLang="en-US" sz="1100" dirty="0"/>
              <a:t> Redis, </a:t>
            </a:r>
            <a:r>
              <a:rPr lang="en-US" altLang="en-US" sz="1100" dirty="0" err="1"/>
              <a:t>giúp</a:t>
            </a:r>
            <a:r>
              <a:rPr lang="en-US" altLang="en-US" sz="1100" dirty="0"/>
              <a:t> Redis </a:t>
            </a:r>
            <a:r>
              <a:rPr lang="en-US" altLang="en-US" sz="1100" dirty="0" err="1"/>
              <a:t>trở</a:t>
            </a:r>
            <a:r>
              <a:rPr lang="en-US" altLang="en-US" sz="1100" dirty="0"/>
              <a:t> </a:t>
            </a:r>
            <a:r>
              <a:rPr lang="en-US" altLang="en-US" sz="1100" dirty="0" err="1"/>
              <a:t>thành</a:t>
            </a:r>
            <a:r>
              <a:rPr lang="en-US" altLang="en-US" sz="1100" dirty="0"/>
              <a:t> </a:t>
            </a:r>
            <a:r>
              <a:rPr lang="en-US" altLang="en-US" sz="1100" dirty="0" err="1"/>
              <a:t>công</a:t>
            </a:r>
            <a:r>
              <a:rPr lang="en-US" altLang="en-US" sz="1100" dirty="0"/>
              <a:t> </a:t>
            </a:r>
            <a:r>
              <a:rPr lang="en-US" altLang="en-US" sz="1100" dirty="0" err="1"/>
              <a:t>cụ</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toàn</a:t>
            </a:r>
            <a:r>
              <a:rPr lang="en-US" altLang="en-US" sz="1100" dirty="0"/>
              <a:t> </a:t>
            </a:r>
            <a:r>
              <a:rPr lang="en-US" altLang="en-US" sz="1100" dirty="0" err="1"/>
              <a:t>văn</a:t>
            </a:r>
            <a:r>
              <a:rPr lang="en-US" altLang="en-US" sz="1100" dirty="0"/>
              <a:t> (Full-Text Search) </a:t>
            </a:r>
            <a:r>
              <a:rPr lang="en-US" altLang="en-US" sz="1100" dirty="0" err="1"/>
              <a:t>và</a:t>
            </a:r>
            <a:r>
              <a:rPr lang="en-US" altLang="en-US" sz="1100" dirty="0"/>
              <a:t> </a:t>
            </a:r>
            <a:r>
              <a:rPr lang="en-US" altLang="en-US" sz="1100" dirty="0" err="1"/>
              <a:t>lập</a:t>
            </a:r>
            <a:r>
              <a:rPr lang="en-US" altLang="en-US" sz="1100" dirty="0"/>
              <a:t> </a:t>
            </a:r>
            <a:r>
              <a:rPr lang="en-US" altLang="en-US" sz="1100" dirty="0" err="1"/>
              <a:t>chỉ</a:t>
            </a:r>
            <a:r>
              <a:rPr lang="en-US" altLang="en-US" sz="1100" dirty="0"/>
              <a:t> </a:t>
            </a:r>
            <a:r>
              <a:rPr lang="en-US" altLang="en-US" sz="1100" dirty="0" err="1"/>
              <a:t>mục</a:t>
            </a:r>
            <a:r>
              <a:rPr lang="en-US" altLang="en-US" sz="1100" dirty="0"/>
              <a:t> </a:t>
            </a:r>
            <a:r>
              <a:rPr lang="en-US" altLang="en-US" sz="1100" dirty="0" err="1"/>
              <a:t>thứ</a:t>
            </a:r>
            <a:r>
              <a:rPr lang="en-US" altLang="en-US" sz="1100" dirty="0"/>
              <a:t> </a:t>
            </a:r>
            <a:r>
              <a:rPr lang="en-US" altLang="en-US" sz="1100" dirty="0" err="1"/>
              <a:t>cấp</a:t>
            </a:r>
            <a:r>
              <a:rPr lang="en-US" altLang="en-US" sz="1100" dirty="0"/>
              <a:t> (Secondary Index).</a:t>
            </a:r>
          </a:p>
          <a:p>
            <a:pPr marL="171450" indent="-171450">
              <a:lnSpc>
                <a:spcPct val="150000"/>
              </a:lnSpc>
              <a:buFont typeface="Arial" panose="020B0604020202020204" pitchFamily="34" charset="0"/>
              <a:buChar char="•"/>
            </a:pPr>
            <a:r>
              <a:rPr lang="en-US" altLang="en-US" sz="1100" dirty="0"/>
              <a:t>Cung </a:t>
            </a:r>
            <a:r>
              <a:rPr lang="en-US" altLang="en-US" sz="1100" dirty="0" err="1"/>
              <a:t>cấp</a:t>
            </a:r>
            <a:r>
              <a:rPr lang="en-US" altLang="en-US" sz="1100" dirty="0"/>
              <a:t> </a:t>
            </a:r>
            <a:r>
              <a:rPr lang="en-US" altLang="en-US" sz="1100" dirty="0" err="1"/>
              <a:t>khả</a:t>
            </a:r>
            <a:r>
              <a:rPr lang="en-US" altLang="en-US" sz="1100" dirty="0"/>
              <a:t> </a:t>
            </a:r>
            <a:r>
              <a:rPr lang="en-US" altLang="en-US" sz="1100" dirty="0" err="1"/>
              <a:t>năng</a:t>
            </a:r>
            <a:r>
              <a:rPr lang="en-US" altLang="en-US" sz="1100" dirty="0"/>
              <a:t> </a:t>
            </a:r>
            <a:r>
              <a:rPr lang="en-US" altLang="en-US" sz="1100" dirty="0" err="1"/>
              <a:t>truy</a:t>
            </a:r>
            <a:r>
              <a:rPr lang="en-US" altLang="en-US" sz="1100" dirty="0"/>
              <a:t> </a:t>
            </a:r>
            <a:r>
              <a:rPr lang="en-US" altLang="en-US" sz="1100" dirty="0" err="1"/>
              <a:t>vấn</a:t>
            </a:r>
            <a:r>
              <a:rPr lang="en-US" altLang="en-US" sz="1100" dirty="0"/>
              <a:t> </a:t>
            </a:r>
            <a:r>
              <a:rPr lang="en-US" altLang="en-US" sz="1100" dirty="0" err="1"/>
              <a:t>phức</a:t>
            </a:r>
            <a:r>
              <a:rPr lang="en-US" altLang="en-US" sz="1100" dirty="0"/>
              <a:t> </a:t>
            </a:r>
            <a:r>
              <a:rPr lang="en-US" altLang="en-US" sz="1100" dirty="0" err="1"/>
              <a:t>tạp</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mờ</a:t>
            </a:r>
            <a:r>
              <a:rPr lang="en-US" altLang="en-US" sz="1100" dirty="0"/>
              <a:t>, </a:t>
            </a:r>
            <a:r>
              <a:rPr lang="en-US" altLang="en-US" sz="1100" dirty="0" err="1"/>
              <a:t>gợi</a:t>
            </a:r>
            <a:r>
              <a:rPr lang="en-US" altLang="en-US" sz="1100" dirty="0"/>
              <a:t> ý </a:t>
            </a:r>
            <a:r>
              <a:rPr lang="en-US" altLang="en-US" sz="1100" dirty="0" err="1"/>
              <a:t>tự</a:t>
            </a:r>
            <a:r>
              <a:rPr lang="en-US" altLang="en-US" sz="1100" dirty="0"/>
              <a:t> </a:t>
            </a:r>
            <a:r>
              <a:rPr lang="en-US" altLang="en-US" sz="1100" dirty="0" err="1"/>
              <a:t>động</a:t>
            </a:r>
            <a:r>
              <a:rPr lang="en-US" altLang="en-US" sz="1100" dirty="0"/>
              <a:t>, </a:t>
            </a:r>
            <a:r>
              <a:rPr lang="en-US" altLang="en-US" sz="1100" dirty="0" err="1"/>
              <a:t>sắp</a:t>
            </a:r>
            <a:r>
              <a:rPr lang="en-US" altLang="en-US" sz="1100" dirty="0"/>
              <a:t> </a:t>
            </a:r>
            <a:r>
              <a:rPr lang="en-US" altLang="en-US" sz="1100" dirty="0" err="1"/>
              <a:t>xếp</a:t>
            </a:r>
            <a:r>
              <a:rPr lang="en-US" altLang="en-US" sz="1100" dirty="0"/>
              <a:t> </a:t>
            </a:r>
            <a:r>
              <a:rPr lang="en-US" altLang="en-US" sz="1100" dirty="0" err="1"/>
              <a:t>theo</a:t>
            </a:r>
            <a:r>
              <a:rPr lang="en-US" altLang="en-US" sz="1100" dirty="0"/>
              <a:t> </a:t>
            </a:r>
            <a:r>
              <a:rPr lang="en-US" altLang="en-US" sz="1100" dirty="0" err="1"/>
              <a:t>điểm</a:t>
            </a:r>
            <a:r>
              <a:rPr lang="en-US" altLang="en-US" sz="1100" dirty="0"/>
              <a:t> </a:t>
            </a:r>
            <a:r>
              <a:rPr lang="en-US" altLang="en-US" sz="1100" dirty="0" err="1"/>
              <a:t>liên</a:t>
            </a:r>
            <a:r>
              <a:rPr lang="en-US" altLang="en-US" sz="1100" dirty="0"/>
              <a:t> </a:t>
            </a:r>
            <a:r>
              <a:rPr lang="en-US" altLang="en-US" sz="1100" dirty="0" err="1"/>
              <a:t>quan</a:t>
            </a:r>
            <a:r>
              <a:rPr lang="en-US" altLang="en-US" sz="1100" dirty="0"/>
              <a:t> (relevancy) </a:t>
            </a:r>
            <a:r>
              <a:rPr lang="en-US" altLang="en-US" sz="1100" dirty="0" err="1"/>
              <a:t>ngay</a:t>
            </a:r>
            <a:r>
              <a:rPr lang="en-US" altLang="en-US" sz="1100" dirty="0"/>
              <a:t> </a:t>
            </a:r>
            <a:r>
              <a:rPr lang="en-US" altLang="en-US" sz="1100" dirty="0" err="1"/>
              <a:t>trong</a:t>
            </a:r>
            <a:r>
              <a:rPr lang="en-US" altLang="en-US" sz="1100" dirty="0"/>
              <a:t> Redis.</a:t>
            </a:r>
          </a:p>
          <a:p>
            <a:pPr marL="171450" indent="-171450">
              <a:lnSpc>
                <a:spcPct val="150000"/>
              </a:lnSpc>
              <a:buFont typeface="Arial" panose="020B0604020202020204" pitchFamily="34" charset="0"/>
              <a:buChar char="•"/>
            </a:pPr>
            <a:r>
              <a:rPr lang="en-US" altLang="en-US" sz="1100" dirty="0" err="1"/>
              <a:t>Giải</a:t>
            </a:r>
            <a:r>
              <a:rPr lang="en-US" altLang="en-US" sz="1100" dirty="0"/>
              <a:t> </a:t>
            </a:r>
            <a:r>
              <a:rPr lang="en-US" altLang="en-US" sz="1100" dirty="0" err="1"/>
              <a:t>quyết</a:t>
            </a:r>
            <a:r>
              <a:rPr lang="en-US" altLang="en-US" sz="1100" dirty="0"/>
              <a:t> </a:t>
            </a:r>
            <a:r>
              <a:rPr lang="en-US" altLang="en-US" sz="1100" dirty="0" err="1"/>
              <a:t>hạn</a:t>
            </a:r>
            <a:r>
              <a:rPr lang="en-US" altLang="en-US" sz="1100" dirty="0"/>
              <a:t> </a:t>
            </a:r>
            <a:r>
              <a:rPr lang="en-US" altLang="en-US" sz="1100" dirty="0" err="1"/>
              <a:t>chế</a:t>
            </a:r>
            <a:r>
              <a:rPr lang="en-US" altLang="en-US" sz="1100" dirty="0"/>
              <a:t> </a:t>
            </a:r>
            <a:r>
              <a:rPr lang="en-US" altLang="en-US" sz="1100" dirty="0" err="1"/>
              <a:t>của</a:t>
            </a:r>
            <a:r>
              <a:rPr lang="en-US" altLang="en-US" sz="1100" dirty="0"/>
              <a:t> Redis core: </a:t>
            </a:r>
            <a:r>
              <a:rPr lang="en-US" altLang="en-US" sz="1100" dirty="0" err="1"/>
              <a:t>không</a:t>
            </a:r>
            <a:r>
              <a:rPr lang="en-US" altLang="en-US" sz="1100" dirty="0"/>
              <a:t> </a:t>
            </a:r>
            <a:r>
              <a:rPr lang="en-US" altLang="en-US" sz="1100" dirty="0" err="1"/>
              <a:t>thể</a:t>
            </a:r>
            <a:r>
              <a:rPr lang="en-US" altLang="en-US" sz="1100" dirty="0"/>
              <a:t> </a:t>
            </a:r>
            <a:r>
              <a:rPr lang="en-US" altLang="en-US" sz="1100" dirty="0" err="1"/>
              <a:t>tìm</a:t>
            </a:r>
            <a:r>
              <a:rPr lang="en-US" altLang="en-US" sz="1100" dirty="0"/>
              <a:t> </a:t>
            </a:r>
            <a:r>
              <a:rPr lang="en-US" altLang="en-US" sz="1100" dirty="0" err="1"/>
              <a:t>kiếm</a:t>
            </a:r>
            <a:r>
              <a:rPr lang="en-US" altLang="en-US" sz="1100" dirty="0"/>
              <a:t> </a:t>
            </a:r>
            <a:r>
              <a:rPr lang="en-US" altLang="en-US" sz="1100" dirty="0" err="1"/>
              <a:t>theo</a:t>
            </a:r>
            <a:r>
              <a:rPr lang="en-US" altLang="en-US" sz="1100" dirty="0"/>
              <a:t> </a:t>
            </a:r>
            <a:r>
              <a:rPr lang="en-US" altLang="en-US" sz="1100" dirty="0" err="1"/>
              <a:t>nội</a:t>
            </a:r>
            <a:r>
              <a:rPr lang="en-US" altLang="en-US" sz="1100" dirty="0"/>
              <a:t> dung </a:t>
            </a:r>
            <a:r>
              <a:rPr lang="en-US" altLang="en-US" sz="1100" dirty="0" err="1"/>
              <a:t>trong</a:t>
            </a:r>
            <a:r>
              <a:rPr lang="en-US" altLang="en-US" sz="1100" dirty="0"/>
              <a:t> value </a:t>
            </a:r>
            <a:r>
              <a:rPr lang="en-US" altLang="en-US" sz="1100" dirty="0" err="1"/>
              <a:t>hoặc</a:t>
            </a:r>
            <a:r>
              <a:rPr lang="en-US" altLang="en-US" sz="1100" dirty="0"/>
              <a:t> field.</a:t>
            </a:r>
          </a:p>
        </p:txBody>
      </p:sp>
      <p:sp>
        <p:nvSpPr>
          <p:cNvPr id="238" name="Google Shape;238;p34">
            <a:extLst>
              <a:ext uri="{FF2B5EF4-FFF2-40B4-BE49-F238E27FC236}">
                <a16:creationId xmlns:a16="http://schemas.microsoft.com/office/drawing/2014/main" id="{CF2E8882-1094-39FD-CB5E-E84B02E8A0AA}"/>
              </a:ext>
            </a:extLst>
          </p:cNvPr>
          <p:cNvSpPr txBox="1">
            <a:spLocks noGrp="1"/>
          </p:cNvSpPr>
          <p:nvPr>
            <p:ph type="subTitle" idx="2"/>
          </p:nvPr>
        </p:nvSpPr>
        <p:spPr>
          <a:xfrm>
            <a:off x="966360" y="3168421"/>
            <a:ext cx="7457640" cy="1525898"/>
          </a:xfrm>
          <a:prstGeom prst="rect">
            <a:avLst/>
          </a:prstGeom>
          <a:noFill/>
          <a:ln>
            <a:noFill/>
          </a:ln>
        </p:spPr>
        <p:txBody>
          <a:bodyPr spcFirstLastPara="1" wrap="square" lIns="91425" tIns="91425" rIns="91425" bIns="91425" anchor="t" anchorCtr="0">
            <a:noAutofit/>
          </a:bodyPr>
          <a:lstStyle/>
          <a:p>
            <a:pPr marL="171450" indent="-171450" algn="just">
              <a:lnSpc>
                <a:spcPct val="150000"/>
              </a:lnSpc>
              <a:buFont typeface="Arial" panose="020B0604020202020204" pitchFamily="34" charset="0"/>
              <a:buChar char="•"/>
            </a:pPr>
            <a:r>
              <a:rPr lang="vi-VN" sz="1100" dirty="0"/>
              <a:t>E-commerce: Tìm kiếm theo tên, mô tả, giá, thương hiệu.</a:t>
            </a:r>
          </a:p>
          <a:p>
            <a:pPr marL="171450" indent="-171450" algn="just">
              <a:lnSpc>
                <a:spcPct val="150000"/>
              </a:lnSpc>
              <a:buFont typeface="Arial" panose="020B0604020202020204" pitchFamily="34" charset="0"/>
              <a:buChar char="•"/>
            </a:pPr>
            <a:r>
              <a:rPr lang="vi-VN" sz="1100" dirty="0"/>
              <a:t>Bài viết / Tài liệu: Tìm nội dung trong blog, tin tức, hệ thống tài liệu.</a:t>
            </a:r>
          </a:p>
          <a:p>
            <a:pPr marL="171450" indent="-171450" algn="just">
              <a:lnSpc>
                <a:spcPct val="150000"/>
              </a:lnSpc>
              <a:buFont typeface="Arial" panose="020B0604020202020204" pitchFamily="34" charset="0"/>
              <a:buChar char="•"/>
            </a:pPr>
            <a:r>
              <a:rPr lang="vi-VN" sz="1100" dirty="0"/>
              <a:t>Lọc dữ liệu phức tạp: Theo vị trí, giá, diện tích, số phòng.</a:t>
            </a:r>
          </a:p>
          <a:p>
            <a:pPr marL="171450" indent="-171450" algn="just">
              <a:lnSpc>
                <a:spcPct val="150000"/>
              </a:lnSpc>
              <a:buFont typeface="Arial" panose="020B0604020202020204" pitchFamily="34" charset="0"/>
              <a:buChar char="•"/>
            </a:pPr>
            <a:r>
              <a:rPr lang="vi-VN" sz="1100" dirty="0"/>
              <a:t>Gợi ý tìm kiếm: Hiển thị kết quả khi người dùng đang gõ.</a:t>
            </a:r>
          </a:p>
          <a:p>
            <a:pPr marL="171450" indent="-171450" algn="just">
              <a:lnSpc>
                <a:spcPct val="150000"/>
              </a:lnSpc>
              <a:buFont typeface="Arial" panose="020B0604020202020204" pitchFamily="34" charset="0"/>
              <a:buChar char="•"/>
            </a:pPr>
            <a:r>
              <a:rPr lang="vi-VN" sz="1100" dirty="0"/>
              <a:t>Thay thế Elasticsearch/Solr: Giải pháp nhẹ, nhanh, tích hợp sẵn trong Redis.</a:t>
            </a:r>
          </a:p>
        </p:txBody>
      </p:sp>
      <p:sp>
        <p:nvSpPr>
          <p:cNvPr id="7" name="Rectangle 6">
            <a:extLst>
              <a:ext uri="{FF2B5EF4-FFF2-40B4-BE49-F238E27FC236}">
                <a16:creationId xmlns:a16="http://schemas.microsoft.com/office/drawing/2014/main" id="{DC2854C5-3658-7070-6211-75BC2F83F096}"/>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9F4E4A9A-8467-63DC-AD33-B479B4902D0C}"/>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40</a:t>
            </a:fld>
            <a:endParaRPr lang="en-US"/>
          </a:p>
        </p:txBody>
      </p:sp>
      <p:sp>
        <p:nvSpPr>
          <p:cNvPr id="2" name="Footer Placeholder 1">
            <a:extLst>
              <a:ext uri="{FF2B5EF4-FFF2-40B4-BE49-F238E27FC236}">
                <a16:creationId xmlns:a16="http://schemas.microsoft.com/office/drawing/2014/main" id="{7B9043D9-FBDA-0BE5-8BCC-0EF0C7CB0499}"/>
              </a:ext>
            </a:extLst>
          </p:cNvPr>
          <p:cNvSpPr>
            <a:spLocks noGrp="1"/>
          </p:cNvSpPr>
          <p:nvPr>
            <p:ph type="ftr" sz="quarter" idx="11"/>
          </p:nvPr>
        </p:nvSpPr>
        <p:spPr/>
        <p:txBody>
          <a:bodyPr/>
          <a:lstStyle/>
          <a:p>
            <a:r>
              <a:rPr lang="vi-VN"/>
              <a:t>Trường Đại Học Công Thương TPHCM</a:t>
            </a:r>
            <a:endParaRPr lang="en-US"/>
          </a:p>
        </p:txBody>
      </p:sp>
      <p:sp>
        <p:nvSpPr>
          <p:cNvPr id="6" name="Google Shape;236;p34">
            <a:extLst>
              <a:ext uri="{FF2B5EF4-FFF2-40B4-BE49-F238E27FC236}">
                <a16:creationId xmlns:a16="http://schemas.microsoft.com/office/drawing/2014/main" id="{983A1C60-9BB9-1F91-F7EE-34CA15F305B5}"/>
              </a:ext>
            </a:extLst>
          </p:cNvPr>
          <p:cNvSpPr txBox="1">
            <a:spLocks/>
          </p:cNvSpPr>
          <p:nvPr/>
        </p:nvSpPr>
        <p:spPr>
          <a:xfrm>
            <a:off x="926286" y="2811107"/>
            <a:ext cx="21753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Montserrat SemiBold" pitchFamily="2" charset="0"/>
                <a:ea typeface="Montserrat SemiBold" pitchFamily="2" charset="0"/>
                <a:cs typeface="Montserrat SemiBold" pitchFamily="2" charset="0"/>
                <a:sym typeface="Albert Sans ExtraBold"/>
              </a:defRPr>
            </a:lvl1pPr>
            <a:lvl2pPr marL="914400" marR="0" lvl="1"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0" i="0" u="none" strike="noStrike" cap="none">
                <a:solidFill>
                  <a:schemeClr val="dk1"/>
                </a:solidFill>
                <a:latin typeface="Raleway"/>
                <a:ea typeface="Raleway"/>
                <a:cs typeface="Raleway"/>
                <a:sym typeface="Raleway"/>
              </a:defRPr>
            </a:lvl9pPr>
          </a:lstStyle>
          <a:p>
            <a:pPr marL="0" indent="0"/>
            <a:r>
              <a:rPr lang="en-US">
                <a:solidFill>
                  <a:schemeClr val="bg2"/>
                </a:solidFill>
              </a:rPr>
              <a:t>Ứng dụng</a:t>
            </a:r>
            <a:endParaRPr lang="en-US" dirty="0">
              <a:solidFill>
                <a:schemeClr val="bg2"/>
              </a:solidFill>
            </a:endParaRPr>
          </a:p>
        </p:txBody>
      </p:sp>
      <p:sp>
        <p:nvSpPr>
          <p:cNvPr id="9" name="Rectangle 8">
            <a:extLst>
              <a:ext uri="{FF2B5EF4-FFF2-40B4-BE49-F238E27FC236}">
                <a16:creationId xmlns:a16="http://schemas.microsoft.com/office/drawing/2014/main" id="{A1BE625B-E2B2-338F-97CC-05DFA0AFBD58}"/>
              </a:ext>
            </a:extLst>
          </p:cNvPr>
          <p:cNvSpPr/>
          <p:nvPr/>
        </p:nvSpPr>
        <p:spPr>
          <a:xfrm>
            <a:off x="779537" y="3044145"/>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84678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7E2910C3-047C-D50D-A23A-80C5F67BBCC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45DCCD70-B353-D6AA-C1D6-DC5A7115FC0D}"/>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ADDD9D6A-D9D4-C68E-78DE-C4D8DC154BD7}"/>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vi-VN" dirty="0">
                <a:solidFill>
                  <a:schemeClr val="bg2"/>
                </a:solidFill>
              </a:rPr>
              <a:t>Cách hoạt động</a:t>
            </a:r>
          </a:p>
        </p:txBody>
      </p:sp>
      <p:sp>
        <p:nvSpPr>
          <p:cNvPr id="237" name="Google Shape;237;p34">
            <a:extLst>
              <a:ext uri="{FF2B5EF4-FFF2-40B4-BE49-F238E27FC236}">
                <a16:creationId xmlns:a16="http://schemas.microsoft.com/office/drawing/2014/main" id="{74F0DBC4-1490-FCE8-B26C-0E507A7A23EB}"/>
              </a:ext>
            </a:extLst>
          </p:cNvPr>
          <p:cNvSpPr txBox="1">
            <a:spLocks noGrp="1"/>
          </p:cNvSpPr>
          <p:nvPr>
            <p:ph type="subTitle" idx="1"/>
          </p:nvPr>
        </p:nvSpPr>
        <p:spPr>
          <a:xfrm>
            <a:off x="966359" y="1482026"/>
            <a:ext cx="7457639" cy="3142439"/>
          </a:xfrm>
          <a:prstGeom prst="rect">
            <a:avLst/>
          </a:prstGeom>
          <a:noFill/>
          <a:ln>
            <a:noFill/>
          </a:ln>
        </p:spPr>
        <p:txBody>
          <a:bodyPr spcFirstLastPara="1" wrap="square" lIns="91425" tIns="91425" rIns="91425" bIns="91425" anchor="ctr" anchorCtr="0">
            <a:noAutofit/>
          </a:bodyPr>
          <a:lstStyle/>
          <a:p>
            <a:pPr>
              <a:lnSpc>
                <a:spcPct val="150000"/>
              </a:lnSpc>
              <a:spcAft>
                <a:spcPts val="600"/>
              </a:spcAft>
            </a:pPr>
            <a:r>
              <a:rPr lang="vi-VN" dirty="0"/>
              <a:t>RediSearch hoạt động qua 3 bước chính:</a:t>
            </a:r>
          </a:p>
          <a:p>
            <a:pPr>
              <a:lnSpc>
                <a:spcPct val="150000"/>
              </a:lnSpc>
              <a:spcAft>
                <a:spcPts val="600"/>
              </a:spcAft>
              <a:buFont typeface="+mj-lt"/>
              <a:buAutoNum type="arabicPeriod"/>
            </a:pPr>
            <a:r>
              <a:rPr lang="vi-VN" b="1" dirty="0"/>
              <a:t>Tạo Schema và Index (FT.CREATE):</a:t>
            </a:r>
            <a:r>
              <a:rPr lang="vi-VN" dirty="0"/>
              <a:t> </a:t>
            </a:r>
            <a:r>
              <a:rPr lang="en-US" dirty="0"/>
              <a:t>Đ</a:t>
            </a:r>
            <a:r>
              <a:rPr lang="vi-VN" dirty="0"/>
              <a:t>ịnh nghĩa một </a:t>
            </a:r>
            <a:r>
              <a:rPr lang="en-US" dirty="0"/>
              <a:t>“</a:t>
            </a:r>
            <a:r>
              <a:rPr lang="vi-VN" dirty="0"/>
              <a:t>schema</a:t>
            </a:r>
            <a:r>
              <a:rPr lang="en-US" dirty="0"/>
              <a:t>”</a:t>
            </a:r>
            <a:r>
              <a:rPr lang="vi-VN" dirty="0"/>
              <a:t> cho index, chỉ định các field trong Hashes sẽ được lập chỉ mục và kiểu dữ liệu của chúng (ví dụ: TEXT, NUMERIC, TAG, GEO). Index thường được gắn với một prefix của key (ví dụ: product:*).</a:t>
            </a:r>
          </a:p>
          <a:p>
            <a:pPr>
              <a:lnSpc>
                <a:spcPct val="150000"/>
              </a:lnSpc>
              <a:spcAft>
                <a:spcPts val="600"/>
              </a:spcAft>
              <a:buFont typeface="+mj-lt"/>
              <a:buAutoNum type="arabicPeriod"/>
            </a:pPr>
            <a:r>
              <a:rPr lang="vi-VN" b="1" dirty="0"/>
              <a:t>Lập chỉ mục dữ liệu:</a:t>
            </a:r>
            <a:r>
              <a:rPr lang="vi-VN" dirty="0"/>
              <a:t> Khi một Hash với key khớp prefix được thêm hoặc cập nhật (HSET), RediSearch tự động bắt lấy sự kiện này, phân tích (tokenize, stemming) và lưu vào một cấu trúc index đảo ngược (inverted index) hiệu quả.</a:t>
            </a:r>
          </a:p>
          <a:p>
            <a:pPr>
              <a:lnSpc>
                <a:spcPct val="150000"/>
              </a:lnSpc>
              <a:spcAft>
                <a:spcPts val="600"/>
              </a:spcAft>
              <a:buFont typeface="+mj-lt"/>
              <a:buAutoNum type="arabicPeriod"/>
            </a:pPr>
            <a:r>
              <a:rPr lang="vi-VN" b="1" dirty="0"/>
              <a:t>Truy vấn (FT.SEARCH):</a:t>
            </a:r>
            <a:r>
              <a:rPr lang="vi-VN" dirty="0"/>
              <a:t> </a:t>
            </a:r>
            <a:r>
              <a:rPr lang="en-US" dirty="0"/>
              <a:t>S</a:t>
            </a:r>
            <a:r>
              <a:rPr lang="vi-VN" dirty="0"/>
              <a:t>ử dụng cú pháp truy vấn của RediSearch để tìm kiếm trên index đã tạo. Redis sẽ trả về danh sách các key của Hash khớp với điều kiện.</a:t>
            </a:r>
          </a:p>
        </p:txBody>
      </p:sp>
      <p:sp>
        <p:nvSpPr>
          <p:cNvPr id="7" name="Rectangle 6">
            <a:extLst>
              <a:ext uri="{FF2B5EF4-FFF2-40B4-BE49-F238E27FC236}">
                <a16:creationId xmlns:a16="http://schemas.microsoft.com/office/drawing/2014/main" id="{EEF4A469-BFA0-E46A-8E12-B12ECD664B91}"/>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898EECA3-B045-70E7-0895-C7B1AA3F4420}"/>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41</a:t>
            </a:fld>
            <a:endParaRPr lang="en-US"/>
          </a:p>
        </p:txBody>
      </p:sp>
      <p:sp>
        <p:nvSpPr>
          <p:cNvPr id="2" name="Footer Placeholder 1">
            <a:extLst>
              <a:ext uri="{FF2B5EF4-FFF2-40B4-BE49-F238E27FC236}">
                <a16:creationId xmlns:a16="http://schemas.microsoft.com/office/drawing/2014/main" id="{63EF5544-86CC-2115-AA04-FB7F846CF281}"/>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4266265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37801404-83D8-1BB3-233A-4C936EE919BB}"/>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7C24119A-BE01-8BA5-A87D-89E41ED20889}"/>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F79CA28C-8922-8CE1-3E59-55674052EC09}"/>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a:solidFill>
                  <a:schemeClr val="bg2"/>
                </a:solidFill>
              </a:rPr>
              <a:t>Cú </a:t>
            </a:r>
            <a:r>
              <a:rPr lang="en-US" dirty="0" err="1">
                <a:solidFill>
                  <a:schemeClr val="bg2"/>
                </a:solidFill>
              </a:rPr>
              <a:t>pháp</a:t>
            </a:r>
            <a:r>
              <a:rPr lang="en-US" dirty="0">
                <a:solidFill>
                  <a:schemeClr val="bg2"/>
                </a:solidFill>
              </a:rPr>
              <a:t> </a:t>
            </a:r>
            <a:r>
              <a:rPr lang="en-US" dirty="0" err="1">
                <a:solidFill>
                  <a:schemeClr val="bg2"/>
                </a:solidFill>
              </a:rPr>
              <a:t>tổng</a:t>
            </a:r>
            <a:r>
              <a:rPr lang="en-US" dirty="0">
                <a:solidFill>
                  <a:schemeClr val="bg2"/>
                </a:solidFill>
              </a:rPr>
              <a:t> </a:t>
            </a:r>
            <a:r>
              <a:rPr lang="en-US" dirty="0" err="1">
                <a:solidFill>
                  <a:schemeClr val="bg2"/>
                </a:solidFill>
              </a:rPr>
              <a:t>quát</a:t>
            </a:r>
            <a:endParaRPr lang="vi-VN" dirty="0">
              <a:solidFill>
                <a:schemeClr val="bg2"/>
              </a:solidFill>
            </a:endParaRPr>
          </a:p>
        </p:txBody>
      </p:sp>
      <p:sp>
        <p:nvSpPr>
          <p:cNvPr id="7" name="Rectangle 6">
            <a:extLst>
              <a:ext uri="{FF2B5EF4-FFF2-40B4-BE49-F238E27FC236}">
                <a16:creationId xmlns:a16="http://schemas.microsoft.com/office/drawing/2014/main" id="{75372798-BAC8-FF6B-5068-C64E42168D39}"/>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BB688418-0D7E-FCEE-598C-0888ECA5545E}"/>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42</a:t>
            </a:fld>
            <a:endParaRPr lang="en-US"/>
          </a:p>
        </p:txBody>
      </p:sp>
      <p:sp>
        <p:nvSpPr>
          <p:cNvPr id="2" name="Footer Placeholder 1">
            <a:extLst>
              <a:ext uri="{FF2B5EF4-FFF2-40B4-BE49-F238E27FC236}">
                <a16:creationId xmlns:a16="http://schemas.microsoft.com/office/drawing/2014/main" id="{808A440C-4E3B-DA79-74F0-55AC6BDD60C9}"/>
              </a:ext>
            </a:extLst>
          </p:cNvPr>
          <p:cNvSpPr>
            <a:spLocks noGrp="1"/>
          </p:cNvSpPr>
          <p:nvPr>
            <p:ph type="ftr" sz="quarter" idx="11"/>
          </p:nvPr>
        </p:nvSpPr>
        <p:spPr/>
        <p:txBody>
          <a:bodyPr/>
          <a:lstStyle/>
          <a:p>
            <a:r>
              <a:rPr lang="vi-VN"/>
              <a:t>Trường Đại Học Công Thương TPHCM</a:t>
            </a:r>
            <a:endParaRPr lang="en-US"/>
          </a:p>
        </p:txBody>
      </p:sp>
      <p:pic>
        <p:nvPicPr>
          <p:cNvPr id="8" name="Picture 7">
            <a:extLst>
              <a:ext uri="{FF2B5EF4-FFF2-40B4-BE49-F238E27FC236}">
                <a16:creationId xmlns:a16="http://schemas.microsoft.com/office/drawing/2014/main" id="{133A25CF-5B6A-9380-F81B-A1735B23916A}"/>
              </a:ext>
            </a:extLst>
          </p:cNvPr>
          <p:cNvPicPr>
            <a:picLocks noChangeAspect="1"/>
          </p:cNvPicPr>
          <p:nvPr/>
        </p:nvPicPr>
        <p:blipFill>
          <a:blip r:embed="rId3"/>
          <a:stretch>
            <a:fillRect/>
          </a:stretch>
        </p:blipFill>
        <p:spPr>
          <a:xfrm>
            <a:off x="5482131" y="1175340"/>
            <a:ext cx="2479455" cy="3434308"/>
          </a:xfrm>
          <a:prstGeom prst="rect">
            <a:avLst/>
          </a:prstGeom>
        </p:spPr>
      </p:pic>
      <p:grpSp>
        <p:nvGrpSpPr>
          <p:cNvPr id="13" name="Group 12">
            <a:extLst>
              <a:ext uri="{FF2B5EF4-FFF2-40B4-BE49-F238E27FC236}">
                <a16:creationId xmlns:a16="http://schemas.microsoft.com/office/drawing/2014/main" id="{4CC887B7-EFB2-E309-EC70-0513D13C0C1C}"/>
              </a:ext>
            </a:extLst>
          </p:cNvPr>
          <p:cNvGrpSpPr/>
          <p:nvPr/>
        </p:nvGrpSpPr>
        <p:grpSpPr>
          <a:xfrm>
            <a:off x="875375" y="1642609"/>
            <a:ext cx="4301317" cy="274637"/>
            <a:chOff x="875375" y="1642609"/>
            <a:chExt cx="4301317" cy="274637"/>
          </a:xfrm>
        </p:grpSpPr>
        <p:sp>
          <p:nvSpPr>
            <p:cNvPr id="12" name="Rectangle 11">
              <a:extLst>
                <a:ext uri="{FF2B5EF4-FFF2-40B4-BE49-F238E27FC236}">
                  <a16:creationId xmlns:a16="http://schemas.microsoft.com/office/drawing/2014/main" id="{78253B28-8A6F-76F6-4F5B-520D48D0F5AE}"/>
                </a:ext>
              </a:extLst>
            </p:cNvPr>
            <p:cNvSpPr/>
            <p:nvPr/>
          </p:nvSpPr>
          <p:spPr>
            <a:xfrm>
              <a:off x="926286" y="1642609"/>
              <a:ext cx="4150211" cy="274637"/>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87A47D7-A449-EE4D-69A2-BBAE71EDDD0F}"/>
                </a:ext>
              </a:extLst>
            </p:cNvPr>
            <p:cNvSpPr txBox="1"/>
            <p:nvPr/>
          </p:nvSpPr>
          <p:spPr>
            <a:xfrm>
              <a:off x="875375" y="1642609"/>
              <a:ext cx="4301317" cy="274637"/>
            </a:xfrm>
            <a:prstGeom prst="rect">
              <a:avLst/>
            </a:prstGeom>
            <a:noFill/>
          </p:spPr>
          <p:txBody>
            <a:bodyPr wrap="square">
              <a:spAutoFit/>
            </a:bodyPr>
            <a:lstStyle/>
            <a:p>
              <a:pPr algn="just"/>
              <a:r>
                <a:rPr lang="en-US" sz="1200" dirty="0">
                  <a:latin typeface="+mn-lt"/>
                </a:rPr>
                <a:t>FT.SEARCH &lt;</a:t>
              </a:r>
              <a:r>
                <a:rPr lang="en-US" sz="1200" dirty="0" err="1">
                  <a:latin typeface="+mn-lt"/>
                </a:rPr>
                <a:t>index_name</a:t>
              </a:r>
              <a:r>
                <a:rPr lang="en-US" sz="1200" dirty="0">
                  <a:latin typeface="+mn-lt"/>
                </a:rPr>
                <a:t>&gt; &lt;query&gt; [PARAMETERS...]</a:t>
              </a:r>
            </a:p>
          </p:txBody>
        </p:sp>
      </p:grpSp>
      <p:sp>
        <p:nvSpPr>
          <p:cNvPr id="14" name="TextBox 13">
            <a:extLst>
              <a:ext uri="{FF2B5EF4-FFF2-40B4-BE49-F238E27FC236}">
                <a16:creationId xmlns:a16="http://schemas.microsoft.com/office/drawing/2014/main" id="{8B45537D-3DA1-4B4B-5D4F-A5807DC9A980}"/>
              </a:ext>
            </a:extLst>
          </p:cNvPr>
          <p:cNvSpPr txBox="1"/>
          <p:nvPr/>
        </p:nvSpPr>
        <p:spPr>
          <a:xfrm>
            <a:off x="926286" y="1965838"/>
            <a:ext cx="4150211" cy="1615827"/>
          </a:xfrm>
          <a:prstGeom prst="rect">
            <a:avLst/>
          </a:prstGeom>
          <a:noFill/>
        </p:spPr>
        <p:txBody>
          <a:bodyPr wrap="square" rtlCol="0">
            <a:spAutoFit/>
          </a:bodyPr>
          <a:lstStyle/>
          <a:p>
            <a:pPr algn="just">
              <a:spcAft>
                <a:spcPts val="600"/>
              </a:spcAft>
            </a:pPr>
            <a:r>
              <a:rPr lang="vi-VN" sz="1200" dirty="0">
                <a:latin typeface="+mn-lt"/>
              </a:rPr>
              <a:t>Trong đó:</a:t>
            </a:r>
          </a:p>
          <a:p>
            <a:pPr marL="285750" indent="-285750" algn="just">
              <a:spcAft>
                <a:spcPts val="600"/>
              </a:spcAft>
              <a:buFont typeface="Arial" panose="020B0604020202020204" pitchFamily="34" charset="0"/>
              <a:buChar char="•"/>
            </a:pPr>
            <a:r>
              <a:rPr lang="vi-VN" sz="1200" b="1" dirty="0">
                <a:latin typeface="+mn-lt"/>
              </a:rPr>
              <a:t>&lt;index_name&gt;</a:t>
            </a:r>
            <a:r>
              <a:rPr lang="vi-VN" sz="1200" dirty="0">
                <a:latin typeface="+mn-lt"/>
              </a:rPr>
              <a:t>: tên index đã tạo bằng FT.CREATE</a:t>
            </a:r>
          </a:p>
          <a:p>
            <a:pPr marL="285750" indent="-285750" algn="just">
              <a:spcAft>
                <a:spcPts val="600"/>
              </a:spcAft>
              <a:buFont typeface="Arial" panose="020B0604020202020204" pitchFamily="34" charset="0"/>
              <a:buChar char="•"/>
            </a:pPr>
            <a:r>
              <a:rPr lang="vi-VN" sz="1200" b="1" dirty="0">
                <a:latin typeface="+mn-lt"/>
              </a:rPr>
              <a:t>&lt;query&gt;</a:t>
            </a:r>
            <a:r>
              <a:rPr lang="vi-VN" sz="1200" dirty="0">
                <a:latin typeface="+mn-lt"/>
              </a:rPr>
              <a:t>: chuỗi truy vấn (có thể gồm từ khóa, toán tử, field, giá trị,...)</a:t>
            </a:r>
          </a:p>
          <a:p>
            <a:pPr marL="285750" indent="-285750" algn="just">
              <a:spcAft>
                <a:spcPts val="600"/>
              </a:spcAft>
              <a:buFont typeface="Arial" panose="020B0604020202020204" pitchFamily="34" charset="0"/>
              <a:buChar char="•"/>
            </a:pPr>
            <a:r>
              <a:rPr lang="vi-VN" sz="1200" b="1" dirty="0">
                <a:latin typeface="+mn-lt"/>
              </a:rPr>
              <a:t>PARAMETERS</a:t>
            </a:r>
            <a:r>
              <a:rPr lang="vi-VN" sz="1200" dirty="0">
                <a:latin typeface="+mn-lt"/>
              </a:rPr>
              <a:t>: các tùy chọn như LIMIT, SORTBY, RETURN, HIGHLIGHT,...</a:t>
            </a:r>
          </a:p>
        </p:txBody>
      </p:sp>
    </p:spTree>
    <p:extLst>
      <p:ext uri="{BB962C8B-B14F-4D97-AF65-F5344CB8AC3E}">
        <p14:creationId xmlns:p14="http://schemas.microsoft.com/office/powerpoint/2010/main" val="1261824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B3F1740E-552E-3C51-BA95-87314B29F4E5}"/>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F9B28D0-4A4F-8C9B-1C9F-9C1C97C7EB4B}"/>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5EE02F12-73C9-BED8-1EBB-046219F5960A}"/>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Tạo</a:t>
            </a:r>
            <a:r>
              <a:rPr lang="en-US" dirty="0">
                <a:solidFill>
                  <a:schemeClr val="bg2"/>
                </a:solidFill>
              </a:rPr>
              <a:t> Index</a:t>
            </a:r>
            <a:endParaRPr lang="vi-VN" dirty="0">
              <a:solidFill>
                <a:schemeClr val="bg2"/>
              </a:solidFill>
            </a:endParaRPr>
          </a:p>
        </p:txBody>
      </p:sp>
      <p:sp>
        <p:nvSpPr>
          <p:cNvPr id="7" name="Rectangle 6">
            <a:extLst>
              <a:ext uri="{FF2B5EF4-FFF2-40B4-BE49-F238E27FC236}">
                <a16:creationId xmlns:a16="http://schemas.microsoft.com/office/drawing/2014/main" id="{5AF61B87-858B-DA45-A12F-6CD1769D18AE}"/>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4A020094-2181-6BD8-109C-40FEB609B2DF}"/>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43</a:t>
            </a:fld>
            <a:endParaRPr lang="en-US"/>
          </a:p>
        </p:txBody>
      </p:sp>
      <p:sp>
        <p:nvSpPr>
          <p:cNvPr id="2" name="Footer Placeholder 1">
            <a:extLst>
              <a:ext uri="{FF2B5EF4-FFF2-40B4-BE49-F238E27FC236}">
                <a16:creationId xmlns:a16="http://schemas.microsoft.com/office/drawing/2014/main" id="{35B2A2DF-7966-1A94-45C0-3BEEA828043C}"/>
              </a:ext>
            </a:extLst>
          </p:cNvPr>
          <p:cNvSpPr>
            <a:spLocks noGrp="1"/>
          </p:cNvSpPr>
          <p:nvPr>
            <p:ph type="ftr" sz="quarter" idx="11"/>
          </p:nvPr>
        </p:nvSpPr>
        <p:spPr/>
        <p:txBody>
          <a:bodyPr/>
          <a:lstStyle/>
          <a:p>
            <a:r>
              <a:rPr lang="vi-VN"/>
              <a:t>Trường Đại Học Công Thương TPHCM</a:t>
            </a:r>
            <a:endParaRPr lang="en-US"/>
          </a:p>
        </p:txBody>
      </p:sp>
      <p:sp>
        <p:nvSpPr>
          <p:cNvPr id="3" name="TextBox 2">
            <a:extLst>
              <a:ext uri="{FF2B5EF4-FFF2-40B4-BE49-F238E27FC236}">
                <a16:creationId xmlns:a16="http://schemas.microsoft.com/office/drawing/2014/main" id="{0B6C35A8-F5B0-3D25-D6D8-95DF7C6C813B}"/>
              </a:ext>
            </a:extLst>
          </p:cNvPr>
          <p:cNvSpPr txBox="1"/>
          <p:nvPr/>
        </p:nvSpPr>
        <p:spPr>
          <a:xfrm>
            <a:off x="926286" y="1690469"/>
            <a:ext cx="7589064" cy="1645273"/>
          </a:xfrm>
          <a:prstGeom prst="roundRect">
            <a:avLst/>
          </a:prstGeom>
          <a:solidFill>
            <a:schemeClr val="tx2"/>
          </a:solid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nSpc>
                <a:spcPct val="150000"/>
              </a:lnSpc>
            </a:pPr>
            <a:r>
              <a:rPr lang="en-US" sz="1200" b="1" dirty="0">
                <a:latin typeface="+mn-lt"/>
              </a:rPr>
              <a:t>FT.CREATE 	  </a:t>
            </a:r>
            <a:r>
              <a:rPr lang="en-US" sz="1200" dirty="0" err="1">
                <a:latin typeface="+mn-lt"/>
              </a:rPr>
              <a:t>idx:products</a:t>
            </a:r>
            <a:r>
              <a:rPr lang="en-US" sz="1200" dirty="0">
                <a:latin typeface="+mn-lt"/>
              </a:rPr>
              <a:t> 	ON HASH 		</a:t>
            </a:r>
            <a:r>
              <a:rPr lang="en-US" sz="1200" b="1" dirty="0">
                <a:latin typeface="+mn-lt"/>
              </a:rPr>
              <a:t>PREFIX 1 "product:" </a:t>
            </a:r>
          </a:p>
          <a:p>
            <a:pPr>
              <a:lnSpc>
                <a:spcPct val="150000"/>
              </a:lnSpc>
              <a:tabLst>
                <a:tab pos="985838" algn="l"/>
              </a:tabLst>
            </a:pPr>
            <a:r>
              <a:rPr lang="en-US" sz="1200" dirty="0">
                <a:latin typeface="+mn-lt"/>
              </a:rPr>
              <a:t>SCHEMA 	name 		</a:t>
            </a:r>
            <a:r>
              <a:rPr lang="en-US" sz="1200" b="1" dirty="0">
                <a:latin typeface="+mn-lt"/>
              </a:rPr>
              <a:t>TEXT</a:t>
            </a:r>
            <a:r>
              <a:rPr lang="en-US" sz="1200" dirty="0">
                <a:latin typeface="+mn-lt"/>
              </a:rPr>
              <a:t> 		WEIGHT 5.0 </a:t>
            </a:r>
          </a:p>
          <a:p>
            <a:pPr>
              <a:lnSpc>
                <a:spcPct val="150000"/>
              </a:lnSpc>
            </a:pPr>
            <a:r>
              <a:rPr lang="en-US" sz="1200" dirty="0">
                <a:latin typeface="+mn-lt"/>
              </a:rPr>
              <a:t>        	  description 	</a:t>
            </a:r>
            <a:r>
              <a:rPr lang="en-US" sz="1200" b="1" dirty="0">
                <a:latin typeface="+mn-lt"/>
              </a:rPr>
              <a:t>TEXT</a:t>
            </a:r>
            <a:r>
              <a:rPr lang="en-US" sz="1200" dirty="0">
                <a:latin typeface="+mn-lt"/>
              </a:rPr>
              <a:t> </a:t>
            </a:r>
          </a:p>
          <a:p>
            <a:pPr>
              <a:lnSpc>
                <a:spcPct val="150000"/>
              </a:lnSpc>
            </a:pPr>
            <a:r>
              <a:rPr lang="en-US" sz="1200" dirty="0">
                <a:latin typeface="+mn-lt"/>
              </a:rPr>
              <a:t>       	  price 		</a:t>
            </a:r>
            <a:r>
              <a:rPr lang="en-US" sz="1200" b="1" dirty="0">
                <a:latin typeface="+mn-lt"/>
              </a:rPr>
              <a:t>NUMERIC SORTABLE </a:t>
            </a:r>
          </a:p>
          <a:p>
            <a:pPr>
              <a:lnSpc>
                <a:spcPct val="150000"/>
              </a:lnSpc>
            </a:pPr>
            <a:r>
              <a:rPr lang="en-US" sz="1200" dirty="0">
                <a:latin typeface="+mn-lt"/>
              </a:rPr>
              <a:t>        	  brand 		</a:t>
            </a:r>
            <a:r>
              <a:rPr lang="en-US" sz="1200" b="1" dirty="0">
                <a:latin typeface="+mn-lt"/>
              </a:rPr>
              <a:t>TAG</a:t>
            </a:r>
            <a:r>
              <a:rPr lang="en-US" sz="1200" dirty="0">
                <a:latin typeface="+mn-lt"/>
              </a:rPr>
              <a:t> 		SORTABLE</a:t>
            </a:r>
          </a:p>
        </p:txBody>
      </p:sp>
      <p:sp>
        <p:nvSpPr>
          <p:cNvPr id="4" name="TextBox 3">
            <a:extLst>
              <a:ext uri="{FF2B5EF4-FFF2-40B4-BE49-F238E27FC236}">
                <a16:creationId xmlns:a16="http://schemas.microsoft.com/office/drawing/2014/main" id="{50E3DCD5-6A4A-B77F-BC29-C6F072E93E15}"/>
              </a:ext>
            </a:extLst>
          </p:cNvPr>
          <p:cNvSpPr txBox="1"/>
          <p:nvPr/>
        </p:nvSpPr>
        <p:spPr>
          <a:xfrm>
            <a:off x="2642040" y="3540052"/>
            <a:ext cx="4474515" cy="1130759"/>
          </a:xfrm>
          <a:prstGeom prst="rect">
            <a:avLst/>
          </a:prstGeom>
          <a:noFill/>
        </p:spPr>
        <p:txBody>
          <a:bodyPr wrap="square" rtlCol="0">
            <a:spAutoFit/>
          </a:bodyPr>
          <a:lstStyle/>
          <a:p>
            <a:pPr marL="171450" indent="-171450" algn="just">
              <a:lnSpc>
                <a:spcPct val="150000"/>
              </a:lnSpc>
              <a:spcAft>
                <a:spcPts val="600"/>
              </a:spcAft>
              <a:buFont typeface="Arial" panose="020B0604020202020204" pitchFamily="34" charset="0"/>
              <a:buChar char="•"/>
            </a:pPr>
            <a:r>
              <a:rPr lang="en-US" sz="900" dirty="0">
                <a:latin typeface="+mn-lt"/>
              </a:rPr>
              <a:t>PREFIX 1 "product:" → </a:t>
            </a:r>
            <a:r>
              <a:rPr lang="en-US" sz="900" dirty="0" err="1">
                <a:latin typeface="+mn-lt"/>
              </a:rPr>
              <a:t>Lập</a:t>
            </a:r>
            <a:r>
              <a:rPr lang="en-US" sz="900" dirty="0">
                <a:latin typeface="+mn-lt"/>
              </a:rPr>
              <a:t> </a:t>
            </a:r>
            <a:r>
              <a:rPr lang="en-US" sz="900" dirty="0" err="1">
                <a:latin typeface="+mn-lt"/>
              </a:rPr>
              <a:t>chỉ</a:t>
            </a:r>
            <a:r>
              <a:rPr lang="en-US" sz="900" dirty="0">
                <a:latin typeface="+mn-lt"/>
              </a:rPr>
              <a:t> </a:t>
            </a:r>
            <a:r>
              <a:rPr lang="en-US" sz="900" dirty="0" err="1">
                <a:latin typeface="+mn-lt"/>
              </a:rPr>
              <a:t>mục</a:t>
            </a:r>
            <a:r>
              <a:rPr lang="en-US" sz="900" dirty="0">
                <a:latin typeface="+mn-lt"/>
              </a:rPr>
              <a:t> </a:t>
            </a:r>
            <a:r>
              <a:rPr lang="en-US" sz="900" dirty="0" err="1">
                <a:latin typeface="+mn-lt"/>
              </a:rPr>
              <a:t>cho</a:t>
            </a:r>
            <a:r>
              <a:rPr lang="en-US" sz="900" dirty="0">
                <a:latin typeface="+mn-lt"/>
              </a:rPr>
              <a:t> </a:t>
            </a:r>
            <a:r>
              <a:rPr lang="en-US" sz="900" dirty="0" err="1">
                <a:latin typeface="+mn-lt"/>
              </a:rPr>
              <a:t>các</a:t>
            </a:r>
            <a:r>
              <a:rPr lang="en-US" sz="900" dirty="0">
                <a:latin typeface="+mn-lt"/>
              </a:rPr>
              <a:t> key </a:t>
            </a:r>
            <a:r>
              <a:rPr lang="en-US" sz="900" dirty="0" err="1">
                <a:latin typeface="+mn-lt"/>
              </a:rPr>
              <a:t>bắt</a:t>
            </a:r>
            <a:r>
              <a:rPr lang="en-US" sz="900" dirty="0">
                <a:latin typeface="+mn-lt"/>
              </a:rPr>
              <a:t> </a:t>
            </a:r>
            <a:r>
              <a:rPr lang="en-US" sz="900" dirty="0" err="1">
                <a:latin typeface="+mn-lt"/>
              </a:rPr>
              <a:t>đầu</a:t>
            </a:r>
            <a:r>
              <a:rPr lang="en-US" sz="900" dirty="0">
                <a:latin typeface="+mn-lt"/>
              </a:rPr>
              <a:t> </a:t>
            </a:r>
            <a:r>
              <a:rPr lang="en-US" sz="900" dirty="0" err="1">
                <a:latin typeface="+mn-lt"/>
              </a:rPr>
              <a:t>bằng</a:t>
            </a:r>
            <a:r>
              <a:rPr lang="en-US" sz="900" dirty="0">
                <a:latin typeface="+mn-lt"/>
              </a:rPr>
              <a:t> product: </a:t>
            </a:r>
          </a:p>
          <a:p>
            <a:pPr marL="171450" indent="-171450" algn="just">
              <a:lnSpc>
                <a:spcPct val="150000"/>
              </a:lnSpc>
              <a:spcAft>
                <a:spcPts val="600"/>
              </a:spcAft>
              <a:buFont typeface="Arial" panose="020B0604020202020204" pitchFamily="34" charset="0"/>
              <a:buChar char="•"/>
            </a:pPr>
            <a:r>
              <a:rPr lang="en-US" sz="900" dirty="0">
                <a:latin typeface="+mn-lt"/>
              </a:rPr>
              <a:t>TEXT → </a:t>
            </a:r>
            <a:r>
              <a:rPr lang="en-US" sz="900" dirty="0" err="1">
                <a:latin typeface="+mn-lt"/>
              </a:rPr>
              <a:t>Lập</a:t>
            </a:r>
            <a:r>
              <a:rPr lang="en-US" sz="900" dirty="0">
                <a:latin typeface="+mn-lt"/>
              </a:rPr>
              <a:t> </a:t>
            </a:r>
            <a:r>
              <a:rPr lang="en-US" sz="900" dirty="0" err="1">
                <a:latin typeface="+mn-lt"/>
              </a:rPr>
              <a:t>chỉ</a:t>
            </a:r>
            <a:r>
              <a:rPr lang="en-US" sz="900" dirty="0">
                <a:latin typeface="+mn-lt"/>
              </a:rPr>
              <a:t> </a:t>
            </a:r>
            <a:r>
              <a:rPr lang="en-US" sz="900" dirty="0" err="1">
                <a:latin typeface="+mn-lt"/>
              </a:rPr>
              <a:t>mục</a:t>
            </a:r>
            <a:r>
              <a:rPr lang="en-US" sz="900" dirty="0">
                <a:latin typeface="+mn-lt"/>
              </a:rPr>
              <a:t> </a:t>
            </a:r>
            <a:r>
              <a:rPr lang="en-US" sz="900" dirty="0" err="1">
                <a:latin typeface="+mn-lt"/>
              </a:rPr>
              <a:t>văn</a:t>
            </a:r>
            <a:r>
              <a:rPr lang="en-US" sz="900" dirty="0">
                <a:latin typeface="+mn-lt"/>
              </a:rPr>
              <a:t> </a:t>
            </a:r>
            <a:r>
              <a:rPr lang="en-US" sz="900" dirty="0" err="1">
                <a:latin typeface="+mn-lt"/>
              </a:rPr>
              <a:t>bản</a:t>
            </a:r>
            <a:r>
              <a:rPr lang="en-US" sz="900" dirty="0">
                <a:latin typeface="+mn-lt"/>
              </a:rPr>
              <a:t> </a:t>
            </a:r>
          </a:p>
          <a:p>
            <a:pPr marL="171450" indent="-171450" algn="just">
              <a:lnSpc>
                <a:spcPct val="150000"/>
              </a:lnSpc>
              <a:spcAft>
                <a:spcPts val="600"/>
              </a:spcAft>
              <a:buFont typeface="Arial" panose="020B0604020202020204" pitchFamily="34" charset="0"/>
              <a:buChar char="•"/>
            </a:pPr>
            <a:r>
              <a:rPr lang="en-US" sz="900" dirty="0">
                <a:latin typeface="+mn-lt"/>
              </a:rPr>
              <a:t>NUMERIC SORTABLE → Cho </a:t>
            </a:r>
            <a:r>
              <a:rPr lang="en-US" sz="900" dirty="0" err="1">
                <a:latin typeface="+mn-lt"/>
              </a:rPr>
              <a:t>phép</a:t>
            </a:r>
            <a:r>
              <a:rPr lang="en-US" sz="900" dirty="0">
                <a:latin typeface="+mn-lt"/>
              </a:rPr>
              <a:t> </a:t>
            </a:r>
            <a:r>
              <a:rPr lang="en-US" sz="900" dirty="0" err="1">
                <a:latin typeface="+mn-lt"/>
              </a:rPr>
              <a:t>lọc</a:t>
            </a:r>
            <a:r>
              <a:rPr lang="en-US" sz="900" dirty="0">
                <a:latin typeface="+mn-lt"/>
              </a:rPr>
              <a:t> &amp; </a:t>
            </a:r>
            <a:r>
              <a:rPr lang="en-US" sz="900" dirty="0" err="1">
                <a:latin typeface="+mn-lt"/>
              </a:rPr>
              <a:t>sắp</a:t>
            </a:r>
            <a:r>
              <a:rPr lang="en-US" sz="900" dirty="0">
                <a:latin typeface="+mn-lt"/>
              </a:rPr>
              <a:t> </a:t>
            </a:r>
            <a:r>
              <a:rPr lang="en-US" sz="900" dirty="0" err="1">
                <a:latin typeface="+mn-lt"/>
              </a:rPr>
              <a:t>xếp</a:t>
            </a:r>
            <a:r>
              <a:rPr lang="en-US" sz="900" dirty="0">
                <a:latin typeface="+mn-lt"/>
              </a:rPr>
              <a:t> </a:t>
            </a:r>
            <a:r>
              <a:rPr lang="en-US" sz="900" dirty="0" err="1">
                <a:latin typeface="+mn-lt"/>
              </a:rPr>
              <a:t>theo</a:t>
            </a:r>
            <a:r>
              <a:rPr lang="en-US" sz="900" dirty="0">
                <a:latin typeface="+mn-lt"/>
              </a:rPr>
              <a:t> </a:t>
            </a:r>
            <a:r>
              <a:rPr lang="en-US" sz="900" dirty="0" err="1">
                <a:latin typeface="+mn-lt"/>
              </a:rPr>
              <a:t>số</a:t>
            </a:r>
            <a:r>
              <a:rPr lang="en-US" sz="900" dirty="0">
                <a:latin typeface="+mn-lt"/>
              </a:rPr>
              <a:t> </a:t>
            </a:r>
          </a:p>
          <a:p>
            <a:pPr marL="171450" indent="-171450" algn="just">
              <a:lnSpc>
                <a:spcPct val="150000"/>
              </a:lnSpc>
              <a:spcAft>
                <a:spcPts val="600"/>
              </a:spcAft>
              <a:buFont typeface="Arial" panose="020B0604020202020204" pitchFamily="34" charset="0"/>
              <a:buChar char="•"/>
            </a:pPr>
            <a:r>
              <a:rPr lang="en-US" sz="900" dirty="0">
                <a:latin typeface="+mn-lt"/>
              </a:rPr>
              <a:t>TAG → </a:t>
            </a:r>
            <a:r>
              <a:rPr lang="en-US" sz="900" dirty="0" err="1">
                <a:latin typeface="+mn-lt"/>
              </a:rPr>
              <a:t>Phân</a:t>
            </a:r>
            <a:r>
              <a:rPr lang="en-US" sz="900" dirty="0">
                <a:latin typeface="+mn-lt"/>
              </a:rPr>
              <a:t> </a:t>
            </a:r>
            <a:r>
              <a:rPr lang="en-US" sz="900" dirty="0" err="1">
                <a:latin typeface="+mn-lt"/>
              </a:rPr>
              <a:t>loại</a:t>
            </a:r>
            <a:r>
              <a:rPr lang="en-US" sz="900" dirty="0">
                <a:latin typeface="+mn-lt"/>
              </a:rPr>
              <a:t> </a:t>
            </a:r>
            <a:r>
              <a:rPr lang="en-US" sz="900" dirty="0" err="1">
                <a:latin typeface="+mn-lt"/>
              </a:rPr>
              <a:t>không</a:t>
            </a:r>
            <a:r>
              <a:rPr lang="en-US" sz="900" dirty="0">
                <a:latin typeface="+mn-lt"/>
              </a:rPr>
              <a:t> </a:t>
            </a:r>
            <a:r>
              <a:rPr lang="en-US" sz="900" dirty="0" err="1">
                <a:latin typeface="+mn-lt"/>
              </a:rPr>
              <a:t>phân</a:t>
            </a:r>
            <a:r>
              <a:rPr lang="en-US" sz="900" dirty="0">
                <a:latin typeface="+mn-lt"/>
              </a:rPr>
              <a:t> </a:t>
            </a:r>
            <a:r>
              <a:rPr lang="en-US" sz="900" dirty="0" err="1">
                <a:latin typeface="+mn-lt"/>
              </a:rPr>
              <a:t>tích</a:t>
            </a:r>
            <a:r>
              <a:rPr lang="en-US" sz="900" dirty="0">
                <a:latin typeface="+mn-lt"/>
              </a:rPr>
              <a:t> </a:t>
            </a:r>
            <a:r>
              <a:rPr lang="en-US" sz="900" dirty="0" err="1">
                <a:latin typeface="+mn-lt"/>
              </a:rPr>
              <a:t>từ</a:t>
            </a:r>
            <a:r>
              <a:rPr lang="en-US" sz="900" dirty="0">
                <a:latin typeface="+mn-lt"/>
              </a:rPr>
              <a:t> </a:t>
            </a:r>
          </a:p>
        </p:txBody>
      </p:sp>
    </p:spTree>
    <p:extLst>
      <p:ext uri="{BB962C8B-B14F-4D97-AF65-F5344CB8AC3E}">
        <p14:creationId xmlns:p14="http://schemas.microsoft.com/office/powerpoint/2010/main" val="88216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3A120722-4894-5106-8FC3-04BA69308C63}"/>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164D148C-CACB-1FD4-293B-0221C5AC1396}"/>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CF0F72FD-AA7F-5F58-640A-3858E8894DFE}"/>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Thêm</a:t>
            </a:r>
            <a:r>
              <a:rPr lang="en-US" dirty="0">
                <a:solidFill>
                  <a:schemeClr val="bg2"/>
                </a:solidFill>
              </a:rPr>
              <a:t> </a:t>
            </a:r>
            <a:r>
              <a:rPr lang="en-US" dirty="0" err="1">
                <a:solidFill>
                  <a:schemeClr val="bg2"/>
                </a:solidFill>
              </a:rPr>
              <a:t>dữ</a:t>
            </a:r>
            <a:r>
              <a:rPr lang="en-US" dirty="0">
                <a:solidFill>
                  <a:schemeClr val="bg2"/>
                </a:solidFill>
              </a:rPr>
              <a:t> </a:t>
            </a:r>
            <a:r>
              <a:rPr lang="en-US" dirty="0" err="1">
                <a:solidFill>
                  <a:schemeClr val="bg2"/>
                </a:solidFill>
              </a:rPr>
              <a:t>liệu</a:t>
            </a:r>
            <a:r>
              <a:rPr lang="en-US" dirty="0">
                <a:solidFill>
                  <a:schemeClr val="bg2"/>
                </a:solidFill>
              </a:rPr>
              <a:t> - Lưu </a:t>
            </a:r>
            <a:r>
              <a:rPr lang="en-US" dirty="0" err="1">
                <a:solidFill>
                  <a:schemeClr val="bg2"/>
                </a:solidFill>
              </a:rPr>
              <a:t>bằng</a:t>
            </a:r>
            <a:r>
              <a:rPr lang="en-US" dirty="0">
                <a:solidFill>
                  <a:schemeClr val="bg2"/>
                </a:solidFill>
              </a:rPr>
              <a:t> Hash</a:t>
            </a:r>
            <a:endParaRPr lang="vi-VN" dirty="0">
              <a:solidFill>
                <a:schemeClr val="bg2"/>
              </a:solidFill>
            </a:endParaRPr>
          </a:p>
        </p:txBody>
      </p:sp>
      <p:sp>
        <p:nvSpPr>
          <p:cNvPr id="7" name="Rectangle 6">
            <a:extLst>
              <a:ext uri="{FF2B5EF4-FFF2-40B4-BE49-F238E27FC236}">
                <a16:creationId xmlns:a16="http://schemas.microsoft.com/office/drawing/2014/main" id="{9E959C3E-6D63-84B4-F3D9-8594273922E9}"/>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5A5414DB-3DC8-8B2B-17E8-E5FA517A2702}"/>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44</a:t>
            </a:fld>
            <a:endParaRPr lang="en-US"/>
          </a:p>
        </p:txBody>
      </p:sp>
      <p:sp>
        <p:nvSpPr>
          <p:cNvPr id="2" name="Footer Placeholder 1">
            <a:extLst>
              <a:ext uri="{FF2B5EF4-FFF2-40B4-BE49-F238E27FC236}">
                <a16:creationId xmlns:a16="http://schemas.microsoft.com/office/drawing/2014/main" id="{56CFC8AB-783D-E209-CCE1-2461E3C18CF8}"/>
              </a:ext>
            </a:extLst>
          </p:cNvPr>
          <p:cNvSpPr>
            <a:spLocks noGrp="1"/>
          </p:cNvSpPr>
          <p:nvPr>
            <p:ph type="ftr" sz="quarter" idx="11"/>
          </p:nvPr>
        </p:nvSpPr>
        <p:spPr/>
        <p:txBody>
          <a:bodyPr/>
          <a:lstStyle/>
          <a:p>
            <a:r>
              <a:rPr lang="vi-VN"/>
              <a:t>Trường Đại Học Công Thương TPHCM</a:t>
            </a:r>
            <a:endParaRPr lang="en-US"/>
          </a:p>
        </p:txBody>
      </p:sp>
      <p:graphicFrame>
        <p:nvGraphicFramePr>
          <p:cNvPr id="5" name="Table 4">
            <a:extLst>
              <a:ext uri="{FF2B5EF4-FFF2-40B4-BE49-F238E27FC236}">
                <a16:creationId xmlns:a16="http://schemas.microsoft.com/office/drawing/2014/main" id="{2D5488E8-5164-6CA5-D053-D3FA9AA35324}"/>
              </a:ext>
            </a:extLst>
          </p:cNvPr>
          <p:cNvGraphicFramePr>
            <a:graphicFrameLocks noGrp="1"/>
          </p:cNvGraphicFramePr>
          <p:nvPr>
            <p:extLst>
              <p:ext uri="{D42A27DB-BD31-4B8C-83A1-F6EECF244321}">
                <p14:modId xmlns:p14="http://schemas.microsoft.com/office/powerpoint/2010/main" val="1291492415"/>
              </p:ext>
            </p:extLst>
          </p:nvPr>
        </p:nvGraphicFramePr>
        <p:xfrm>
          <a:off x="708750" y="1882465"/>
          <a:ext cx="7715250" cy="2194560"/>
        </p:xfrm>
        <a:graphic>
          <a:graphicData uri="http://schemas.openxmlformats.org/drawingml/2006/table">
            <a:tbl>
              <a:tblPr>
                <a:tableStyleId>{BC89EF96-8CEA-46FF-86C4-4CE0E7609802}</a:tableStyleId>
              </a:tblPr>
              <a:tblGrid>
                <a:gridCol w="1543050">
                  <a:extLst>
                    <a:ext uri="{9D8B030D-6E8A-4147-A177-3AD203B41FA5}">
                      <a16:colId xmlns:a16="http://schemas.microsoft.com/office/drawing/2014/main" val="2103093522"/>
                    </a:ext>
                  </a:extLst>
                </a:gridCol>
                <a:gridCol w="1543050">
                  <a:extLst>
                    <a:ext uri="{9D8B030D-6E8A-4147-A177-3AD203B41FA5}">
                      <a16:colId xmlns:a16="http://schemas.microsoft.com/office/drawing/2014/main" val="3962852045"/>
                    </a:ext>
                  </a:extLst>
                </a:gridCol>
                <a:gridCol w="1543050">
                  <a:extLst>
                    <a:ext uri="{9D8B030D-6E8A-4147-A177-3AD203B41FA5}">
                      <a16:colId xmlns:a16="http://schemas.microsoft.com/office/drawing/2014/main" val="2640754009"/>
                    </a:ext>
                  </a:extLst>
                </a:gridCol>
                <a:gridCol w="1543050">
                  <a:extLst>
                    <a:ext uri="{9D8B030D-6E8A-4147-A177-3AD203B41FA5}">
                      <a16:colId xmlns:a16="http://schemas.microsoft.com/office/drawing/2014/main" val="1082928152"/>
                    </a:ext>
                  </a:extLst>
                </a:gridCol>
                <a:gridCol w="1543050">
                  <a:extLst>
                    <a:ext uri="{9D8B030D-6E8A-4147-A177-3AD203B41FA5}">
                      <a16:colId xmlns:a16="http://schemas.microsoft.com/office/drawing/2014/main" val="1384676439"/>
                    </a:ext>
                  </a:extLst>
                </a:gridCol>
              </a:tblGrid>
              <a:tr h="0">
                <a:tc>
                  <a:txBody>
                    <a:bodyPr/>
                    <a:lstStyle/>
                    <a:p>
                      <a:pPr>
                        <a:buNone/>
                      </a:pPr>
                      <a:r>
                        <a:rPr lang="en-US" sz="1200" b="1"/>
                        <a:t>Key</a:t>
                      </a:r>
                      <a:endParaRPr lang="en-US" sz="1200">
                        <a:latin typeface="+mn-lt"/>
                      </a:endParaRPr>
                    </a:p>
                  </a:txBody>
                  <a:tcPr anchor="ctr">
                    <a:solidFill>
                      <a:schemeClr val="tx2"/>
                    </a:solidFill>
                  </a:tcPr>
                </a:tc>
                <a:tc>
                  <a:txBody>
                    <a:bodyPr/>
                    <a:lstStyle/>
                    <a:p>
                      <a:pPr>
                        <a:buNone/>
                      </a:pPr>
                      <a:r>
                        <a:rPr lang="en-US" sz="1200" b="1"/>
                        <a:t>name</a:t>
                      </a:r>
                      <a:endParaRPr lang="en-US" sz="1200">
                        <a:latin typeface="+mn-lt"/>
                      </a:endParaRPr>
                    </a:p>
                  </a:txBody>
                  <a:tcPr anchor="ctr">
                    <a:solidFill>
                      <a:schemeClr val="tx2"/>
                    </a:solidFill>
                  </a:tcPr>
                </a:tc>
                <a:tc>
                  <a:txBody>
                    <a:bodyPr/>
                    <a:lstStyle/>
                    <a:p>
                      <a:pPr>
                        <a:buNone/>
                      </a:pPr>
                      <a:r>
                        <a:rPr lang="en-US" sz="1200" b="1"/>
                        <a:t>description</a:t>
                      </a:r>
                      <a:endParaRPr lang="en-US" sz="1200">
                        <a:latin typeface="+mn-lt"/>
                      </a:endParaRPr>
                    </a:p>
                  </a:txBody>
                  <a:tcPr anchor="ctr">
                    <a:solidFill>
                      <a:schemeClr val="tx2"/>
                    </a:solidFill>
                  </a:tcPr>
                </a:tc>
                <a:tc>
                  <a:txBody>
                    <a:bodyPr/>
                    <a:lstStyle/>
                    <a:p>
                      <a:pPr>
                        <a:buNone/>
                      </a:pPr>
                      <a:r>
                        <a:rPr lang="en-US" sz="1200" b="1"/>
                        <a:t>price</a:t>
                      </a:r>
                      <a:endParaRPr lang="en-US" sz="1200">
                        <a:latin typeface="+mn-lt"/>
                      </a:endParaRPr>
                    </a:p>
                  </a:txBody>
                  <a:tcPr anchor="ctr">
                    <a:solidFill>
                      <a:schemeClr val="tx2"/>
                    </a:solidFill>
                  </a:tcPr>
                </a:tc>
                <a:tc>
                  <a:txBody>
                    <a:bodyPr/>
                    <a:lstStyle/>
                    <a:p>
                      <a:pPr>
                        <a:buNone/>
                      </a:pPr>
                      <a:r>
                        <a:rPr lang="en-US" sz="1200" b="1"/>
                        <a:t>brand</a:t>
                      </a:r>
                      <a:endParaRPr lang="en-US" sz="1200">
                        <a:latin typeface="+mn-lt"/>
                      </a:endParaRPr>
                    </a:p>
                  </a:txBody>
                  <a:tcPr anchor="ctr">
                    <a:solidFill>
                      <a:schemeClr val="tx2"/>
                    </a:solidFill>
                  </a:tcPr>
                </a:tc>
                <a:extLst>
                  <a:ext uri="{0D108BD9-81ED-4DB2-BD59-A6C34878D82A}">
                    <a16:rowId xmlns:a16="http://schemas.microsoft.com/office/drawing/2014/main" val="1839826468"/>
                  </a:ext>
                </a:extLst>
              </a:tr>
              <a:tr h="0">
                <a:tc>
                  <a:txBody>
                    <a:bodyPr/>
                    <a:lstStyle/>
                    <a:p>
                      <a:pPr>
                        <a:buNone/>
                      </a:pPr>
                      <a:r>
                        <a:rPr lang="en-US" sz="1200"/>
                        <a:t>product:1</a:t>
                      </a:r>
                      <a:endParaRPr lang="en-US" sz="1200">
                        <a:latin typeface="+mn-lt"/>
                      </a:endParaRPr>
                    </a:p>
                  </a:txBody>
                  <a:tcPr anchor="ctr">
                    <a:solidFill>
                      <a:schemeClr val="tx2"/>
                    </a:solidFill>
                  </a:tcPr>
                </a:tc>
                <a:tc>
                  <a:txBody>
                    <a:bodyPr/>
                    <a:lstStyle/>
                    <a:p>
                      <a:pPr>
                        <a:buNone/>
                      </a:pPr>
                      <a:r>
                        <a:rPr lang="en-US" sz="1200"/>
                        <a:t>Apple iPhone 14 Pro</a:t>
                      </a:r>
                      <a:endParaRPr lang="en-US" sz="1200">
                        <a:latin typeface="+mn-lt"/>
                      </a:endParaRPr>
                    </a:p>
                  </a:txBody>
                  <a:tcPr anchor="ctr">
                    <a:solidFill>
                      <a:schemeClr val="tx2"/>
                    </a:solidFill>
                  </a:tcPr>
                </a:tc>
                <a:tc>
                  <a:txBody>
                    <a:bodyPr/>
                    <a:lstStyle/>
                    <a:p>
                      <a:pPr>
                        <a:buNone/>
                      </a:pPr>
                      <a:r>
                        <a:rPr lang="en-US" sz="1200"/>
                        <a:t>Powerful smartphone with stunning display</a:t>
                      </a:r>
                      <a:endParaRPr lang="en-US" sz="1200">
                        <a:latin typeface="+mn-lt"/>
                      </a:endParaRPr>
                    </a:p>
                  </a:txBody>
                  <a:tcPr anchor="ctr">
                    <a:solidFill>
                      <a:schemeClr val="tx2"/>
                    </a:solidFill>
                  </a:tcPr>
                </a:tc>
                <a:tc>
                  <a:txBody>
                    <a:bodyPr/>
                    <a:lstStyle/>
                    <a:p>
                      <a:pPr>
                        <a:buNone/>
                      </a:pPr>
                      <a:r>
                        <a:rPr lang="en-US" sz="1200"/>
                        <a:t>999</a:t>
                      </a:r>
                      <a:endParaRPr lang="en-US" sz="1200">
                        <a:latin typeface="+mn-lt"/>
                      </a:endParaRPr>
                    </a:p>
                  </a:txBody>
                  <a:tcPr anchor="ctr">
                    <a:solidFill>
                      <a:schemeClr val="tx2"/>
                    </a:solidFill>
                  </a:tcPr>
                </a:tc>
                <a:tc>
                  <a:txBody>
                    <a:bodyPr/>
                    <a:lstStyle/>
                    <a:p>
                      <a:pPr>
                        <a:buNone/>
                      </a:pPr>
                      <a:r>
                        <a:rPr lang="en-US" sz="1200"/>
                        <a:t>Apple</a:t>
                      </a:r>
                      <a:endParaRPr lang="en-US" sz="1200">
                        <a:latin typeface="+mn-lt"/>
                      </a:endParaRPr>
                    </a:p>
                  </a:txBody>
                  <a:tcPr anchor="ctr">
                    <a:solidFill>
                      <a:schemeClr val="tx2"/>
                    </a:solidFill>
                  </a:tcPr>
                </a:tc>
                <a:extLst>
                  <a:ext uri="{0D108BD9-81ED-4DB2-BD59-A6C34878D82A}">
                    <a16:rowId xmlns:a16="http://schemas.microsoft.com/office/drawing/2014/main" val="4116793219"/>
                  </a:ext>
                </a:extLst>
              </a:tr>
              <a:tr h="0">
                <a:tc>
                  <a:txBody>
                    <a:bodyPr/>
                    <a:lstStyle/>
                    <a:p>
                      <a:pPr>
                        <a:buNone/>
                      </a:pPr>
                      <a:r>
                        <a:rPr lang="en-US" sz="1200"/>
                        <a:t>product:2</a:t>
                      </a:r>
                      <a:endParaRPr lang="en-US" sz="1200">
                        <a:latin typeface="+mn-lt"/>
                      </a:endParaRPr>
                    </a:p>
                  </a:txBody>
                  <a:tcPr anchor="ctr">
                    <a:solidFill>
                      <a:schemeClr val="tx2"/>
                    </a:solidFill>
                  </a:tcPr>
                </a:tc>
                <a:tc>
                  <a:txBody>
                    <a:bodyPr/>
                    <a:lstStyle/>
                    <a:p>
                      <a:pPr>
                        <a:buNone/>
                      </a:pPr>
                      <a:r>
                        <a:rPr lang="en-US" sz="1200"/>
                        <a:t>Samsung Galaxy S23 Ultra</a:t>
                      </a:r>
                      <a:endParaRPr lang="en-US" sz="1200">
                        <a:latin typeface="+mn-lt"/>
                      </a:endParaRPr>
                    </a:p>
                  </a:txBody>
                  <a:tcPr anchor="ctr">
                    <a:solidFill>
                      <a:schemeClr val="tx2"/>
                    </a:solidFill>
                  </a:tcPr>
                </a:tc>
                <a:tc>
                  <a:txBody>
                    <a:bodyPr/>
                    <a:lstStyle/>
                    <a:p>
                      <a:pPr>
                        <a:buNone/>
                      </a:pPr>
                      <a:r>
                        <a:rPr lang="en-US" sz="1200"/>
                        <a:t>Versatile Android phone with a great camera</a:t>
                      </a:r>
                      <a:endParaRPr lang="en-US" sz="1200">
                        <a:latin typeface="+mn-lt"/>
                      </a:endParaRPr>
                    </a:p>
                  </a:txBody>
                  <a:tcPr anchor="ctr">
                    <a:solidFill>
                      <a:schemeClr val="tx2"/>
                    </a:solidFill>
                  </a:tcPr>
                </a:tc>
                <a:tc>
                  <a:txBody>
                    <a:bodyPr/>
                    <a:lstStyle/>
                    <a:p>
                      <a:pPr>
                        <a:buNone/>
                      </a:pPr>
                      <a:r>
                        <a:rPr lang="en-US" sz="1200"/>
                        <a:t>1199</a:t>
                      </a:r>
                      <a:endParaRPr lang="en-US" sz="1200">
                        <a:latin typeface="+mn-lt"/>
                      </a:endParaRPr>
                    </a:p>
                  </a:txBody>
                  <a:tcPr anchor="ctr">
                    <a:solidFill>
                      <a:schemeClr val="tx2"/>
                    </a:solidFill>
                  </a:tcPr>
                </a:tc>
                <a:tc>
                  <a:txBody>
                    <a:bodyPr/>
                    <a:lstStyle/>
                    <a:p>
                      <a:pPr>
                        <a:buNone/>
                      </a:pPr>
                      <a:r>
                        <a:rPr lang="en-US" sz="1200"/>
                        <a:t>Samsung</a:t>
                      </a:r>
                      <a:endParaRPr lang="en-US" sz="1200">
                        <a:latin typeface="+mn-lt"/>
                      </a:endParaRPr>
                    </a:p>
                  </a:txBody>
                  <a:tcPr anchor="ctr">
                    <a:solidFill>
                      <a:schemeClr val="tx2"/>
                    </a:solidFill>
                  </a:tcPr>
                </a:tc>
                <a:extLst>
                  <a:ext uri="{0D108BD9-81ED-4DB2-BD59-A6C34878D82A}">
                    <a16:rowId xmlns:a16="http://schemas.microsoft.com/office/drawing/2014/main" val="1624177789"/>
                  </a:ext>
                </a:extLst>
              </a:tr>
              <a:tr h="0">
                <a:tc>
                  <a:txBody>
                    <a:bodyPr/>
                    <a:lstStyle/>
                    <a:p>
                      <a:pPr>
                        <a:buNone/>
                      </a:pPr>
                      <a:r>
                        <a:rPr lang="en-US" sz="1200"/>
                        <a:t>product:3</a:t>
                      </a:r>
                      <a:endParaRPr lang="en-US" sz="1200">
                        <a:latin typeface="+mn-lt"/>
                      </a:endParaRPr>
                    </a:p>
                  </a:txBody>
                  <a:tcPr anchor="ctr">
                    <a:solidFill>
                      <a:schemeClr val="tx2"/>
                    </a:solidFill>
                  </a:tcPr>
                </a:tc>
                <a:tc>
                  <a:txBody>
                    <a:bodyPr/>
                    <a:lstStyle/>
                    <a:p>
                      <a:pPr>
                        <a:buNone/>
                      </a:pPr>
                      <a:r>
                        <a:rPr lang="en-US" sz="1200"/>
                        <a:t>Apple MacBook Air M2</a:t>
                      </a:r>
                      <a:endParaRPr lang="en-US" sz="1200">
                        <a:latin typeface="+mn-lt"/>
                      </a:endParaRPr>
                    </a:p>
                  </a:txBody>
                  <a:tcPr anchor="ctr">
                    <a:solidFill>
                      <a:schemeClr val="tx2"/>
                    </a:solidFill>
                  </a:tcPr>
                </a:tc>
                <a:tc>
                  <a:txBody>
                    <a:bodyPr/>
                    <a:lstStyle/>
                    <a:p>
                      <a:pPr>
                        <a:buNone/>
                      </a:pPr>
                      <a:r>
                        <a:rPr lang="en-US" sz="1200" dirty="0"/>
                        <a:t>Lightweight and powerful laptop for daily use</a:t>
                      </a:r>
                      <a:endParaRPr lang="en-US" sz="1200" dirty="0">
                        <a:latin typeface="+mn-lt"/>
                      </a:endParaRPr>
                    </a:p>
                  </a:txBody>
                  <a:tcPr anchor="ctr">
                    <a:solidFill>
                      <a:schemeClr val="tx2"/>
                    </a:solidFill>
                  </a:tcPr>
                </a:tc>
                <a:tc>
                  <a:txBody>
                    <a:bodyPr/>
                    <a:lstStyle/>
                    <a:p>
                      <a:pPr>
                        <a:buNone/>
                      </a:pPr>
                      <a:r>
                        <a:rPr lang="en-US" sz="1200"/>
                        <a:t>1099</a:t>
                      </a:r>
                      <a:endParaRPr lang="en-US" sz="1200">
                        <a:latin typeface="+mn-lt"/>
                      </a:endParaRPr>
                    </a:p>
                  </a:txBody>
                  <a:tcPr anchor="ctr">
                    <a:solidFill>
                      <a:schemeClr val="tx2"/>
                    </a:solidFill>
                  </a:tcPr>
                </a:tc>
                <a:tc>
                  <a:txBody>
                    <a:bodyPr/>
                    <a:lstStyle/>
                    <a:p>
                      <a:pPr>
                        <a:buNone/>
                      </a:pPr>
                      <a:r>
                        <a:rPr lang="en-US" sz="1200" dirty="0"/>
                        <a:t>Apple</a:t>
                      </a:r>
                      <a:endParaRPr lang="en-US" sz="1200" dirty="0">
                        <a:latin typeface="+mn-lt"/>
                      </a:endParaRPr>
                    </a:p>
                  </a:txBody>
                  <a:tcPr anchor="ctr">
                    <a:solidFill>
                      <a:schemeClr val="tx2"/>
                    </a:solidFill>
                  </a:tcPr>
                </a:tc>
                <a:extLst>
                  <a:ext uri="{0D108BD9-81ED-4DB2-BD59-A6C34878D82A}">
                    <a16:rowId xmlns:a16="http://schemas.microsoft.com/office/drawing/2014/main" val="3440621897"/>
                  </a:ext>
                </a:extLst>
              </a:tr>
            </a:tbl>
          </a:graphicData>
        </a:graphic>
      </p:graphicFrame>
    </p:spTree>
    <p:extLst>
      <p:ext uri="{BB962C8B-B14F-4D97-AF65-F5344CB8AC3E}">
        <p14:creationId xmlns:p14="http://schemas.microsoft.com/office/powerpoint/2010/main" val="3955662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F16F48E4-84ED-D903-B12D-BB86D63BA7C1}"/>
            </a:ext>
          </a:extLst>
        </p:cNvPr>
        <p:cNvGrpSpPr/>
        <p:nvPr/>
      </p:nvGrpSpPr>
      <p:grpSpPr>
        <a:xfrm>
          <a:off x="0" y="0"/>
          <a:ext cx="0" cy="0"/>
          <a:chOff x="0" y="0"/>
          <a:chExt cx="0" cy="0"/>
        </a:xfrm>
      </p:grpSpPr>
      <p:sp>
        <p:nvSpPr>
          <p:cNvPr id="234" name="Google Shape;234;p34">
            <a:extLst>
              <a:ext uri="{FF2B5EF4-FFF2-40B4-BE49-F238E27FC236}">
                <a16:creationId xmlns:a16="http://schemas.microsoft.com/office/drawing/2014/main" id="{A8E41A51-9E4D-1E26-5D3D-14EC7DA673F1}"/>
              </a:ext>
            </a:extLst>
          </p:cNvPr>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p>
            <a:r>
              <a:rPr lang="en-US" dirty="0">
                <a:solidFill>
                  <a:schemeClr val="bg2"/>
                </a:solidFill>
              </a:rPr>
              <a:t>Redis Full-Text Search</a:t>
            </a:r>
          </a:p>
        </p:txBody>
      </p:sp>
      <p:sp>
        <p:nvSpPr>
          <p:cNvPr id="235" name="Google Shape;235;p34">
            <a:extLst>
              <a:ext uri="{FF2B5EF4-FFF2-40B4-BE49-F238E27FC236}">
                <a16:creationId xmlns:a16="http://schemas.microsoft.com/office/drawing/2014/main" id="{CD6225B6-81EE-6BC2-4C66-5BE856D4EB91}"/>
              </a:ext>
            </a:extLst>
          </p:cNvPr>
          <p:cNvSpPr txBox="1">
            <a:spLocks noGrp="1"/>
          </p:cNvSpPr>
          <p:nvPr>
            <p:ph type="subTitle" idx="4"/>
          </p:nvPr>
        </p:nvSpPr>
        <p:spPr>
          <a:xfrm>
            <a:off x="926286" y="1066317"/>
            <a:ext cx="3953012" cy="527700"/>
          </a:xfrm>
          <a:prstGeom prst="rect">
            <a:avLst/>
          </a:prstGeom>
        </p:spPr>
        <p:txBody>
          <a:bodyPr spcFirstLastPara="1" wrap="square" lIns="91425" tIns="91425" rIns="91425" bIns="91425" anchor="b" anchorCtr="0">
            <a:noAutofit/>
          </a:bodyPr>
          <a:lstStyle/>
          <a:p>
            <a:pPr marL="0" indent="0"/>
            <a:r>
              <a:rPr lang="en-US" dirty="0" err="1">
                <a:solidFill>
                  <a:schemeClr val="bg2"/>
                </a:solidFill>
              </a:rPr>
              <a:t>Truy</a:t>
            </a:r>
            <a:r>
              <a:rPr lang="en-US" dirty="0">
                <a:solidFill>
                  <a:schemeClr val="bg2"/>
                </a:solidFill>
              </a:rPr>
              <a:t> </a:t>
            </a:r>
            <a:r>
              <a:rPr lang="en-US" dirty="0" err="1">
                <a:solidFill>
                  <a:schemeClr val="bg2"/>
                </a:solidFill>
              </a:rPr>
              <a:t>vấn</a:t>
            </a:r>
            <a:endParaRPr lang="vi-VN" dirty="0">
              <a:solidFill>
                <a:schemeClr val="bg2"/>
              </a:solidFill>
            </a:endParaRPr>
          </a:p>
        </p:txBody>
      </p:sp>
      <p:sp>
        <p:nvSpPr>
          <p:cNvPr id="7" name="Rectangle 6">
            <a:extLst>
              <a:ext uri="{FF2B5EF4-FFF2-40B4-BE49-F238E27FC236}">
                <a16:creationId xmlns:a16="http://schemas.microsoft.com/office/drawing/2014/main" id="{2D8FCC7A-2272-1737-9CB9-95E14BBDDA9A}"/>
              </a:ext>
            </a:extLst>
          </p:cNvPr>
          <p:cNvSpPr/>
          <p:nvPr/>
        </p:nvSpPr>
        <p:spPr>
          <a:xfrm>
            <a:off x="779537" y="1306173"/>
            <a:ext cx="155375" cy="124276"/>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3434193F-F98F-532E-EC17-0187C65AED3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45</a:t>
            </a:fld>
            <a:endParaRPr lang="en-US"/>
          </a:p>
        </p:txBody>
      </p:sp>
      <p:sp>
        <p:nvSpPr>
          <p:cNvPr id="2" name="Footer Placeholder 1">
            <a:extLst>
              <a:ext uri="{FF2B5EF4-FFF2-40B4-BE49-F238E27FC236}">
                <a16:creationId xmlns:a16="http://schemas.microsoft.com/office/drawing/2014/main" id="{8B39FB51-8C59-DD25-DFA9-57FBACFF263E}"/>
              </a:ext>
            </a:extLst>
          </p:cNvPr>
          <p:cNvSpPr>
            <a:spLocks noGrp="1"/>
          </p:cNvSpPr>
          <p:nvPr>
            <p:ph type="ftr" sz="quarter" idx="11"/>
          </p:nvPr>
        </p:nvSpPr>
        <p:spPr/>
        <p:txBody>
          <a:bodyPr/>
          <a:lstStyle/>
          <a:p>
            <a:r>
              <a:rPr lang="vi-VN"/>
              <a:t>Trường Đại Học Công Thương TPHCM</a:t>
            </a:r>
            <a:endParaRPr lang="en-US"/>
          </a:p>
        </p:txBody>
      </p:sp>
      <p:pic>
        <p:nvPicPr>
          <p:cNvPr id="6" name="Picture 5">
            <a:extLst>
              <a:ext uri="{FF2B5EF4-FFF2-40B4-BE49-F238E27FC236}">
                <a16:creationId xmlns:a16="http://schemas.microsoft.com/office/drawing/2014/main" id="{A74BB5AA-80D1-25CA-1B00-AAC399C91B28}"/>
              </a:ext>
            </a:extLst>
          </p:cNvPr>
          <p:cNvPicPr>
            <a:picLocks noChangeAspect="1"/>
          </p:cNvPicPr>
          <p:nvPr/>
        </p:nvPicPr>
        <p:blipFill>
          <a:blip r:embed="rId3"/>
          <a:stretch>
            <a:fillRect/>
          </a:stretch>
        </p:blipFill>
        <p:spPr>
          <a:xfrm>
            <a:off x="5710002" y="543910"/>
            <a:ext cx="2713998" cy="4013917"/>
          </a:xfrm>
          <a:prstGeom prst="rect">
            <a:avLst/>
          </a:prstGeom>
        </p:spPr>
      </p:pic>
      <p:sp>
        <p:nvSpPr>
          <p:cNvPr id="8" name="TextBox 7">
            <a:extLst>
              <a:ext uri="{FF2B5EF4-FFF2-40B4-BE49-F238E27FC236}">
                <a16:creationId xmlns:a16="http://schemas.microsoft.com/office/drawing/2014/main" id="{08204984-BF99-786A-1D04-6F1597B70573}"/>
              </a:ext>
            </a:extLst>
          </p:cNvPr>
          <p:cNvSpPr txBox="1"/>
          <p:nvPr/>
        </p:nvSpPr>
        <p:spPr>
          <a:xfrm>
            <a:off x="720000" y="1670305"/>
            <a:ext cx="4403793" cy="2887522"/>
          </a:xfrm>
          <a:prstGeom prst="rect">
            <a:avLst/>
          </a:prstGeom>
          <a:noFill/>
        </p:spPr>
        <p:txBody>
          <a:bodyPr wrap="square" rtlCol="0">
            <a:spAutoFit/>
          </a:bodyPr>
          <a:lstStyle/>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sản</a:t>
            </a:r>
            <a:r>
              <a:rPr lang="en-US" sz="1100" b="1" dirty="0">
                <a:latin typeface="+mn-lt"/>
              </a:rPr>
              <a:t> </a:t>
            </a:r>
            <a:r>
              <a:rPr lang="en-US" sz="1100" b="1" dirty="0" err="1">
                <a:latin typeface="+mn-lt"/>
              </a:rPr>
              <a:t>phẩm</a:t>
            </a:r>
            <a:r>
              <a:rPr lang="en-US" sz="1100" b="1" dirty="0">
                <a:latin typeface="+mn-lt"/>
              </a:rPr>
              <a:t> </a:t>
            </a:r>
            <a:r>
              <a:rPr lang="en-US" sz="1100" b="1" dirty="0" err="1">
                <a:latin typeface="+mn-lt"/>
              </a:rPr>
              <a:t>có</a:t>
            </a:r>
            <a:r>
              <a:rPr lang="en-US" sz="1100" b="1" dirty="0">
                <a:latin typeface="+mn-lt"/>
              </a:rPr>
              <a:t> </a:t>
            </a:r>
            <a:r>
              <a:rPr lang="en-US" sz="1100" b="1" dirty="0" err="1">
                <a:latin typeface="+mn-lt"/>
              </a:rPr>
              <a:t>chứa</a:t>
            </a:r>
            <a:r>
              <a:rPr lang="en-US" sz="1100" b="1" dirty="0">
                <a:latin typeface="+mn-lt"/>
              </a:rPr>
              <a:t> </a:t>
            </a:r>
            <a:r>
              <a:rPr lang="en-US" sz="1100" b="1" dirty="0" err="1">
                <a:latin typeface="+mn-lt"/>
              </a:rPr>
              <a:t>từ</a:t>
            </a:r>
            <a:r>
              <a:rPr lang="en-US" sz="1100" b="1" dirty="0">
                <a:latin typeface="+mn-lt"/>
              </a:rPr>
              <a:t> “powerful”</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"powerful“</a:t>
            </a:r>
          </a:p>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sản</a:t>
            </a:r>
            <a:r>
              <a:rPr lang="en-US" sz="1100" b="1" dirty="0">
                <a:latin typeface="+mn-lt"/>
              </a:rPr>
              <a:t> </a:t>
            </a:r>
            <a:r>
              <a:rPr lang="en-US" sz="1100" b="1" dirty="0" err="1">
                <a:latin typeface="+mn-lt"/>
              </a:rPr>
              <a:t>phẩm</a:t>
            </a:r>
            <a:r>
              <a:rPr lang="en-US" sz="1100" b="1" dirty="0">
                <a:latin typeface="+mn-lt"/>
              </a:rPr>
              <a:t> </a:t>
            </a:r>
            <a:r>
              <a:rPr lang="en-US" sz="1100" b="1" dirty="0" err="1">
                <a:latin typeface="+mn-lt"/>
              </a:rPr>
              <a:t>của</a:t>
            </a:r>
            <a:r>
              <a:rPr lang="en-US" sz="1100" b="1" dirty="0">
                <a:latin typeface="+mn-lt"/>
              </a:rPr>
              <a:t> Apple </a:t>
            </a:r>
            <a:r>
              <a:rPr lang="en-US" sz="1100" b="1" dirty="0" err="1">
                <a:latin typeface="+mn-lt"/>
              </a:rPr>
              <a:t>có</a:t>
            </a:r>
            <a:r>
              <a:rPr lang="en-US" sz="1100" b="1" dirty="0">
                <a:latin typeface="+mn-lt"/>
              </a:rPr>
              <a:t> </a:t>
            </a:r>
            <a:r>
              <a:rPr lang="en-US" sz="1100" b="1" dirty="0" err="1">
                <a:latin typeface="+mn-lt"/>
              </a:rPr>
              <a:t>giá</a:t>
            </a:r>
            <a:r>
              <a:rPr lang="en-US" sz="1100" b="1" dirty="0">
                <a:latin typeface="+mn-lt"/>
              </a:rPr>
              <a:t> &lt; 1050</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"@brand:{Apple} @price:[-inf 1050]“</a:t>
            </a:r>
          </a:p>
          <a:p>
            <a:pPr>
              <a:lnSpc>
                <a:spcPct val="150000"/>
              </a:lnSpc>
              <a:spcBef>
                <a:spcPts val="600"/>
              </a:spcBef>
            </a:pPr>
            <a:r>
              <a:rPr lang="en-US" sz="1100" b="1" dirty="0" err="1">
                <a:latin typeface="+mn-lt"/>
              </a:rPr>
              <a:t>Tìm</a:t>
            </a:r>
            <a:r>
              <a:rPr lang="en-US" sz="1100" b="1" dirty="0">
                <a:latin typeface="+mn-lt"/>
              </a:rPr>
              <a:t> </a:t>
            </a:r>
            <a:r>
              <a:rPr lang="en-US" sz="1100" b="1" dirty="0" err="1">
                <a:latin typeface="+mn-lt"/>
              </a:rPr>
              <a:t>kiếm</a:t>
            </a:r>
            <a:r>
              <a:rPr lang="en-US" sz="1100" b="1" dirty="0">
                <a:latin typeface="+mn-lt"/>
              </a:rPr>
              <a:t> </a:t>
            </a:r>
            <a:r>
              <a:rPr lang="en-US" sz="1100" b="1" dirty="0" err="1">
                <a:latin typeface="+mn-lt"/>
              </a:rPr>
              <a:t>mờ</a:t>
            </a:r>
            <a:r>
              <a:rPr lang="en-US" sz="1100" b="1" dirty="0">
                <a:latin typeface="+mn-lt"/>
              </a:rPr>
              <a:t> (fuzzy) </a:t>
            </a:r>
            <a:r>
              <a:rPr lang="en-US" sz="1100" b="1" dirty="0" err="1">
                <a:latin typeface="+mn-lt"/>
              </a:rPr>
              <a:t>cho</a:t>
            </a:r>
            <a:r>
              <a:rPr lang="en-US" sz="1100" b="1" dirty="0">
                <a:latin typeface="+mn-lt"/>
              </a:rPr>
              <a:t> “</a:t>
            </a:r>
            <a:r>
              <a:rPr lang="en-US" sz="1100" b="1" dirty="0" err="1">
                <a:latin typeface="+mn-lt"/>
              </a:rPr>
              <a:t>iphon</a:t>
            </a:r>
            <a:r>
              <a:rPr lang="en-US" sz="1100" b="1" dirty="0">
                <a:latin typeface="+mn-lt"/>
              </a:rPr>
              <a:t>”</a:t>
            </a: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a:t>
            </a:r>
            <a:r>
              <a:rPr lang="en-US" sz="1100" dirty="0" err="1">
                <a:latin typeface="+mn-lt"/>
              </a:rPr>
              <a:t>iphon</a:t>
            </a:r>
            <a:r>
              <a:rPr lang="en-US" sz="1100" dirty="0">
                <a:latin typeface="+mn-lt"/>
              </a:rPr>
              <a:t>%“</a:t>
            </a:r>
          </a:p>
          <a:p>
            <a:pPr>
              <a:lnSpc>
                <a:spcPct val="150000"/>
              </a:lnSpc>
              <a:spcBef>
                <a:spcPts val="600"/>
              </a:spcBef>
            </a:pPr>
            <a:r>
              <a:rPr lang="vi-VN" sz="1100" b="1" dirty="0">
                <a:latin typeface="+mn-lt"/>
              </a:rPr>
              <a:t>Tìm “phone” nhưng không phải Samsung</a:t>
            </a:r>
            <a:endParaRPr lang="en-US" sz="1100" b="1" dirty="0">
              <a:latin typeface="+mn-lt"/>
            </a:endParaRPr>
          </a:p>
          <a:p>
            <a:pPr marL="171450" indent="-171450">
              <a:lnSpc>
                <a:spcPct val="150000"/>
              </a:lnSpc>
              <a:spcBef>
                <a:spcPts val="600"/>
              </a:spcBef>
              <a:buFont typeface="Wingdings" panose="05000000000000000000" pitchFamily="2" charset="2"/>
              <a:buChar char="Ø"/>
            </a:pPr>
            <a:r>
              <a:rPr lang="en-US" sz="1100" dirty="0">
                <a:latin typeface="+mn-lt"/>
              </a:rPr>
              <a:t>FT.SEARCH </a:t>
            </a:r>
            <a:r>
              <a:rPr lang="en-US" sz="1100" dirty="0" err="1">
                <a:latin typeface="+mn-lt"/>
              </a:rPr>
              <a:t>idx:products</a:t>
            </a:r>
            <a:r>
              <a:rPr lang="en-US" sz="1100" dirty="0">
                <a:latin typeface="+mn-lt"/>
              </a:rPr>
              <a:t> "phone -@brand:{Samsung}"</a:t>
            </a:r>
          </a:p>
        </p:txBody>
      </p:sp>
    </p:spTree>
    <p:extLst>
      <p:ext uri="{BB962C8B-B14F-4D97-AF65-F5344CB8AC3E}">
        <p14:creationId xmlns:p14="http://schemas.microsoft.com/office/powerpoint/2010/main" val="295858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61B76E90-EFD6-2DFA-3928-E2CB62459B8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B7424D4E-E922-135A-E53E-02AE97192954}"/>
              </a:ext>
            </a:extLst>
          </p:cNvPr>
          <p:cNvSpPr txBox="1">
            <a:spLocks noGrp="1"/>
          </p:cNvSpPr>
          <p:nvPr>
            <p:ph type="title"/>
          </p:nvPr>
        </p:nvSpPr>
        <p:spPr>
          <a:xfrm>
            <a:off x="1389027" y="2145546"/>
            <a:ext cx="5139900" cy="873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QUẢN TRỊ CƠ BẢN</a:t>
            </a:r>
            <a:endParaRPr dirty="0">
              <a:solidFill>
                <a:srgbClr val="E06666"/>
              </a:solidFill>
            </a:endParaRPr>
          </a:p>
        </p:txBody>
      </p:sp>
      <p:sp>
        <p:nvSpPr>
          <p:cNvPr id="201" name="Google Shape;201;p31">
            <a:extLst>
              <a:ext uri="{FF2B5EF4-FFF2-40B4-BE49-F238E27FC236}">
                <a16:creationId xmlns:a16="http://schemas.microsoft.com/office/drawing/2014/main" id="{191E7C3B-8668-4D81-93CA-86086B2D135E}"/>
              </a:ext>
            </a:extLst>
          </p:cNvPr>
          <p:cNvSpPr txBox="1">
            <a:spLocks noGrp="1"/>
          </p:cNvSpPr>
          <p:nvPr>
            <p:ph type="title" idx="2"/>
          </p:nvPr>
        </p:nvSpPr>
        <p:spPr>
          <a:xfrm>
            <a:off x="0" y="2212800"/>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05</a:t>
            </a:r>
            <a:endParaRPr dirty="0">
              <a:solidFill>
                <a:schemeClr val="bg1"/>
              </a:solidFill>
            </a:endParaRPr>
          </a:p>
        </p:txBody>
      </p:sp>
      <p:pic>
        <p:nvPicPr>
          <p:cNvPr id="4" name="Picture 2" descr="REDIS Cache Can Supercharge your website loading speed! - Geelong Web Design">
            <a:extLst>
              <a:ext uri="{FF2B5EF4-FFF2-40B4-BE49-F238E27FC236}">
                <a16:creationId xmlns:a16="http://schemas.microsoft.com/office/drawing/2014/main" id="{479BD24E-8892-B2D7-7D5C-01AA88A84E06}"/>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0C0238A4-D163-9D63-BBB7-D80CEAB0EC9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46</a:t>
            </a:fld>
            <a:endParaRPr lang="en-US"/>
          </a:p>
        </p:txBody>
      </p:sp>
      <p:sp>
        <p:nvSpPr>
          <p:cNvPr id="2" name="Footer Placeholder 1">
            <a:extLst>
              <a:ext uri="{FF2B5EF4-FFF2-40B4-BE49-F238E27FC236}">
                <a16:creationId xmlns:a16="http://schemas.microsoft.com/office/drawing/2014/main" id="{554AADFA-1B73-E930-E1F1-27AFF348DA13}"/>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42526594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919995-AE9D-7D77-6937-298C9690A3D7}"/>
              </a:ext>
            </a:extLst>
          </p:cNvPr>
          <p:cNvSpPr>
            <a:spLocks noGrp="1"/>
          </p:cNvSpPr>
          <p:nvPr>
            <p:ph type="title"/>
          </p:nvPr>
        </p:nvSpPr>
        <p:spPr/>
        <p:txBody>
          <a:bodyPr/>
          <a:lstStyle/>
          <a:p>
            <a:r>
              <a:rPr lang="en-US" dirty="0" err="1">
                <a:solidFill>
                  <a:schemeClr val="bg2"/>
                </a:solidFill>
              </a:rPr>
              <a:t>LỆNH</a:t>
            </a:r>
            <a:endParaRPr lang="en-US" dirty="0">
              <a:solidFill>
                <a:schemeClr val="bg2"/>
              </a:solidFill>
            </a:endParaRPr>
          </a:p>
        </p:txBody>
      </p:sp>
      <p:sp>
        <p:nvSpPr>
          <p:cNvPr id="3" name="Slide Number Placeholder 2">
            <a:extLst>
              <a:ext uri="{FF2B5EF4-FFF2-40B4-BE49-F238E27FC236}">
                <a16:creationId xmlns:a16="http://schemas.microsoft.com/office/drawing/2014/main" id="{EB290263-82F8-BE49-32F1-C3058AAF9B9D}"/>
              </a:ext>
            </a:extLst>
          </p:cNvPr>
          <p:cNvSpPr>
            <a:spLocks noGrp="1"/>
          </p:cNvSpPr>
          <p:nvPr>
            <p:ph type="sldNum" sz="quarter" idx="10"/>
          </p:nvPr>
        </p:nvSpPr>
        <p:spPr/>
        <p:txBody>
          <a:bodyPr/>
          <a:lstStyle/>
          <a:p>
            <a:fld id="{2495164B-5D6D-4E6F-9B21-42D9DF0EA601}" type="slidenum">
              <a:rPr lang="en-US" smtClean="0"/>
              <a:t>47</a:t>
            </a:fld>
            <a:endParaRPr lang="en-US"/>
          </a:p>
        </p:txBody>
      </p:sp>
      <p:graphicFrame>
        <p:nvGraphicFramePr>
          <p:cNvPr id="5" name="Table 4">
            <a:extLst>
              <a:ext uri="{FF2B5EF4-FFF2-40B4-BE49-F238E27FC236}">
                <a16:creationId xmlns:a16="http://schemas.microsoft.com/office/drawing/2014/main" id="{F0011FCB-45B5-E3C6-3EAA-E517780090DE}"/>
              </a:ext>
            </a:extLst>
          </p:cNvPr>
          <p:cNvGraphicFramePr>
            <a:graphicFrameLocks noGrp="1"/>
          </p:cNvGraphicFramePr>
          <p:nvPr>
            <p:extLst>
              <p:ext uri="{D42A27DB-BD31-4B8C-83A1-F6EECF244321}">
                <p14:modId xmlns:p14="http://schemas.microsoft.com/office/powerpoint/2010/main" val="3133451722"/>
              </p:ext>
            </p:extLst>
          </p:nvPr>
        </p:nvGraphicFramePr>
        <p:xfrm>
          <a:off x="957867" y="902362"/>
          <a:ext cx="7228265" cy="3864901"/>
        </p:xfrm>
        <a:graphic>
          <a:graphicData uri="http://schemas.openxmlformats.org/drawingml/2006/table">
            <a:tbl>
              <a:tblPr>
                <a:tableStyleId>{2E791C50-0DA2-48E0-85AB-A3B37A4CFA22}</a:tableStyleId>
              </a:tblPr>
              <a:tblGrid>
                <a:gridCol w="838273">
                  <a:extLst>
                    <a:ext uri="{9D8B030D-6E8A-4147-A177-3AD203B41FA5}">
                      <a16:colId xmlns:a16="http://schemas.microsoft.com/office/drawing/2014/main" val="130518369"/>
                    </a:ext>
                  </a:extLst>
                </a:gridCol>
                <a:gridCol w="3054423">
                  <a:extLst>
                    <a:ext uri="{9D8B030D-6E8A-4147-A177-3AD203B41FA5}">
                      <a16:colId xmlns:a16="http://schemas.microsoft.com/office/drawing/2014/main" val="2242106644"/>
                    </a:ext>
                  </a:extLst>
                </a:gridCol>
                <a:gridCol w="1431986">
                  <a:extLst>
                    <a:ext uri="{9D8B030D-6E8A-4147-A177-3AD203B41FA5}">
                      <a16:colId xmlns:a16="http://schemas.microsoft.com/office/drawing/2014/main" val="1989347947"/>
                    </a:ext>
                  </a:extLst>
                </a:gridCol>
                <a:gridCol w="1903583">
                  <a:extLst>
                    <a:ext uri="{9D8B030D-6E8A-4147-A177-3AD203B41FA5}">
                      <a16:colId xmlns:a16="http://schemas.microsoft.com/office/drawing/2014/main" val="1768082435"/>
                    </a:ext>
                  </a:extLst>
                </a:gridCol>
              </a:tblGrid>
              <a:tr h="199590">
                <a:tc>
                  <a:txBody>
                    <a:bodyPr/>
                    <a:lstStyle/>
                    <a:p>
                      <a:pPr>
                        <a:buNone/>
                      </a:pPr>
                      <a:r>
                        <a:rPr lang="en-US" sz="1000" b="1" dirty="0" err="1">
                          <a:latin typeface="+mn-lt"/>
                        </a:rPr>
                        <a:t>Lệnh</a:t>
                      </a:r>
                      <a:endParaRPr lang="en-US" sz="1000" dirty="0">
                        <a:latin typeface="+mn-lt"/>
                      </a:endParaRPr>
                    </a:p>
                  </a:txBody>
                  <a:tcPr marL="39724" marR="39724" marT="19862" marB="19862" anchor="ctr"/>
                </a:tc>
                <a:tc>
                  <a:txBody>
                    <a:bodyPr/>
                    <a:lstStyle/>
                    <a:p>
                      <a:pPr>
                        <a:buNone/>
                      </a:pPr>
                      <a:r>
                        <a:rPr lang="en-US" sz="1000" b="1" dirty="0">
                          <a:latin typeface="+mn-lt"/>
                        </a:rPr>
                        <a:t>Cú </a:t>
                      </a:r>
                      <a:r>
                        <a:rPr lang="en-US" sz="1000" b="1" dirty="0" err="1">
                          <a:latin typeface="+mn-lt"/>
                        </a:rPr>
                        <a:t>pháp</a:t>
                      </a:r>
                      <a:endParaRPr lang="en-US" sz="1000" dirty="0">
                        <a:latin typeface="+mn-lt"/>
                      </a:endParaRPr>
                    </a:p>
                  </a:txBody>
                  <a:tcPr marL="39724" marR="39724" marT="19862" marB="19862" anchor="ctr"/>
                </a:tc>
                <a:tc>
                  <a:txBody>
                    <a:bodyPr/>
                    <a:lstStyle/>
                    <a:p>
                      <a:pPr>
                        <a:buNone/>
                      </a:pPr>
                      <a:r>
                        <a:rPr lang="en-US" sz="1000" b="1" dirty="0" err="1">
                          <a:solidFill>
                            <a:schemeClr val="tx1"/>
                          </a:solidFill>
                          <a:latin typeface="+mn-lt"/>
                        </a:rPr>
                        <a:t>Ví</a:t>
                      </a:r>
                      <a:r>
                        <a:rPr lang="en-US" sz="1000" b="1" dirty="0">
                          <a:solidFill>
                            <a:schemeClr val="tx1"/>
                          </a:solidFill>
                          <a:latin typeface="+mn-lt"/>
                        </a:rPr>
                        <a:t> </a:t>
                      </a:r>
                      <a:r>
                        <a:rPr lang="en-US" sz="1000" b="1" dirty="0" err="1">
                          <a:solidFill>
                            <a:schemeClr val="tx1"/>
                          </a:solidFill>
                          <a:latin typeface="+mn-lt"/>
                        </a:rPr>
                        <a:t>dụ</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b="1" dirty="0" err="1">
                          <a:latin typeface="+mn-lt"/>
                        </a:rPr>
                        <a:t>Giải</a:t>
                      </a:r>
                      <a:r>
                        <a:rPr lang="en-US" sz="1000" b="1" dirty="0">
                          <a:latin typeface="+mn-lt"/>
                        </a:rPr>
                        <a:t> </a:t>
                      </a:r>
                      <a:r>
                        <a:rPr lang="en-US" sz="1000" b="1" dirty="0" err="1">
                          <a:latin typeface="+mn-lt"/>
                        </a:rPr>
                        <a:t>thích</a:t>
                      </a:r>
                      <a:endParaRPr lang="en-US" sz="1000" dirty="0">
                        <a:latin typeface="+mn-lt"/>
                      </a:endParaRPr>
                    </a:p>
                  </a:txBody>
                  <a:tcPr marL="39724" marR="39724" marT="19862" marB="19862" anchor="ctr"/>
                </a:tc>
                <a:extLst>
                  <a:ext uri="{0D108BD9-81ED-4DB2-BD59-A6C34878D82A}">
                    <a16:rowId xmlns:a16="http://schemas.microsoft.com/office/drawing/2014/main" val="247904278"/>
                  </a:ext>
                </a:extLst>
              </a:tr>
              <a:tr h="359487">
                <a:tc>
                  <a:txBody>
                    <a:bodyPr/>
                    <a:lstStyle/>
                    <a:p>
                      <a:pPr>
                        <a:buNone/>
                      </a:pPr>
                      <a:r>
                        <a:rPr lang="en-US" sz="1000" b="1">
                          <a:latin typeface="+mn-lt"/>
                        </a:rPr>
                        <a:t>KEYS</a:t>
                      </a:r>
                      <a:endParaRPr lang="en-US" sz="1000">
                        <a:latin typeface="+mn-lt"/>
                      </a:endParaRPr>
                    </a:p>
                  </a:txBody>
                  <a:tcPr marL="39724" marR="39724" marT="19862" marB="19862" anchor="ctr"/>
                </a:tc>
                <a:tc>
                  <a:txBody>
                    <a:bodyPr/>
                    <a:lstStyle/>
                    <a:p>
                      <a:pPr>
                        <a:buNone/>
                      </a:pPr>
                      <a:r>
                        <a:rPr lang="en-US" sz="1000" dirty="0">
                          <a:latin typeface="+mn-lt"/>
                        </a:rPr>
                        <a:t>KEYS pattern</a:t>
                      </a:r>
                    </a:p>
                  </a:txBody>
                  <a:tcPr marL="39724" marR="39724" marT="19862" marB="19862" anchor="ctr"/>
                </a:tc>
                <a:tc>
                  <a:txBody>
                    <a:bodyPr/>
                    <a:lstStyle/>
                    <a:p>
                      <a:pPr>
                        <a:buNone/>
                      </a:pPr>
                      <a:r>
                        <a:rPr lang="en-US" sz="1000" dirty="0">
                          <a:solidFill>
                            <a:schemeClr val="tx1"/>
                          </a:solidFill>
                          <a:latin typeface="+mn-lt"/>
                        </a:rPr>
                        <a:t>KEYS my*</a:t>
                      </a:r>
                    </a:p>
                  </a:txBody>
                  <a:tcPr marL="39724" marR="39724" marT="19862" marB="19862" anchor="ctr">
                    <a:solidFill>
                      <a:schemeClr val="bg2">
                        <a:lumMod val="40000"/>
                        <a:lumOff val="60000"/>
                      </a:schemeClr>
                    </a:solidFill>
                  </a:tcPr>
                </a:tc>
                <a:tc>
                  <a:txBody>
                    <a:bodyPr/>
                    <a:lstStyle/>
                    <a:p>
                      <a:pPr>
                        <a:buNone/>
                      </a:pPr>
                      <a:r>
                        <a:rPr lang="en-US" sz="1000">
                          <a:latin typeface="+mn-lt"/>
                        </a:rPr>
                        <a:t>Trả về tất cả key khớp với pattern.</a:t>
                      </a:r>
                    </a:p>
                  </a:txBody>
                  <a:tcPr marL="39724" marR="39724" marT="19862" marB="19862" anchor="ctr"/>
                </a:tc>
                <a:extLst>
                  <a:ext uri="{0D108BD9-81ED-4DB2-BD59-A6C34878D82A}">
                    <a16:rowId xmlns:a16="http://schemas.microsoft.com/office/drawing/2014/main" val="584150300"/>
                  </a:ext>
                </a:extLst>
              </a:tr>
              <a:tr h="359487">
                <a:tc>
                  <a:txBody>
                    <a:bodyPr/>
                    <a:lstStyle/>
                    <a:p>
                      <a:pPr>
                        <a:buNone/>
                      </a:pPr>
                      <a:r>
                        <a:rPr lang="en-US" sz="1000" b="1">
                          <a:latin typeface="+mn-lt"/>
                        </a:rPr>
                        <a:t>EXISTS</a:t>
                      </a:r>
                      <a:endParaRPr lang="en-US" sz="1000">
                        <a:latin typeface="+mn-lt"/>
                      </a:endParaRPr>
                    </a:p>
                  </a:txBody>
                  <a:tcPr marL="39724" marR="39724" marT="19862" marB="19862" anchor="ctr"/>
                </a:tc>
                <a:tc>
                  <a:txBody>
                    <a:bodyPr/>
                    <a:lstStyle/>
                    <a:p>
                      <a:pPr>
                        <a:buNone/>
                      </a:pPr>
                      <a:r>
                        <a:rPr lang="en-US" sz="1000">
                          <a:latin typeface="+mn-lt"/>
                        </a:rPr>
                        <a:t>EXISTS key [key ...]</a:t>
                      </a:r>
                    </a:p>
                  </a:txBody>
                  <a:tcPr marL="39724" marR="39724" marT="19862" marB="19862" anchor="ctr"/>
                </a:tc>
                <a:tc>
                  <a:txBody>
                    <a:bodyPr/>
                    <a:lstStyle/>
                    <a:p>
                      <a:pPr>
                        <a:buNone/>
                      </a:pPr>
                      <a:r>
                        <a:rPr lang="en-US" sz="1000" dirty="0">
                          <a:solidFill>
                            <a:schemeClr val="tx1"/>
                          </a:solidFill>
                          <a:latin typeface="+mn-lt"/>
                        </a:rPr>
                        <a:t>EXISTS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Kiểm tra xem key có tồn tại không.</a:t>
                      </a:r>
                    </a:p>
                  </a:txBody>
                  <a:tcPr marL="39724" marR="39724" marT="19862" marB="19862" anchor="ctr"/>
                </a:tc>
                <a:extLst>
                  <a:ext uri="{0D108BD9-81ED-4DB2-BD59-A6C34878D82A}">
                    <a16:rowId xmlns:a16="http://schemas.microsoft.com/office/drawing/2014/main" val="3320620397"/>
                  </a:ext>
                </a:extLst>
              </a:tr>
              <a:tr h="519384">
                <a:tc>
                  <a:txBody>
                    <a:bodyPr/>
                    <a:lstStyle/>
                    <a:p>
                      <a:pPr>
                        <a:buNone/>
                      </a:pPr>
                      <a:r>
                        <a:rPr lang="en-US" sz="1000" b="1">
                          <a:latin typeface="+mn-lt"/>
                        </a:rPr>
                        <a:t>EXPIRE</a:t>
                      </a:r>
                      <a:endParaRPr lang="en-US" sz="1000">
                        <a:latin typeface="+mn-lt"/>
                      </a:endParaRPr>
                    </a:p>
                  </a:txBody>
                  <a:tcPr marL="39724" marR="39724" marT="19862" marB="19862" anchor="ctr"/>
                </a:tc>
                <a:tc>
                  <a:txBody>
                    <a:bodyPr/>
                    <a:lstStyle/>
                    <a:p>
                      <a:pPr>
                        <a:buNone/>
                      </a:pPr>
                      <a:r>
                        <a:rPr lang="en-US" sz="1000">
                          <a:latin typeface="+mn-lt"/>
                        </a:rPr>
                        <a:t>EXPIRE key seconds</a:t>
                      </a:r>
                    </a:p>
                  </a:txBody>
                  <a:tcPr marL="39724" marR="39724" marT="19862" marB="19862" anchor="ctr"/>
                </a:tc>
                <a:tc>
                  <a:txBody>
                    <a:bodyPr/>
                    <a:lstStyle/>
                    <a:p>
                      <a:pPr>
                        <a:buNone/>
                      </a:pPr>
                      <a:r>
                        <a:rPr lang="en-US" sz="1000" dirty="0">
                          <a:solidFill>
                            <a:schemeClr val="tx1"/>
                          </a:solidFill>
                          <a:latin typeface="+mn-lt"/>
                        </a:rPr>
                        <a:t>EXPIRE </a:t>
                      </a:r>
                      <a:r>
                        <a:rPr lang="en-US" sz="1000" dirty="0" err="1">
                          <a:solidFill>
                            <a:schemeClr val="tx1"/>
                          </a:solidFill>
                          <a:latin typeface="+mn-lt"/>
                        </a:rPr>
                        <a:t>myKey</a:t>
                      </a:r>
                      <a:r>
                        <a:rPr lang="en-US" sz="1000" dirty="0">
                          <a:solidFill>
                            <a:schemeClr val="tx1"/>
                          </a:solidFill>
                          <a:latin typeface="+mn-lt"/>
                        </a:rPr>
                        <a:t> 120</a:t>
                      </a:r>
                    </a:p>
                  </a:txBody>
                  <a:tcPr marL="39724" marR="39724" marT="19862" marB="19862" anchor="ctr">
                    <a:solidFill>
                      <a:schemeClr val="bg2">
                        <a:lumMod val="40000"/>
                        <a:lumOff val="60000"/>
                      </a:schemeClr>
                    </a:solidFill>
                  </a:tcPr>
                </a:tc>
                <a:tc>
                  <a:txBody>
                    <a:bodyPr/>
                    <a:lstStyle/>
                    <a:p>
                      <a:pPr>
                        <a:buNone/>
                      </a:pPr>
                      <a:r>
                        <a:rPr lang="en-US" sz="1000">
                          <a:latin typeface="+mn-lt"/>
                        </a:rPr>
                        <a:t>Đặt thời gian sống cho key, tự xóa sau khi hết hạn.</a:t>
                      </a:r>
                    </a:p>
                  </a:txBody>
                  <a:tcPr marL="39724" marR="39724" marT="19862" marB="19862" anchor="ctr"/>
                </a:tc>
                <a:extLst>
                  <a:ext uri="{0D108BD9-81ED-4DB2-BD59-A6C34878D82A}">
                    <a16:rowId xmlns:a16="http://schemas.microsoft.com/office/drawing/2014/main" val="3385604931"/>
                  </a:ext>
                </a:extLst>
              </a:tr>
              <a:tr h="415650">
                <a:tc>
                  <a:txBody>
                    <a:bodyPr/>
                    <a:lstStyle/>
                    <a:p>
                      <a:pPr>
                        <a:buNone/>
                      </a:pPr>
                      <a:r>
                        <a:rPr lang="en-US" sz="1000" b="1">
                          <a:latin typeface="+mn-lt"/>
                        </a:rPr>
                        <a:t>TTL</a:t>
                      </a:r>
                      <a:endParaRPr lang="en-US" sz="1000">
                        <a:latin typeface="+mn-lt"/>
                      </a:endParaRPr>
                    </a:p>
                  </a:txBody>
                  <a:tcPr marL="39724" marR="39724" marT="19862" marB="19862" anchor="ctr"/>
                </a:tc>
                <a:tc>
                  <a:txBody>
                    <a:bodyPr/>
                    <a:lstStyle/>
                    <a:p>
                      <a:pPr>
                        <a:buNone/>
                      </a:pPr>
                      <a:r>
                        <a:rPr lang="en-US" sz="1000">
                          <a:latin typeface="+mn-lt"/>
                        </a:rPr>
                        <a:t>TTL key</a:t>
                      </a:r>
                    </a:p>
                  </a:txBody>
                  <a:tcPr marL="39724" marR="39724" marT="19862" marB="19862" anchor="ctr"/>
                </a:tc>
                <a:tc>
                  <a:txBody>
                    <a:bodyPr/>
                    <a:lstStyle/>
                    <a:p>
                      <a:pPr>
                        <a:buNone/>
                      </a:pPr>
                      <a:r>
                        <a:rPr lang="en-US" sz="1000" dirty="0">
                          <a:solidFill>
                            <a:schemeClr val="tx1"/>
                          </a:solidFill>
                          <a:latin typeface="+mn-lt"/>
                        </a:rPr>
                        <a:t>TTL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Trả về thời gian sống còn lại của key.</a:t>
                      </a:r>
                    </a:p>
                  </a:txBody>
                  <a:tcPr marL="39724" marR="39724" marT="19862" marB="19862" anchor="ctr"/>
                </a:tc>
                <a:extLst>
                  <a:ext uri="{0D108BD9-81ED-4DB2-BD59-A6C34878D82A}">
                    <a16:rowId xmlns:a16="http://schemas.microsoft.com/office/drawing/2014/main" val="3044293207"/>
                  </a:ext>
                </a:extLst>
              </a:tr>
              <a:tr h="359487">
                <a:tc>
                  <a:txBody>
                    <a:bodyPr/>
                    <a:lstStyle/>
                    <a:p>
                      <a:pPr>
                        <a:buNone/>
                      </a:pPr>
                      <a:r>
                        <a:rPr lang="en-US" sz="1000" b="1">
                          <a:latin typeface="+mn-lt"/>
                        </a:rPr>
                        <a:t>PERSIST</a:t>
                      </a:r>
                      <a:endParaRPr lang="en-US" sz="1000">
                        <a:latin typeface="+mn-lt"/>
                      </a:endParaRPr>
                    </a:p>
                  </a:txBody>
                  <a:tcPr marL="39724" marR="39724" marT="19862" marB="19862" anchor="ctr"/>
                </a:tc>
                <a:tc>
                  <a:txBody>
                    <a:bodyPr/>
                    <a:lstStyle/>
                    <a:p>
                      <a:pPr>
                        <a:buNone/>
                      </a:pPr>
                      <a:r>
                        <a:rPr lang="en-US" sz="1000">
                          <a:latin typeface="+mn-lt"/>
                        </a:rPr>
                        <a:t>PERSIST key</a:t>
                      </a:r>
                    </a:p>
                  </a:txBody>
                  <a:tcPr marL="39724" marR="39724" marT="19862" marB="19862" anchor="ctr"/>
                </a:tc>
                <a:tc>
                  <a:txBody>
                    <a:bodyPr/>
                    <a:lstStyle/>
                    <a:p>
                      <a:pPr>
                        <a:buNone/>
                      </a:pPr>
                      <a:r>
                        <a:rPr lang="en-US" sz="1000" dirty="0">
                          <a:solidFill>
                            <a:schemeClr val="tx1"/>
                          </a:solidFill>
                          <a:latin typeface="+mn-lt"/>
                        </a:rPr>
                        <a:t>PERSIST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en-US" sz="1000">
                          <a:latin typeface="+mn-lt"/>
                        </a:rPr>
                        <a:t>Xóa thời gian sống của key.</a:t>
                      </a:r>
                    </a:p>
                  </a:txBody>
                  <a:tcPr marL="39724" marR="39724" marT="19862" marB="19862" anchor="ctr"/>
                </a:tc>
                <a:extLst>
                  <a:ext uri="{0D108BD9-81ED-4DB2-BD59-A6C34878D82A}">
                    <a16:rowId xmlns:a16="http://schemas.microsoft.com/office/drawing/2014/main" val="1623219615"/>
                  </a:ext>
                </a:extLst>
              </a:tr>
              <a:tr h="519384">
                <a:tc>
                  <a:txBody>
                    <a:bodyPr/>
                    <a:lstStyle/>
                    <a:p>
                      <a:pPr>
                        <a:buNone/>
                      </a:pPr>
                      <a:r>
                        <a:rPr lang="en-US" sz="1000" b="1">
                          <a:latin typeface="+mn-lt"/>
                        </a:rPr>
                        <a:t>SCAN</a:t>
                      </a:r>
                      <a:endParaRPr lang="en-US" sz="1000">
                        <a:latin typeface="+mn-lt"/>
                      </a:endParaRPr>
                    </a:p>
                  </a:txBody>
                  <a:tcPr marL="39724" marR="39724" marT="19862" marB="19862" anchor="ctr"/>
                </a:tc>
                <a:tc>
                  <a:txBody>
                    <a:bodyPr/>
                    <a:lstStyle/>
                    <a:p>
                      <a:pPr>
                        <a:buNone/>
                      </a:pPr>
                      <a:r>
                        <a:rPr lang="en-US" sz="1000">
                          <a:latin typeface="+mn-lt"/>
                        </a:rPr>
                        <a:t>SCAN cursor [MATCH pattern] [COUNT count]</a:t>
                      </a:r>
                    </a:p>
                  </a:txBody>
                  <a:tcPr marL="39724" marR="39724" marT="19862" marB="19862" anchor="ctr"/>
                </a:tc>
                <a:tc>
                  <a:txBody>
                    <a:bodyPr/>
                    <a:lstStyle/>
                    <a:p>
                      <a:pPr>
                        <a:buNone/>
                      </a:pPr>
                      <a:r>
                        <a:rPr lang="en-US" sz="1000" dirty="0">
                          <a:solidFill>
                            <a:schemeClr val="tx1"/>
                          </a:solidFill>
                          <a:latin typeface="+mn-lt"/>
                        </a:rPr>
                        <a:t>SCAN 0 MATCH my* COUNT 2</a:t>
                      </a:r>
                    </a:p>
                  </a:txBody>
                  <a:tcPr marL="39724" marR="39724" marT="19862" marB="19862" anchor="ctr">
                    <a:solidFill>
                      <a:schemeClr val="bg2">
                        <a:lumMod val="40000"/>
                        <a:lumOff val="60000"/>
                      </a:schemeClr>
                    </a:solidFill>
                  </a:tcPr>
                </a:tc>
                <a:tc>
                  <a:txBody>
                    <a:bodyPr/>
                    <a:lstStyle/>
                    <a:p>
                      <a:pPr>
                        <a:buNone/>
                      </a:pPr>
                      <a:r>
                        <a:rPr lang="en-US" sz="1000">
                          <a:latin typeface="+mn-lt"/>
                        </a:rPr>
                        <a:t>Duyệt qua tập hợp key trong database hiện tại.</a:t>
                      </a:r>
                    </a:p>
                  </a:txBody>
                  <a:tcPr marL="39724" marR="39724" marT="19862" marB="19862" anchor="ctr"/>
                </a:tc>
                <a:extLst>
                  <a:ext uri="{0D108BD9-81ED-4DB2-BD59-A6C34878D82A}">
                    <a16:rowId xmlns:a16="http://schemas.microsoft.com/office/drawing/2014/main" val="1594516709"/>
                  </a:ext>
                </a:extLst>
              </a:tr>
              <a:tr h="359487">
                <a:tc>
                  <a:txBody>
                    <a:bodyPr/>
                    <a:lstStyle/>
                    <a:p>
                      <a:pPr>
                        <a:buNone/>
                      </a:pPr>
                      <a:r>
                        <a:rPr lang="en-US" sz="1000" b="1">
                          <a:latin typeface="+mn-lt"/>
                        </a:rPr>
                        <a:t>DEL</a:t>
                      </a:r>
                      <a:endParaRPr lang="en-US" sz="1000">
                        <a:latin typeface="+mn-lt"/>
                      </a:endParaRPr>
                    </a:p>
                  </a:txBody>
                  <a:tcPr marL="39724" marR="39724" marT="19862" marB="19862" anchor="ctr"/>
                </a:tc>
                <a:tc>
                  <a:txBody>
                    <a:bodyPr/>
                    <a:lstStyle/>
                    <a:p>
                      <a:pPr>
                        <a:buNone/>
                      </a:pPr>
                      <a:r>
                        <a:rPr lang="en-US" sz="1000">
                          <a:latin typeface="+mn-lt"/>
                        </a:rPr>
                        <a:t>DEL key [key ...]</a:t>
                      </a:r>
                    </a:p>
                  </a:txBody>
                  <a:tcPr marL="39724" marR="39724" marT="19862" marB="19862" anchor="ctr"/>
                </a:tc>
                <a:tc>
                  <a:txBody>
                    <a:bodyPr/>
                    <a:lstStyle/>
                    <a:p>
                      <a:pPr>
                        <a:buNone/>
                      </a:pPr>
                      <a:r>
                        <a:rPr lang="en-US" sz="1000" dirty="0">
                          <a:solidFill>
                            <a:schemeClr val="tx1"/>
                          </a:solidFill>
                          <a:latin typeface="+mn-lt"/>
                        </a:rPr>
                        <a:t>DEL </a:t>
                      </a:r>
                      <a:r>
                        <a:rPr lang="en-US" sz="1000" dirty="0" err="1">
                          <a:solidFill>
                            <a:schemeClr val="tx1"/>
                          </a:solidFill>
                          <a:latin typeface="+mn-lt"/>
                        </a:rPr>
                        <a:t>myKey</a:t>
                      </a:r>
                      <a:endParaRPr lang="en-US" sz="1000" dirty="0">
                        <a:solidFill>
                          <a:schemeClr val="tx1"/>
                        </a:solidFill>
                        <a:latin typeface="+mn-lt"/>
                      </a:endParaRPr>
                    </a:p>
                  </a:txBody>
                  <a:tcPr marL="39724" marR="39724" marT="19862" marB="19862" anchor="ctr">
                    <a:solidFill>
                      <a:schemeClr val="bg2">
                        <a:lumMod val="40000"/>
                        <a:lumOff val="60000"/>
                      </a:schemeClr>
                    </a:solidFill>
                  </a:tcPr>
                </a:tc>
                <a:tc>
                  <a:txBody>
                    <a:bodyPr/>
                    <a:lstStyle/>
                    <a:p>
                      <a:pPr>
                        <a:buNone/>
                      </a:pPr>
                      <a:r>
                        <a:rPr lang="vi-VN" sz="1000">
                          <a:latin typeface="+mn-lt"/>
                        </a:rPr>
                        <a:t>Xóa các key được chỉ định.</a:t>
                      </a:r>
                    </a:p>
                  </a:txBody>
                  <a:tcPr marL="39724" marR="39724" marT="19862" marB="19862" anchor="ctr"/>
                </a:tc>
                <a:extLst>
                  <a:ext uri="{0D108BD9-81ED-4DB2-BD59-A6C34878D82A}">
                    <a16:rowId xmlns:a16="http://schemas.microsoft.com/office/drawing/2014/main" val="568757781"/>
                  </a:ext>
                </a:extLst>
              </a:tr>
              <a:tr h="772945">
                <a:tc>
                  <a:txBody>
                    <a:bodyPr/>
                    <a:lstStyle/>
                    <a:p>
                      <a:pPr>
                        <a:buNone/>
                      </a:pPr>
                      <a:r>
                        <a:rPr lang="en-US" sz="1000" b="1">
                          <a:latin typeface="+mn-lt"/>
                        </a:rPr>
                        <a:t>INFO</a:t>
                      </a:r>
                      <a:endParaRPr lang="en-US" sz="1000">
                        <a:latin typeface="+mn-lt"/>
                      </a:endParaRPr>
                    </a:p>
                  </a:txBody>
                  <a:tcPr marL="39724" marR="39724" marT="19862" marB="19862" anchor="ctr"/>
                </a:tc>
                <a:tc>
                  <a:txBody>
                    <a:bodyPr/>
                    <a:lstStyle/>
                    <a:p>
                      <a:pPr>
                        <a:buNone/>
                      </a:pPr>
                      <a:r>
                        <a:rPr lang="en-US" sz="1000">
                          <a:latin typeface="+mn-lt"/>
                        </a:rPr>
                        <a:t>INFO [section]</a:t>
                      </a:r>
                    </a:p>
                  </a:txBody>
                  <a:tcPr marL="39724" marR="39724" marT="19862" marB="19862" anchor="ctr"/>
                </a:tc>
                <a:tc>
                  <a:txBody>
                    <a:bodyPr/>
                    <a:lstStyle/>
                    <a:p>
                      <a:pPr>
                        <a:buNone/>
                      </a:pPr>
                      <a:r>
                        <a:rPr lang="en-US" sz="1000" dirty="0">
                          <a:solidFill>
                            <a:schemeClr val="tx1"/>
                          </a:solidFill>
                          <a:latin typeface="+mn-lt"/>
                        </a:rPr>
                        <a:t>INFO server</a:t>
                      </a:r>
                    </a:p>
                  </a:txBody>
                  <a:tcPr marL="39724" marR="39724" marT="19862" marB="19862" anchor="ctr">
                    <a:solidFill>
                      <a:schemeClr val="bg2">
                        <a:lumMod val="40000"/>
                        <a:lumOff val="60000"/>
                      </a:schemeClr>
                    </a:solidFill>
                  </a:tcPr>
                </a:tc>
                <a:tc>
                  <a:txBody>
                    <a:bodyPr/>
                    <a:lstStyle/>
                    <a:p>
                      <a:pPr>
                        <a:buNone/>
                      </a:pPr>
                      <a:r>
                        <a:rPr lang="en-US" sz="1000" dirty="0" err="1">
                          <a:latin typeface="+mn-lt"/>
                        </a:rPr>
                        <a:t>Trả</a:t>
                      </a:r>
                      <a:r>
                        <a:rPr lang="en-US" sz="1000" dirty="0">
                          <a:latin typeface="+mn-lt"/>
                        </a:rPr>
                        <a:t> </a:t>
                      </a:r>
                      <a:r>
                        <a:rPr lang="en-US" sz="1000" dirty="0" err="1">
                          <a:latin typeface="+mn-lt"/>
                        </a:rPr>
                        <a:t>về</a:t>
                      </a:r>
                      <a:r>
                        <a:rPr lang="en-US" sz="1000" dirty="0">
                          <a:latin typeface="+mn-lt"/>
                        </a:rPr>
                        <a:t> </a:t>
                      </a:r>
                      <a:r>
                        <a:rPr lang="en-US" sz="1000" dirty="0" err="1">
                          <a:latin typeface="+mn-lt"/>
                        </a:rPr>
                        <a:t>thông</a:t>
                      </a:r>
                      <a:r>
                        <a:rPr lang="en-US" sz="1000" dirty="0">
                          <a:latin typeface="+mn-lt"/>
                        </a:rPr>
                        <a:t> tin </a:t>
                      </a:r>
                      <a:r>
                        <a:rPr lang="en-US" sz="1000" dirty="0" err="1">
                          <a:latin typeface="+mn-lt"/>
                        </a:rPr>
                        <a:t>và</a:t>
                      </a:r>
                      <a:r>
                        <a:rPr lang="en-US" sz="1000" dirty="0">
                          <a:latin typeface="+mn-lt"/>
                        </a:rPr>
                        <a:t> </a:t>
                      </a:r>
                      <a:r>
                        <a:rPr lang="en-US" sz="1000" dirty="0" err="1">
                          <a:latin typeface="+mn-lt"/>
                        </a:rPr>
                        <a:t>thống</a:t>
                      </a:r>
                      <a:r>
                        <a:rPr lang="en-US" sz="1000" dirty="0">
                          <a:latin typeface="+mn-lt"/>
                        </a:rPr>
                        <a:t> </a:t>
                      </a:r>
                      <a:r>
                        <a:rPr lang="en-US" sz="1000" dirty="0" err="1">
                          <a:latin typeface="+mn-lt"/>
                        </a:rPr>
                        <a:t>kê</a:t>
                      </a:r>
                      <a:r>
                        <a:rPr lang="en-US" sz="1000" dirty="0">
                          <a:latin typeface="+mn-lt"/>
                        </a:rPr>
                        <a:t> </a:t>
                      </a:r>
                      <a:r>
                        <a:rPr lang="en-US" sz="1000" dirty="0" err="1">
                          <a:latin typeface="+mn-lt"/>
                        </a:rPr>
                        <a:t>về</a:t>
                      </a:r>
                      <a:r>
                        <a:rPr lang="en-US" sz="1000" dirty="0">
                          <a:latin typeface="+mn-lt"/>
                        </a:rPr>
                        <a:t> server (server, memory, replication, v.v.).</a:t>
                      </a:r>
                    </a:p>
                  </a:txBody>
                  <a:tcPr marL="39724" marR="39724" marT="19862" marB="19862" anchor="ctr"/>
                </a:tc>
                <a:extLst>
                  <a:ext uri="{0D108BD9-81ED-4DB2-BD59-A6C34878D82A}">
                    <a16:rowId xmlns:a16="http://schemas.microsoft.com/office/drawing/2014/main" val="2105666284"/>
                  </a:ext>
                </a:extLst>
              </a:tr>
            </a:tbl>
          </a:graphicData>
        </a:graphic>
      </p:graphicFrame>
      <p:sp>
        <p:nvSpPr>
          <p:cNvPr id="2" name="Footer Placeholder 1">
            <a:extLst>
              <a:ext uri="{FF2B5EF4-FFF2-40B4-BE49-F238E27FC236}">
                <a16:creationId xmlns:a16="http://schemas.microsoft.com/office/drawing/2014/main" id="{7C907624-EC5C-4E19-5F1A-6C9EF26F0E96}"/>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2549641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BFBBF-C2D2-75AB-908B-104C2499D52C}"/>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Framework</a:t>
            </a:r>
          </a:p>
        </p:txBody>
      </p:sp>
      <p:sp>
        <p:nvSpPr>
          <p:cNvPr id="3" name="Slide Number Placeholder 2">
            <a:extLst>
              <a:ext uri="{FF2B5EF4-FFF2-40B4-BE49-F238E27FC236}">
                <a16:creationId xmlns:a16="http://schemas.microsoft.com/office/drawing/2014/main" id="{8C95843B-DB89-1364-92F6-4EF2620ED0C8}"/>
              </a:ext>
            </a:extLst>
          </p:cNvPr>
          <p:cNvSpPr>
            <a:spLocks noGrp="1"/>
          </p:cNvSpPr>
          <p:nvPr>
            <p:ph type="sldNum" sz="quarter" idx="10"/>
          </p:nvPr>
        </p:nvSpPr>
        <p:spPr/>
        <p:txBody>
          <a:bodyPr/>
          <a:lstStyle/>
          <a:p>
            <a:fld id="{2495164B-5D6D-4E6F-9B21-42D9DF0EA601}" type="slidenum">
              <a:rPr lang="en-US" smtClean="0"/>
              <a:t>48</a:t>
            </a:fld>
            <a:endParaRPr lang="en-US"/>
          </a:p>
        </p:txBody>
      </p:sp>
      <p:sp>
        <p:nvSpPr>
          <p:cNvPr id="6" name="Rectangle 5">
            <a:extLst>
              <a:ext uri="{FF2B5EF4-FFF2-40B4-BE49-F238E27FC236}">
                <a16:creationId xmlns:a16="http://schemas.microsoft.com/office/drawing/2014/main" id="{6002D40A-2591-F1D6-64E8-C4D547AA7DC0}"/>
              </a:ext>
            </a:extLst>
          </p:cNvPr>
          <p:cNvSpPr/>
          <p:nvPr/>
        </p:nvSpPr>
        <p:spPr>
          <a:xfrm rot="10800000">
            <a:off x="720000" y="1012794"/>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1CFEE2D3-8C88-8B66-39B3-CE126576885F}"/>
              </a:ext>
            </a:extLst>
          </p:cNvPr>
          <p:cNvSpPr txBox="1"/>
          <p:nvPr/>
        </p:nvSpPr>
        <p:spPr>
          <a:xfrm>
            <a:off x="687741" y="1088874"/>
            <a:ext cx="3809284" cy="307777"/>
          </a:xfrm>
          <a:prstGeom prst="rect">
            <a:avLst/>
          </a:prstGeom>
          <a:noFill/>
        </p:spPr>
        <p:txBody>
          <a:bodyPr wrap="square" rtlCol="0">
            <a:spAutoFit/>
          </a:bodyPr>
          <a:lstStyle/>
          <a:p>
            <a:pPr algn="ctr"/>
            <a:r>
              <a:rPr lang="en-US" dirty="0" err="1">
                <a:solidFill>
                  <a:srgbClr val="FF0000"/>
                </a:solidFill>
                <a:latin typeface="+mj-lt"/>
              </a:rPr>
              <a:t>StackExchangeRedis</a:t>
            </a:r>
            <a:endParaRPr lang="en-US" dirty="0">
              <a:solidFill>
                <a:srgbClr val="FF0000"/>
              </a:solidFill>
              <a:latin typeface="+mj-lt"/>
            </a:endParaRPr>
          </a:p>
        </p:txBody>
      </p:sp>
      <p:sp>
        <p:nvSpPr>
          <p:cNvPr id="8" name="TextBox 7">
            <a:extLst>
              <a:ext uri="{FF2B5EF4-FFF2-40B4-BE49-F238E27FC236}">
                <a16:creationId xmlns:a16="http://schemas.microsoft.com/office/drawing/2014/main" id="{D310CBDB-07C1-7836-F107-A1987F67ACDE}"/>
              </a:ext>
            </a:extLst>
          </p:cNvPr>
          <p:cNvSpPr txBox="1"/>
          <p:nvPr/>
        </p:nvSpPr>
        <p:spPr>
          <a:xfrm>
            <a:off x="903767" y="1453362"/>
            <a:ext cx="3381154" cy="646331"/>
          </a:xfrm>
          <a:prstGeom prst="rect">
            <a:avLst/>
          </a:prstGeom>
          <a:noFill/>
        </p:spPr>
        <p:txBody>
          <a:bodyPr wrap="square" rtlCol="0">
            <a:spAutoFit/>
          </a:bodyPr>
          <a:lstStyle/>
          <a:p>
            <a:pPr algn="just"/>
            <a:r>
              <a:rPr lang="en-US" sz="1200" dirty="0">
                <a:latin typeface="+mn-lt"/>
                <a:cs typeface="Arial" panose="020B0604020202020204" pitchFamily="34" charset="0"/>
              </a:rPr>
              <a:t>Client Redis </a:t>
            </a:r>
            <a:r>
              <a:rPr lang="en-US" sz="1200" dirty="0" err="1">
                <a:latin typeface="+mn-lt"/>
                <a:cs typeface="Arial" panose="020B0604020202020204" pitchFamily="34" charset="0"/>
              </a:rPr>
              <a:t>hiệu</a:t>
            </a:r>
            <a:r>
              <a:rPr lang="en-US" sz="1200" dirty="0">
                <a:latin typeface="+mn-lt"/>
                <a:cs typeface="Arial" panose="020B0604020202020204" pitchFamily="34" charset="0"/>
              </a:rPr>
              <a:t> </a:t>
            </a:r>
            <a:r>
              <a:rPr lang="en-US" sz="1200" dirty="0" err="1">
                <a:latin typeface="+mn-lt"/>
                <a:cs typeface="Arial" panose="020B0604020202020204" pitchFamily="34" charset="0"/>
              </a:rPr>
              <a:t>suất</a:t>
            </a:r>
            <a:r>
              <a:rPr lang="en-US" sz="1200" dirty="0">
                <a:latin typeface="+mn-lt"/>
                <a:cs typeface="Arial" panose="020B0604020202020204" pitchFamily="34" charset="0"/>
              </a:rPr>
              <a:t> </a:t>
            </a:r>
            <a:r>
              <a:rPr lang="en-US" sz="1200" dirty="0" err="1">
                <a:latin typeface="+mn-lt"/>
                <a:cs typeface="Arial" panose="020B0604020202020204" pitchFamily="34" charset="0"/>
              </a:rPr>
              <a:t>cao</a:t>
            </a:r>
            <a:r>
              <a:rPr lang="en-US" sz="1200" dirty="0">
                <a:latin typeface="+mn-lt"/>
                <a:cs typeface="Arial" panose="020B0604020202020204" pitchFamily="34" charset="0"/>
              </a:rPr>
              <a:t> </a:t>
            </a:r>
            <a:r>
              <a:rPr lang="en-US" sz="1200" dirty="0" err="1">
                <a:latin typeface="+mn-lt"/>
                <a:cs typeface="Arial" panose="020B0604020202020204" pitchFamily="34" charset="0"/>
              </a:rPr>
              <a:t>cho</a:t>
            </a:r>
            <a:r>
              <a:rPr lang="en-US" sz="1200" dirty="0">
                <a:latin typeface="+mn-lt"/>
                <a:cs typeface="Arial" panose="020B0604020202020204" pitchFamily="34" charset="0"/>
              </a:rPr>
              <a:t> .NET, </a:t>
            </a:r>
            <a:r>
              <a:rPr lang="en-US" sz="1200" dirty="0" err="1">
                <a:latin typeface="+mn-lt"/>
                <a:cs typeface="Arial" panose="020B0604020202020204" pitchFamily="34" charset="0"/>
              </a:rPr>
              <a:t>hỗ</a:t>
            </a:r>
            <a:r>
              <a:rPr lang="en-US" sz="1200" dirty="0">
                <a:latin typeface="+mn-lt"/>
                <a:cs typeface="Arial" panose="020B0604020202020204" pitchFamily="34" charset="0"/>
              </a:rPr>
              <a:t> </a:t>
            </a:r>
            <a:r>
              <a:rPr lang="en-US" sz="1200" dirty="0" err="1">
                <a:latin typeface="+mn-lt"/>
                <a:cs typeface="Arial" panose="020B0604020202020204" pitchFamily="34" charset="0"/>
              </a:rPr>
              <a:t>trợ</a:t>
            </a:r>
            <a:r>
              <a:rPr lang="en-US" sz="1200" dirty="0">
                <a:latin typeface="+mn-lt"/>
                <a:cs typeface="Arial" panose="020B0604020202020204" pitchFamily="34" charset="0"/>
              </a:rPr>
              <a:t> multiplexing, clustering </a:t>
            </a:r>
            <a:r>
              <a:rPr lang="en-US" sz="1200" dirty="0" err="1">
                <a:latin typeface="+mn-lt"/>
                <a:cs typeface="Arial" panose="020B0604020202020204" pitchFamily="34" charset="0"/>
              </a:rPr>
              <a:t>và</a:t>
            </a:r>
            <a:r>
              <a:rPr lang="en-US" sz="1200" dirty="0">
                <a:latin typeface="+mn-lt"/>
                <a:cs typeface="Arial" panose="020B0604020202020204" pitchFamily="34" charset="0"/>
              </a:rPr>
              <a:t> async/sync </a:t>
            </a:r>
            <a:r>
              <a:rPr lang="en-US" sz="1200" dirty="0" err="1">
                <a:latin typeface="+mn-lt"/>
                <a:cs typeface="Arial" panose="020B0604020202020204" pitchFamily="34" charset="0"/>
              </a:rPr>
              <a:t>đầy</a:t>
            </a:r>
            <a:r>
              <a:rPr lang="en-US" sz="1200" dirty="0">
                <a:latin typeface="+mn-lt"/>
                <a:cs typeface="Arial" panose="020B0604020202020204" pitchFamily="34" charset="0"/>
              </a:rPr>
              <a:t> </a:t>
            </a:r>
            <a:r>
              <a:rPr lang="en-US" sz="1200" dirty="0" err="1">
                <a:latin typeface="+mn-lt"/>
                <a:cs typeface="Arial" panose="020B0604020202020204" pitchFamily="34" charset="0"/>
              </a:rPr>
              <a:t>đủ</a:t>
            </a:r>
            <a:r>
              <a:rPr lang="en-US" sz="1200" dirty="0">
                <a:latin typeface="+mn-lt"/>
                <a:cs typeface="Arial" panose="020B0604020202020204" pitchFamily="34" charset="0"/>
              </a:rPr>
              <a:t> qua RESP protocol.</a:t>
            </a:r>
            <a:endParaRPr lang="en-US" sz="1200" dirty="0">
              <a:effectLst/>
              <a:latin typeface="+mn-lt"/>
              <a:cs typeface="Arial" panose="020B0604020202020204" pitchFamily="34" charset="0"/>
            </a:endParaRPr>
          </a:p>
        </p:txBody>
      </p:sp>
      <p:sp>
        <p:nvSpPr>
          <p:cNvPr id="4" name="Rectangle 3">
            <a:extLst>
              <a:ext uri="{FF2B5EF4-FFF2-40B4-BE49-F238E27FC236}">
                <a16:creationId xmlns:a16="http://schemas.microsoft.com/office/drawing/2014/main" id="{AC1946BF-EF86-4F81-9624-2E2901310C0F}"/>
              </a:ext>
            </a:extLst>
          </p:cNvPr>
          <p:cNvSpPr/>
          <p:nvPr/>
        </p:nvSpPr>
        <p:spPr>
          <a:xfrm rot="10800000">
            <a:off x="4679234" y="1012794"/>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Rectangle 10">
            <a:extLst>
              <a:ext uri="{FF2B5EF4-FFF2-40B4-BE49-F238E27FC236}">
                <a16:creationId xmlns:a16="http://schemas.microsoft.com/office/drawing/2014/main" id="{7DDDBE57-7ED9-8313-0134-452A2B2CC9E6}"/>
              </a:ext>
            </a:extLst>
          </p:cNvPr>
          <p:cNvSpPr/>
          <p:nvPr/>
        </p:nvSpPr>
        <p:spPr>
          <a:xfrm rot="10800000">
            <a:off x="720000" y="2788292"/>
            <a:ext cx="3777025"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11">
            <a:extLst>
              <a:ext uri="{FF2B5EF4-FFF2-40B4-BE49-F238E27FC236}">
                <a16:creationId xmlns:a16="http://schemas.microsoft.com/office/drawing/2014/main" id="{2FCD828F-4C55-3788-E0C9-DE233D53E053}"/>
              </a:ext>
            </a:extLst>
          </p:cNvPr>
          <p:cNvSpPr/>
          <p:nvPr/>
        </p:nvSpPr>
        <p:spPr>
          <a:xfrm rot="10800000">
            <a:off x="4680172" y="2788292"/>
            <a:ext cx="3743827" cy="1598628"/>
          </a:xfrm>
          <a:prstGeom prst="rect">
            <a:avLst/>
          </a:prstGeom>
          <a:solidFill>
            <a:schemeClr val="bg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extBox 8">
            <a:extLst>
              <a:ext uri="{FF2B5EF4-FFF2-40B4-BE49-F238E27FC236}">
                <a16:creationId xmlns:a16="http://schemas.microsoft.com/office/drawing/2014/main" id="{AFF88AC3-AAE4-4D27-08F3-ADD957FD1D33}"/>
              </a:ext>
            </a:extLst>
          </p:cNvPr>
          <p:cNvSpPr txBox="1"/>
          <p:nvPr/>
        </p:nvSpPr>
        <p:spPr>
          <a:xfrm>
            <a:off x="4679235" y="1097613"/>
            <a:ext cx="3777024" cy="307777"/>
          </a:xfrm>
          <a:prstGeom prst="rect">
            <a:avLst/>
          </a:prstGeom>
          <a:noFill/>
        </p:spPr>
        <p:txBody>
          <a:bodyPr wrap="square" rtlCol="0">
            <a:spAutoFit/>
          </a:bodyPr>
          <a:lstStyle/>
          <a:p>
            <a:pPr algn="ctr"/>
            <a:r>
              <a:rPr lang="en-US" dirty="0">
                <a:solidFill>
                  <a:srgbClr val="FF0000"/>
                </a:solidFill>
                <a:latin typeface="+mj-lt"/>
              </a:rPr>
              <a:t>Redis.OM</a:t>
            </a:r>
            <a:endParaRPr lang="en-US" dirty="0">
              <a:solidFill>
                <a:srgbClr val="FF0000"/>
              </a:solidFill>
              <a:effectLst/>
              <a:latin typeface="+mj-lt"/>
            </a:endParaRPr>
          </a:p>
        </p:txBody>
      </p:sp>
      <p:sp>
        <p:nvSpPr>
          <p:cNvPr id="10" name="TextBox 9">
            <a:extLst>
              <a:ext uri="{FF2B5EF4-FFF2-40B4-BE49-F238E27FC236}">
                <a16:creationId xmlns:a16="http://schemas.microsoft.com/office/drawing/2014/main" id="{17EA69B5-7287-C38C-825F-24EC6AD64C93}"/>
              </a:ext>
            </a:extLst>
          </p:cNvPr>
          <p:cNvSpPr txBox="1"/>
          <p:nvPr/>
        </p:nvSpPr>
        <p:spPr>
          <a:xfrm>
            <a:off x="4901609" y="1456403"/>
            <a:ext cx="3338624" cy="830997"/>
          </a:xfrm>
          <a:prstGeom prst="rect">
            <a:avLst/>
          </a:prstGeom>
          <a:noFill/>
        </p:spPr>
        <p:txBody>
          <a:bodyPr wrap="square" rtlCol="0">
            <a:spAutoFit/>
          </a:bodyPr>
          <a:lstStyle/>
          <a:p>
            <a:pPr algn="just"/>
            <a:r>
              <a:rPr lang="en-US" sz="1200" dirty="0">
                <a:latin typeface="+mn-lt"/>
                <a:cs typeface="Arial" panose="020B0604020202020204" pitchFamily="34" charset="0"/>
              </a:rPr>
              <a:t>Object Mapper </a:t>
            </a:r>
            <a:r>
              <a:rPr lang="en-US" sz="1200" dirty="0" err="1">
                <a:latin typeface="+mn-lt"/>
                <a:cs typeface="Arial" panose="020B0604020202020204" pitchFamily="34" charset="0"/>
              </a:rPr>
              <a:t>chính</a:t>
            </a:r>
            <a:r>
              <a:rPr lang="en-US" sz="1200" dirty="0">
                <a:latin typeface="+mn-lt"/>
                <a:cs typeface="Arial" panose="020B0604020202020204" pitchFamily="34" charset="0"/>
              </a:rPr>
              <a:t> </a:t>
            </a:r>
            <a:r>
              <a:rPr lang="en-US" sz="1200" dirty="0" err="1">
                <a:latin typeface="+mn-lt"/>
                <a:cs typeface="Arial" panose="020B0604020202020204" pitchFamily="34" charset="0"/>
              </a:rPr>
              <a:t>thức</a:t>
            </a:r>
            <a:r>
              <a:rPr lang="en-US" sz="1200" dirty="0">
                <a:latin typeface="+mn-lt"/>
                <a:cs typeface="Arial" panose="020B0604020202020204" pitchFamily="34" charset="0"/>
              </a:rPr>
              <a:t> </a:t>
            </a:r>
            <a:r>
              <a:rPr lang="en-US" sz="1200" dirty="0" err="1">
                <a:latin typeface="+mn-lt"/>
                <a:cs typeface="Arial" panose="020B0604020202020204" pitchFamily="34" charset="0"/>
              </a:rPr>
              <a:t>từ</a:t>
            </a:r>
            <a:r>
              <a:rPr lang="en-US" sz="1200" dirty="0">
                <a:latin typeface="+mn-lt"/>
                <a:cs typeface="Arial" panose="020B0604020202020204" pitchFamily="34" charset="0"/>
              </a:rPr>
              <a:t> Redis, map POCO objects </a:t>
            </a:r>
            <a:r>
              <a:rPr lang="en-US" sz="1200" dirty="0" err="1">
                <a:latin typeface="+mn-lt"/>
                <a:cs typeface="Arial" panose="020B0604020202020204" pitchFamily="34" charset="0"/>
              </a:rPr>
              <a:t>vào</a:t>
            </a:r>
            <a:r>
              <a:rPr lang="en-US" sz="1200" dirty="0">
                <a:latin typeface="+mn-lt"/>
                <a:cs typeface="Arial" panose="020B0604020202020204" pitchFamily="34" charset="0"/>
              </a:rPr>
              <a:t> documents/hashes </a:t>
            </a:r>
            <a:r>
              <a:rPr lang="en-US" sz="1200" dirty="0" err="1">
                <a:latin typeface="+mn-lt"/>
                <a:cs typeface="Arial" panose="020B0604020202020204" pitchFamily="34" charset="0"/>
              </a:rPr>
              <a:t>với</a:t>
            </a:r>
            <a:r>
              <a:rPr lang="en-US" sz="1200" dirty="0">
                <a:latin typeface="+mn-lt"/>
                <a:cs typeface="Arial" panose="020B0604020202020204" pitchFamily="34" charset="0"/>
              </a:rPr>
              <a:t> LINQ querying </a:t>
            </a:r>
            <a:r>
              <a:rPr lang="en-US" sz="1200" dirty="0" err="1">
                <a:latin typeface="+mn-lt"/>
                <a:cs typeface="Arial" panose="020B0604020202020204" pitchFamily="34" charset="0"/>
              </a:rPr>
              <a:t>và</a:t>
            </a:r>
            <a:r>
              <a:rPr lang="en-US" sz="1200" dirty="0">
                <a:latin typeface="+mn-lt"/>
                <a:cs typeface="Arial" panose="020B0604020202020204" pitchFamily="34" charset="0"/>
              </a:rPr>
              <a:t> indexing (</a:t>
            </a:r>
            <a:r>
              <a:rPr lang="en-US" sz="1200" dirty="0" err="1">
                <a:latin typeface="+mn-lt"/>
                <a:cs typeface="Arial" panose="020B0604020202020204" pitchFamily="34" charset="0"/>
              </a:rPr>
              <a:t>yêu</a:t>
            </a:r>
            <a:r>
              <a:rPr lang="en-US" sz="1200" dirty="0">
                <a:latin typeface="+mn-lt"/>
                <a:cs typeface="Arial" panose="020B0604020202020204" pitchFamily="34" charset="0"/>
              </a:rPr>
              <a:t> </a:t>
            </a:r>
            <a:r>
              <a:rPr lang="en-US" sz="1200" dirty="0" err="1">
                <a:latin typeface="+mn-lt"/>
                <a:cs typeface="Arial" panose="020B0604020202020204" pitchFamily="34" charset="0"/>
              </a:rPr>
              <a:t>cầu</a:t>
            </a:r>
            <a:r>
              <a:rPr lang="en-US" sz="1200" dirty="0">
                <a:latin typeface="+mn-lt"/>
                <a:cs typeface="Arial" panose="020B0604020202020204" pitchFamily="34" charset="0"/>
              </a:rPr>
              <a:t> Redis Stack).</a:t>
            </a:r>
            <a:endParaRPr lang="en-US" sz="1200" dirty="0">
              <a:effectLst/>
              <a:latin typeface="+mn-lt"/>
              <a:cs typeface="Arial" panose="020B0604020202020204" pitchFamily="34" charset="0"/>
            </a:endParaRPr>
          </a:p>
        </p:txBody>
      </p:sp>
      <p:sp>
        <p:nvSpPr>
          <p:cNvPr id="13" name="TextBox 12">
            <a:extLst>
              <a:ext uri="{FF2B5EF4-FFF2-40B4-BE49-F238E27FC236}">
                <a16:creationId xmlns:a16="http://schemas.microsoft.com/office/drawing/2014/main" id="{399111B6-6408-A8C8-96BA-2BBC59B07520}"/>
              </a:ext>
            </a:extLst>
          </p:cNvPr>
          <p:cNvSpPr txBox="1"/>
          <p:nvPr/>
        </p:nvSpPr>
        <p:spPr>
          <a:xfrm>
            <a:off x="687741" y="2863782"/>
            <a:ext cx="3809284" cy="307777"/>
          </a:xfrm>
          <a:prstGeom prst="rect">
            <a:avLst/>
          </a:prstGeom>
          <a:noFill/>
        </p:spPr>
        <p:txBody>
          <a:bodyPr wrap="square" rtlCol="0">
            <a:spAutoFit/>
          </a:bodyPr>
          <a:lstStyle>
            <a:defPPr marR="0" lvl="0" algn="l" rtl="0">
              <a:lnSpc>
                <a:spcPct val="100000"/>
              </a:lnSpc>
              <a:spcBef>
                <a:spcPts val="0"/>
              </a:spcBef>
              <a:spcAft>
                <a:spcPts val="0"/>
              </a:spcAft>
            </a:defPPr>
            <a:lvl1pPr algn="ctr">
              <a:defRPr>
                <a:solidFill>
                  <a:srgbClr val="FF0000"/>
                </a:solidFill>
                <a:latin typeface="+mj-lt"/>
              </a:defRPr>
            </a:lvl1pPr>
          </a:lstStyle>
          <a:p>
            <a:r>
              <a:rPr lang="en-US" dirty="0" err="1"/>
              <a:t>ServiceStack.Redis</a:t>
            </a:r>
            <a:endParaRPr lang="en-US" dirty="0"/>
          </a:p>
        </p:txBody>
      </p:sp>
      <p:sp>
        <p:nvSpPr>
          <p:cNvPr id="14" name="TextBox 13">
            <a:extLst>
              <a:ext uri="{FF2B5EF4-FFF2-40B4-BE49-F238E27FC236}">
                <a16:creationId xmlns:a16="http://schemas.microsoft.com/office/drawing/2014/main" id="{549D05F4-AD76-C6E3-F8A9-E80D259003BA}"/>
              </a:ext>
            </a:extLst>
          </p:cNvPr>
          <p:cNvSpPr txBox="1"/>
          <p:nvPr/>
        </p:nvSpPr>
        <p:spPr>
          <a:xfrm>
            <a:off x="903767" y="3231688"/>
            <a:ext cx="3381154" cy="830997"/>
          </a:xfrm>
          <a:prstGeom prst="rect">
            <a:avLst/>
          </a:prstGeom>
          <a:noFill/>
        </p:spPr>
        <p:txBody>
          <a:bodyPr wrap="square" rtlCol="0">
            <a:spAutoFit/>
          </a:bodyPr>
          <a:lstStyle/>
          <a:p>
            <a:pPr algn="just"/>
            <a:r>
              <a:rPr lang="vi-VN" sz="1200" dirty="0">
                <a:latin typeface="+mn-lt"/>
                <a:cs typeface="Arial" panose="020B0604020202020204" pitchFamily="34" charset="0"/>
              </a:rPr>
              <a:t>Client Redis đơn giản với API dễ dùng, abstraction ICacheClient cho caching và POCO objects, tích hợp tốt với ServiceStack.</a:t>
            </a:r>
            <a:endParaRPr lang="vi-VN" sz="1200" dirty="0">
              <a:effectLst/>
              <a:latin typeface="+mn-lt"/>
              <a:cs typeface="Arial" panose="020B0604020202020204" pitchFamily="34" charset="0"/>
            </a:endParaRPr>
          </a:p>
        </p:txBody>
      </p:sp>
      <p:sp>
        <p:nvSpPr>
          <p:cNvPr id="15" name="TextBox 14">
            <a:extLst>
              <a:ext uri="{FF2B5EF4-FFF2-40B4-BE49-F238E27FC236}">
                <a16:creationId xmlns:a16="http://schemas.microsoft.com/office/drawing/2014/main" id="{FAB0C7B0-D002-19DA-0F90-5D284FD9864D}"/>
              </a:ext>
            </a:extLst>
          </p:cNvPr>
          <p:cNvSpPr txBox="1"/>
          <p:nvPr/>
        </p:nvSpPr>
        <p:spPr>
          <a:xfrm>
            <a:off x="4682834" y="2863782"/>
            <a:ext cx="3740227" cy="307777"/>
          </a:xfrm>
          <a:prstGeom prst="rect">
            <a:avLst/>
          </a:prstGeom>
          <a:noFill/>
        </p:spPr>
        <p:txBody>
          <a:bodyPr wrap="square" rtlCol="0">
            <a:spAutoFit/>
          </a:bodyPr>
          <a:lstStyle>
            <a:defPPr marR="0" lvl="0" algn="l" rtl="0">
              <a:lnSpc>
                <a:spcPct val="100000"/>
              </a:lnSpc>
              <a:spcBef>
                <a:spcPts val="0"/>
              </a:spcBef>
              <a:spcAft>
                <a:spcPts val="0"/>
              </a:spcAft>
            </a:defPPr>
            <a:lvl1pPr algn="ctr">
              <a:defRPr>
                <a:solidFill>
                  <a:srgbClr val="FF0000"/>
                </a:solidFill>
                <a:latin typeface="+mj-lt"/>
              </a:defRPr>
            </a:lvl1pPr>
          </a:lstStyle>
          <a:p>
            <a:r>
              <a:rPr lang="en-US" dirty="0" err="1"/>
              <a:t>NRedisStack</a:t>
            </a:r>
            <a:endParaRPr lang="en-US" dirty="0"/>
          </a:p>
        </p:txBody>
      </p:sp>
      <p:sp>
        <p:nvSpPr>
          <p:cNvPr id="16" name="TextBox 15">
            <a:extLst>
              <a:ext uri="{FF2B5EF4-FFF2-40B4-BE49-F238E27FC236}">
                <a16:creationId xmlns:a16="http://schemas.microsoft.com/office/drawing/2014/main" id="{C0F8643E-D406-7431-8F79-40181E393907}"/>
              </a:ext>
            </a:extLst>
          </p:cNvPr>
          <p:cNvSpPr txBox="1"/>
          <p:nvPr/>
        </p:nvSpPr>
        <p:spPr>
          <a:xfrm>
            <a:off x="4901610" y="3231688"/>
            <a:ext cx="3338624" cy="830997"/>
          </a:xfrm>
          <a:prstGeom prst="rect">
            <a:avLst/>
          </a:prstGeom>
          <a:noFill/>
        </p:spPr>
        <p:txBody>
          <a:bodyPr wrap="square" rtlCol="0">
            <a:spAutoFit/>
          </a:bodyPr>
          <a:lstStyle/>
          <a:p>
            <a:pPr algn="just"/>
            <a:r>
              <a:rPr lang="en-US" sz="1200" dirty="0">
                <a:latin typeface="+mn-lt"/>
                <a:cs typeface="Arial" panose="020B0604020202020204" pitchFamily="34" charset="0"/>
              </a:rPr>
              <a:t>Client </a:t>
            </a:r>
            <a:r>
              <a:rPr lang="en-US" sz="1200" dirty="0" err="1">
                <a:latin typeface="+mn-lt"/>
                <a:cs typeface="Arial" panose="020B0604020202020204" pitchFamily="34" charset="0"/>
              </a:rPr>
              <a:t>chính</a:t>
            </a:r>
            <a:r>
              <a:rPr lang="en-US" sz="1200" dirty="0">
                <a:latin typeface="+mn-lt"/>
                <a:cs typeface="Arial" panose="020B0604020202020204" pitchFamily="34" charset="0"/>
              </a:rPr>
              <a:t> </a:t>
            </a:r>
            <a:r>
              <a:rPr lang="en-US" sz="1200" dirty="0" err="1">
                <a:latin typeface="+mn-lt"/>
                <a:cs typeface="Arial" panose="020B0604020202020204" pitchFamily="34" charset="0"/>
              </a:rPr>
              <a:t>thức</a:t>
            </a:r>
            <a:r>
              <a:rPr lang="en-US" sz="1200" dirty="0">
                <a:latin typeface="+mn-lt"/>
                <a:cs typeface="Arial" panose="020B0604020202020204" pitchFamily="34" charset="0"/>
              </a:rPr>
              <a:t> </a:t>
            </a:r>
            <a:r>
              <a:rPr lang="en-US" sz="1200" dirty="0" err="1">
                <a:latin typeface="+mn-lt"/>
                <a:cs typeface="Arial" panose="020B0604020202020204" pitchFamily="34" charset="0"/>
              </a:rPr>
              <a:t>từ</a:t>
            </a:r>
            <a:r>
              <a:rPr lang="en-US" sz="1200" dirty="0">
                <a:latin typeface="+mn-lt"/>
                <a:cs typeface="Arial" panose="020B0604020202020204" pitchFamily="34" charset="0"/>
              </a:rPr>
              <a:t> Redis, </a:t>
            </a:r>
            <a:r>
              <a:rPr lang="en-US" sz="1200" dirty="0" err="1">
                <a:latin typeface="+mn-lt"/>
                <a:cs typeface="Arial" panose="020B0604020202020204" pitchFamily="34" charset="0"/>
              </a:rPr>
              <a:t>mở</a:t>
            </a:r>
            <a:r>
              <a:rPr lang="en-US" sz="1200" dirty="0">
                <a:latin typeface="+mn-lt"/>
                <a:cs typeface="Arial" panose="020B0604020202020204" pitchFamily="34" charset="0"/>
              </a:rPr>
              <a:t> </a:t>
            </a:r>
            <a:r>
              <a:rPr lang="en-US" sz="1200" dirty="0" err="1">
                <a:latin typeface="+mn-lt"/>
                <a:cs typeface="Arial" panose="020B0604020202020204" pitchFamily="34" charset="0"/>
              </a:rPr>
              <a:t>rộng</a:t>
            </a:r>
            <a:r>
              <a:rPr lang="en-US" sz="1200" dirty="0">
                <a:latin typeface="+mn-lt"/>
                <a:cs typeface="Arial" panose="020B0604020202020204" pitchFamily="34" charset="0"/>
              </a:rPr>
              <a:t> </a:t>
            </a:r>
            <a:r>
              <a:rPr lang="en-US" sz="1200" dirty="0" err="1">
                <a:latin typeface="+mn-lt"/>
                <a:cs typeface="Arial" panose="020B0604020202020204" pitchFamily="34" charset="0"/>
              </a:rPr>
              <a:t>StackExchange.Redis</a:t>
            </a:r>
            <a:r>
              <a:rPr lang="en-US" sz="1200" dirty="0">
                <a:latin typeface="+mn-lt"/>
                <a:cs typeface="Arial" panose="020B0604020202020204" pitchFamily="34" charset="0"/>
              </a:rPr>
              <a:t> </a:t>
            </a:r>
            <a:r>
              <a:rPr lang="en-US" sz="1200" dirty="0" err="1">
                <a:latin typeface="+mn-lt"/>
                <a:cs typeface="Arial" panose="020B0604020202020204" pitchFamily="34" charset="0"/>
              </a:rPr>
              <a:t>để</a:t>
            </a:r>
            <a:r>
              <a:rPr lang="en-US" sz="1200" dirty="0">
                <a:latin typeface="+mn-lt"/>
                <a:cs typeface="Arial" panose="020B0604020202020204" pitchFamily="34" charset="0"/>
              </a:rPr>
              <a:t> </a:t>
            </a:r>
            <a:r>
              <a:rPr lang="en-US" sz="1200" dirty="0" err="1">
                <a:latin typeface="+mn-lt"/>
                <a:cs typeface="Arial" panose="020B0604020202020204" pitchFamily="34" charset="0"/>
              </a:rPr>
              <a:t>hỗ</a:t>
            </a:r>
            <a:r>
              <a:rPr lang="en-US" sz="1200" dirty="0">
                <a:latin typeface="+mn-lt"/>
                <a:cs typeface="Arial" panose="020B0604020202020204" pitchFamily="34" charset="0"/>
              </a:rPr>
              <a:t> </a:t>
            </a:r>
            <a:r>
              <a:rPr lang="en-US" sz="1200" dirty="0" err="1">
                <a:latin typeface="+mn-lt"/>
                <a:cs typeface="Arial" panose="020B0604020202020204" pitchFamily="34" charset="0"/>
              </a:rPr>
              <a:t>trợ</a:t>
            </a:r>
            <a:r>
              <a:rPr lang="en-US" sz="1200" dirty="0">
                <a:latin typeface="+mn-lt"/>
                <a:cs typeface="Arial" panose="020B0604020202020204" pitchFamily="34" charset="0"/>
              </a:rPr>
              <a:t> modules Stack (JSON, </a:t>
            </a:r>
            <a:r>
              <a:rPr lang="en-US" sz="1200" dirty="0" err="1">
                <a:latin typeface="+mn-lt"/>
                <a:cs typeface="Arial" panose="020B0604020202020204" pitchFamily="34" charset="0"/>
              </a:rPr>
              <a:t>TimeSeries</a:t>
            </a:r>
            <a:r>
              <a:rPr lang="en-US" sz="1200" dirty="0">
                <a:latin typeface="+mn-lt"/>
                <a:cs typeface="Arial" panose="020B0604020202020204" pitchFamily="34" charset="0"/>
              </a:rPr>
              <a:t>, Graph) </a:t>
            </a:r>
            <a:r>
              <a:rPr lang="en-US" sz="1200" dirty="0" err="1">
                <a:latin typeface="+mn-lt"/>
                <a:cs typeface="Arial" panose="020B0604020202020204" pitchFamily="34" charset="0"/>
              </a:rPr>
              <a:t>với</a:t>
            </a:r>
            <a:r>
              <a:rPr lang="en-US" sz="1200" dirty="0">
                <a:latin typeface="+mn-lt"/>
                <a:cs typeface="Arial" panose="020B0604020202020204" pitchFamily="34" charset="0"/>
              </a:rPr>
              <a:t> API native.</a:t>
            </a:r>
            <a:endParaRPr lang="en-US" sz="1200" dirty="0">
              <a:effectLst/>
              <a:latin typeface="+mn-lt"/>
              <a:cs typeface="Arial" panose="020B0604020202020204" pitchFamily="34" charset="0"/>
            </a:endParaRPr>
          </a:p>
        </p:txBody>
      </p:sp>
      <p:sp>
        <p:nvSpPr>
          <p:cNvPr id="17" name="Footer Placeholder 16">
            <a:extLst>
              <a:ext uri="{FF2B5EF4-FFF2-40B4-BE49-F238E27FC236}">
                <a16:creationId xmlns:a16="http://schemas.microsoft.com/office/drawing/2014/main" id="{3E0194B5-E635-A6F0-73CF-DCCCCCEEA198}"/>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1135220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4004F-78A6-8A91-E794-ACE939D0F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6D16F-2D93-226B-90C2-D2598BFB7B86}"/>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en-US" dirty="0" err="1">
                <a:solidFill>
                  <a:schemeClr val="bg2"/>
                </a:solidFill>
              </a:rPr>
              <a:t>Luồng</a:t>
            </a:r>
            <a:r>
              <a:rPr lang="en-US" dirty="0">
                <a:solidFill>
                  <a:schemeClr val="bg2"/>
                </a:solidFill>
              </a:rPr>
              <a:t> </a:t>
            </a:r>
            <a:r>
              <a:rPr lang="en-US" dirty="0" err="1">
                <a:solidFill>
                  <a:schemeClr val="bg2"/>
                </a:solidFill>
              </a:rPr>
              <a:t>hoạt</a:t>
            </a:r>
            <a:r>
              <a:rPr lang="en-US" dirty="0">
                <a:solidFill>
                  <a:schemeClr val="bg2"/>
                </a:solidFill>
              </a:rPr>
              <a:t> </a:t>
            </a:r>
            <a:r>
              <a:rPr lang="en-US" dirty="0" err="1">
                <a:solidFill>
                  <a:schemeClr val="bg2"/>
                </a:solidFill>
              </a:rPr>
              <a:t>động</a:t>
            </a:r>
            <a:endParaRPr lang="en-US" dirty="0">
              <a:solidFill>
                <a:schemeClr val="bg2"/>
              </a:solidFill>
            </a:endParaRPr>
          </a:p>
        </p:txBody>
      </p:sp>
      <p:sp>
        <p:nvSpPr>
          <p:cNvPr id="3" name="Slide Number Placeholder 2">
            <a:extLst>
              <a:ext uri="{FF2B5EF4-FFF2-40B4-BE49-F238E27FC236}">
                <a16:creationId xmlns:a16="http://schemas.microsoft.com/office/drawing/2014/main" id="{FFF8ED58-915C-78F0-0635-55DD74B7A2EE}"/>
              </a:ext>
            </a:extLst>
          </p:cNvPr>
          <p:cNvSpPr>
            <a:spLocks noGrp="1"/>
          </p:cNvSpPr>
          <p:nvPr>
            <p:ph type="sldNum" sz="quarter" idx="10"/>
          </p:nvPr>
        </p:nvSpPr>
        <p:spPr/>
        <p:txBody>
          <a:bodyPr/>
          <a:lstStyle/>
          <a:p>
            <a:fld id="{2495164B-5D6D-4E6F-9B21-42D9DF0EA601}" type="slidenum">
              <a:rPr lang="en-US" smtClean="0"/>
              <a:t>49</a:t>
            </a:fld>
            <a:endParaRPr lang="en-US"/>
          </a:p>
        </p:txBody>
      </p:sp>
      <p:graphicFrame>
        <p:nvGraphicFramePr>
          <p:cNvPr id="7" name="Diagram 6">
            <a:extLst>
              <a:ext uri="{FF2B5EF4-FFF2-40B4-BE49-F238E27FC236}">
                <a16:creationId xmlns:a16="http://schemas.microsoft.com/office/drawing/2014/main" id="{82CAFD54-2CF8-D886-8E3E-BBE4813922ED}"/>
              </a:ext>
            </a:extLst>
          </p:cNvPr>
          <p:cNvGraphicFramePr/>
          <p:nvPr>
            <p:extLst>
              <p:ext uri="{D42A27DB-BD31-4B8C-83A1-F6EECF244321}">
                <p14:modId xmlns:p14="http://schemas.microsoft.com/office/powerpoint/2010/main" val="1711468243"/>
              </p:ext>
            </p:extLst>
          </p:nvPr>
        </p:nvGraphicFramePr>
        <p:xfrm>
          <a:off x="1109134" y="984923"/>
          <a:ext cx="6680199" cy="3553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0" name="Footer Placeholder 39">
            <a:extLst>
              <a:ext uri="{FF2B5EF4-FFF2-40B4-BE49-F238E27FC236}">
                <a16:creationId xmlns:a16="http://schemas.microsoft.com/office/drawing/2014/main" id="{5FE4BEB9-40A0-B0BA-0545-5759CCC9ADFF}"/>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835744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Google Shape;207;p32">
            <a:extLst>
              <a:ext uri="{FF2B5EF4-FFF2-40B4-BE49-F238E27FC236}">
                <a16:creationId xmlns:a16="http://schemas.microsoft.com/office/drawing/2014/main" id="{C3BC3C98-7CBD-4906-1A2A-6D96FB0ADAC8}"/>
              </a:ext>
            </a:extLst>
          </p:cNvPr>
          <p:cNvPicPr preferRelativeResize="0"/>
          <p:nvPr/>
        </p:nvPicPr>
        <p:blipFill>
          <a:blip r:embed="rId2">
            <a:alphaModFix amt="50000"/>
          </a:blip>
          <a:stretch>
            <a:fillRect/>
          </a:stretch>
        </p:blipFill>
        <p:spPr>
          <a:xfrm>
            <a:off x="5077094" y="756467"/>
            <a:ext cx="4127499" cy="4129500"/>
          </a:xfrm>
          <a:prstGeom prst="rect">
            <a:avLst/>
          </a:prstGeom>
          <a:noFill/>
          <a:ln>
            <a:noFill/>
          </a:ln>
        </p:spPr>
      </p:pic>
      <p:sp>
        <p:nvSpPr>
          <p:cNvPr id="5" name="Title 4">
            <a:extLst>
              <a:ext uri="{FF2B5EF4-FFF2-40B4-BE49-F238E27FC236}">
                <a16:creationId xmlns:a16="http://schemas.microsoft.com/office/drawing/2014/main" id="{D4F8634A-C053-1CED-1F42-7A1C59ED195B}"/>
              </a:ext>
            </a:extLst>
          </p:cNvPr>
          <p:cNvSpPr>
            <a:spLocks noGrp="1"/>
          </p:cNvSpPr>
          <p:nvPr>
            <p:ph type="title"/>
          </p:nvPr>
        </p:nvSpPr>
        <p:spPr/>
        <p:txBody>
          <a:bodyPr/>
          <a:lstStyle/>
          <a:p>
            <a:r>
              <a:rPr lang="en" dirty="0">
                <a:solidFill>
                  <a:schemeClr val="bg2"/>
                </a:solidFill>
              </a:rPr>
              <a:t>Redis là gì?</a:t>
            </a:r>
            <a:endParaRPr lang="en-US" dirty="0">
              <a:solidFill>
                <a:schemeClr val="bg2"/>
              </a:solidFill>
            </a:endParaRPr>
          </a:p>
        </p:txBody>
      </p:sp>
      <p:sp>
        <p:nvSpPr>
          <p:cNvPr id="6" name="Google Shape;210;p32">
            <a:extLst>
              <a:ext uri="{FF2B5EF4-FFF2-40B4-BE49-F238E27FC236}">
                <a16:creationId xmlns:a16="http://schemas.microsoft.com/office/drawing/2014/main" id="{C568BFBB-A121-E6C3-223F-895366174354}"/>
              </a:ext>
            </a:extLst>
          </p:cNvPr>
          <p:cNvSpPr txBox="1">
            <a:spLocks/>
          </p:cNvSpPr>
          <p:nvPr/>
        </p:nvSpPr>
        <p:spPr>
          <a:xfrm>
            <a:off x="842511" y="1076753"/>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b="1" dirty="0">
                <a:solidFill>
                  <a:srgbClr val="E06666"/>
                </a:solidFill>
                <a:latin typeface="Montserrat SemiBold" pitchFamily="2" charset="0"/>
              </a:rPr>
              <a:t>Định </a:t>
            </a:r>
            <a:r>
              <a:rPr lang="en-US" sz="1200" b="1" dirty="0" err="1">
                <a:solidFill>
                  <a:srgbClr val="E06666"/>
                </a:solidFill>
                <a:latin typeface="Montserrat SemiBold" pitchFamily="2" charset="0"/>
              </a:rPr>
              <a:t>nghĩa</a:t>
            </a:r>
            <a:endParaRPr lang="en-US" sz="1200" b="1" dirty="0">
              <a:solidFill>
                <a:srgbClr val="E06666"/>
              </a:solidFill>
              <a:latin typeface="Montserrat SemiBold" pitchFamily="2" charset="0"/>
            </a:endParaRPr>
          </a:p>
        </p:txBody>
      </p:sp>
      <p:sp>
        <p:nvSpPr>
          <p:cNvPr id="7" name="Google Shape;210;p32">
            <a:extLst>
              <a:ext uri="{FF2B5EF4-FFF2-40B4-BE49-F238E27FC236}">
                <a16:creationId xmlns:a16="http://schemas.microsoft.com/office/drawing/2014/main" id="{EF20724E-A903-14B7-C15A-9D9A9D707795}"/>
              </a:ext>
            </a:extLst>
          </p:cNvPr>
          <p:cNvSpPr txBox="1">
            <a:spLocks/>
          </p:cNvSpPr>
          <p:nvPr/>
        </p:nvSpPr>
        <p:spPr>
          <a:xfrm>
            <a:off x="718877" y="1348476"/>
            <a:ext cx="4186337" cy="9135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52400" indent="0" algn="just">
              <a:buSzPts val="1200"/>
              <a:buNone/>
            </a:pPr>
            <a:r>
              <a:rPr lang="vi-VN" sz="1000" dirty="0">
                <a:solidFill>
                  <a:srgbClr val="404040"/>
                </a:solidFill>
                <a:latin typeface="+mn-lt"/>
              </a:rPr>
              <a:t>Redis (REmote DIctionary Server) là một hệ thống lưu trữ cấu trúc dữ liệu trong bộ nhớ, mã nguồn mở</a:t>
            </a:r>
            <a:r>
              <a:rPr lang="en-US" sz="1000" dirty="0">
                <a:solidFill>
                  <a:srgbClr val="404040"/>
                </a:solidFill>
                <a:latin typeface="+mn-lt"/>
              </a:rPr>
              <a:t>,</a:t>
            </a:r>
            <a:r>
              <a:rPr lang="vi-VN" sz="1000" dirty="0">
                <a:solidFill>
                  <a:srgbClr val="404040"/>
                </a:solidFill>
                <a:latin typeface="+mn-lt"/>
              </a:rPr>
              <a:t> cung cấp tốc độ xử lý cao bằng cách lưu dữ liệu trong RAM</a:t>
            </a:r>
            <a:r>
              <a:rPr lang="en-US" sz="1000" dirty="0">
                <a:solidFill>
                  <a:srgbClr val="404040"/>
                </a:solidFill>
                <a:latin typeface="+mn-lt"/>
              </a:rPr>
              <a:t>.</a:t>
            </a:r>
          </a:p>
        </p:txBody>
      </p:sp>
      <p:sp>
        <p:nvSpPr>
          <p:cNvPr id="9" name="Google Shape;210;p32">
            <a:extLst>
              <a:ext uri="{FF2B5EF4-FFF2-40B4-BE49-F238E27FC236}">
                <a16:creationId xmlns:a16="http://schemas.microsoft.com/office/drawing/2014/main" id="{3F89F8E5-5EE5-EF4D-48D3-D0306635C10D}"/>
              </a:ext>
            </a:extLst>
          </p:cNvPr>
          <p:cNvSpPr txBox="1">
            <a:spLocks/>
          </p:cNvSpPr>
          <p:nvPr/>
        </p:nvSpPr>
        <p:spPr>
          <a:xfrm>
            <a:off x="709460" y="2588195"/>
            <a:ext cx="4186337" cy="994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buNone/>
            </a:pPr>
            <a:r>
              <a:rPr lang="vi-VN" sz="1000" dirty="0">
                <a:solidFill>
                  <a:srgbClr val="404040"/>
                </a:solidFill>
                <a:latin typeface="+mn-lt"/>
              </a:rPr>
              <a:t>Hoạt động hoàn toàn trong bộ nhớ</a:t>
            </a:r>
            <a:r>
              <a:rPr lang="en-US" sz="1000" dirty="0">
                <a:solidFill>
                  <a:srgbClr val="404040"/>
                </a:solidFill>
                <a:latin typeface="+mn-lt"/>
              </a:rPr>
              <a:t> </a:t>
            </a:r>
            <a:r>
              <a:rPr lang="en-US" sz="1000" dirty="0" err="1">
                <a:solidFill>
                  <a:srgbClr val="404040"/>
                </a:solidFill>
                <a:latin typeface="+mn-lt"/>
              </a:rPr>
              <a:t>trong</a:t>
            </a:r>
            <a:r>
              <a:rPr lang="vi-VN" sz="1000" dirty="0">
                <a:solidFill>
                  <a:srgbClr val="404040"/>
                </a:solidFill>
                <a:latin typeface="+mn-lt"/>
              </a:rPr>
              <a:t>, đạt độ trễ dưới mili giây; hỗ trợ nhiều loại dữ liệu đa dạng; cung cấp khả năng lưu trữ dữ liệu thông qua sao lưu định kỳ hoặc ghi log hoạt động.</a:t>
            </a:r>
            <a:endParaRPr lang="vi-VN" sz="1000" dirty="0">
              <a:solidFill>
                <a:srgbClr val="404040"/>
              </a:solidFill>
              <a:effectLst/>
              <a:latin typeface="+mn-lt"/>
            </a:endParaRPr>
          </a:p>
        </p:txBody>
      </p:sp>
      <p:sp>
        <p:nvSpPr>
          <p:cNvPr id="11" name="Google Shape;210;p32">
            <a:extLst>
              <a:ext uri="{FF2B5EF4-FFF2-40B4-BE49-F238E27FC236}">
                <a16:creationId xmlns:a16="http://schemas.microsoft.com/office/drawing/2014/main" id="{A1FA898C-0CFB-4900-48AE-4A8BE36A7335}"/>
              </a:ext>
            </a:extLst>
          </p:cNvPr>
          <p:cNvSpPr txBox="1">
            <a:spLocks/>
          </p:cNvSpPr>
          <p:nvPr/>
        </p:nvSpPr>
        <p:spPr>
          <a:xfrm>
            <a:off x="709461" y="3832490"/>
            <a:ext cx="4186336" cy="8467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Char char="●"/>
              <a:defRPr sz="1200" b="0" i="0" u="none" strike="noStrike" cap="none">
                <a:solidFill>
                  <a:srgbClr val="434343"/>
                </a:solidFill>
                <a:latin typeface="Assistant"/>
                <a:ea typeface="Assistant"/>
                <a:cs typeface="Assistant"/>
                <a:sym typeface="Assistant"/>
              </a:defRPr>
            </a:lvl1pPr>
            <a:lvl2pPr marL="914400" marR="0" lvl="1"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2pPr>
            <a:lvl3pPr marL="1371600" marR="0" lvl="2"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3pPr>
            <a:lvl4pPr marL="1828800" marR="0" lvl="3"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4pPr>
            <a:lvl5pPr marL="2286000" marR="0" lvl="4"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5pPr>
            <a:lvl6pPr marL="2743200" marR="0" lvl="5"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6pPr>
            <a:lvl7pPr marL="3200400" marR="0" lvl="6"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7pPr>
            <a:lvl8pPr marL="3657600" marR="0" lvl="7"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8pPr>
            <a:lvl9pPr marL="4114800" marR="0" lvl="8" indent="-304800" algn="l" rtl="0">
              <a:lnSpc>
                <a:spcPct val="115000"/>
              </a:lnSpc>
              <a:spcBef>
                <a:spcPts val="0"/>
              </a:spcBef>
              <a:spcAft>
                <a:spcPts val="0"/>
              </a:spcAft>
              <a:buClr>
                <a:schemeClr val="dk1"/>
              </a:buClr>
              <a:buSzPts val="1200"/>
              <a:buFont typeface="Assistant"/>
              <a:buChar char="■"/>
              <a:defRPr sz="1200" b="0" i="0" u="none" strike="noStrike" cap="none">
                <a:solidFill>
                  <a:srgbClr val="434343"/>
                </a:solidFill>
                <a:latin typeface="Assistant"/>
                <a:ea typeface="Assistant"/>
                <a:cs typeface="Assistant"/>
                <a:sym typeface="Assistant"/>
              </a:defRPr>
            </a:lvl9pPr>
          </a:lstStyle>
          <a:p>
            <a:pPr marL="139700" indent="0" algn="just">
              <a:buNone/>
            </a:pPr>
            <a:r>
              <a:rPr lang="vi-VN" sz="1000" dirty="0">
                <a:solidFill>
                  <a:srgbClr val="404040"/>
                </a:solidFill>
                <a:latin typeface="+mn-lt"/>
              </a:rPr>
              <a:t>Redis lý tưởng cho xử lý tốc độ cao và kết quả tức thời trong bộ nhớ đệm, quản lý phiên, phân tích thời gian thực, bảng xếp hạng/đếm, hàng đợi và giao tiếp thời gian thực.</a:t>
            </a:r>
            <a:endParaRPr lang="vi-VN" sz="1000" dirty="0">
              <a:solidFill>
                <a:srgbClr val="404040"/>
              </a:solidFill>
              <a:effectLst/>
              <a:latin typeface="+mn-lt"/>
            </a:endParaRPr>
          </a:p>
        </p:txBody>
      </p:sp>
      <p:sp>
        <p:nvSpPr>
          <p:cNvPr id="12" name="Oval 11">
            <a:extLst>
              <a:ext uri="{FF2B5EF4-FFF2-40B4-BE49-F238E27FC236}">
                <a16:creationId xmlns:a16="http://schemas.microsoft.com/office/drawing/2014/main" id="{60BB240B-585D-CDA1-2D98-B1EDDFFD4C7F}"/>
              </a:ext>
            </a:extLst>
          </p:cNvPr>
          <p:cNvSpPr/>
          <p:nvPr/>
        </p:nvSpPr>
        <p:spPr>
          <a:xfrm>
            <a:off x="629939" y="1190704"/>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210;p32">
            <a:extLst>
              <a:ext uri="{FF2B5EF4-FFF2-40B4-BE49-F238E27FC236}">
                <a16:creationId xmlns:a16="http://schemas.microsoft.com/office/drawing/2014/main" id="{2FC71929-5097-B2A7-BE8D-9246E2F8C0B7}"/>
              </a:ext>
            </a:extLst>
          </p:cNvPr>
          <p:cNvSpPr txBox="1">
            <a:spLocks/>
          </p:cNvSpPr>
          <p:nvPr/>
        </p:nvSpPr>
        <p:spPr>
          <a:xfrm>
            <a:off x="842511" y="2262075"/>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err="1">
                <a:latin typeface="Montserrat SemiBold" pitchFamily="2" charset="0"/>
              </a:rPr>
              <a:t>Đặc</a:t>
            </a:r>
            <a:r>
              <a:rPr lang="en-US" sz="1200" dirty="0">
                <a:latin typeface="Montserrat SemiBold" pitchFamily="2" charset="0"/>
              </a:rPr>
              <a:t> </a:t>
            </a:r>
            <a:r>
              <a:rPr lang="en-US" sz="1200" dirty="0" err="1">
                <a:latin typeface="Montserrat SemiBold" pitchFamily="2" charset="0"/>
              </a:rPr>
              <a:t>điểm</a:t>
            </a:r>
            <a:r>
              <a:rPr lang="en-US" sz="1200" dirty="0">
                <a:latin typeface="Montserrat SemiBold" pitchFamily="2" charset="0"/>
              </a:rPr>
              <a:t> </a:t>
            </a:r>
            <a:r>
              <a:rPr lang="en-US" sz="1200" dirty="0" err="1">
                <a:latin typeface="Montserrat SemiBold" pitchFamily="2" charset="0"/>
              </a:rPr>
              <a:t>chính</a:t>
            </a:r>
            <a:r>
              <a:rPr lang="en-US" sz="1200" dirty="0">
                <a:latin typeface="Montserrat SemiBold" pitchFamily="2" charset="0"/>
              </a:rPr>
              <a:t> </a:t>
            </a:r>
            <a:r>
              <a:rPr lang="en-US" sz="1200" dirty="0" err="1">
                <a:latin typeface="Montserrat SemiBold" pitchFamily="2" charset="0"/>
              </a:rPr>
              <a:t>của</a:t>
            </a:r>
            <a:r>
              <a:rPr lang="en-US" sz="1200" dirty="0">
                <a:latin typeface="Montserrat SemiBold" pitchFamily="2" charset="0"/>
              </a:rPr>
              <a:t> Redis</a:t>
            </a:r>
          </a:p>
        </p:txBody>
      </p:sp>
      <p:sp>
        <p:nvSpPr>
          <p:cNvPr id="16" name="Oval 15">
            <a:extLst>
              <a:ext uri="{FF2B5EF4-FFF2-40B4-BE49-F238E27FC236}">
                <a16:creationId xmlns:a16="http://schemas.microsoft.com/office/drawing/2014/main" id="{CA753A3E-C179-C712-8D04-879FEB6B6CBF}"/>
              </a:ext>
            </a:extLst>
          </p:cNvPr>
          <p:cNvSpPr/>
          <p:nvPr/>
        </p:nvSpPr>
        <p:spPr>
          <a:xfrm>
            <a:off x="629939" y="2376026"/>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oogle Shape;210;p32">
            <a:extLst>
              <a:ext uri="{FF2B5EF4-FFF2-40B4-BE49-F238E27FC236}">
                <a16:creationId xmlns:a16="http://schemas.microsoft.com/office/drawing/2014/main" id="{553AD1F4-2EE0-B606-2912-75D88D42DC39}"/>
              </a:ext>
            </a:extLst>
          </p:cNvPr>
          <p:cNvSpPr txBox="1">
            <a:spLocks/>
          </p:cNvSpPr>
          <p:nvPr/>
        </p:nvSpPr>
        <p:spPr>
          <a:xfrm>
            <a:off x="842511" y="3548289"/>
            <a:ext cx="3493200" cy="318807"/>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a:defRPr b="1">
                <a:solidFill>
                  <a:srgbClr val="E06666"/>
                </a:solidFill>
                <a:latin typeface="Albert Sans ExtraBold" panose="020B0604020202020204" charset="0"/>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200" dirty="0">
                <a:latin typeface="Montserrat SemiBold" pitchFamily="2" charset="0"/>
              </a:rPr>
              <a:t>Khi </a:t>
            </a:r>
            <a:r>
              <a:rPr lang="en-US" sz="1200" dirty="0" err="1">
                <a:latin typeface="Montserrat SemiBold" pitchFamily="2" charset="0"/>
              </a:rPr>
              <a:t>nào</a:t>
            </a:r>
            <a:r>
              <a:rPr lang="en-US" sz="1200" dirty="0">
                <a:latin typeface="Montserrat SemiBold" pitchFamily="2" charset="0"/>
              </a:rPr>
              <a:t> </a:t>
            </a:r>
            <a:r>
              <a:rPr lang="en-US" sz="1200" dirty="0" err="1">
                <a:latin typeface="Montserrat SemiBold" pitchFamily="2" charset="0"/>
              </a:rPr>
              <a:t>nên</a:t>
            </a:r>
            <a:r>
              <a:rPr lang="en-US" sz="1200" dirty="0">
                <a:latin typeface="Montserrat SemiBold" pitchFamily="2" charset="0"/>
              </a:rPr>
              <a:t> </a:t>
            </a:r>
            <a:r>
              <a:rPr lang="en-US" sz="1200" dirty="0" err="1">
                <a:latin typeface="Montserrat SemiBold" pitchFamily="2" charset="0"/>
              </a:rPr>
              <a:t>sử</a:t>
            </a:r>
            <a:r>
              <a:rPr lang="en-US" sz="1200" dirty="0">
                <a:latin typeface="Montserrat SemiBold" pitchFamily="2" charset="0"/>
              </a:rPr>
              <a:t> </a:t>
            </a:r>
            <a:r>
              <a:rPr lang="en-US" sz="1200" dirty="0" err="1">
                <a:latin typeface="Montserrat SemiBold" pitchFamily="2" charset="0"/>
              </a:rPr>
              <a:t>dụng</a:t>
            </a:r>
            <a:r>
              <a:rPr lang="en-US" sz="1200" dirty="0">
                <a:latin typeface="Montserrat SemiBold" pitchFamily="2" charset="0"/>
              </a:rPr>
              <a:t> ?</a:t>
            </a:r>
          </a:p>
        </p:txBody>
      </p:sp>
      <p:sp>
        <p:nvSpPr>
          <p:cNvPr id="18" name="Oval 17">
            <a:extLst>
              <a:ext uri="{FF2B5EF4-FFF2-40B4-BE49-F238E27FC236}">
                <a16:creationId xmlns:a16="http://schemas.microsoft.com/office/drawing/2014/main" id="{8563B782-1CF2-E985-5505-B78B31B1804C}"/>
              </a:ext>
            </a:extLst>
          </p:cNvPr>
          <p:cNvSpPr/>
          <p:nvPr/>
        </p:nvSpPr>
        <p:spPr>
          <a:xfrm>
            <a:off x="629939" y="3662240"/>
            <a:ext cx="177878" cy="175154"/>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descr="REDIS Cache Can Supercharge your website loading speed! - Geelong Web Design">
            <a:extLst>
              <a:ext uri="{FF2B5EF4-FFF2-40B4-BE49-F238E27FC236}">
                <a16:creationId xmlns:a16="http://schemas.microsoft.com/office/drawing/2014/main" id="{C4ADA1F3-187D-CFFF-7A46-BAAD4F40EC7F}"/>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5643102" y="1613524"/>
            <a:ext cx="3311213" cy="22845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A17FDBDD-281A-097A-C3E8-187A3F772E1B}"/>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a:t>
            </a:fld>
            <a:endParaRPr lang="en-US"/>
          </a:p>
        </p:txBody>
      </p:sp>
      <p:sp>
        <p:nvSpPr>
          <p:cNvPr id="2" name="Footer Placeholder 1">
            <a:extLst>
              <a:ext uri="{FF2B5EF4-FFF2-40B4-BE49-F238E27FC236}">
                <a16:creationId xmlns:a16="http://schemas.microsoft.com/office/drawing/2014/main" id="{509802E8-0E34-2B5B-14E3-6E1C477404BC}"/>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7740418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23E8B-7D08-2987-3A60-7EBB4DCEC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2E221-D82D-397F-0C2E-45F4C1FEA8F4}"/>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2ABD36A2-7A65-DEFA-2344-47810F1298E9}"/>
              </a:ext>
            </a:extLst>
          </p:cNvPr>
          <p:cNvSpPr>
            <a:spLocks noGrp="1"/>
          </p:cNvSpPr>
          <p:nvPr>
            <p:ph type="sldNum" sz="quarter" idx="10"/>
          </p:nvPr>
        </p:nvSpPr>
        <p:spPr/>
        <p:txBody>
          <a:bodyPr/>
          <a:lstStyle/>
          <a:p>
            <a:fld id="{2495164B-5D6D-4E6F-9B21-42D9DF0EA601}" type="slidenum">
              <a:rPr lang="en-US" smtClean="0"/>
              <a:t>50</a:t>
            </a:fld>
            <a:endParaRPr lang="en-US"/>
          </a:p>
        </p:txBody>
      </p:sp>
      <p:sp>
        <p:nvSpPr>
          <p:cNvPr id="5" name="Google Shape;234;p34">
            <a:extLst>
              <a:ext uri="{FF2B5EF4-FFF2-40B4-BE49-F238E27FC236}">
                <a16:creationId xmlns:a16="http://schemas.microsoft.com/office/drawing/2014/main" id="{10B56E42-6D74-5D6C-63FF-52C88ABDEFEC}"/>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1. Cài </a:t>
            </a:r>
            <a:r>
              <a:rPr lang="en-US" sz="1600" dirty="0" err="1"/>
              <a:t>Đặt</a:t>
            </a:r>
            <a:r>
              <a:rPr lang="en-US" sz="1600" dirty="0"/>
              <a:t> Redis</a:t>
            </a:r>
          </a:p>
        </p:txBody>
      </p:sp>
      <p:pic>
        <p:nvPicPr>
          <p:cNvPr id="7" name="Picture 6">
            <a:extLst>
              <a:ext uri="{FF2B5EF4-FFF2-40B4-BE49-F238E27FC236}">
                <a16:creationId xmlns:a16="http://schemas.microsoft.com/office/drawing/2014/main" id="{1BE67CF6-C39E-C634-EDA4-62FC007B89B0}"/>
              </a:ext>
            </a:extLst>
          </p:cNvPr>
          <p:cNvPicPr>
            <a:picLocks noChangeAspect="1"/>
          </p:cNvPicPr>
          <p:nvPr/>
        </p:nvPicPr>
        <p:blipFill>
          <a:blip r:embed="rId2"/>
          <a:stretch>
            <a:fillRect/>
          </a:stretch>
        </p:blipFill>
        <p:spPr>
          <a:xfrm>
            <a:off x="1702488" y="1316260"/>
            <a:ext cx="5739024" cy="3379415"/>
          </a:xfrm>
          <a:prstGeom prst="rect">
            <a:avLst/>
          </a:prstGeom>
        </p:spPr>
      </p:pic>
      <p:sp>
        <p:nvSpPr>
          <p:cNvPr id="8" name="Footer Placeholder 7">
            <a:extLst>
              <a:ext uri="{FF2B5EF4-FFF2-40B4-BE49-F238E27FC236}">
                <a16:creationId xmlns:a16="http://schemas.microsoft.com/office/drawing/2014/main" id="{230B0411-D5E8-4CE3-7F92-8C1E73A401BE}"/>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11359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DD308-4AA6-AFD0-C777-4C29563A31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E7ED8-60FA-8209-A080-2779E27728E1}"/>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CD6B17AD-BCC6-E5B3-3854-6BA05C7F60E5}"/>
              </a:ext>
            </a:extLst>
          </p:cNvPr>
          <p:cNvSpPr>
            <a:spLocks noGrp="1"/>
          </p:cNvSpPr>
          <p:nvPr>
            <p:ph type="sldNum" sz="quarter" idx="10"/>
          </p:nvPr>
        </p:nvSpPr>
        <p:spPr/>
        <p:txBody>
          <a:bodyPr/>
          <a:lstStyle/>
          <a:p>
            <a:fld id="{2495164B-5D6D-4E6F-9B21-42D9DF0EA601}" type="slidenum">
              <a:rPr lang="en-US" smtClean="0"/>
              <a:t>51</a:t>
            </a:fld>
            <a:endParaRPr lang="en-US"/>
          </a:p>
        </p:txBody>
      </p:sp>
      <p:sp>
        <p:nvSpPr>
          <p:cNvPr id="5" name="Google Shape;234;p34">
            <a:extLst>
              <a:ext uri="{FF2B5EF4-FFF2-40B4-BE49-F238E27FC236}">
                <a16:creationId xmlns:a16="http://schemas.microsoft.com/office/drawing/2014/main" id="{5280EB7D-0692-BE85-043C-A10DF49F8E5F}"/>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2. </a:t>
            </a:r>
            <a:r>
              <a:rPr lang="en-US" sz="1600" dirty="0" err="1"/>
              <a:t>Tạo</a:t>
            </a:r>
            <a:r>
              <a:rPr lang="en-US" sz="1600" dirty="0"/>
              <a:t> </a:t>
            </a:r>
            <a:r>
              <a:rPr lang="en-US" sz="1600" dirty="0" err="1"/>
              <a:t>dự</a:t>
            </a:r>
            <a:r>
              <a:rPr lang="en-US" sz="1600" dirty="0"/>
              <a:t> </a:t>
            </a:r>
            <a:r>
              <a:rPr lang="en-US" sz="1600" dirty="0" err="1"/>
              <a:t>án</a:t>
            </a:r>
            <a:r>
              <a:rPr lang="en-US" sz="1600" dirty="0"/>
              <a:t> C#</a:t>
            </a:r>
          </a:p>
        </p:txBody>
      </p:sp>
      <p:pic>
        <p:nvPicPr>
          <p:cNvPr id="6" name="Picture 5">
            <a:extLst>
              <a:ext uri="{FF2B5EF4-FFF2-40B4-BE49-F238E27FC236}">
                <a16:creationId xmlns:a16="http://schemas.microsoft.com/office/drawing/2014/main" id="{76C28E23-2FA4-F0F9-5917-A676B7E7EA5D}"/>
              </a:ext>
            </a:extLst>
          </p:cNvPr>
          <p:cNvPicPr>
            <a:picLocks noChangeAspect="1"/>
          </p:cNvPicPr>
          <p:nvPr/>
        </p:nvPicPr>
        <p:blipFill>
          <a:blip r:embed="rId2"/>
          <a:stretch>
            <a:fillRect/>
          </a:stretch>
        </p:blipFill>
        <p:spPr>
          <a:xfrm>
            <a:off x="2071038" y="1352912"/>
            <a:ext cx="5001924" cy="3344501"/>
          </a:xfrm>
          <a:prstGeom prst="rect">
            <a:avLst/>
          </a:prstGeom>
        </p:spPr>
      </p:pic>
      <p:sp>
        <p:nvSpPr>
          <p:cNvPr id="8" name="Footer Placeholder 7">
            <a:extLst>
              <a:ext uri="{FF2B5EF4-FFF2-40B4-BE49-F238E27FC236}">
                <a16:creationId xmlns:a16="http://schemas.microsoft.com/office/drawing/2014/main" id="{E759C35E-C4B6-D39B-B13E-8B615A78397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162944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72A07-8CA2-397E-8F91-52A1AD1D4C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A76EA-BAC1-D2B3-335B-B8634AE5E699}"/>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11FD81E4-7564-337D-52C6-91C68DA9D0BB}"/>
              </a:ext>
            </a:extLst>
          </p:cNvPr>
          <p:cNvSpPr>
            <a:spLocks noGrp="1"/>
          </p:cNvSpPr>
          <p:nvPr>
            <p:ph type="sldNum" sz="quarter" idx="10"/>
          </p:nvPr>
        </p:nvSpPr>
        <p:spPr/>
        <p:txBody>
          <a:bodyPr/>
          <a:lstStyle/>
          <a:p>
            <a:fld id="{2495164B-5D6D-4E6F-9B21-42D9DF0EA601}" type="slidenum">
              <a:rPr lang="en-US" smtClean="0"/>
              <a:t>52</a:t>
            </a:fld>
            <a:endParaRPr lang="en-US"/>
          </a:p>
        </p:txBody>
      </p:sp>
      <p:sp>
        <p:nvSpPr>
          <p:cNvPr id="5" name="Google Shape;234;p34">
            <a:extLst>
              <a:ext uri="{FF2B5EF4-FFF2-40B4-BE49-F238E27FC236}">
                <a16:creationId xmlns:a16="http://schemas.microsoft.com/office/drawing/2014/main" id="{F4F9CFFB-C65A-96CF-312A-45497BA24E10}"/>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3. Cài Package</a:t>
            </a:r>
          </a:p>
        </p:txBody>
      </p:sp>
      <p:pic>
        <p:nvPicPr>
          <p:cNvPr id="7" name="Picture 6">
            <a:extLst>
              <a:ext uri="{FF2B5EF4-FFF2-40B4-BE49-F238E27FC236}">
                <a16:creationId xmlns:a16="http://schemas.microsoft.com/office/drawing/2014/main" id="{D1A7A098-7A7A-35E4-ECC2-B254383D0B06}"/>
              </a:ext>
            </a:extLst>
          </p:cNvPr>
          <p:cNvPicPr>
            <a:picLocks noChangeAspect="1"/>
          </p:cNvPicPr>
          <p:nvPr/>
        </p:nvPicPr>
        <p:blipFill>
          <a:blip r:embed="rId2"/>
          <a:stretch>
            <a:fillRect/>
          </a:stretch>
        </p:blipFill>
        <p:spPr>
          <a:xfrm>
            <a:off x="1848538" y="1390529"/>
            <a:ext cx="5446924" cy="3207412"/>
          </a:xfrm>
          <a:prstGeom prst="rect">
            <a:avLst/>
          </a:prstGeom>
        </p:spPr>
      </p:pic>
      <p:sp>
        <p:nvSpPr>
          <p:cNvPr id="8" name="Footer Placeholder 7">
            <a:extLst>
              <a:ext uri="{FF2B5EF4-FFF2-40B4-BE49-F238E27FC236}">
                <a16:creationId xmlns:a16="http://schemas.microsoft.com/office/drawing/2014/main" id="{EE7D477E-C6E9-93BF-0837-D416243CC499}"/>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89075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8C080-38CA-80FE-467E-8940EA0BB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88ACC-E118-3CAD-AE66-858C534E15CC}"/>
              </a:ext>
            </a:extLst>
          </p:cNvPr>
          <p:cNvSpPr>
            <a:spLocks noGrp="1"/>
          </p:cNvSpPr>
          <p:nvPr>
            <p:ph type="title"/>
          </p:nvPr>
        </p:nvSpPr>
        <p:spPr>
          <a:noFill/>
          <a:ln>
            <a:noFill/>
          </a:ln>
        </p:spPr>
        <p:txBody>
          <a:bodyPr spcFirstLastPara="1" wrap="square" lIns="91425" tIns="91425" rIns="91425" bIns="91425" anchor="t" anchorCtr="0">
            <a:noAutofit/>
          </a:bodyPr>
          <a:lstStyle/>
          <a:p>
            <a:r>
              <a:rPr lang="en-US" dirty="0">
                <a:solidFill>
                  <a:schemeClr val="bg2"/>
                </a:solidFill>
              </a:rPr>
              <a:t>Redis (.NET) - </a:t>
            </a:r>
            <a:r>
              <a:rPr lang="vi-VN" dirty="0">
                <a:solidFill>
                  <a:schemeClr val="bg2"/>
                </a:solidFill>
              </a:rPr>
              <a:t>Cấu Hình Từng Bước</a:t>
            </a:r>
            <a:endParaRPr lang="en-US" dirty="0">
              <a:solidFill>
                <a:schemeClr val="bg2"/>
              </a:solidFill>
            </a:endParaRPr>
          </a:p>
        </p:txBody>
      </p:sp>
      <p:sp>
        <p:nvSpPr>
          <p:cNvPr id="3" name="Slide Number Placeholder 2">
            <a:extLst>
              <a:ext uri="{FF2B5EF4-FFF2-40B4-BE49-F238E27FC236}">
                <a16:creationId xmlns:a16="http://schemas.microsoft.com/office/drawing/2014/main" id="{7E7C417E-92C0-9A20-F26F-BB9A2F65F885}"/>
              </a:ext>
            </a:extLst>
          </p:cNvPr>
          <p:cNvSpPr>
            <a:spLocks noGrp="1"/>
          </p:cNvSpPr>
          <p:nvPr>
            <p:ph type="sldNum" sz="quarter" idx="10"/>
          </p:nvPr>
        </p:nvSpPr>
        <p:spPr/>
        <p:txBody>
          <a:bodyPr/>
          <a:lstStyle/>
          <a:p>
            <a:fld id="{2495164B-5D6D-4E6F-9B21-42D9DF0EA601}" type="slidenum">
              <a:rPr lang="en-US" smtClean="0"/>
              <a:t>53</a:t>
            </a:fld>
            <a:endParaRPr lang="en-US"/>
          </a:p>
        </p:txBody>
      </p:sp>
      <p:sp>
        <p:nvSpPr>
          <p:cNvPr id="5" name="Google Shape;234;p34">
            <a:extLst>
              <a:ext uri="{FF2B5EF4-FFF2-40B4-BE49-F238E27FC236}">
                <a16:creationId xmlns:a16="http://schemas.microsoft.com/office/drawing/2014/main" id="{C61AC5D0-0FC3-E3B6-1DE4-C9A2260E4F0B}"/>
              </a:ext>
            </a:extLst>
          </p:cNvPr>
          <p:cNvSpPr txBox="1">
            <a:spLocks/>
          </p:cNvSpPr>
          <p:nvPr/>
        </p:nvSpPr>
        <p:spPr>
          <a:xfrm>
            <a:off x="720000" y="851519"/>
            <a:ext cx="7704000" cy="3696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a:buClr>
                <a:schemeClr val="dk1"/>
              </a:buClr>
              <a:buSzPts val="3000"/>
              <a:buFont typeface="Albert Sans ExtraBold"/>
              <a:buNone/>
              <a:defRPr sz="3000">
                <a:solidFill>
                  <a:schemeClr val="bg2"/>
                </a:solidFill>
                <a:latin typeface="+mj-lt"/>
                <a:ea typeface="Albert Sans ExtraBold"/>
                <a:cs typeface="Albert Sans ExtraBold"/>
                <a:sym typeface="Albert Sans ExtraBold"/>
              </a:defRPr>
            </a:lvl1pPr>
            <a:lvl2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2pPr>
            <a:lvl3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3pPr>
            <a:lvl4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4pPr>
            <a:lvl5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5pPr>
            <a:lvl6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6pPr>
            <a:lvl7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7pPr>
            <a:lvl8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8pPr>
            <a:lvl9pPr>
              <a:buClr>
                <a:schemeClr val="dk1"/>
              </a:buClr>
              <a:buSzPts val="3000"/>
              <a:buFont typeface="Albert Sans ExtraBold"/>
              <a:buNone/>
              <a:defRPr sz="3000">
                <a:solidFill>
                  <a:schemeClr val="dk1"/>
                </a:solidFill>
                <a:latin typeface="Albert Sans ExtraBold"/>
                <a:ea typeface="Albert Sans ExtraBold"/>
                <a:cs typeface="Albert Sans ExtraBold"/>
                <a:sym typeface="Albert Sans ExtraBold"/>
              </a:defRPr>
            </a:lvl9pPr>
          </a:lstStyle>
          <a:p>
            <a:r>
              <a:rPr lang="en-US" sz="1600" dirty="0"/>
              <a:t>4. Code </a:t>
            </a:r>
            <a:r>
              <a:rPr lang="en-US" sz="1600" dirty="0" err="1"/>
              <a:t>kết</a:t>
            </a:r>
            <a:r>
              <a:rPr lang="en-US" sz="1600" dirty="0"/>
              <a:t> </a:t>
            </a:r>
            <a:r>
              <a:rPr lang="en-US" sz="1600" dirty="0" err="1"/>
              <a:t>nối</a:t>
            </a:r>
            <a:r>
              <a:rPr lang="en-US" sz="1600" dirty="0"/>
              <a:t> </a:t>
            </a:r>
            <a:r>
              <a:rPr lang="en-US" sz="1600" dirty="0" err="1"/>
              <a:t>minh</a:t>
            </a:r>
            <a:r>
              <a:rPr lang="en-US" sz="1600" dirty="0"/>
              <a:t> </a:t>
            </a:r>
            <a:r>
              <a:rPr lang="en-US" sz="1600" dirty="0" err="1"/>
              <a:t>họa</a:t>
            </a:r>
            <a:endParaRPr lang="en-US" sz="1600" dirty="0"/>
          </a:p>
        </p:txBody>
      </p:sp>
      <p:pic>
        <p:nvPicPr>
          <p:cNvPr id="6" name="Picture 5">
            <a:extLst>
              <a:ext uri="{FF2B5EF4-FFF2-40B4-BE49-F238E27FC236}">
                <a16:creationId xmlns:a16="http://schemas.microsoft.com/office/drawing/2014/main" id="{F3FF1A6C-24CC-B481-F5D0-B273D7A91694}"/>
              </a:ext>
            </a:extLst>
          </p:cNvPr>
          <p:cNvPicPr>
            <a:picLocks noChangeAspect="1"/>
          </p:cNvPicPr>
          <p:nvPr/>
        </p:nvPicPr>
        <p:blipFill>
          <a:blip r:embed="rId2"/>
          <a:stretch>
            <a:fillRect/>
          </a:stretch>
        </p:blipFill>
        <p:spPr>
          <a:xfrm>
            <a:off x="1498600" y="1452807"/>
            <a:ext cx="6146800" cy="3082857"/>
          </a:xfrm>
          <a:prstGeom prst="rect">
            <a:avLst/>
          </a:prstGeom>
        </p:spPr>
      </p:pic>
      <p:sp>
        <p:nvSpPr>
          <p:cNvPr id="10" name="Footer Placeholder 9">
            <a:extLst>
              <a:ext uri="{FF2B5EF4-FFF2-40B4-BE49-F238E27FC236}">
                <a16:creationId xmlns:a16="http://schemas.microsoft.com/office/drawing/2014/main" id="{E854E11F-3DDE-9BEE-E35A-BAF0B687232C}"/>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1409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5EE3CF21-887F-1AE3-AA3F-C885D4ED6E09}"/>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D231E84B-0A53-3E2C-F750-68271AFA0350}"/>
              </a:ext>
            </a:extLst>
          </p:cNvPr>
          <p:cNvSpPr txBox="1">
            <a:spLocks noGrp="1"/>
          </p:cNvSpPr>
          <p:nvPr>
            <p:ph type="title"/>
          </p:nvPr>
        </p:nvSpPr>
        <p:spPr>
          <a:xfrm>
            <a:off x="1389027" y="2145546"/>
            <a:ext cx="5139900" cy="87369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KẾT LUẬN</a:t>
            </a:r>
            <a:endParaRPr dirty="0">
              <a:solidFill>
                <a:srgbClr val="E06666"/>
              </a:solidFill>
            </a:endParaRPr>
          </a:p>
        </p:txBody>
      </p:sp>
      <p:sp>
        <p:nvSpPr>
          <p:cNvPr id="201" name="Google Shape;201;p31">
            <a:extLst>
              <a:ext uri="{FF2B5EF4-FFF2-40B4-BE49-F238E27FC236}">
                <a16:creationId xmlns:a16="http://schemas.microsoft.com/office/drawing/2014/main" id="{CFC0F7BF-0DA0-3DCD-2FE1-F18B8B11B2E1}"/>
              </a:ext>
            </a:extLst>
          </p:cNvPr>
          <p:cNvSpPr txBox="1">
            <a:spLocks noGrp="1"/>
          </p:cNvSpPr>
          <p:nvPr>
            <p:ph type="title" idx="2"/>
          </p:nvPr>
        </p:nvSpPr>
        <p:spPr>
          <a:xfrm>
            <a:off x="0" y="2212800"/>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bg1"/>
                </a:solidFill>
              </a:rPr>
              <a:t>06</a:t>
            </a:r>
            <a:endParaRPr dirty="0">
              <a:solidFill>
                <a:schemeClr val="bg1"/>
              </a:solidFill>
            </a:endParaRPr>
          </a:p>
        </p:txBody>
      </p:sp>
      <p:pic>
        <p:nvPicPr>
          <p:cNvPr id="4" name="Picture 2" descr="REDIS Cache Can Supercharge your website loading speed! - Geelong Web Design">
            <a:extLst>
              <a:ext uri="{FF2B5EF4-FFF2-40B4-BE49-F238E27FC236}">
                <a16:creationId xmlns:a16="http://schemas.microsoft.com/office/drawing/2014/main" id="{53C9F3C5-EEB2-BB84-F4A0-1A8E6408DA35}"/>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8E92834C-18D8-68C8-E512-3CE547BB5FC8}"/>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54</a:t>
            </a:fld>
            <a:endParaRPr lang="en-US"/>
          </a:p>
        </p:txBody>
      </p:sp>
      <p:sp>
        <p:nvSpPr>
          <p:cNvPr id="2" name="Footer Placeholder 1">
            <a:extLst>
              <a:ext uri="{FF2B5EF4-FFF2-40B4-BE49-F238E27FC236}">
                <a16:creationId xmlns:a16="http://schemas.microsoft.com/office/drawing/2014/main" id="{D16C24D3-9EA8-AE6F-D981-9ABC7476BAAD}"/>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2184522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57">
          <a:extLst>
            <a:ext uri="{FF2B5EF4-FFF2-40B4-BE49-F238E27FC236}">
              <a16:creationId xmlns:a16="http://schemas.microsoft.com/office/drawing/2014/main" id="{DFA40F42-7597-34FE-9C4D-C0AF853F7455}"/>
            </a:ext>
          </a:extLst>
        </p:cNvPr>
        <p:cNvGrpSpPr/>
        <p:nvPr/>
      </p:nvGrpSpPr>
      <p:grpSpPr>
        <a:xfrm>
          <a:off x="0" y="0"/>
          <a:ext cx="0" cy="0"/>
          <a:chOff x="0" y="0"/>
          <a:chExt cx="0" cy="0"/>
        </a:xfrm>
      </p:grpSpPr>
      <p:sp>
        <p:nvSpPr>
          <p:cNvPr id="258" name="Google Shape;258;p35">
            <a:extLst>
              <a:ext uri="{FF2B5EF4-FFF2-40B4-BE49-F238E27FC236}">
                <a16:creationId xmlns:a16="http://schemas.microsoft.com/office/drawing/2014/main" id="{FCBAA2CE-C0CE-E7FF-D4A1-A94C99967F9C}"/>
              </a:ext>
            </a:extLst>
          </p:cNvPr>
          <p:cNvSpPr txBox="1">
            <a:spLocks noGrp="1"/>
          </p:cNvSpPr>
          <p:nvPr>
            <p:ph type="subTitle" idx="2"/>
          </p:nvPr>
        </p:nvSpPr>
        <p:spPr>
          <a:xfrm>
            <a:off x="720000" y="1953025"/>
            <a:ext cx="2989358" cy="822000"/>
          </a:xfrm>
          <a:prstGeom prst="rect">
            <a:avLst/>
          </a:prstGeom>
        </p:spPr>
        <p:txBody>
          <a:bodyPr spcFirstLastPara="1" wrap="square" lIns="91425" tIns="91425" rIns="91425" bIns="91425" anchor="t" anchorCtr="0">
            <a:noAutofit/>
          </a:bodyPr>
          <a:lstStyle/>
          <a:p>
            <a:pPr marL="0" lvl="0" indent="0" algn="just"/>
            <a:r>
              <a:rPr lang="vi-VN" sz="1100" dirty="0"/>
              <a:t>Redis nổi bật với khả năng lưu trữ dữ liệu trong bộ nhớ, mang lại tốc độ xử lý vượt trội và hỗ trợ các kiểu dữ liệu linh hoạt.</a:t>
            </a:r>
            <a:endParaRPr sz="1100" dirty="0"/>
          </a:p>
        </p:txBody>
      </p:sp>
      <p:sp>
        <p:nvSpPr>
          <p:cNvPr id="259" name="Google Shape;259;p35">
            <a:extLst>
              <a:ext uri="{FF2B5EF4-FFF2-40B4-BE49-F238E27FC236}">
                <a16:creationId xmlns:a16="http://schemas.microsoft.com/office/drawing/2014/main" id="{7EF1E4D0-42FD-F3B6-0A4E-9191E7D354D8}"/>
              </a:ext>
            </a:extLst>
          </p:cNvPr>
          <p:cNvSpPr txBox="1">
            <a:spLocks noGrp="1"/>
          </p:cNvSpPr>
          <p:nvPr>
            <p:ph type="subTitle" idx="3"/>
          </p:nvPr>
        </p:nvSpPr>
        <p:spPr>
          <a:xfrm>
            <a:off x="4099495" y="1953024"/>
            <a:ext cx="3194700" cy="996363"/>
          </a:xfrm>
          <a:prstGeom prst="rect">
            <a:avLst/>
          </a:prstGeom>
        </p:spPr>
        <p:txBody>
          <a:bodyPr spcFirstLastPara="1" wrap="square" lIns="91425" tIns="91425" rIns="91425" bIns="91425" anchor="t" anchorCtr="0">
            <a:noAutofit/>
          </a:bodyPr>
          <a:lstStyle/>
          <a:p>
            <a:pPr marL="0" lvl="0" indent="0" algn="just"/>
            <a:r>
              <a:rPr lang="vi-VN" sz="1100" dirty="0"/>
              <a:t>Các tính năng như Persistence (lưu trữ lâu dài), Replication (nhân bản), Clustering (phân cụm), Sentinel (giám sát) đảm bảo độ tin cậy và khả năng mở rộng, thể hiện sự mạnh mẽ toàn diện của hệ thống.</a:t>
            </a:r>
            <a:endParaRPr sz="1100" dirty="0"/>
          </a:p>
        </p:txBody>
      </p:sp>
      <p:sp>
        <p:nvSpPr>
          <p:cNvPr id="260" name="Google Shape;260;p35">
            <a:extLst>
              <a:ext uri="{FF2B5EF4-FFF2-40B4-BE49-F238E27FC236}">
                <a16:creationId xmlns:a16="http://schemas.microsoft.com/office/drawing/2014/main" id="{A36FF1A0-DCFC-C077-FF07-551E388F0A6F}"/>
              </a:ext>
            </a:extLst>
          </p:cNvPr>
          <p:cNvSpPr txBox="1">
            <a:spLocks noGrp="1"/>
          </p:cNvSpPr>
          <p:nvPr>
            <p:ph type="subTitle" idx="4"/>
          </p:nvPr>
        </p:nvSpPr>
        <p:spPr>
          <a:xfrm>
            <a:off x="720000" y="3548950"/>
            <a:ext cx="2989358" cy="822000"/>
          </a:xfrm>
          <a:prstGeom prst="rect">
            <a:avLst/>
          </a:prstGeom>
        </p:spPr>
        <p:txBody>
          <a:bodyPr spcFirstLastPara="1" wrap="square" lIns="91425" tIns="91425" rIns="91425" bIns="91425" anchor="t" anchorCtr="0">
            <a:noAutofit/>
          </a:bodyPr>
          <a:lstStyle/>
          <a:p>
            <a:pPr marL="0" lvl="0" indent="0" algn="just"/>
            <a:r>
              <a:rPr lang="vi-VN" sz="1100" dirty="0"/>
              <a:t>Các ứng dụng Redis hoạt động hiệu quả cùng nhau để quản lý phiên người dùng, đảm bảo hoạt động của bộ đệm và xử lý hàng đợi.</a:t>
            </a:r>
            <a:endParaRPr sz="1100" dirty="0"/>
          </a:p>
        </p:txBody>
      </p:sp>
      <p:sp>
        <p:nvSpPr>
          <p:cNvPr id="261" name="Google Shape;261;p35">
            <a:extLst>
              <a:ext uri="{FF2B5EF4-FFF2-40B4-BE49-F238E27FC236}">
                <a16:creationId xmlns:a16="http://schemas.microsoft.com/office/drawing/2014/main" id="{33E06032-1D50-8081-71F4-554C2412A922}"/>
              </a:ext>
            </a:extLst>
          </p:cNvPr>
          <p:cNvSpPr txBox="1">
            <a:spLocks noGrp="1"/>
          </p:cNvSpPr>
          <p:nvPr>
            <p:ph type="subTitle" idx="5"/>
          </p:nvPr>
        </p:nvSpPr>
        <p:spPr>
          <a:xfrm>
            <a:off x="4099495" y="3548950"/>
            <a:ext cx="3194700" cy="822000"/>
          </a:xfrm>
          <a:prstGeom prst="rect">
            <a:avLst/>
          </a:prstGeom>
        </p:spPr>
        <p:txBody>
          <a:bodyPr spcFirstLastPara="1" wrap="square" lIns="91425" tIns="91425" rIns="91425" bIns="91425" anchor="t" anchorCtr="0">
            <a:noAutofit/>
          </a:bodyPr>
          <a:lstStyle/>
          <a:p>
            <a:pPr marL="0" lvl="0" indent="0" algn="just"/>
            <a:r>
              <a:rPr lang="vi-VN" sz="1100" dirty="0"/>
              <a:t>Các hướng dẫn về cài đặt, quản lý, xác minh hệ thống, quản lý cơ sở dữ liệu và giám sát tài nguyên được trình bày, giúp xây dựng sự hiểu biết và cách sử dụng Redis.</a:t>
            </a:r>
            <a:endParaRPr sz="1100" dirty="0"/>
          </a:p>
        </p:txBody>
      </p:sp>
      <p:sp>
        <p:nvSpPr>
          <p:cNvPr id="262" name="Google Shape;262;p35">
            <a:extLst>
              <a:ext uri="{FF2B5EF4-FFF2-40B4-BE49-F238E27FC236}">
                <a16:creationId xmlns:a16="http://schemas.microsoft.com/office/drawing/2014/main" id="{FB5B6844-9618-33A0-279B-23185A606A4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TÓM TẮT</a:t>
            </a:r>
            <a:endParaRPr dirty="0">
              <a:solidFill>
                <a:srgbClr val="E06666"/>
              </a:solidFill>
            </a:endParaRPr>
          </a:p>
        </p:txBody>
      </p:sp>
      <p:sp>
        <p:nvSpPr>
          <p:cNvPr id="263" name="Google Shape;263;p35">
            <a:extLst>
              <a:ext uri="{FF2B5EF4-FFF2-40B4-BE49-F238E27FC236}">
                <a16:creationId xmlns:a16="http://schemas.microsoft.com/office/drawing/2014/main" id="{A37B0BE1-F251-89AF-463C-515CC6EF907E}"/>
              </a:ext>
            </a:extLst>
          </p:cNvPr>
          <p:cNvSpPr txBox="1">
            <a:spLocks noGrp="1"/>
          </p:cNvSpPr>
          <p:nvPr>
            <p:ph type="subTitle" idx="1"/>
          </p:nvPr>
        </p:nvSpPr>
        <p:spPr>
          <a:xfrm>
            <a:off x="720000" y="1427125"/>
            <a:ext cx="3194700" cy="525900"/>
          </a:xfrm>
          <a:prstGeom prst="rect">
            <a:avLst/>
          </a:prstGeom>
        </p:spPr>
        <p:txBody>
          <a:bodyPr spcFirstLastPara="1" wrap="square" lIns="91425" tIns="91425" rIns="91425" bIns="91425" anchor="b" anchorCtr="0">
            <a:noAutofit/>
          </a:bodyPr>
          <a:lstStyle/>
          <a:p>
            <a:pPr marL="0" lvl="0" indent="0" algn="just"/>
            <a:r>
              <a:rPr lang="en-US" dirty="0" err="1">
                <a:solidFill>
                  <a:srgbClr val="E06666"/>
                </a:solidFill>
              </a:rPr>
              <a:t>Tổng</a:t>
            </a:r>
            <a:r>
              <a:rPr lang="en-US" dirty="0">
                <a:solidFill>
                  <a:srgbClr val="E06666"/>
                </a:solidFill>
              </a:rPr>
              <a:t> </a:t>
            </a:r>
            <a:r>
              <a:rPr lang="en-US" dirty="0" err="1">
                <a:solidFill>
                  <a:srgbClr val="E06666"/>
                </a:solidFill>
              </a:rPr>
              <a:t>quan</a:t>
            </a:r>
            <a:r>
              <a:rPr lang="en-US" dirty="0">
                <a:solidFill>
                  <a:srgbClr val="E06666"/>
                </a:solidFill>
              </a:rPr>
              <a:t> </a:t>
            </a:r>
            <a:r>
              <a:rPr lang="en-US" dirty="0" err="1">
                <a:solidFill>
                  <a:srgbClr val="E06666"/>
                </a:solidFill>
              </a:rPr>
              <a:t>về</a:t>
            </a:r>
            <a:r>
              <a:rPr lang="en-US" dirty="0">
                <a:solidFill>
                  <a:srgbClr val="E06666"/>
                </a:solidFill>
              </a:rPr>
              <a:t> Redis</a:t>
            </a:r>
            <a:endParaRPr dirty="0">
              <a:solidFill>
                <a:srgbClr val="E06666"/>
              </a:solidFill>
            </a:endParaRPr>
          </a:p>
        </p:txBody>
      </p:sp>
      <p:sp>
        <p:nvSpPr>
          <p:cNvPr id="264" name="Google Shape;264;p35">
            <a:extLst>
              <a:ext uri="{FF2B5EF4-FFF2-40B4-BE49-F238E27FC236}">
                <a16:creationId xmlns:a16="http://schemas.microsoft.com/office/drawing/2014/main" id="{B972AF51-2B3C-3226-7F2F-B8B7DF59DA48}"/>
              </a:ext>
            </a:extLst>
          </p:cNvPr>
          <p:cNvSpPr txBox="1">
            <a:spLocks noGrp="1"/>
          </p:cNvSpPr>
          <p:nvPr>
            <p:ph type="subTitle" idx="6"/>
          </p:nvPr>
        </p:nvSpPr>
        <p:spPr>
          <a:xfrm>
            <a:off x="720000" y="3023050"/>
            <a:ext cx="3194700" cy="525900"/>
          </a:xfrm>
          <a:prstGeom prst="rect">
            <a:avLst/>
          </a:prstGeom>
          <a:noFill/>
          <a:ln>
            <a:noFill/>
          </a:ln>
        </p:spPr>
        <p:txBody>
          <a:bodyPr spcFirstLastPara="1" wrap="square" lIns="91425" tIns="91425" rIns="91425" bIns="91425" anchor="b" anchorCtr="0">
            <a:noAutofit/>
          </a:bodyPr>
          <a:lstStyle/>
          <a:p>
            <a:pPr marL="0" indent="0" algn="just"/>
            <a:r>
              <a:rPr lang="en-US" dirty="0">
                <a:solidFill>
                  <a:srgbClr val="E06666"/>
                </a:solidFill>
              </a:rPr>
              <a:t>Quản </a:t>
            </a:r>
            <a:r>
              <a:rPr lang="en-US" dirty="0" err="1">
                <a:solidFill>
                  <a:srgbClr val="E06666"/>
                </a:solidFill>
              </a:rPr>
              <a:t>lý</a:t>
            </a:r>
            <a:r>
              <a:rPr lang="en-US" dirty="0">
                <a:solidFill>
                  <a:srgbClr val="E06666"/>
                </a:solidFill>
              </a:rPr>
              <a:t> </a:t>
            </a:r>
            <a:r>
              <a:rPr lang="en-US" dirty="0" err="1">
                <a:solidFill>
                  <a:srgbClr val="E06666"/>
                </a:solidFill>
              </a:rPr>
              <a:t>và</a:t>
            </a:r>
            <a:r>
              <a:rPr lang="en-US" dirty="0">
                <a:solidFill>
                  <a:srgbClr val="E06666"/>
                </a:solidFill>
              </a:rPr>
              <a:t> </a:t>
            </a:r>
            <a:r>
              <a:rPr lang="en-US" dirty="0" err="1">
                <a:solidFill>
                  <a:srgbClr val="E06666"/>
                </a:solidFill>
              </a:rPr>
              <a:t>bộ</a:t>
            </a:r>
            <a:r>
              <a:rPr lang="en-US" dirty="0">
                <a:solidFill>
                  <a:srgbClr val="E06666"/>
                </a:solidFill>
              </a:rPr>
              <a:t> </a:t>
            </a:r>
            <a:r>
              <a:rPr lang="en-US" dirty="0" err="1">
                <a:solidFill>
                  <a:srgbClr val="E06666"/>
                </a:solidFill>
              </a:rPr>
              <a:t>đệm</a:t>
            </a:r>
            <a:endParaRPr dirty="0">
              <a:solidFill>
                <a:srgbClr val="E06666"/>
              </a:solidFill>
            </a:endParaRPr>
          </a:p>
        </p:txBody>
      </p:sp>
      <p:sp>
        <p:nvSpPr>
          <p:cNvPr id="265" name="Google Shape;265;p35">
            <a:extLst>
              <a:ext uri="{FF2B5EF4-FFF2-40B4-BE49-F238E27FC236}">
                <a16:creationId xmlns:a16="http://schemas.microsoft.com/office/drawing/2014/main" id="{7E572963-0971-4DB0-07C5-51B9A02DBE53}"/>
              </a:ext>
            </a:extLst>
          </p:cNvPr>
          <p:cNvSpPr txBox="1">
            <a:spLocks noGrp="1"/>
          </p:cNvSpPr>
          <p:nvPr>
            <p:ph type="subTitle" idx="7"/>
          </p:nvPr>
        </p:nvSpPr>
        <p:spPr>
          <a:xfrm>
            <a:off x="4099495" y="1427125"/>
            <a:ext cx="3194700" cy="525900"/>
          </a:xfrm>
          <a:prstGeom prst="rect">
            <a:avLst/>
          </a:prstGeom>
        </p:spPr>
        <p:txBody>
          <a:bodyPr spcFirstLastPara="1" wrap="square" lIns="91425" tIns="91425" rIns="91425" bIns="91425" anchor="b" anchorCtr="0">
            <a:noAutofit/>
          </a:bodyPr>
          <a:lstStyle/>
          <a:p>
            <a:pPr marL="0" lvl="0" indent="0" algn="just"/>
            <a:r>
              <a:rPr lang="en-US" dirty="0">
                <a:solidFill>
                  <a:srgbClr val="E06666"/>
                </a:solidFill>
              </a:rPr>
              <a:t>Các </a:t>
            </a:r>
            <a:r>
              <a:rPr lang="en-US" dirty="0" err="1">
                <a:solidFill>
                  <a:srgbClr val="E06666"/>
                </a:solidFill>
              </a:rPr>
              <a:t>tính</a:t>
            </a:r>
            <a:r>
              <a:rPr lang="en-US" dirty="0">
                <a:solidFill>
                  <a:srgbClr val="E06666"/>
                </a:solidFill>
              </a:rPr>
              <a:t> </a:t>
            </a:r>
            <a:r>
              <a:rPr lang="en-US" dirty="0" err="1">
                <a:solidFill>
                  <a:srgbClr val="E06666"/>
                </a:solidFill>
              </a:rPr>
              <a:t>năng</a:t>
            </a:r>
            <a:r>
              <a:rPr lang="en-US" dirty="0">
                <a:solidFill>
                  <a:srgbClr val="E06666"/>
                </a:solidFill>
              </a:rPr>
              <a:t> </a:t>
            </a:r>
            <a:r>
              <a:rPr lang="en-US" dirty="0" err="1">
                <a:solidFill>
                  <a:srgbClr val="E06666"/>
                </a:solidFill>
              </a:rPr>
              <a:t>chính</a:t>
            </a:r>
            <a:endParaRPr dirty="0">
              <a:solidFill>
                <a:srgbClr val="E06666"/>
              </a:solidFill>
            </a:endParaRPr>
          </a:p>
        </p:txBody>
      </p:sp>
      <p:sp>
        <p:nvSpPr>
          <p:cNvPr id="266" name="Google Shape;266;p35">
            <a:extLst>
              <a:ext uri="{FF2B5EF4-FFF2-40B4-BE49-F238E27FC236}">
                <a16:creationId xmlns:a16="http://schemas.microsoft.com/office/drawing/2014/main" id="{73D48A57-0E2E-6DA8-91F1-082A53F3BF6D}"/>
              </a:ext>
            </a:extLst>
          </p:cNvPr>
          <p:cNvSpPr txBox="1">
            <a:spLocks noGrp="1"/>
          </p:cNvSpPr>
          <p:nvPr>
            <p:ph type="subTitle" idx="8"/>
          </p:nvPr>
        </p:nvSpPr>
        <p:spPr>
          <a:xfrm>
            <a:off x="4099495" y="3023050"/>
            <a:ext cx="3194700" cy="525900"/>
          </a:xfrm>
          <a:prstGeom prst="rect">
            <a:avLst/>
          </a:prstGeom>
        </p:spPr>
        <p:txBody>
          <a:bodyPr spcFirstLastPara="1" wrap="square" lIns="91425" tIns="91425" rIns="91425" bIns="91425" anchor="b" anchorCtr="0">
            <a:noAutofit/>
          </a:bodyPr>
          <a:lstStyle/>
          <a:p>
            <a:pPr marL="0" lvl="0" indent="0" algn="just"/>
            <a:r>
              <a:rPr lang="en-US" dirty="0">
                <a:solidFill>
                  <a:srgbClr val="E06666"/>
                </a:solidFill>
              </a:rPr>
              <a:t>Hiệu </a:t>
            </a:r>
            <a:r>
              <a:rPr lang="en-US" dirty="0" err="1">
                <a:solidFill>
                  <a:srgbClr val="E06666"/>
                </a:solidFill>
              </a:rPr>
              <a:t>quả</a:t>
            </a:r>
            <a:r>
              <a:rPr lang="en-US" dirty="0">
                <a:solidFill>
                  <a:srgbClr val="E06666"/>
                </a:solidFill>
              </a:rPr>
              <a:t> </a:t>
            </a:r>
            <a:r>
              <a:rPr lang="en-US" dirty="0" err="1">
                <a:solidFill>
                  <a:srgbClr val="E06666"/>
                </a:solidFill>
              </a:rPr>
              <a:t>mang</a:t>
            </a:r>
            <a:r>
              <a:rPr lang="en-US" dirty="0">
                <a:solidFill>
                  <a:srgbClr val="E06666"/>
                </a:solidFill>
              </a:rPr>
              <a:t> </a:t>
            </a:r>
            <a:r>
              <a:rPr lang="en-US" dirty="0" err="1">
                <a:solidFill>
                  <a:srgbClr val="E06666"/>
                </a:solidFill>
              </a:rPr>
              <a:t>lại</a:t>
            </a:r>
            <a:endParaRPr dirty="0">
              <a:solidFill>
                <a:srgbClr val="E06666"/>
              </a:solidFill>
            </a:endParaRPr>
          </a:p>
        </p:txBody>
      </p:sp>
      <p:sp>
        <p:nvSpPr>
          <p:cNvPr id="3" name="Slide Number Placeholder 2">
            <a:extLst>
              <a:ext uri="{FF2B5EF4-FFF2-40B4-BE49-F238E27FC236}">
                <a16:creationId xmlns:a16="http://schemas.microsoft.com/office/drawing/2014/main" id="{0F4B4EDA-6949-4265-16C6-64D39AE9171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55</a:t>
            </a:fld>
            <a:endParaRPr lang="en-US"/>
          </a:p>
        </p:txBody>
      </p:sp>
      <p:sp>
        <p:nvSpPr>
          <p:cNvPr id="2" name="Footer Placeholder 1">
            <a:extLst>
              <a:ext uri="{FF2B5EF4-FFF2-40B4-BE49-F238E27FC236}">
                <a16:creationId xmlns:a16="http://schemas.microsoft.com/office/drawing/2014/main" id="{7864E590-77C8-CE6D-3B5F-F5997A7F256B}"/>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3072637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6" name="Google Shape;426;p47"/>
          <p:cNvSpPr txBox="1">
            <a:spLocks noGrp="1"/>
          </p:cNvSpPr>
          <p:nvPr>
            <p:ph type="ctrTitle"/>
          </p:nvPr>
        </p:nvSpPr>
        <p:spPr>
          <a:xfrm>
            <a:off x="2050268" y="2063871"/>
            <a:ext cx="5043464" cy="1015758"/>
          </a:xfrm>
          <a:prstGeom prst="rect">
            <a:avLst/>
          </a:prstGeom>
          <a:noFill/>
          <a:ln>
            <a:noFill/>
          </a:ln>
        </p:spPr>
        <p:txBody>
          <a:bodyPr spcFirstLastPara="1" wrap="square" lIns="91425" tIns="91425" rIns="91425" bIns="91425" anchor="t" anchorCtr="0">
            <a:noAutofit/>
          </a:bodyPr>
          <a:lstStyle/>
          <a:p>
            <a:pPr>
              <a:buSzPts val="3600"/>
            </a:pPr>
            <a:r>
              <a:rPr lang="en" sz="6000" dirty="0">
                <a:solidFill>
                  <a:srgbClr val="E06666"/>
                </a:solidFill>
              </a:rPr>
              <a:t>THANKS</a:t>
            </a:r>
            <a:endParaRPr sz="6000" dirty="0">
              <a:solidFill>
                <a:srgbClr val="E06666"/>
              </a:solidFill>
            </a:endParaRPr>
          </a:p>
        </p:txBody>
      </p:sp>
      <p:sp>
        <p:nvSpPr>
          <p:cNvPr id="3" name="Slide Number Placeholder 2">
            <a:extLst>
              <a:ext uri="{FF2B5EF4-FFF2-40B4-BE49-F238E27FC236}">
                <a16:creationId xmlns:a16="http://schemas.microsoft.com/office/drawing/2014/main" id="{30401CCA-1862-EA44-11D1-D04D6B668444}"/>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56</a:t>
            </a:fld>
            <a:endParaRPr lang="en-US"/>
          </a:p>
        </p:txBody>
      </p:sp>
      <p:sp>
        <p:nvSpPr>
          <p:cNvPr id="7" name="Rectangle 6">
            <a:extLst>
              <a:ext uri="{FF2B5EF4-FFF2-40B4-BE49-F238E27FC236}">
                <a16:creationId xmlns:a16="http://schemas.microsoft.com/office/drawing/2014/main" id="{1056906C-3015-FFDB-0C1E-265AD13C0841}"/>
              </a:ext>
            </a:extLst>
          </p:cNvPr>
          <p:cNvSpPr/>
          <p:nvPr/>
        </p:nvSpPr>
        <p:spPr>
          <a:xfrm>
            <a:off x="2311879" y="3079629"/>
            <a:ext cx="4718649" cy="1009291"/>
          </a:xfrm>
          <a:prstGeom prst="rect">
            <a:avLst/>
          </a:prstGeom>
          <a:solidFill>
            <a:srgbClr val="F5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EA6D2-B01F-6376-BE88-8FD2A69D9037}"/>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B74906BE-7FAE-876C-F632-F60F4982704E}"/>
              </a:ext>
            </a:extLst>
          </p:cNvPr>
          <p:cNvSpPr/>
          <p:nvPr/>
        </p:nvSpPr>
        <p:spPr>
          <a:xfrm>
            <a:off x="0" y="0"/>
            <a:ext cx="9144000" cy="3091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t>
            </a:r>
          </a:p>
        </p:txBody>
      </p:sp>
      <p:sp>
        <p:nvSpPr>
          <p:cNvPr id="5" name="Title 4">
            <a:extLst>
              <a:ext uri="{FF2B5EF4-FFF2-40B4-BE49-F238E27FC236}">
                <a16:creationId xmlns:a16="http://schemas.microsoft.com/office/drawing/2014/main" id="{E445663E-9BE0-69CB-D897-8C8301323A0B}"/>
              </a:ext>
            </a:extLst>
          </p:cNvPr>
          <p:cNvSpPr>
            <a:spLocks noGrp="1"/>
          </p:cNvSpPr>
          <p:nvPr>
            <p:ph type="title"/>
          </p:nvPr>
        </p:nvSpPr>
        <p:spPr/>
        <p:txBody>
          <a:bodyPr/>
          <a:lstStyle/>
          <a:p>
            <a:pPr algn="ctr"/>
            <a:r>
              <a:rPr lang="fr-FR" dirty="0" err="1">
                <a:solidFill>
                  <a:schemeClr val="bg2"/>
                </a:solidFill>
              </a:rPr>
              <a:t>Liệu</a:t>
            </a:r>
            <a:r>
              <a:rPr lang="fr-FR" dirty="0">
                <a:solidFill>
                  <a:schemeClr val="bg2"/>
                </a:solidFill>
              </a:rPr>
              <a:t> Redis </a:t>
            </a:r>
            <a:r>
              <a:rPr lang="fr-FR" dirty="0" err="1">
                <a:solidFill>
                  <a:schemeClr val="bg2"/>
                </a:solidFill>
              </a:rPr>
              <a:t>có</a:t>
            </a:r>
            <a:r>
              <a:rPr lang="fr-FR" dirty="0">
                <a:solidFill>
                  <a:schemeClr val="bg2"/>
                </a:solidFill>
              </a:rPr>
              <a:t> </a:t>
            </a:r>
            <a:r>
              <a:rPr lang="fr-FR" dirty="0" err="1">
                <a:solidFill>
                  <a:schemeClr val="bg2"/>
                </a:solidFill>
              </a:rPr>
              <a:t>thể</a:t>
            </a:r>
            <a:r>
              <a:rPr lang="fr-FR" dirty="0">
                <a:solidFill>
                  <a:schemeClr val="bg2"/>
                </a:solidFill>
              </a:rPr>
              <a:t> </a:t>
            </a:r>
            <a:r>
              <a:rPr lang="fr-FR" dirty="0" err="1">
                <a:solidFill>
                  <a:schemeClr val="bg2"/>
                </a:solidFill>
              </a:rPr>
              <a:t>thay</a:t>
            </a:r>
            <a:r>
              <a:rPr lang="fr-FR" dirty="0">
                <a:solidFill>
                  <a:schemeClr val="bg2"/>
                </a:solidFill>
              </a:rPr>
              <a:t> </a:t>
            </a:r>
            <a:r>
              <a:rPr lang="fr-FR" dirty="0" err="1">
                <a:solidFill>
                  <a:schemeClr val="bg2"/>
                </a:solidFill>
              </a:rPr>
              <a:t>thế</a:t>
            </a:r>
            <a:r>
              <a:rPr lang="fr-FR" dirty="0">
                <a:solidFill>
                  <a:schemeClr val="bg2"/>
                </a:solidFill>
              </a:rPr>
              <a:t> </a:t>
            </a:r>
            <a:r>
              <a:rPr lang="fr-FR" dirty="0" err="1">
                <a:solidFill>
                  <a:schemeClr val="bg2"/>
                </a:solidFill>
              </a:rPr>
              <a:t>hoàn</a:t>
            </a:r>
            <a:r>
              <a:rPr lang="fr-FR" dirty="0">
                <a:solidFill>
                  <a:schemeClr val="bg2"/>
                </a:solidFill>
              </a:rPr>
              <a:t> </a:t>
            </a:r>
            <a:r>
              <a:rPr lang="fr-FR" dirty="0" err="1">
                <a:solidFill>
                  <a:schemeClr val="bg2"/>
                </a:solidFill>
              </a:rPr>
              <a:t>toàn</a:t>
            </a:r>
            <a:r>
              <a:rPr lang="fr-FR" dirty="0">
                <a:solidFill>
                  <a:schemeClr val="bg2"/>
                </a:solidFill>
              </a:rPr>
              <a:t> </a:t>
            </a:r>
            <a:r>
              <a:rPr lang="fr-FR" dirty="0" err="1">
                <a:solidFill>
                  <a:schemeClr val="bg2"/>
                </a:solidFill>
              </a:rPr>
              <a:t>RDBMS</a:t>
            </a:r>
            <a:r>
              <a:rPr lang="fr-FR" dirty="0">
                <a:solidFill>
                  <a:schemeClr val="bg2"/>
                </a:solidFill>
              </a:rPr>
              <a:t> </a:t>
            </a:r>
            <a:r>
              <a:rPr lang="fr-FR" dirty="0" err="1">
                <a:solidFill>
                  <a:schemeClr val="bg2"/>
                </a:solidFill>
              </a:rPr>
              <a:t>hay</a:t>
            </a:r>
            <a:r>
              <a:rPr lang="fr-FR" dirty="0">
                <a:solidFill>
                  <a:schemeClr val="bg2"/>
                </a:solidFill>
              </a:rPr>
              <a:t> </a:t>
            </a:r>
            <a:r>
              <a:rPr lang="fr-FR" dirty="0" err="1">
                <a:solidFill>
                  <a:schemeClr val="bg2"/>
                </a:solidFill>
              </a:rPr>
              <a:t>không</a:t>
            </a:r>
            <a:r>
              <a:rPr lang="fr-FR" dirty="0">
                <a:solidFill>
                  <a:schemeClr val="bg2"/>
                </a:solidFill>
              </a:rPr>
              <a:t>?</a:t>
            </a:r>
            <a:endParaRPr lang="en-US" dirty="0">
              <a:solidFill>
                <a:schemeClr val="bg2"/>
              </a:solidFill>
            </a:endParaRPr>
          </a:p>
        </p:txBody>
      </p:sp>
      <p:pic>
        <p:nvPicPr>
          <p:cNvPr id="22" name="Picture 21" descr="A diagram of a diagram&#10;&#10;AI-generated content may be incorrect.">
            <a:extLst>
              <a:ext uri="{FF2B5EF4-FFF2-40B4-BE49-F238E27FC236}">
                <a16:creationId xmlns:a16="http://schemas.microsoft.com/office/drawing/2014/main" id="{84AA1DA5-4F52-65E4-B569-302A67546D8B}"/>
              </a:ext>
            </a:extLst>
          </p:cNvPr>
          <p:cNvPicPr>
            <a:picLocks noChangeAspect="1"/>
          </p:cNvPicPr>
          <p:nvPr/>
        </p:nvPicPr>
        <p:blipFill>
          <a:blip r:embed="rId3"/>
          <a:stretch>
            <a:fillRect/>
          </a:stretch>
        </p:blipFill>
        <p:spPr>
          <a:xfrm>
            <a:off x="1604075" y="1318074"/>
            <a:ext cx="6183823" cy="1529914"/>
          </a:xfrm>
          <a:prstGeom prst="rect">
            <a:avLst/>
          </a:prstGeom>
        </p:spPr>
      </p:pic>
      <p:grpSp>
        <p:nvGrpSpPr>
          <p:cNvPr id="39" name="Group 38">
            <a:extLst>
              <a:ext uri="{FF2B5EF4-FFF2-40B4-BE49-F238E27FC236}">
                <a16:creationId xmlns:a16="http://schemas.microsoft.com/office/drawing/2014/main" id="{83981EFF-C919-9AE8-E0B5-F1653D6FC6FA}"/>
              </a:ext>
            </a:extLst>
          </p:cNvPr>
          <p:cNvGrpSpPr/>
          <p:nvPr/>
        </p:nvGrpSpPr>
        <p:grpSpPr>
          <a:xfrm>
            <a:off x="0" y="3091542"/>
            <a:ext cx="9144000" cy="2051957"/>
            <a:chOff x="0" y="2571750"/>
            <a:chExt cx="9144000" cy="2571750"/>
          </a:xfrm>
        </p:grpSpPr>
        <p:sp>
          <p:nvSpPr>
            <p:cNvPr id="37" name="Rectangle 36">
              <a:extLst>
                <a:ext uri="{FF2B5EF4-FFF2-40B4-BE49-F238E27FC236}">
                  <a16:creationId xmlns:a16="http://schemas.microsoft.com/office/drawing/2014/main" id="{1C6013D1-1AEA-96B4-6B1C-DC9482537D76}"/>
                </a:ext>
              </a:extLst>
            </p:cNvPr>
            <p:cNvSpPr/>
            <p:nvPr/>
          </p:nvSpPr>
          <p:spPr>
            <a:xfrm>
              <a:off x="0" y="2571750"/>
              <a:ext cx="9144000" cy="2571750"/>
            </a:xfrm>
            <a:prstGeom prst="rect">
              <a:avLst/>
            </a:prstGeom>
            <a:solidFill>
              <a:srgbClr val="E066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D3B4D49-5314-8CF7-7A6B-3626E5CF3E34}"/>
                </a:ext>
              </a:extLst>
            </p:cNvPr>
            <p:cNvSpPr txBox="1"/>
            <p:nvPr/>
          </p:nvSpPr>
          <p:spPr>
            <a:xfrm>
              <a:off x="1260369" y="3192520"/>
              <a:ext cx="6793742" cy="1285161"/>
            </a:xfrm>
            <a:prstGeom prst="rect">
              <a:avLst/>
            </a:prstGeom>
            <a:noFill/>
          </p:spPr>
          <p:txBody>
            <a:bodyPr wrap="square" rtlCol="0">
              <a:spAutoFit/>
            </a:bodyPr>
            <a:lstStyle/>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Redis bổ sung cho RDBMS thay vì thay thế hoàn toàn.</a:t>
              </a:r>
              <a:endParaRPr lang="en-US" dirty="0">
                <a:solidFill>
                  <a:schemeClr val="tx2"/>
                </a:solidFill>
                <a:latin typeface="+mn-lt"/>
              </a:endParaRPr>
            </a:p>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Redis tối ưu cho xử lý thời gian thực với độ trễ thấp.</a:t>
              </a:r>
              <a:endParaRPr lang="en-US" dirty="0">
                <a:solidFill>
                  <a:schemeClr val="tx2"/>
                </a:solidFill>
                <a:latin typeface="+mn-lt"/>
              </a:endParaRPr>
            </a:p>
            <a:p>
              <a:pPr marL="285750" indent="-285750" algn="just">
                <a:lnSpc>
                  <a:spcPct val="150000"/>
                </a:lnSpc>
                <a:buClr>
                  <a:schemeClr val="tx2"/>
                </a:buClr>
                <a:buFont typeface="Arial" panose="020B0604020202020204" pitchFamily="34" charset="0"/>
                <a:buChar char="•"/>
              </a:pPr>
              <a:r>
                <a:rPr lang="vi-VN" dirty="0">
                  <a:solidFill>
                    <a:schemeClr val="tx2"/>
                  </a:solidFill>
                  <a:latin typeface="+mn-lt"/>
                </a:rPr>
                <a:t>RDBMS phù hợp cho lưu trữ lâu dài và đảm bảo tính toàn vẹn dữ liệu</a:t>
              </a:r>
              <a:r>
                <a:rPr lang="en-US" dirty="0">
                  <a:solidFill>
                    <a:schemeClr val="tx2"/>
                  </a:solidFill>
                  <a:latin typeface="+mn-lt"/>
                </a:rPr>
                <a:t>.</a:t>
              </a:r>
            </a:p>
          </p:txBody>
        </p:sp>
        <p:sp>
          <p:nvSpPr>
            <p:cNvPr id="38" name="TextBox 37">
              <a:extLst>
                <a:ext uri="{FF2B5EF4-FFF2-40B4-BE49-F238E27FC236}">
                  <a16:creationId xmlns:a16="http://schemas.microsoft.com/office/drawing/2014/main" id="{0207ACE0-F375-0489-C3FA-D6E6AFAE6B09}"/>
                </a:ext>
              </a:extLst>
            </p:cNvPr>
            <p:cNvSpPr txBox="1"/>
            <p:nvPr/>
          </p:nvSpPr>
          <p:spPr>
            <a:xfrm>
              <a:off x="1260369" y="2739019"/>
              <a:ext cx="1129740" cy="424315"/>
            </a:xfrm>
            <a:prstGeom prst="rect">
              <a:avLst/>
            </a:prstGeom>
            <a:noFill/>
          </p:spPr>
          <p:txBody>
            <a:bodyPr wrap="square" rtlCol="0">
              <a:spAutoFit/>
            </a:bodyPr>
            <a:lstStyle/>
            <a:p>
              <a:r>
                <a:rPr lang="en-US" sz="1600" b="1" dirty="0" err="1">
                  <a:solidFill>
                    <a:schemeClr val="tx2"/>
                  </a:solidFill>
                  <a:latin typeface="+mn-lt"/>
                </a:rPr>
                <a:t>Kết</a:t>
              </a:r>
              <a:r>
                <a:rPr lang="en-US" sz="1600" b="1" dirty="0">
                  <a:solidFill>
                    <a:schemeClr val="tx2"/>
                  </a:solidFill>
                  <a:latin typeface="+mn-lt"/>
                </a:rPr>
                <a:t> </a:t>
              </a:r>
              <a:r>
                <a:rPr lang="en-US" sz="1600" b="1" dirty="0" err="1">
                  <a:solidFill>
                    <a:schemeClr val="tx2"/>
                  </a:solidFill>
                  <a:latin typeface="+mn-lt"/>
                </a:rPr>
                <a:t>luận</a:t>
              </a:r>
              <a:r>
                <a:rPr lang="en-US" sz="1600" b="1" dirty="0">
                  <a:solidFill>
                    <a:schemeClr val="tx2"/>
                  </a:solidFill>
                  <a:latin typeface="+mn-lt"/>
                </a:rPr>
                <a:t>:</a:t>
              </a:r>
            </a:p>
          </p:txBody>
        </p:sp>
      </p:grpSp>
      <p:sp>
        <p:nvSpPr>
          <p:cNvPr id="3" name="Slide Number Placeholder 2">
            <a:extLst>
              <a:ext uri="{FF2B5EF4-FFF2-40B4-BE49-F238E27FC236}">
                <a16:creationId xmlns:a16="http://schemas.microsoft.com/office/drawing/2014/main" id="{67E416C3-0631-4E4F-E6C7-3751107A16AC}"/>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6</a:t>
            </a:fld>
            <a:endParaRPr lang="en-US"/>
          </a:p>
        </p:txBody>
      </p:sp>
      <p:sp>
        <p:nvSpPr>
          <p:cNvPr id="2" name="Footer Placeholder 1">
            <a:extLst>
              <a:ext uri="{FF2B5EF4-FFF2-40B4-BE49-F238E27FC236}">
                <a16:creationId xmlns:a16="http://schemas.microsoft.com/office/drawing/2014/main" id="{CC6744CB-3538-72CC-A9F4-AEC9DA133947}"/>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561378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766EF-7777-843E-EB3D-D5838D86AAB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E59D59-7098-B6E8-45F2-B78E36117C65}"/>
              </a:ext>
            </a:extLst>
          </p:cNvPr>
          <p:cNvSpPr>
            <a:spLocks noGrp="1"/>
          </p:cNvSpPr>
          <p:nvPr>
            <p:ph type="title"/>
          </p:nvPr>
        </p:nvSpPr>
        <p:spPr/>
        <p:txBody>
          <a:bodyPr/>
          <a:lstStyle/>
          <a:p>
            <a:r>
              <a:rPr lang="fr-FR" sz="2400" dirty="0">
                <a:solidFill>
                  <a:schemeClr val="bg2"/>
                </a:solidFill>
              </a:rPr>
              <a:t>Redis vs RDBMS</a:t>
            </a:r>
            <a:endParaRPr lang="en-US" sz="2400" dirty="0">
              <a:solidFill>
                <a:schemeClr val="bg2"/>
              </a:solidFill>
            </a:endParaRPr>
          </a:p>
        </p:txBody>
      </p:sp>
      <p:graphicFrame>
        <p:nvGraphicFramePr>
          <p:cNvPr id="7" name="Table 6">
            <a:extLst>
              <a:ext uri="{FF2B5EF4-FFF2-40B4-BE49-F238E27FC236}">
                <a16:creationId xmlns:a16="http://schemas.microsoft.com/office/drawing/2014/main" id="{790D1D10-C344-498C-7757-6CD601D5D5BF}"/>
              </a:ext>
            </a:extLst>
          </p:cNvPr>
          <p:cNvGraphicFramePr>
            <a:graphicFrameLocks noGrp="1"/>
          </p:cNvGraphicFramePr>
          <p:nvPr>
            <p:extLst>
              <p:ext uri="{D42A27DB-BD31-4B8C-83A1-F6EECF244321}">
                <p14:modId xmlns:p14="http://schemas.microsoft.com/office/powerpoint/2010/main" val="1905776078"/>
              </p:ext>
            </p:extLst>
          </p:nvPr>
        </p:nvGraphicFramePr>
        <p:xfrm>
          <a:off x="805168" y="1053714"/>
          <a:ext cx="7533663" cy="3416301"/>
        </p:xfrm>
        <a:graphic>
          <a:graphicData uri="http://schemas.openxmlformats.org/drawingml/2006/table">
            <a:tbl>
              <a:tblPr firstRow="1" firstCol="1" bandRow="1">
                <a:tableStyleId>{125E5076-3810-47DD-B79F-674D7AD40C01}</a:tableStyleId>
              </a:tblPr>
              <a:tblGrid>
                <a:gridCol w="2511221">
                  <a:extLst>
                    <a:ext uri="{9D8B030D-6E8A-4147-A177-3AD203B41FA5}">
                      <a16:colId xmlns:a16="http://schemas.microsoft.com/office/drawing/2014/main" val="2562989961"/>
                    </a:ext>
                  </a:extLst>
                </a:gridCol>
                <a:gridCol w="2511221">
                  <a:extLst>
                    <a:ext uri="{9D8B030D-6E8A-4147-A177-3AD203B41FA5}">
                      <a16:colId xmlns:a16="http://schemas.microsoft.com/office/drawing/2014/main" val="3041006227"/>
                    </a:ext>
                  </a:extLst>
                </a:gridCol>
                <a:gridCol w="2511221">
                  <a:extLst>
                    <a:ext uri="{9D8B030D-6E8A-4147-A177-3AD203B41FA5}">
                      <a16:colId xmlns:a16="http://schemas.microsoft.com/office/drawing/2014/main" val="448756480"/>
                    </a:ext>
                  </a:extLst>
                </a:gridCol>
              </a:tblGrid>
              <a:tr h="488043">
                <a:tc>
                  <a:txBody>
                    <a:bodyPr/>
                    <a:lstStyle/>
                    <a:p>
                      <a:pPr algn="l">
                        <a:lnSpc>
                          <a:spcPct val="150000"/>
                        </a:lnSpc>
                        <a:spcBef>
                          <a:spcPts val="600"/>
                        </a:spcBef>
                        <a:spcAft>
                          <a:spcPts val="600"/>
                        </a:spcAft>
                        <a:buNone/>
                      </a:pP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tc>
                  <a:txBody>
                    <a:bodyPr/>
                    <a:lstStyle/>
                    <a:p>
                      <a:pPr algn="l">
                        <a:lnSpc>
                          <a:spcPct val="150000"/>
                        </a:lnSpc>
                        <a:spcBef>
                          <a:spcPts val="600"/>
                        </a:spcBef>
                        <a:spcAft>
                          <a:spcPts val="600"/>
                        </a:spcAft>
                        <a:buNone/>
                      </a:pPr>
                      <a:r>
                        <a:rPr lang="en-US" sz="1100" kern="100" dirty="0">
                          <a:solidFill>
                            <a:schemeClr val="tx1"/>
                          </a:solidFill>
                          <a:effectLst/>
                        </a:rPr>
                        <a:t>Redis</a:t>
                      </a:r>
                      <a:endParaRPr lang="en-US" sz="110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tc>
                  <a:txBody>
                    <a:bodyPr/>
                    <a:lstStyle/>
                    <a:p>
                      <a:pPr algn="l">
                        <a:lnSpc>
                          <a:spcPct val="150000"/>
                        </a:lnSpc>
                        <a:spcBef>
                          <a:spcPts val="600"/>
                        </a:spcBef>
                        <a:spcAft>
                          <a:spcPts val="600"/>
                        </a:spcAft>
                        <a:buNone/>
                      </a:pPr>
                      <a:r>
                        <a:rPr lang="en-US" sz="1100" kern="100" dirty="0">
                          <a:solidFill>
                            <a:schemeClr val="tx1"/>
                          </a:solidFill>
                          <a:effectLst/>
                        </a:rPr>
                        <a:t>RDBMS</a:t>
                      </a:r>
                      <a:endParaRPr lang="en-US" sz="110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151365041"/>
                  </a:ext>
                </a:extLst>
              </a:tr>
              <a:tr h="488043">
                <a:tc>
                  <a:txBody>
                    <a:bodyPr/>
                    <a:lstStyle/>
                    <a:p>
                      <a:pPr algn="l">
                        <a:lnSpc>
                          <a:spcPct val="150000"/>
                        </a:lnSpc>
                        <a:spcBef>
                          <a:spcPts val="600"/>
                        </a:spcBef>
                        <a:spcAft>
                          <a:spcPts val="600"/>
                        </a:spcAft>
                        <a:buNone/>
                      </a:pPr>
                      <a:r>
                        <a:rPr lang="en-US" sz="1050" kern="100" dirty="0">
                          <a:solidFill>
                            <a:schemeClr val="tx1"/>
                          </a:solidFill>
                          <a:effectLst/>
                        </a:rPr>
                        <a:t>Lưu </a:t>
                      </a:r>
                      <a:r>
                        <a:rPr lang="en-US" sz="1050" kern="100" dirty="0" err="1">
                          <a:solidFill>
                            <a:schemeClr val="tx1"/>
                          </a:solidFill>
                          <a:effectLst/>
                        </a:rPr>
                        <a:t>trữ</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marL="0" marR="0" lvl="0" indent="0" algn="l" defTabSz="914400" rtl="0" eaLnBrk="1" fontAlgn="auto" latinLnBrk="0" hangingPunct="1">
                        <a:lnSpc>
                          <a:spcPct val="150000"/>
                        </a:lnSpc>
                        <a:spcBef>
                          <a:spcPts val="600"/>
                        </a:spcBef>
                        <a:spcAft>
                          <a:spcPts val="600"/>
                        </a:spcAft>
                        <a:buClr>
                          <a:srgbClr val="000000"/>
                        </a:buClr>
                        <a:buSzTx/>
                        <a:buFont typeface="Arial"/>
                        <a:buNone/>
                        <a:tabLst/>
                        <a:defRPr/>
                      </a:pPr>
                      <a:r>
                        <a:rPr lang="en-US" sz="1050" kern="100" dirty="0">
                          <a:solidFill>
                            <a:schemeClr val="tx1"/>
                          </a:solidFill>
                          <a:effectLst/>
                        </a:rPr>
                        <a:t>Trong </a:t>
                      </a:r>
                      <a:r>
                        <a:rPr lang="en-US" sz="1050" kern="100" dirty="0" err="1">
                          <a:solidFill>
                            <a:schemeClr val="tx1"/>
                          </a:solidFill>
                          <a:effectLst/>
                        </a:rPr>
                        <a:t>bộ</a:t>
                      </a:r>
                      <a:r>
                        <a:rPr lang="en-US" sz="1050" kern="100" dirty="0">
                          <a:solidFill>
                            <a:schemeClr val="tx1"/>
                          </a:solidFill>
                          <a:effectLst/>
                        </a:rPr>
                        <a:t> </a:t>
                      </a:r>
                      <a:r>
                        <a:rPr lang="en-US" sz="1050" kern="100" dirty="0" err="1">
                          <a:solidFill>
                            <a:schemeClr val="tx1"/>
                          </a:solidFill>
                          <a:effectLst/>
                        </a:rPr>
                        <a:t>nhớ</a:t>
                      </a:r>
                      <a:r>
                        <a:rPr lang="en-US" sz="1050" kern="100" dirty="0">
                          <a:solidFill>
                            <a:schemeClr val="tx1"/>
                          </a:solidFill>
                          <a:effectLst/>
                        </a:rPr>
                        <a:t> (RAM), </a:t>
                      </a:r>
                      <a:r>
                        <a:rPr lang="en-US" sz="1050" kern="100" dirty="0" err="1">
                          <a:solidFill>
                            <a:schemeClr val="tx1"/>
                          </a:solidFill>
                          <a:effectLst/>
                        </a:rPr>
                        <a:t>dữ</a:t>
                      </a:r>
                      <a:r>
                        <a:rPr lang="en-US" sz="1050" kern="100" dirty="0">
                          <a:solidFill>
                            <a:schemeClr val="tx1"/>
                          </a:solidFill>
                          <a:effectLst/>
                        </a:rPr>
                        <a:t> </a:t>
                      </a:r>
                      <a:r>
                        <a:rPr lang="en-US" sz="1050" b="0" i="0" u="none" strike="noStrike" kern="100" cap="none" dirty="0" err="1">
                          <a:solidFill>
                            <a:schemeClr val="tx1"/>
                          </a:solidFill>
                          <a:effectLst/>
                          <a:latin typeface="+mn-lt"/>
                          <a:ea typeface="+mn-ea"/>
                          <a:cs typeface="+mn-cs"/>
                          <a:sym typeface="Arial"/>
                        </a:rPr>
                        <a:t>liệu</a:t>
                      </a:r>
                      <a:r>
                        <a:rPr lang="en-US" sz="1050" b="0" i="0" u="none" strike="noStrike" kern="100" cap="none" dirty="0">
                          <a:solidFill>
                            <a:schemeClr val="tx1"/>
                          </a:solidFill>
                          <a:effectLst/>
                          <a:latin typeface="+mn-lt"/>
                          <a:ea typeface="+mn-ea"/>
                          <a:cs typeface="+mn-cs"/>
                          <a:sym typeface="Arial"/>
                        </a:rPr>
                        <a:t> </a:t>
                      </a:r>
                      <a:r>
                        <a:rPr lang="en-US" sz="1050" b="0" i="0" u="none" strike="noStrike" kern="100" cap="none" dirty="0" err="1">
                          <a:solidFill>
                            <a:schemeClr val="tx1"/>
                          </a:solidFill>
                          <a:effectLst/>
                          <a:latin typeface="+mn-lt"/>
                          <a:ea typeface="+mn-ea"/>
                          <a:cs typeface="+mn-cs"/>
                          <a:sym typeface="Arial"/>
                        </a:rPr>
                        <a:t>dễ</a:t>
                      </a:r>
                      <a:r>
                        <a:rPr lang="en-US" sz="1050" b="0" i="0" u="none" strike="noStrike" kern="100" cap="none" dirty="0">
                          <a:solidFill>
                            <a:schemeClr val="tx1"/>
                          </a:solidFill>
                          <a:effectLst/>
                          <a:latin typeface="+mn-lt"/>
                          <a:ea typeface="+mn-ea"/>
                          <a:cs typeface="+mn-cs"/>
                          <a:sym typeface="Arial"/>
                        </a:rPr>
                        <a:t> </a:t>
                      </a:r>
                      <a:r>
                        <a:rPr lang="en-US" sz="1050" b="0" i="0" u="none" strike="noStrike" kern="100" cap="none" dirty="0" err="1">
                          <a:solidFill>
                            <a:schemeClr val="tx1"/>
                          </a:solidFill>
                          <a:effectLst/>
                          <a:latin typeface="+mn-lt"/>
                          <a:ea typeface="+mn-ea"/>
                          <a:cs typeface="+mn-cs"/>
                          <a:sym typeface="Arial"/>
                        </a:rPr>
                        <a:t>mất</a:t>
                      </a:r>
                      <a:endParaRPr lang="en-US" sz="1050" b="0" i="0" u="none" strike="noStrike" kern="100" cap="none" dirty="0">
                        <a:solidFill>
                          <a:schemeClr val="tx1"/>
                        </a:solidFill>
                        <a:effectLst/>
                        <a:latin typeface="+mn-lt"/>
                        <a:ea typeface="+mn-ea"/>
                        <a:cs typeface="+mn-cs"/>
                        <a:sym typeface="Arial"/>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Dựa</a:t>
                      </a:r>
                      <a:r>
                        <a:rPr lang="en-US" sz="1050" kern="100" dirty="0">
                          <a:solidFill>
                            <a:schemeClr val="tx1"/>
                          </a:solidFill>
                          <a:effectLst/>
                        </a:rPr>
                        <a:t> </a:t>
                      </a:r>
                      <a:r>
                        <a:rPr lang="en-US" sz="1050" kern="100" dirty="0" err="1">
                          <a:solidFill>
                            <a:schemeClr val="tx1"/>
                          </a:solidFill>
                          <a:effectLst/>
                        </a:rPr>
                        <a:t>trên</a:t>
                      </a:r>
                      <a:r>
                        <a:rPr lang="en-US" sz="1050" kern="100" dirty="0">
                          <a:solidFill>
                            <a:schemeClr val="tx1"/>
                          </a:solidFill>
                          <a:effectLst/>
                        </a:rPr>
                        <a:t> ổ </a:t>
                      </a:r>
                      <a:r>
                        <a:rPr lang="en-US" sz="1050" kern="100" dirty="0" err="1">
                          <a:solidFill>
                            <a:schemeClr val="tx1"/>
                          </a:solidFill>
                          <a:effectLst/>
                        </a:rPr>
                        <a:t>đĩa</a:t>
                      </a:r>
                      <a:r>
                        <a:rPr lang="en-US" sz="1050" kern="100" dirty="0">
                          <a:solidFill>
                            <a:schemeClr val="tx1"/>
                          </a:solidFill>
                          <a:effectLst/>
                        </a:rPr>
                        <a:t>, </a:t>
                      </a:r>
                      <a:r>
                        <a:rPr lang="en-US" sz="1050" kern="100" dirty="0" err="1">
                          <a:solidFill>
                            <a:schemeClr val="tx1"/>
                          </a:solidFill>
                          <a:effectLst/>
                        </a:rPr>
                        <a:t>lưu</a:t>
                      </a:r>
                      <a:r>
                        <a:rPr lang="en-US" sz="1050" kern="100" dirty="0">
                          <a:solidFill>
                            <a:schemeClr val="tx1"/>
                          </a:solidFill>
                          <a:effectLst/>
                        </a:rPr>
                        <a:t> </a:t>
                      </a:r>
                      <a:r>
                        <a:rPr lang="en-US" sz="1050" kern="100" dirty="0" err="1">
                          <a:solidFill>
                            <a:schemeClr val="tx1"/>
                          </a:solidFill>
                          <a:effectLst/>
                        </a:rPr>
                        <a:t>trữ</a:t>
                      </a:r>
                      <a:r>
                        <a:rPr lang="en-US" sz="1050" kern="100" dirty="0">
                          <a:solidFill>
                            <a:schemeClr val="tx1"/>
                          </a:solidFill>
                          <a:effectLst/>
                        </a:rPr>
                        <a:t> </a:t>
                      </a:r>
                      <a:r>
                        <a:rPr lang="en-US" sz="1050" kern="100" dirty="0" err="1">
                          <a:solidFill>
                            <a:schemeClr val="tx1"/>
                          </a:solidFill>
                          <a:effectLst/>
                        </a:rPr>
                        <a:t>lâu</a:t>
                      </a:r>
                      <a:r>
                        <a:rPr lang="en-US" sz="1050" kern="100" dirty="0">
                          <a:solidFill>
                            <a:schemeClr val="tx1"/>
                          </a:solidFill>
                          <a:effectLst/>
                        </a:rPr>
                        <a:t> </a:t>
                      </a:r>
                      <a:r>
                        <a:rPr lang="en-US" sz="1050" kern="100" dirty="0" err="1">
                          <a:solidFill>
                            <a:schemeClr val="tx1"/>
                          </a:solidFill>
                          <a:effectLst/>
                        </a:rPr>
                        <a:t>dài</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2069124479"/>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Ngôn</a:t>
                      </a:r>
                      <a:r>
                        <a:rPr lang="en-US" sz="1050" kern="100" dirty="0">
                          <a:solidFill>
                            <a:schemeClr val="tx1"/>
                          </a:solidFill>
                          <a:effectLst/>
                        </a:rPr>
                        <a:t> </a:t>
                      </a:r>
                      <a:r>
                        <a:rPr lang="en-US" sz="1050" kern="100" dirty="0" err="1">
                          <a:solidFill>
                            <a:schemeClr val="tx1"/>
                          </a:solidFill>
                          <a:effectLst/>
                        </a:rPr>
                        <a:t>ngữ</a:t>
                      </a:r>
                      <a:r>
                        <a:rPr lang="en-US" sz="1050" kern="100" dirty="0">
                          <a:solidFill>
                            <a:schemeClr val="tx1"/>
                          </a:solidFill>
                          <a:effectLst/>
                        </a:rPr>
                        <a:t> </a:t>
                      </a:r>
                      <a:r>
                        <a:rPr lang="en-US" sz="1050" kern="100" dirty="0" err="1">
                          <a:solidFill>
                            <a:schemeClr val="tx1"/>
                          </a:solidFill>
                          <a:effectLst/>
                        </a:rPr>
                        <a:t>truy</a:t>
                      </a:r>
                      <a:r>
                        <a:rPr lang="en-US" sz="1050" kern="100" dirty="0">
                          <a:solidFill>
                            <a:schemeClr val="tx1"/>
                          </a:solidFill>
                          <a:effectLst/>
                        </a:rPr>
                        <a:t> </a:t>
                      </a:r>
                      <a:r>
                        <a:rPr lang="en-US" sz="1050" kern="100" dirty="0" err="1">
                          <a:solidFill>
                            <a:schemeClr val="tx1"/>
                          </a:solidFill>
                          <a:effectLst/>
                        </a:rPr>
                        <a:t>vấn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Lệnh</a:t>
                      </a:r>
                      <a:r>
                        <a:rPr lang="en-US" sz="1050" kern="100" dirty="0">
                          <a:solidFill>
                            <a:schemeClr val="tx1"/>
                          </a:solidFill>
                          <a:effectLst/>
                        </a:rPr>
                        <a:t> </a:t>
                      </a:r>
                      <a:r>
                        <a:rPr lang="en-US" sz="1050" kern="100" dirty="0" err="1">
                          <a:solidFill>
                            <a:schemeClr val="tx1"/>
                          </a:solidFill>
                          <a:effectLst/>
                        </a:rPr>
                        <a:t>đơn</a:t>
                      </a:r>
                      <a:r>
                        <a:rPr lang="en-US" sz="1050" kern="100" dirty="0">
                          <a:solidFill>
                            <a:schemeClr val="tx1"/>
                          </a:solidFill>
                          <a:effectLst/>
                        </a:rPr>
                        <a:t> </a:t>
                      </a:r>
                      <a:r>
                        <a:rPr lang="en-US" sz="1050" kern="100" dirty="0" err="1">
                          <a:solidFill>
                            <a:schemeClr val="tx1"/>
                          </a:solidFill>
                          <a:effectLst/>
                        </a:rPr>
                        <a:t>giản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SQL </a:t>
                      </a:r>
                      <a:r>
                        <a:rPr lang="en-US" sz="1050" kern="100" dirty="0" err="1">
                          <a:solidFill>
                            <a:schemeClr val="tx1"/>
                          </a:solidFill>
                          <a:effectLst/>
                        </a:rPr>
                        <a:t>hoặc</a:t>
                      </a:r>
                      <a:r>
                        <a:rPr lang="en-US" sz="1050" kern="100" dirty="0">
                          <a:solidFill>
                            <a:schemeClr val="tx1"/>
                          </a:solidFill>
                          <a:effectLst/>
                        </a:rPr>
                        <a:t> </a:t>
                      </a:r>
                      <a:r>
                        <a:rPr lang="en-US" sz="1050" kern="100" dirty="0" err="1">
                          <a:solidFill>
                            <a:schemeClr val="tx1"/>
                          </a:solidFill>
                          <a:effectLst/>
                        </a:rPr>
                        <a:t>tương</a:t>
                      </a:r>
                      <a:r>
                        <a:rPr lang="en-US" sz="1050" kern="100" dirty="0">
                          <a:solidFill>
                            <a:schemeClr val="tx1"/>
                          </a:solidFill>
                          <a:effectLst/>
                        </a:rPr>
                        <a:t> </a:t>
                      </a:r>
                      <a:r>
                        <a:rPr lang="en-US" sz="1050" kern="100" dirty="0" err="1">
                          <a:solidFill>
                            <a:schemeClr val="tx1"/>
                          </a:solidFill>
                          <a:effectLst/>
                        </a:rPr>
                        <a:t>tự</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86771847"/>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Hỗ</a:t>
                      </a:r>
                      <a:r>
                        <a:rPr lang="en-US" sz="1050" kern="100" dirty="0">
                          <a:solidFill>
                            <a:schemeClr val="tx1"/>
                          </a:solidFill>
                          <a:effectLst/>
                        </a:rPr>
                        <a:t> </a:t>
                      </a:r>
                      <a:r>
                        <a:rPr lang="en-US" sz="1050" kern="100" dirty="0" err="1">
                          <a:solidFill>
                            <a:schemeClr val="tx1"/>
                          </a:solidFill>
                          <a:effectLst/>
                        </a:rPr>
                        <a:t>trợ</a:t>
                      </a:r>
                      <a:r>
                        <a:rPr lang="en-US" sz="1050" kern="100" dirty="0">
                          <a:solidFill>
                            <a:schemeClr val="tx1"/>
                          </a:solidFill>
                          <a:effectLst/>
                        </a:rPr>
                        <a:t> </a:t>
                      </a:r>
                      <a:r>
                        <a:rPr lang="en-US" sz="1050" kern="100" dirty="0" err="1">
                          <a:solidFill>
                            <a:schemeClr val="tx1"/>
                          </a:solidFill>
                          <a:effectLst/>
                        </a:rPr>
                        <a:t>cấu</a:t>
                      </a:r>
                      <a:r>
                        <a:rPr lang="en-US" sz="1050" kern="100" dirty="0">
                          <a:solidFill>
                            <a:schemeClr val="tx1"/>
                          </a:solidFill>
                          <a:effectLst/>
                        </a:rPr>
                        <a:t> </a:t>
                      </a:r>
                      <a:r>
                        <a:rPr lang="en-US" sz="1050" kern="100" dirty="0" err="1">
                          <a:solidFill>
                            <a:schemeClr val="tx1"/>
                          </a:solidFill>
                          <a:effectLst/>
                        </a:rPr>
                        <a:t>trúc</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Nhiều</a:t>
                      </a:r>
                      <a:r>
                        <a:rPr lang="en-US" sz="1050" kern="100" dirty="0">
                          <a:solidFill>
                            <a:schemeClr val="tx1"/>
                          </a:solidFill>
                          <a:effectLst/>
                        </a:rPr>
                        <a:t> </a:t>
                      </a:r>
                      <a:r>
                        <a:rPr lang="en-US" sz="1050" kern="100" dirty="0" err="1">
                          <a:solidFill>
                            <a:schemeClr val="tx1"/>
                          </a:solidFill>
                          <a:effectLst/>
                        </a:rPr>
                        <a:t>cấu</a:t>
                      </a:r>
                      <a:r>
                        <a:rPr lang="en-US" sz="1050" kern="100" dirty="0">
                          <a:solidFill>
                            <a:schemeClr val="tx1"/>
                          </a:solidFill>
                          <a:effectLst/>
                        </a:rPr>
                        <a:t> </a:t>
                      </a:r>
                      <a:r>
                        <a:rPr lang="en-US" sz="1050" kern="100" dirty="0" err="1">
                          <a:solidFill>
                            <a:schemeClr val="tx1"/>
                          </a:solidFill>
                          <a:effectLst/>
                        </a:rPr>
                        <a:t>trúc</a:t>
                      </a:r>
                      <a:r>
                        <a:rPr lang="en-US" sz="1050" kern="100" dirty="0">
                          <a:solidFill>
                            <a:schemeClr val="tx1"/>
                          </a:solidFill>
                          <a:effectLst/>
                        </a:rPr>
                        <a:t> </a:t>
                      </a:r>
                      <a:r>
                        <a:rPr lang="en-US" sz="1050" kern="100" dirty="0" err="1">
                          <a:solidFill>
                            <a:schemeClr val="tx1"/>
                          </a:solidFill>
                          <a:effectLst/>
                        </a:rPr>
                        <a:t>dựng</a:t>
                      </a:r>
                      <a:r>
                        <a:rPr lang="en-US" sz="1050" kern="100" dirty="0">
                          <a:solidFill>
                            <a:schemeClr val="tx1"/>
                          </a:solidFill>
                          <a:effectLst/>
                        </a:rPr>
                        <a:t> </a:t>
                      </a:r>
                      <a:r>
                        <a:rPr lang="en-US" sz="1050" kern="100" dirty="0" err="1">
                          <a:solidFill>
                            <a:schemeClr val="tx1"/>
                          </a:solidFill>
                          <a:effectLst/>
                        </a:rPr>
                        <a:t>sẵn</a:t>
                      </a:r>
                      <a:r>
                        <a:rPr lang="en-US" sz="1050" kern="100" dirty="0">
                          <a:solidFill>
                            <a:schemeClr val="tx1"/>
                          </a:solidFill>
                          <a:effectLst/>
                        </a:rPr>
                        <a:t>: string, hash, list, set, sorted set, …</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Bảng</a:t>
                      </a:r>
                      <a:r>
                        <a:rPr lang="en-US" sz="1050" kern="100" dirty="0">
                          <a:solidFill>
                            <a:schemeClr val="tx1"/>
                          </a:solidFill>
                          <a:effectLst/>
                        </a:rPr>
                        <a:t> </a:t>
                      </a:r>
                      <a:r>
                        <a:rPr lang="en-US" sz="1050" kern="100" dirty="0" err="1">
                          <a:solidFill>
                            <a:schemeClr val="tx1"/>
                          </a:solidFill>
                          <a:effectLst/>
                        </a:rPr>
                        <a:t>với</a:t>
                      </a:r>
                      <a:r>
                        <a:rPr lang="en-US" sz="1050" kern="100" dirty="0">
                          <a:solidFill>
                            <a:schemeClr val="tx1"/>
                          </a:solidFill>
                          <a:effectLst/>
                        </a:rPr>
                        <a:t> </a:t>
                      </a:r>
                      <a:r>
                        <a:rPr lang="en-US" sz="1050" kern="100" dirty="0" err="1">
                          <a:solidFill>
                            <a:schemeClr val="tx1"/>
                          </a:solidFill>
                          <a:effectLst/>
                        </a:rPr>
                        <a:t>mối</a:t>
                      </a:r>
                      <a:r>
                        <a:rPr lang="en-US" sz="1050" kern="100" dirty="0">
                          <a:solidFill>
                            <a:schemeClr val="tx1"/>
                          </a:solidFill>
                          <a:effectLst/>
                        </a:rPr>
                        <a:t> </a:t>
                      </a:r>
                      <a:r>
                        <a:rPr lang="en-US" sz="1050" kern="100" dirty="0" err="1">
                          <a:solidFill>
                            <a:schemeClr val="tx1"/>
                          </a:solidFill>
                          <a:effectLst/>
                        </a:rPr>
                        <a:t>quan</a:t>
                      </a:r>
                      <a:r>
                        <a:rPr lang="en-US" sz="1050" kern="100" dirty="0">
                          <a:solidFill>
                            <a:schemeClr val="tx1"/>
                          </a:solidFill>
                          <a:effectLst/>
                        </a:rPr>
                        <a:t> </a:t>
                      </a:r>
                      <a:r>
                        <a:rPr lang="en-US" sz="1050" kern="100" dirty="0" err="1">
                          <a:solidFill>
                            <a:schemeClr val="tx1"/>
                          </a:solidFill>
                          <a:effectLst/>
                        </a:rPr>
                        <a:t>hệ</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3387779382"/>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Hỗ</a:t>
                      </a:r>
                      <a:r>
                        <a:rPr lang="en-US" sz="1050" kern="100" dirty="0">
                          <a:solidFill>
                            <a:schemeClr val="tx1"/>
                          </a:solidFill>
                          <a:effectLst/>
                        </a:rPr>
                        <a:t> </a:t>
                      </a:r>
                      <a:r>
                        <a:rPr lang="en-US" sz="1050" kern="100" dirty="0" err="1">
                          <a:solidFill>
                            <a:schemeClr val="tx1"/>
                          </a:solidFill>
                          <a:effectLst/>
                        </a:rPr>
                        <a:t>trợ</a:t>
                      </a:r>
                      <a:r>
                        <a:rPr lang="en-US" sz="1050" kern="100" dirty="0">
                          <a:solidFill>
                            <a:schemeClr val="tx1"/>
                          </a:solidFill>
                          <a:effectLst/>
                        </a:rPr>
                        <a:t> </a:t>
                      </a:r>
                      <a:r>
                        <a:rPr lang="en-US" sz="1050" kern="100" dirty="0" err="1">
                          <a:solidFill>
                            <a:schemeClr val="tx1"/>
                          </a:solidFill>
                          <a:effectLst/>
                        </a:rPr>
                        <a:t>giao</a:t>
                      </a:r>
                      <a:r>
                        <a:rPr lang="en-US" sz="1050" kern="100" dirty="0">
                          <a:solidFill>
                            <a:schemeClr val="tx1"/>
                          </a:solidFill>
                          <a:effectLst/>
                        </a:rPr>
                        <a:t> </a:t>
                      </a:r>
                      <a:r>
                        <a:rPr lang="en-US" sz="1050" kern="100" dirty="0" err="1">
                          <a:solidFill>
                            <a:schemeClr val="tx1"/>
                          </a:solidFill>
                          <a:effectLst/>
                        </a:rPr>
                        <a:t>dịch</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Cơ</a:t>
                      </a:r>
                      <a:r>
                        <a:rPr lang="en-US" sz="1050" kern="100" dirty="0">
                          <a:solidFill>
                            <a:schemeClr val="tx1"/>
                          </a:solidFill>
                          <a:effectLst/>
                        </a:rPr>
                        <a:t> </a:t>
                      </a:r>
                      <a:r>
                        <a:rPr lang="en-US" sz="1050" kern="100" dirty="0" err="1">
                          <a:solidFill>
                            <a:schemeClr val="tx1"/>
                          </a:solidFill>
                          <a:effectLst/>
                        </a:rPr>
                        <a:t>bản</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Tuân </a:t>
                      </a:r>
                      <a:r>
                        <a:rPr lang="en-US" sz="1050" kern="100" dirty="0" err="1">
                          <a:solidFill>
                            <a:schemeClr val="tx1"/>
                          </a:solidFill>
                          <a:effectLst/>
                        </a:rPr>
                        <a:t>thủ</a:t>
                      </a:r>
                      <a:r>
                        <a:rPr lang="en-US" sz="1050" kern="100" dirty="0">
                          <a:solidFill>
                            <a:schemeClr val="tx1"/>
                          </a:solidFill>
                          <a:effectLst/>
                        </a:rPr>
                        <a:t> ACID </a:t>
                      </a:r>
                      <a:r>
                        <a:rPr lang="en-US" sz="1050" kern="100" dirty="0" err="1">
                          <a:solidFill>
                            <a:schemeClr val="tx1"/>
                          </a:solidFill>
                          <a:effectLst/>
                        </a:rPr>
                        <a:t>đầy</a:t>
                      </a:r>
                      <a:r>
                        <a:rPr lang="en-US" sz="1050" kern="100" dirty="0">
                          <a:solidFill>
                            <a:schemeClr val="tx1"/>
                          </a:solidFill>
                          <a:effectLst/>
                        </a:rPr>
                        <a:t> </a:t>
                      </a:r>
                      <a:r>
                        <a:rPr lang="en-US" sz="1050" kern="100" dirty="0" err="1">
                          <a:solidFill>
                            <a:schemeClr val="tx1"/>
                          </a:solidFill>
                          <a:effectLst/>
                        </a:rPr>
                        <a:t>đủ</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1530068"/>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Yêu</a:t>
                      </a:r>
                      <a:r>
                        <a:rPr lang="en-US" sz="1050" kern="100" dirty="0">
                          <a:solidFill>
                            <a:schemeClr val="tx1"/>
                          </a:solidFill>
                          <a:effectLst/>
                        </a:rPr>
                        <a:t> </a:t>
                      </a:r>
                      <a:r>
                        <a:rPr lang="en-US" sz="1050" kern="100" dirty="0" err="1">
                          <a:solidFill>
                            <a:schemeClr val="tx1"/>
                          </a:solidFill>
                          <a:effectLst/>
                        </a:rPr>
                        <a:t>cầu</a:t>
                      </a:r>
                      <a:r>
                        <a:rPr lang="en-US" sz="1050" kern="100" dirty="0">
                          <a:solidFill>
                            <a:schemeClr val="tx1"/>
                          </a:solidFill>
                          <a:effectLst/>
                        </a:rPr>
                        <a:t> </a:t>
                      </a:r>
                      <a:r>
                        <a:rPr lang="en-US" sz="1050" kern="100" dirty="0" err="1">
                          <a:solidFill>
                            <a:schemeClr val="tx1"/>
                          </a:solidFill>
                          <a:effectLst/>
                        </a:rPr>
                        <a:t>bộ</a:t>
                      </a:r>
                      <a:r>
                        <a:rPr lang="en-US" sz="1050" kern="100" dirty="0">
                          <a:solidFill>
                            <a:schemeClr val="tx1"/>
                          </a:solidFill>
                          <a:effectLst/>
                        </a:rPr>
                        <a:t> </a:t>
                      </a:r>
                      <a:r>
                        <a:rPr lang="en-US" sz="1050" kern="100" dirty="0" err="1">
                          <a:solidFill>
                            <a:schemeClr val="tx1"/>
                          </a:solidFill>
                          <a:effectLst/>
                        </a:rPr>
                        <a:t>nhớ</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a:solidFill>
                            <a:schemeClr val="tx1"/>
                          </a:solidFill>
                          <a:effectLst/>
                        </a:rPr>
                        <a:t>Cao </a:t>
                      </a:r>
                      <a:r>
                        <a:rPr lang="en-US" sz="1050" kern="100" dirty="0" err="1">
                          <a:solidFill>
                            <a:schemeClr val="tx1"/>
                          </a:solidFill>
                          <a:effectLst/>
                        </a:rPr>
                        <a:t>hơn</a:t>
                      </a:r>
                      <a:r>
                        <a:rPr lang="en-US" sz="1050" kern="100" dirty="0">
                          <a:solidFill>
                            <a:schemeClr val="tx1"/>
                          </a:solidFill>
                          <a:effectLst/>
                        </a:rPr>
                        <a:t> (</a:t>
                      </a:r>
                      <a:r>
                        <a:rPr lang="en-US" sz="1050" kern="100" dirty="0" err="1">
                          <a:solidFill>
                            <a:schemeClr val="tx1"/>
                          </a:solidFill>
                          <a:effectLst/>
                        </a:rPr>
                        <a:t>dữ</a:t>
                      </a:r>
                      <a:r>
                        <a:rPr lang="en-US" sz="1050" kern="100" dirty="0">
                          <a:solidFill>
                            <a:schemeClr val="tx1"/>
                          </a:solidFill>
                          <a:effectLst/>
                        </a:rPr>
                        <a:t> </a:t>
                      </a:r>
                      <a:r>
                        <a:rPr lang="en-US" sz="1050" kern="100" dirty="0" err="1">
                          <a:solidFill>
                            <a:schemeClr val="tx1"/>
                          </a:solidFill>
                          <a:effectLst/>
                        </a:rPr>
                        <a:t>liệu</a:t>
                      </a:r>
                      <a:r>
                        <a:rPr lang="en-US" sz="1050" kern="100" dirty="0">
                          <a:solidFill>
                            <a:schemeClr val="tx1"/>
                          </a:solidFill>
                          <a:effectLst/>
                        </a:rPr>
                        <a:t> </a:t>
                      </a:r>
                      <a:r>
                        <a:rPr lang="en-US" sz="1050" kern="100" dirty="0" err="1">
                          <a:solidFill>
                            <a:schemeClr val="tx1"/>
                          </a:solidFill>
                          <a:effectLst/>
                        </a:rPr>
                        <a:t>nằm</a:t>
                      </a:r>
                      <a:r>
                        <a:rPr lang="en-US" sz="1050" kern="100" dirty="0">
                          <a:solidFill>
                            <a:schemeClr val="tx1"/>
                          </a:solidFill>
                          <a:effectLst/>
                        </a:rPr>
                        <a:t> </a:t>
                      </a:r>
                      <a:r>
                        <a:rPr lang="en-US" sz="1050" kern="100" dirty="0" err="1">
                          <a:solidFill>
                            <a:schemeClr val="tx1"/>
                          </a:solidFill>
                          <a:effectLst/>
                        </a:rPr>
                        <a:t>trong</a:t>
                      </a:r>
                      <a:r>
                        <a:rPr lang="en-US" sz="1050" kern="100" dirty="0">
                          <a:solidFill>
                            <a:schemeClr val="tx1"/>
                          </a:solidFill>
                          <a:effectLst/>
                        </a:rPr>
                        <a:t> RAM)</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Thấp</a:t>
                      </a:r>
                      <a:r>
                        <a:rPr lang="en-US" sz="1050" kern="100" dirty="0">
                          <a:solidFill>
                            <a:schemeClr val="tx1"/>
                          </a:solidFill>
                          <a:effectLst/>
                        </a:rPr>
                        <a:t> </a:t>
                      </a:r>
                      <a:r>
                        <a:rPr lang="en-US" sz="1050" kern="100" dirty="0" err="1">
                          <a:solidFill>
                            <a:schemeClr val="tx1"/>
                          </a:solidFill>
                          <a:effectLst/>
                        </a:rPr>
                        <a:t>hơn</a:t>
                      </a:r>
                      <a:r>
                        <a:rPr lang="en-US" sz="1050" kern="100" dirty="0">
                          <a:solidFill>
                            <a:schemeClr val="tx1"/>
                          </a:solidFill>
                          <a:effectLst/>
                        </a:rPr>
                        <a:t> (</a:t>
                      </a:r>
                      <a:r>
                        <a:rPr lang="en-US" sz="1050" kern="100" dirty="0" err="1">
                          <a:solidFill>
                            <a:schemeClr val="tx1"/>
                          </a:solidFill>
                          <a:effectLst/>
                        </a:rPr>
                        <a:t>dùng</a:t>
                      </a:r>
                      <a:r>
                        <a:rPr lang="en-US" sz="1050" kern="100" dirty="0">
                          <a:solidFill>
                            <a:schemeClr val="tx1"/>
                          </a:solidFill>
                          <a:effectLst/>
                        </a:rPr>
                        <a:t> ổ </a:t>
                      </a:r>
                      <a:r>
                        <a:rPr lang="en-US" sz="1050" kern="100" dirty="0" err="1">
                          <a:solidFill>
                            <a:schemeClr val="tx1"/>
                          </a:solidFill>
                          <a:effectLst/>
                        </a:rPr>
                        <a:t>đĩa</a:t>
                      </a:r>
                      <a:r>
                        <a:rPr lang="en-US" sz="1050" kern="100" dirty="0">
                          <a:solidFill>
                            <a:schemeClr val="tx1"/>
                          </a:solidFill>
                          <a:effectLst/>
                        </a:rPr>
                        <a:t>)</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extLst>
                  <a:ext uri="{0D108BD9-81ED-4DB2-BD59-A6C34878D82A}">
                    <a16:rowId xmlns:a16="http://schemas.microsoft.com/office/drawing/2014/main" val="544463503"/>
                  </a:ext>
                </a:extLst>
              </a:tr>
              <a:tr h="488043">
                <a:tc>
                  <a:txBody>
                    <a:bodyPr/>
                    <a:lstStyle/>
                    <a:p>
                      <a:pPr algn="l">
                        <a:lnSpc>
                          <a:spcPct val="150000"/>
                        </a:lnSpc>
                        <a:spcBef>
                          <a:spcPts val="600"/>
                        </a:spcBef>
                        <a:spcAft>
                          <a:spcPts val="600"/>
                        </a:spcAft>
                        <a:buNone/>
                      </a:pPr>
                      <a:r>
                        <a:rPr lang="en-US" sz="1050" kern="100" dirty="0" err="1">
                          <a:solidFill>
                            <a:schemeClr val="tx1"/>
                          </a:solidFill>
                          <a:effectLst/>
                        </a:rPr>
                        <a:t>Tốc</a:t>
                      </a:r>
                      <a:r>
                        <a:rPr lang="en-US" sz="1050" kern="100" dirty="0">
                          <a:solidFill>
                            <a:schemeClr val="tx1"/>
                          </a:solidFill>
                          <a:effectLst/>
                        </a:rPr>
                        <a:t> </a:t>
                      </a:r>
                      <a:r>
                        <a:rPr lang="en-US" sz="1050" kern="100" dirty="0" err="1">
                          <a:solidFill>
                            <a:schemeClr val="tx1"/>
                          </a:solidFill>
                          <a:effectLst/>
                        </a:rPr>
                        <a:t>độ</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solidFill>
                      <a:schemeClr val="bg2">
                        <a:lumMod val="40000"/>
                        <a:lumOff val="60000"/>
                      </a:schemeClr>
                    </a:solidFill>
                  </a:tcPr>
                </a:tc>
                <a:tc>
                  <a:txBody>
                    <a:bodyPr/>
                    <a:lstStyle/>
                    <a:p>
                      <a:pPr algn="l">
                        <a:lnSpc>
                          <a:spcPct val="150000"/>
                        </a:lnSpc>
                        <a:spcBef>
                          <a:spcPts val="600"/>
                        </a:spcBef>
                        <a:spcAft>
                          <a:spcPts val="600"/>
                        </a:spcAft>
                        <a:buNone/>
                      </a:pPr>
                      <a:r>
                        <a:rPr lang="en-US" sz="1050" kern="100" dirty="0" err="1">
                          <a:solidFill>
                            <a:schemeClr val="tx1"/>
                          </a:solidFill>
                          <a:effectLst/>
                        </a:rPr>
                        <a:t>Rất</a:t>
                      </a:r>
                      <a:r>
                        <a:rPr lang="en-US" sz="1050" kern="100" dirty="0">
                          <a:solidFill>
                            <a:schemeClr val="tx1"/>
                          </a:solidFill>
                          <a:effectLst/>
                        </a:rPr>
                        <a:t> </a:t>
                      </a:r>
                      <a:r>
                        <a:rPr lang="en-US" sz="1050" kern="100" dirty="0" err="1">
                          <a:solidFill>
                            <a:schemeClr val="tx1"/>
                          </a:solidFill>
                          <a:effectLst/>
                        </a:rPr>
                        <a:t>nhanh</a:t>
                      </a:r>
                      <a:r>
                        <a:rPr lang="en-US" sz="1050" kern="100" dirty="0">
                          <a:solidFill>
                            <a:schemeClr val="tx1"/>
                          </a:solidFill>
                          <a:effectLst/>
                        </a:rPr>
                        <a:t> (microseconds)</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tx2"/>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50000"/>
                        </a:lnSpc>
                        <a:spcBef>
                          <a:spcPts val="600"/>
                        </a:spcBef>
                        <a:spcAft>
                          <a:spcPts val="600"/>
                        </a:spcAft>
                        <a:buNone/>
                      </a:pPr>
                      <a:r>
                        <a:rPr lang="en-US" sz="1050" kern="100" dirty="0">
                          <a:solidFill>
                            <a:schemeClr val="tx1"/>
                          </a:solidFill>
                          <a:effectLst/>
                        </a:rPr>
                        <a:t>Trung </a:t>
                      </a:r>
                      <a:r>
                        <a:rPr lang="en-US" sz="1050" kern="100" dirty="0" err="1">
                          <a:solidFill>
                            <a:schemeClr val="tx1"/>
                          </a:solidFill>
                          <a:effectLst/>
                        </a:rPr>
                        <a:t>bình</a:t>
                      </a:r>
                      <a:r>
                        <a:rPr lang="en-US" sz="1050" kern="100" dirty="0">
                          <a:solidFill>
                            <a:schemeClr val="tx1"/>
                          </a:solidFill>
                          <a:effectLst/>
                        </a:rPr>
                        <a:t> </a:t>
                      </a:r>
                      <a:r>
                        <a:rPr lang="en-US" sz="1050" kern="100" dirty="0" err="1">
                          <a:solidFill>
                            <a:schemeClr val="tx1"/>
                          </a:solidFill>
                          <a:effectLst/>
                        </a:rPr>
                        <a:t>đến</a:t>
                      </a:r>
                      <a:r>
                        <a:rPr lang="en-US" sz="1050" kern="100" dirty="0">
                          <a:solidFill>
                            <a:schemeClr val="tx1"/>
                          </a:solidFill>
                          <a:effectLst/>
                        </a:rPr>
                        <a:t> </a:t>
                      </a:r>
                      <a:r>
                        <a:rPr lang="en-US" sz="1050" kern="100" dirty="0" err="1">
                          <a:solidFill>
                            <a:schemeClr val="tx1"/>
                          </a:solidFill>
                          <a:effectLst/>
                        </a:rPr>
                        <a:t>nhanh</a:t>
                      </a:r>
                      <a:r>
                        <a:rPr lang="en-US" sz="1050" kern="100" dirty="0">
                          <a:solidFill>
                            <a:schemeClr val="tx1"/>
                          </a:solidFill>
                          <a:effectLst/>
                        </a:rPr>
                        <a:t> (milliseconds)</a:t>
                      </a:r>
                      <a:endParaRPr lang="en-US" sz="1050" kern="100" dirty="0">
                        <a:solidFill>
                          <a:schemeClr val="tx1"/>
                        </a:solidFill>
                        <a:effectLst/>
                        <a:latin typeface="+mn-lt"/>
                        <a:ea typeface="Aptos" panose="020B0004020202020204" pitchFamily="34" charset="0"/>
                      </a:endParaRPr>
                    </a:p>
                  </a:txBody>
                  <a:tcPr marL="45161" marR="45161" marT="0" marB="0" anchor="ctr">
                    <a:lnL w="6350" cap="flat" cmpd="sng" algn="ctr">
                      <a:solidFill>
                        <a:schemeClr val="bg2">
                          <a:lumMod val="20000"/>
                          <a:lumOff val="80000"/>
                        </a:schemeClr>
                      </a:solidFill>
                      <a:prstDash val="solid"/>
                      <a:round/>
                      <a:headEnd type="none" w="med" len="med"/>
                      <a:tailEnd type="none" w="med" len="med"/>
                    </a:lnL>
                    <a:lnR w="6350" cap="flat" cmpd="sng" algn="ctr">
                      <a:solidFill>
                        <a:schemeClr val="bg2">
                          <a:lumMod val="20000"/>
                          <a:lumOff val="80000"/>
                        </a:schemeClr>
                      </a:solidFill>
                      <a:prstDash val="solid"/>
                      <a:round/>
                      <a:headEnd type="none" w="med" len="med"/>
                      <a:tailEnd type="none" w="med" len="med"/>
                    </a:lnR>
                    <a:lnT w="6350" cap="flat" cmpd="sng" algn="ctr">
                      <a:solidFill>
                        <a:schemeClr val="bg2">
                          <a:lumMod val="20000"/>
                          <a:lumOff val="80000"/>
                        </a:schemeClr>
                      </a:solidFill>
                      <a:prstDash val="solid"/>
                      <a:round/>
                      <a:headEnd type="none" w="med" len="med"/>
                      <a:tailEnd type="none" w="med" len="med"/>
                    </a:lnT>
                    <a:lnB w="6350" cap="flat" cmpd="sng" algn="ctr">
                      <a:solidFill>
                        <a:schemeClr val="bg2">
                          <a:lumMod val="20000"/>
                          <a:lumOff val="8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7265258"/>
                  </a:ext>
                </a:extLst>
              </a:tr>
            </a:tbl>
          </a:graphicData>
        </a:graphic>
      </p:graphicFrame>
      <p:sp>
        <p:nvSpPr>
          <p:cNvPr id="3" name="Slide Number Placeholder 2">
            <a:extLst>
              <a:ext uri="{FF2B5EF4-FFF2-40B4-BE49-F238E27FC236}">
                <a16:creationId xmlns:a16="http://schemas.microsoft.com/office/drawing/2014/main" id="{BAF27251-9F91-16F9-4C57-2745BF0B90C3}"/>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7</a:t>
            </a:fld>
            <a:endParaRPr lang="en-US"/>
          </a:p>
        </p:txBody>
      </p:sp>
      <p:sp>
        <p:nvSpPr>
          <p:cNvPr id="2" name="Footer Placeholder 1">
            <a:extLst>
              <a:ext uri="{FF2B5EF4-FFF2-40B4-BE49-F238E27FC236}">
                <a16:creationId xmlns:a16="http://schemas.microsoft.com/office/drawing/2014/main" id="{362B1A7C-6713-CDEA-6599-66E3238D69C4}"/>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256119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a:extLst>
            <a:ext uri="{FF2B5EF4-FFF2-40B4-BE49-F238E27FC236}">
              <a16:creationId xmlns:a16="http://schemas.microsoft.com/office/drawing/2014/main" id="{3D389589-43B3-2CA2-4E7E-8CF9CED83EB0}"/>
            </a:ext>
          </a:extLst>
        </p:cNvPr>
        <p:cNvGrpSpPr/>
        <p:nvPr/>
      </p:nvGrpSpPr>
      <p:grpSpPr>
        <a:xfrm>
          <a:off x="0" y="0"/>
          <a:ext cx="0" cy="0"/>
          <a:chOff x="0" y="0"/>
          <a:chExt cx="0" cy="0"/>
        </a:xfrm>
      </p:grpSpPr>
      <p:sp>
        <p:nvSpPr>
          <p:cNvPr id="200" name="Google Shape;200;p31">
            <a:extLst>
              <a:ext uri="{FF2B5EF4-FFF2-40B4-BE49-F238E27FC236}">
                <a16:creationId xmlns:a16="http://schemas.microsoft.com/office/drawing/2014/main" id="{0C638EFE-930A-8E60-6916-EAD606B3021E}"/>
              </a:ext>
            </a:extLst>
          </p:cNvPr>
          <p:cNvSpPr txBox="1">
            <a:spLocks noGrp="1"/>
          </p:cNvSpPr>
          <p:nvPr>
            <p:ph type="title"/>
          </p:nvPr>
        </p:nvSpPr>
        <p:spPr>
          <a:xfrm>
            <a:off x="1381279" y="2145547"/>
            <a:ext cx="5139900" cy="8533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KIẾN TRÚC REDIS</a:t>
            </a:r>
            <a:endParaRPr dirty="0">
              <a:solidFill>
                <a:srgbClr val="E06666"/>
              </a:solidFill>
            </a:endParaRPr>
          </a:p>
        </p:txBody>
      </p:sp>
      <p:sp>
        <p:nvSpPr>
          <p:cNvPr id="201" name="Google Shape;201;p31">
            <a:extLst>
              <a:ext uri="{FF2B5EF4-FFF2-40B4-BE49-F238E27FC236}">
                <a16:creationId xmlns:a16="http://schemas.microsoft.com/office/drawing/2014/main" id="{55AC6751-14AF-20D4-320D-7A8437E7E5FF}"/>
              </a:ext>
            </a:extLst>
          </p:cNvPr>
          <p:cNvSpPr txBox="1">
            <a:spLocks noGrp="1"/>
          </p:cNvSpPr>
          <p:nvPr>
            <p:ph type="title" idx="2"/>
          </p:nvPr>
        </p:nvSpPr>
        <p:spPr>
          <a:xfrm>
            <a:off x="0" y="1786597"/>
            <a:ext cx="1479000" cy="717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tx2"/>
                </a:solidFill>
              </a:rPr>
              <a:t>02</a:t>
            </a:r>
            <a:endParaRPr dirty="0">
              <a:solidFill>
                <a:schemeClr val="tx2"/>
              </a:solidFill>
            </a:endParaRPr>
          </a:p>
        </p:txBody>
      </p:sp>
      <p:pic>
        <p:nvPicPr>
          <p:cNvPr id="4" name="Picture 2" descr="REDIS Cache Can Supercharge your website loading speed! - Geelong Web Design">
            <a:extLst>
              <a:ext uri="{FF2B5EF4-FFF2-40B4-BE49-F238E27FC236}">
                <a16:creationId xmlns:a16="http://schemas.microsoft.com/office/drawing/2014/main" id="{7C6FAEFB-A9D2-9537-0EB8-7F6DD01D7C39}"/>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6061555" y="996664"/>
            <a:ext cx="5139900" cy="3546268"/>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207;p32">
            <a:extLst>
              <a:ext uri="{FF2B5EF4-FFF2-40B4-BE49-F238E27FC236}">
                <a16:creationId xmlns:a16="http://schemas.microsoft.com/office/drawing/2014/main" id="{67BF97C0-3EE7-F96B-B488-7F7F565CAF27}"/>
              </a:ext>
            </a:extLst>
          </p:cNvPr>
          <p:cNvPicPr preferRelativeResize="0"/>
          <p:nvPr/>
        </p:nvPicPr>
        <p:blipFill>
          <a:blip r:embed="rId4">
            <a:alphaModFix amt="50000"/>
          </a:blip>
          <a:stretch>
            <a:fillRect/>
          </a:stretch>
        </p:blipFill>
        <p:spPr>
          <a:xfrm>
            <a:off x="4387419" y="3627065"/>
            <a:ext cx="4127499" cy="4129500"/>
          </a:xfrm>
          <a:prstGeom prst="rect">
            <a:avLst/>
          </a:prstGeom>
          <a:noFill/>
          <a:ln>
            <a:noFill/>
          </a:ln>
        </p:spPr>
      </p:pic>
      <p:sp>
        <p:nvSpPr>
          <p:cNvPr id="5" name="Slide Number Placeholder 4">
            <a:extLst>
              <a:ext uri="{FF2B5EF4-FFF2-40B4-BE49-F238E27FC236}">
                <a16:creationId xmlns:a16="http://schemas.microsoft.com/office/drawing/2014/main" id="{53EE574A-C667-9DA0-F316-F64BB92E6E81}"/>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8</a:t>
            </a:fld>
            <a:endParaRPr lang="en-US"/>
          </a:p>
        </p:txBody>
      </p:sp>
      <p:sp>
        <p:nvSpPr>
          <p:cNvPr id="3" name="Footer Placeholder 2">
            <a:extLst>
              <a:ext uri="{FF2B5EF4-FFF2-40B4-BE49-F238E27FC236}">
                <a16:creationId xmlns:a16="http://schemas.microsoft.com/office/drawing/2014/main" id="{E5A7D35A-38ED-3C60-6FB9-8A655B6FA1BB}"/>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39381752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a:extLst>
            <a:ext uri="{FF2B5EF4-FFF2-40B4-BE49-F238E27FC236}">
              <a16:creationId xmlns:a16="http://schemas.microsoft.com/office/drawing/2014/main" id="{275A6FF8-C129-CDDF-D918-BB30FB13F1CD}"/>
            </a:ext>
          </a:extLst>
        </p:cNvPr>
        <p:cNvGrpSpPr/>
        <p:nvPr/>
      </p:nvGrpSpPr>
      <p:grpSpPr>
        <a:xfrm>
          <a:off x="0" y="0"/>
          <a:ext cx="0" cy="0"/>
          <a:chOff x="0" y="0"/>
          <a:chExt cx="0" cy="0"/>
        </a:xfrm>
      </p:grpSpPr>
      <p:sp>
        <p:nvSpPr>
          <p:cNvPr id="332" name="Google Shape;332;p42">
            <a:extLst>
              <a:ext uri="{FF2B5EF4-FFF2-40B4-BE49-F238E27FC236}">
                <a16:creationId xmlns:a16="http://schemas.microsoft.com/office/drawing/2014/main" id="{A945C829-2356-C9F3-B6A8-535FA72DABD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E06666"/>
                </a:solidFill>
              </a:rPr>
              <a:t>Kiến trúc Redis</a:t>
            </a:r>
            <a:endParaRPr dirty="0">
              <a:solidFill>
                <a:srgbClr val="E06666"/>
              </a:solidFill>
            </a:endParaRPr>
          </a:p>
        </p:txBody>
      </p:sp>
      <p:sp>
        <p:nvSpPr>
          <p:cNvPr id="333" name="Google Shape;333;p42">
            <a:extLst>
              <a:ext uri="{FF2B5EF4-FFF2-40B4-BE49-F238E27FC236}">
                <a16:creationId xmlns:a16="http://schemas.microsoft.com/office/drawing/2014/main" id="{FC495C04-2E2C-BE34-2655-FBD3F236A4D7}"/>
              </a:ext>
            </a:extLst>
          </p:cNvPr>
          <p:cNvSpPr txBox="1"/>
          <p:nvPr/>
        </p:nvSpPr>
        <p:spPr>
          <a:xfrm flipH="1">
            <a:off x="760292" y="206557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Client-Server</a:t>
            </a:r>
            <a:endParaRPr sz="1200" dirty="0">
              <a:solidFill>
                <a:schemeClr val="dk1"/>
              </a:solidFill>
              <a:latin typeface="Montserrat SemiBold" pitchFamily="2" charset="0"/>
              <a:ea typeface="Assistant"/>
              <a:cs typeface="Assistant"/>
              <a:sym typeface="Assistant"/>
            </a:endParaRPr>
          </a:p>
        </p:txBody>
      </p:sp>
      <p:sp>
        <p:nvSpPr>
          <p:cNvPr id="334" name="Google Shape;334;p42">
            <a:extLst>
              <a:ext uri="{FF2B5EF4-FFF2-40B4-BE49-F238E27FC236}">
                <a16:creationId xmlns:a16="http://schemas.microsoft.com/office/drawing/2014/main" id="{1B10F5DD-F461-9416-5370-9043BDC9C102}"/>
              </a:ext>
            </a:extLst>
          </p:cNvPr>
          <p:cNvSpPr txBox="1"/>
          <p:nvPr/>
        </p:nvSpPr>
        <p:spPr>
          <a:xfrm flipH="1">
            <a:off x="2349304" y="2065575"/>
            <a:ext cx="135352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Cơ chế lưu trữ</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(Persitence)</a:t>
            </a:r>
            <a:endParaRPr sz="1200" dirty="0">
              <a:solidFill>
                <a:schemeClr val="dk1"/>
              </a:solidFill>
              <a:latin typeface="Montserrat SemiBold" pitchFamily="2" charset="0"/>
              <a:ea typeface="Assistant"/>
              <a:cs typeface="Assistant"/>
              <a:sym typeface="Assistant"/>
            </a:endParaRPr>
          </a:p>
        </p:txBody>
      </p:sp>
      <p:sp>
        <p:nvSpPr>
          <p:cNvPr id="335" name="Google Shape;335;p42">
            <a:extLst>
              <a:ext uri="{FF2B5EF4-FFF2-40B4-BE49-F238E27FC236}">
                <a16:creationId xmlns:a16="http://schemas.microsoft.com/office/drawing/2014/main" id="{BF4F167A-9CE4-621D-4362-AF36635F4E64}"/>
              </a:ext>
            </a:extLst>
          </p:cNvPr>
          <p:cNvSpPr txBox="1"/>
          <p:nvPr/>
        </p:nvSpPr>
        <p:spPr>
          <a:xfrm flipH="1">
            <a:off x="4233376" y="2065575"/>
            <a:ext cx="1193853"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Nhân bản</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(Replication)</a:t>
            </a:r>
            <a:endParaRPr sz="1200" dirty="0">
              <a:solidFill>
                <a:schemeClr val="dk1"/>
              </a:solidFill>
              <a:latin typeface="Montserrat SemiBold" pitchFamily="2" charset="0"/>
              <a:ea typeface="Assistant"/>
              <a:cs typeface="Assistant"/>
              <a:sym typeface="Assistant"/>
            </a:endParaRPr>
          </a:p>
        </p:txBody>
      </p:sp>
      <p:sp>
        <p:nvSpPr>
          <p:cNvPr id="336" name="Google Shape;336;p42">
            <a:extLst>
              <a:ext uri="{FF2B5EF4-FFF2-40B4-BE49-F238E27FC236}">
                <a16:creationId xmlns:a16="http://schemas.microsoft.com/office/drawing/2014/main" id="{5B9ADA3B-8FC6-5F1D-098C-D254B76CC8F8}"/>
              </a:ext>
            </a:extLst>
          </p:cNvPr>
          <p:cNvSpPr txBox="1"/>
          <p:nvPr/>
        </p:nvSpPr>
        <p:spPr>
          <a:xfrm flipH="1">
            <a:off x="5969925" y="206557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Cụm</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(Cluster)</a:t>
            </a:r>
            <a:endParaRPr sz="1200" dirty="0">
              <a:solidFill>
                <a:schemeClr val="dk1"/>
              </a:solidFill>
              <a:latin typeface="Montserrat SemiBold" pitchFamily="2" charset="0"/>
              <a:ea typeface="Assistant"/>
              <a:cs typeface="Assistant"/>
              <a:sym typeface="Assistant"/>
            </a:endParaRPr>
          </a:p>
        </p:txBody>
      </p:sp>
      <p:sp>
        <p:nvSpPr>
          <p:cNvPr id="341" name="Google Shape;341;p42">
            <a:extLst>
              <a:ext uri="{FF2B5EF4-FFF2-40B4-BE49-F238E27FC236}">
                <a16:creationId xmlns:a16="http://schemas.microsoft.com/office/drawing/2014/main" id="{DCC59524-74FC-3687-A05E-355384B9FF39}"/>
              </a:ext>
            </a:extLst>
          </p:cNvPr>
          <p:cNvSpPr txBox="1"/>
          <p:nvPr/>
        </p:nvSpPr>
        <p:spPr>
          <a:xfrm>
            <a:off x="759950"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dirty="0">
                <a:solidFill>
                  <a:schemeClr val="dk1"/>
                </a:solidFill>
                <a:latin typeface="Montserrat SemiBold" pitchFamily="2" charset="0"/>
                <a:ea typeface="Albert Sans ExtraBold"/>
                <a:cs typeface="Albert Sans ExtraBold"/>
                <a:sym typeface="Albert Sans ExtraBold"/>
              </a:rPr>
              <a:t>01</a:t>
            </a:r>
            <a:endParaRPr sz="3000" dirty="0">
              <a:solidFill>
                <a:schemeClr val="dk1"/>
              </a:solidFill>
              <a:latin typeface="Montserrat SemiBold" pitchFamily="2" charset="0"/>
              <a:ea typeface="Albert Sans ExtraBold"/>
              <a:cs typeface="Albert Sans ExtraBold"/>
              <a:sym typeface="Albert Sans ExtraBold"/>
            </a:endParaRPr>
          </a:p>
        </p:txBody>
      </p:sp>
      <p:sp>
        <p:nvSpPr>
          <p:cNvPr id="342" name="Google Shape;342;p42">
            <a:extLst>
              <a:ext uri="{FF2B5EF4-FFF2-40B4-BE49-F238E27FC236}">
                <a16:creationId xmlns:a16="http://schemas.microsoft.com/office/drawing/2014/main" id="{F219C5EC-F366-7A71-B593-3D4163D8A860}"/>
              </a:ext>
            </a:extLst>
          </p:cNvPr>
          <p:cNvSpPr txBox="1"/>
          <p:nvPr/>
        </p:nvSpPr>
        <p:spPr>
          <a:xfrm>
            <a:off x="2496543"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02</a:t>
            </a:r>
            <a:endParaRPr sz="3000">
              <a:solidFill>
                <a:schemeClr val="dk1"/>
              </a:solidFill>
              <a:latin typeface="Montserrat SemiBold" pitchFamily="2" charset="0"/>
              <a:ea typeface="Albert Sans ExtraBold"/>
              <a:cs typeface="Albert Sans ExtraBold"/>
              <a:sym typeface="Albert Sans ExtraBold"/>
            </a:endParaRPr>
          </a:p>
        </p:txBody>
      </p:sp>
      <p:sp>
        <p:nvSpPr>
          <p:cNvPr id="343" name="Google Shape;343;p42">
            <a:extLst>
              <a:ext uri="{FF2B5EF4-FFF2-40B4-BE49-F238E27FC236}">
                <a16:creationId xmlns:a16="http://schemas.microsoft.com/office/drawing/2014/main" id="{05EC0E67-BEB1-5F7C-E8D6-9142F42EBB25}"/>
              </a:ext>
            </a:extLst>
          </p:cNvPr>
          <p:cNvSpPr txBox="1"/>
          <p:nvPr/>
        </p:nvSpPr>
        <p:spPr>
          <a:xfrm>
            <a:off x="4233074"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03</a:t>
            </a:r>
            <a:endParaRPr sz="3000">
              <a:solidFill>
                <a:schemeClr val="dk1"/>
              </a:solidFill>
              <a:latin typeface="Montserrat SemiBold" pitchFamily="2" charset="0"/>
              <a:ea typeface="Albert Sans ExtraBold"/>
              <a:cs typeface="Albert Sans ExtraBold"/>
              <a:sym typeface="Albert Sans ExtraBold"/>
            </a:endParaRPr>
          </a:p>
        </p:txBody>
      </p:sp>
      <p:sp>
        <p:nvSpPr>
          <p:cNvPr id="344" name="Google Shape;344;p42">
            <a:extLst>
              <a:ext uri="{FF2B5EF4-FFF2-40B4-BE49-F238E27FC236}">
                <a16:creationId xmlns:a16="http://schemas.microsoft.com/office/drawing/2014/main" id="{3BC36A03-7C79-DD92-90E4-302FE2DAD163}"/>
              </a:ext>
            </a:extLst>
          </p:cNvPr>
          <p:cNvSpPr txBox="1"/>
          <p:nvPr/>
        </p:nvSpPr>
        <p:spPr>
          <a:xfrm>
            <a:off x="5969622" y="157987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04</a:t>
            </a:r>
            <a:endParaRPr sz="3000">
              <a:solidFill>
                <a:schemeClr val="dk1"/>
              </a:solidFill>
              <a:latin typeface="Montserrat SemiBold" pitchFamily="2" charset="0"/>
              <a:ea typeface="Albert Sans ExtraBold"/>
              <a:cs typeface="Albert Sans ExtraBold"/>
              <a:sym typeface="Albert Sans ExtraBold"/>
            </a:endParaRPr>
          </a:p>
        </p:txBody>
      </p:sp>
      <p:cxnSp>
        <p:nvCxnSpPr>
          <p:cNvPr id="349" name="Google Shape;349;p42">
            <a:extLst>
              <a:ext uri="{FF2B5EF4-FFF2-40B4-BE49-F238E27FC236}">
                <a16:creationId xmlns:a16="http://schemas.microsoft.com/office/drawing/2014/main" id="{AB3D1D26-6D1F-921A-00EE-B6ADE6596008}"/>
              </a:ext>
            </a:extLst>
          </p:cNvPr>
          <p:cNvCxnSpPr>
            <a:stCxn id="341" idx="3"/>
            <a:endCxn id="342" idx="1"/>
          </p:cNvCxnSpPr>
          <p:nvPr/>
        </p:nvCxnSpPr>
        <p:spPr>
          <a:xfrm>
            <a:off x="1820450" y="1822725"/>
            <a:ext cx="676200" cy="0"/>
          </a:xfrm>
          <a:prstGeom prst="straightConnector1">
            <a:avLst/>
          </a:prstGeom>
          <a:noFill/>
          <a:ln w="9525" cap="flat" cmpd="sng">
            <a:solidFill>
              <a:schemeClr val="dk1"/>
            </a:solidFill>
            <a:prstDash val="solid"/>
            <a:round/>
            <a:headEnd type="none" w="med" len="med"/>
            <a:tailEnd type="none" w="med" len="med"/>
          </a:ln>
        </p:spPr>
      </p:cxnSp>
      <p:cxnSp>
        <p:nvCxnSpPr>
          <p:cNvPr id="350" name="Google Shape;350;p42">
            <a:extLst>
              <a:ext uri="{FF2B5EF4-FFF2-40B4-BE49-F238E27FC236}">
                <a16:creationId xmlns:a16="http://schemas.microsoft.com/office/drawing/2014/main" id="{5ACFC0E8-7F63-3902-21F4-A25FC90410FA}"/>
              </a:ext>
            </a:extLst>
          </p:cNvPr>
          <p:cNvCxnSpPr>
            <a:stCxn id="342" idx="3"/>
            <a:endCxn id="343" idx="1"/>
          </p:cNvCxnSpPr>
          <p:nvPr/>
        </p:nvCxnSpPr>
        <p:spPr>
          <a:xfrm>
            <a:off x="3557043" y="1822725"/>
            <a:ext cx="675900" cy="0"/>
          </a:xfrm>
          <a:prstGeom prst="straightConnector1">
            <a:avLst/>
          </a:prstGeom>
          <a:noFill/>
          <a:ln w="9525" cap="flat" cmpd="sng">
            <a:solidFill>
              <a:schemeClr val="dk1"/>
            </a:solidFill>
            <a:prstDash val="solid"/>
            <a:round/>
            <a:headEnd type="none" w="med" len="med"/>
            <a:tailEnd type="none" w="med" len="med"/>
          </a:ln>
        </p:spPr>
      </p:cxnSp>
      <p:cxnSp>
        <p:nvCxnSpPr>
          <p:cNvPr id="351" name="Google Shape;351;p42">
            <a:extLst>
              <a:ext uri="{FF2B5EF4-FFF2-40B4-BE49-F238E27FC236}">
                <a16:creationId xmlns:a16="http://schemas.microsoft.com/office/drawing/2014/main" id="{C1D3B828-8C39-8B97-7326-366C5CE0811F}"/>
              </a:ext>
            </a:extLst>
          </p:cNvPr>
          <p:cNvCxnSpPr>
            <a:stCxn id="343" idx="3"/>
            <a:endCxn id="344" idx="1"/>
          </p:cNvCxnSpPr>
          <p:nvPr/>
        </p:nvCxnSpPr>
        <p:spPr>
          <a:xfrm>
            <a:off x="5293574" y="1822725"/>
            <a:ext cx="675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337;p42">
            <a:extLst>
              <a:ext uri="{FF2B5EF4-FFF2-40B4-BE49-F238E27FC236}">
                <a16:creationId xmlns:a16="http://schemas.microsoft.com/office/drawing/2014/main" id="{69ABDD4D-C3D3-8402-514E-FD2FF50A3C7C}"/>
              </a:ext>
            </a:extLst>
          </p:cNvPr>
          <p:cNvSpPr txBox="1"/>
          <p:nvPr/>
        </p:nvSpPr>
        <p:spPr>
          <a:xfrm>
            <a:off x="5969622" y="3566425"/>
            <a:ext cx="1060500"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Sentinel</a:t>
            </a:r>
            <a:endParaRPr sz="1200" dirty="0">
              <a:solidFill>
                <a:schemeClr val="dk1"/>
              </a:solidFill>
              <a:latin typeface="Montserrat SemiBold" pitchFamily="2" charset="0"/>
              <a:ea typeface="Assistant"/>
              <a:cs typeface="Assistant"/>
              <a:sym typeface="Assistant"/>
            </a:endParaRPr>
          </a:p>
        </p:txBody>
      </p:sp>
      <p:sp>
        <p:nvSpPr>
          <p:cNvPr id="3" name="Google Shape;338;p42">
            <a:extLst>
              <a:ext uri="{FF2B5EF4-FFF2-40B4-BE49-F238E27FC236}">
                <a16:creationId xmlns:a16="http://schemas.microsoft.com/office/drawing/2014/main" id="{B9924EF7-E124-A76B-F909-297B7299DBE1}"/>
              </a:ext>
            </a:extLst>
          </p:cNvPr>
          <p:cNvSpPr txBox="1"/>
          <p:nvPr/>
        </p:nvSpPr>
        <p:spPr>
          <a:xfrm>
            <a:off x="4035822" y="3566424"/>
            <a:ext cx="1455003" cy="67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Quản lý bộ nhớ</a:t>
            </a:r>
          </a:p>
          <a:p>
            <a:pPr marL="0" lvl="0" indent="0" algn="ctr" rtl="0">
              <a:spcBef>
                <a:spcPts val="0"/>
              </a:spcBef>
              <a:spcAft>
                <a:spcPts val="0"/>
              </a:spcAft>
              <a:buNone/>
            </a:pPr>
            <a:r>
              <a:rPr lang="en" sz="1200" dirty="0">
                <a:solidFill>
                  <a:schemeClr val="dk1"/>
                </a:solidFill>
                <a:latin typeface="Montserrat SemiBold" pitchFamily="2" charset="0"/>
                <a:ea typeface="Assistant"/>
                <a:cs typeface="Assistant"/>
                <a:sym typeface="Assistant"/>
              </a:rPr>
              <a:t>(Memory Management)</a:t>
            </a:r>
            <a:endParaRPr sz="1200" dirty="0">
              <a:solidFill>
                <a:schemeClr val="dk1"/>
              </a:solidFill>
              <a:latin typeface="Montserrat SemiBold" pitchFamily="2" charset="0"/>
              <a:ea typeface="Assistant"/>
              <a:cs typeface="Assistant"/>
              <a:sym typeface="Assistant"/>
            </a:endParaRPr>
          </a:p>
        </p:txBody>
      </p:sp>
      <p:sp>
        <p:nvSpPr>
          <p:cNvPr id="4" name="Google Shape;345;p42">
            <a:extLst>
              <a:ext uri="{FF2B5EF4-FFF2-40B4-BE49-F238E27FC236}">
                <a16:creationId xmlns:a16="http://schemas.microsoft.com/office/drawing/2014/main" id="{C0EF2D8F-54BF-F2E2-DFB5-DC998E05E4E8}"/>
              </a:ext>
            </a:extLst>
          </p:cNvPr>
          <p:cNvSpPr txBox="1"/>
          <p:nvPr/>
        </p:nvSpPr>
        <p:spPr>
          <a:xfrm flipH="1">
            <a:off x="5969925" y="308072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05</a:t>
            </a:r>
            <a:endParaRPr sz="3000">
              <a:solidFill>
                <a:schemeClr val="dk1"/>
              </a:solidFill>
              <a:latin typeface="Montserrat SemiBold" pitchFamily="2" charset="0"/>
              <a:ea typeface="Albert Sans ExtraBold"/>
              <a:cs typeface="Albert Sans ExtraBold"/>
              <a:sym typeface="Albert Sans ExtraBold"/>
            </a:endParaRPr>
          </a:p>
        </p:txBody>
      </p:sp>
      <p:sp>
        <p:nvSpPr>
          <p:cNvPr id="5" name="Google Shape;346;p42">
            <a:extLst>
              <a:ext uri="{FF2B5EF4-FFF2-40B4-BE49-F238E27FC236}">
                <a16:creationId xmlns:a16="http://schemas.microsoft.com/office/drawing/2014/main" id="{0BD1090F-405B-804A-2946-FDAF229CB131}"/>
              </a:ext>
            </a:extLst>
          </p:cNvPr>
          <p:cNvSpPr txBox="1"/>
          <p:nvPr/>
        </p:nvSpPr>
        <p:spPr>
          <a:xfrm flipH="1">
            <a:off x="4233377" y="3080725"/>
            <a:ext cx="1060500" cy="48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solidFill>
                  <a:schemeClr val="dk1"/>
                </a:solidFill>
                <a:latin typeface="Montserrat SemiBold" pitchFamily="2" charset="0"/>
                <a:ea typeface="Albert Sans ExtraBold"/>
                <a:cs typeface="Albert Sans ExtraBold"/>
                <a:sym typeface="Albert Sans ExtraBold"/>
              </a:rPr>
              <a:t>06</a:t>
            </a:r>
            <a:endParaRPr sz="3000">
              <a:solidFill>
                <a:schemeClr val="dk1"/>
              </a:solidFill>
              <a:latin typeface="Montserrat SemiBold" pitchFamily="2" charset="0"/>
              <a:ea typeface="Albert Sans ExtraBold"/>
              <a:cs typeface="Albert Sans ExtraBold"/>
              <a:sym typeface="Albert Sans ExtraBold"/>
            </a:endParaRPr>
          </a:p>
        </p:txBody>
      </p:sp>
      <p:cxnSp>
        <p:nvCxnSpPr>
          <p:cNvPr id="6" name="Google Shape;352;p42">
            <a:extLst>
              <a:ext uri="{FF2B5EF4-FFF2-40B4-BE49-F238E27FC236}">
                <a16:creationId xmlns:a16="http://schemas.microsoft.com/office/drawing/2014/main" id="{50E7BCC7-F9DE-8BA2-4E62-5F100CCE1092}"/>
              </a:ext>
            </a:extLst>
          </p:cNvPr>
          <p:cNvCxnSpPr>
            <a:endCxn id="4" idx="1"/>
          </p:cNvCxnSpPr>
          <p:nvPr/>
        </p:nvCxnSpPr>
        <p:spPr>
          <a:xfrm>
            <a:off x="7030122" y="1822725"/>
            <a:ext cx="600" cy="1500900"/>
          </a:xfrm>
          <a:prstGeom prst="bentConnector3">
            <a:avLst>
              <a:gd name="adj1" fmla="val 90896251"/>
            </a:avLst>
          </a:prstGeom>
          <a:noFill/>
          <a:ln w="9525" cap="flat" cmpd="sng">
            <a:solidFill>
              <a:schemeClr val="dk1"/>
            </a:solidFill>
            <a:prstDash val="solid"/>
            <a:round/>
            <a:headEnd type="none" w="med" len="med"/>
            <a:tailEnd type="none" w="med" len="med"/>
          </a:ln>
        </p:spPr>
      </p:cxnSp>
      <p:cxnSp>
        <p:nvCxnSpPr>
          <p:cNvPr id="7" name="Google Shape;353;p42">
            <a:extLst>
              <a:ext uri="{FF2B5EF4-FFF2-40B4-BE49-F238E27FC236}">
                <a16:creationId xmlns:a16="http://schemas.microsoft.com/office/drawing/2014/main" id="{5E303C5A-A560-A15D-5C1E-D7F65D393B87}"/>
              </a:ext>
            </a:extLst>
          </p:cNvPr>
          <p:cNvCxnSpPr>
            <a:stCxn id="4" idx="3"/>
            <a:endCxn id="5" idx="1"/>
          </p:cNvCxnSpPr>
          <p:nvPr/>
        </p:nvCxnSpPr>
        <p:spPr>
          <a:xfrm rot="10800000">
            <a:off x="5294025" y="3323575"/>
            <a:ext cx="675900" cy="0"/>
          </a:xfrm>
          <a:prstGeom prst="straightConnector1">
            <a:avLst/>
          </a:prstGeom>
          <a:noFill/>
          <a:ln w="9525" cap="flat" cmpd="sng">
            <a:solidFill>
              <a:schemeClr val="dk1"/>
            </a:solidFill>
            <a:prstDash val="solid"/>
            <a:round/>
            <a:headEnd type="none" w="med" len="med"/>
            <a:tailEnd type="none" w="med" len="med"/>
          </a:ln>
        </p:spPr>
      </p:cxnSp>
      <p:sp>
        <p:nvSpPr>
          <p:cNvPr id="9" name="Slide Number Placeholder 8">
            <a:extLst>
              <a:ext uri="{FF2B5EF4-FFF2-40B4-BE49-F238E27FC236}">
                <a16:creationId xmlns:a16="http://schemas.microsoft.com/office/drawing/2014/main" id="{A152A0B4-D633-3632-B51C-83B171021DF6}"/>
              </a:ext>
            </a:extLst>
          </p:cNvPr>
          <p:cNvSpPr>
            <a:spLocks noGrp="1"/>
          </p:cNvSpPr>
          <p:nvPr>
            <p:ph type="sldNum" sz="quarter" idx="10"/>
          </p:nvPr>
        </p:nvSpPr>
        <p:spPr>
          <a:xfrm>
            <a:off x="6457950" y="4767263"/>
            <a:ext cx="2057400" cy="274637"/>
          </a:xfrm>
        </p:spPr>
        <p:txBody>
          <a:bodyPr/>
          <a:lstStyle/>
          <a:p>
            <a:fld id="{2495164B-5D6D-4E6F-9B21-42D9DF0EA601}" type="slidenum">
              <a:rPr lang="en-US" smtClean="0"/>
              <a:t>9</a:t>
            </a:fld>
            <a:endParaRPr lang="en-US"/>
          </a:p>
        </p:txBody>
      </p:sp>
      <p:sp>
        <p:nvSpPr>
          <p:cNvPr id="8" name="Footer Placeholder 7">
            <a:extLst>
              <a:ext uri="{FF2B5EF4-FFF2-40B4-BE49-F238E27FC236}">
                <a16:creationId xmlns:a16="http://schemas.microsoft.com/office/drawing/2014/main" id="{2B3F0131-17CC-3CAB-BD8B-9EFAF2F4E55D}"/>
              </a:ext>
            </a:extLst>
          </p:cNvPr>
          <p:cNvSpPr>
            <a:spLocks noGrp="1"/>
          </p:cNvSpPr>
          <p:nvPr>
            <p:ph type="ftr" sz="quarter" idx="11"/>
          </p:nvPr>
        </p:nvSpPr>
        <p:spPr/>
        <p:txBody>
          <a:bodyPr/>
          <a:lstStyle/>
          <a:p>
            <a:r>
              <a:rPr lang="vi-VN"/>
              <a:t>Trường Đại Học Công Thương TPHCM</a:t>
            </a:r>
            <a:endParaRPr lang="en-US"/>
          </a:p>
        </p:txBody>
      </p:sp>
    </p:spTree>
    <p:extLst>
      <p:ext uri="{BB962C8B-B14F-4D97-AF65-F5344CB8AC3E}">
        <p14:creationId xmlns:p14="http://schemas.microsoft.com/office/powerpoint/2010/main" val="1774991142"/>
      </p:ext>
    </p:extLst>
  </p:cSld>
  <p:clrMapOvr>
    <a:masterClrMapping/>
  </p:clrMapOvr>
</p:sld>
</file>

<file path=ppt/theme/theme1.xml><?xml version="1.0" encoding="utf-8"?>
<a:theme xmlns:a="http://schemas.openxmlformats.org/drawingml/2006/main" name="Respiratory Infections: Croup by Slidesgo">
  <a:themeElements>
    <a:clrScheme name="Simple Light">
      <a:dk1>
        <a:srgbClr val="191919"/>
      </a:dk1>
      <a:lt1>
        <a:srgbClr val="F5F5F5"/>
      </a:lt1>
      <a:dk2>
        <a:srgbClr val="E06666"/>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Montserrat">
      <a:majorFont>
        <a:latin typeface="Montserrat Black"/>
        <a:ea typeface=""/>
        <a:cs typeface=""/>
      </a:majorFont>
      <a:minorFont>
        <a:latin typeface="Montserrat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718</TotalTime>
  <Words>4493</Words>
  <Application>Microsoft Office PowerPoint</Application>
  <PresentationFormat>On-screen Show (16:9)</PresentationFormat>
  <Paragraphs>661</Paragraphs>
  <Slides>56</Slides>
  <Notes>31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Montserrat SemiBold</vt:lpstr>
      <vt:lpstr>Albert Sans ExtraBold</vt:lpstr>
      <vt:lpstr>Wingdings</vt:lpstr>
      <vt:lpstr>Raleway</vt:lpstr>
      <vt:lpstr>Assistant</vt:lpstr>
      <vt:lpstr>Courier New</vt:lpstr>
      <vt:lpstr>Arial</vt:lpstr>
      <vt:lpstr>Open Sans</vt:lpstr>
      <vt:lpstr>Respiratory Infections: Croup by Slidesgo</vt:lpstr>
      <vt:lpstr>REDIS</vt:lpstr>
      <vt:lpstr>THÀNH VIÊN</vt:lpstr>
      <vt:lpstr>MỤC LỤC</vt:lpstr>
      <vt:lpstr>GIỚI THIỆU REDIS</vt:lpstr>
      <vt:lpstr>Redis là gì?</vt:lpstr>
      <vt:lpstr>Liệu Redis có thể thay thế hoàn toàn RDBMS hay không?</vt:lpstr>
      <vt:lpstr>Redis vs RDBMS</vt:lpstr>
      <vt:lpstr>KIẾN TRÚC REDIS</vt:lpstr>
      <vt:lpstr>Kiến trúc Redis</vt:lpstr>
      <vt:lpstr>Kiến trúc Client-Server</vt:lpstr>
      <vt:lpstr>Cơ chế lưu trữ</vt:lpstr>
      <vt:lpstr>Nhân bản (Replication)</vt:lpstr>
      <vt:lpstr>Cụm (Cluster)</vt:lpstr>
      <vt:lpstr>Sentinel</vt:lpstr>
      <vt:lpstr>Quản lý bộ nhớ (Memory Management)</vt:lpstr>
      <vt:lpstr>Cài đặt và công cụ hỗ trợ</vt:lpstr>
      <vt:lpstr>Cài đặt</vt:lpstr>
      <vt:lpstr>Cài đặt thông thường</vt:lpstr>
      <vt:lpstr>Cài đặt Redis - Docker</vt:lpstr>
      <vt:lpstr>Cấu hình Redis - Docker</vt:lpstr>
      <vt:lpstr>Khắc phục lỗi khi kết nối 2 container</vt:lpstr>
      <vt:lpstr>Khắc phục lỗi khi kết nối 2 container</vt:lpstr>
      <vt:lpstr>Công cụ giao diện</vt:lpstr>
      <vt:lpstr>Cấu trúc dữ liệu cơ bản</vt:lpstr>
      <vt:lpstr>Cú pháp tổng quát</vt:lpstr>
      <vt:lpstr>Quy tắc đặt tên khóa</vt:lpstr>
      <vt:lpstr>KIỂU DỮ LIỆU CƠ BẢN</vt:lpstr>
      <vt:lpstr>Strings</vt:lpstr>
      <vt:lpstr>Strings</vt:lpstr>
      <vt:lpstr>Lists</vt:lpstr>
      <vt:lpstr>Lists</vt:lpstr>
      <vt:lpstr>Sets</vt:lpstr>
      <vt:lpstr>Sets</vt:lpstr>
      <vt:lpstr>Sorted Sets</vt:lpstr>
      <vt:lpstr>Sorted Sets</vt:lpstr>
      <vt:lpstr>Hashes</vt:lpstr>
      <vt:lpstr>Hashes</vt:lpstr>
      <vt:lpstr>KIỂU DỮ LIỆU NÂNG CAO</vt:lpstr>
      <vt:lpstr>Json (RedisJSON Module)</vt:lpstr>
      <vt:lpstr>Redis Full-Text Search</vt:lpstr>
      <vt:lpstr>Redis Full-Text Search</vt:lpstr>
      <vt:lpstr>Redis Full-Text Search</vt:lpstr>
      <vt:lpstr>Redis Full-Text Search</vt:lpstr>
      <vt:lpstr>Redis Full-Text Search</vt:lpstr>
      <vt:lpstr>Redis Full-Text Search</vt:lpstr>
      <vt:lpstr>QUẢN TRỊ CƠ BẢN</vt:lpstr>
      <vt:lpstr>LỆNH</vt:lpstr>
      <vt:lpstr>Redis (.NET) – Framework</vt:lpstr>
      <vt:lpstr>Redis (.NET) – Luồng hoạt động</vt:lpstr>
      <vt:lpstr>Redis (.NET) - Cấu Hình Từng Bước</vt:lpstr>
      <vt:lpstr>Redis (.NET) - Cấu Hình Từng Bước</vt:lpstr>
      <vt:lpstr>Redis (.NET) - Cấu Hình Từng Bước</vt:lpstr>
      <vt:lpstr>Redis (.NET) - Cấu Hình Từng Bước</vt:lpstr>
      <vt:lpstr>KẾT LUẬN</vt:lpstr>
      <vt:lpstr>TÓM TẮT</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ASUS</cp:lastModifiedBy>
  <cp:revision>17</cp:revision>
  <dcterms:modified xsi:type="dcterms:W3CDTF">2025-10-22T15:22:26Z</dcterms:modified>
</cp:coreProperties>
</file>