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9"/>
  </p:notesMasterIdLst>
  <p:sldIdLst>
    <p:sldId id="256" r:id="rId2"/>
    <p:sldId id="312" r:id="rId3"/>
    <p:sldId id="313" r:id="rId4"/>
    <p:sldId id="321" r:id="rId5"/>
    <p:sldId id="325" r:id="rId6"/>
    <p:sldId id="326" r:id="rId7"/>
    <p:sldId id="327" r:id="rId8"/>
    <p:sldId id="328" r:id="rId9"/>
    <p:sldId id="329" r:id="rId10"/>
    <p:sldId id="322" r:id="rId11"/>
    <p:sldId id="330" r:id="rId12"/>
    <p:sldId id="331" r:id="rId13"/>
    <p:sldId id="332" r:id="rId14"/>
    <p:sldId id="333" r:id="rId15"/>
    <p:sldId id="323" r:id="rId16"/>
    <p:sldId id="324" r:id="rId17"/>
    <p:sldId id="271" r:id="rId18"/>
  </p:sldIdLst>
  <p:sldSz cx="9144000" cy="5143500" type="screen16x9"/>
  <p:notesSz cx="6858000" cy="9144000"/>
  <p:embeddedFontLst>
    <p:embeddedFont>
      <p:font typeface="Bebas Neue" panose="020B0606020202050201" pitchFamily="34" charset="0"/>
      <p:regular r:id="rId20"/>
    </p:embeddedFont>
    <p:embeddedFont>
      <p:font typeface="Nunito Light" panose="02000000000000000000" pitchFamily="2" charset="0"/>
      <p:regular r:id="rId21"/>
      <p:italic r:id="rId22"/>
    </p:embeddedFont>
    <p:embeddedFont>
      <p:font typeface="Nunito Sans" panose="02000000000000000000" pitchFamily="2" charset="0"/>
      <p:regular r:id="rId23"/>
      <p:bold r:id="rId24"/>
      <p:italic r:id="rId25"/>
      <p:boldItalic r:id="rId26"/>
    </p:embeddedFont>
    <p:embeddedFont>
      <p:font typeface="Plus Jakarta Sans ExtraBold"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712DD-1C24-4325-89B1-9919E3F11AFF}">
  <a:tblStyle styleId="{FF1712DD-1C24-4325-89B1-9919E3F11A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8082" autoAdjust="0"/>
  </p:normalViewPr>
  <p:slideViewPr>
    <p:cSldViewPr snapToGrid="0">
      <p:cViewPr>
        <p:scale>
          <a:sx n="78" d="100"/>
          <a:sy n="78" d="100"/>
        </p:scale>
        <p:origin x="9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7.fntdata"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6.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5.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28"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notesMaster" Target="notesMasters/notesMaster1.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font" Target="fonts/font8.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a2ec0ca6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2a2ec0ca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Power BI allowed us to quickly build a flexible, visually rich dashboard. DAX gave us custom metrics like percent change over time and forest loss by region</a:t>
            </a:r>
          </a:p>
        </p:txBody>
      </p:sp>
    </p:spTree>
    <p:extLst>
      <p:ext uri="{BB962C8B-B14F-4D97-AF65-F5344CB8AC3E}">
        <p14:creationId xmlns:p14="http://schemas.microsoft.com/office/powerpoint/2010/main" val="169743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Power BI allowed for fast prototyping, with great visual storytelling and seamless data cleaning using Power Query. It was also easy to share and collaborate.</a:t>
            </a:r>
          </a:p>
          <a:p>
            <a:pPr marL="158750" indent="0">
              <a:buNone/>
            </a:pPr>
            <a:r>
              <a:rPr lang="en-US" dirty="0"/>
              <a:t>However, we faced performance issues with complex charts, and Power BI lacks backend customization for custom logic. Also, user guidance is still limited, which is a key area for future work.</a:t>
            </a:r>
          </a:p>
          <a:p>
            <a:endParaRPr lang="en-US" dirty="0"/>
          </a:p>
        </p:txBody>
      </p:sp>
    </p:spTree>
    <p:extLst>
      <p:ext uri="{BB962C8B-B14F-4D97-AF65-F5344CB8AC3E}">
        <p14:creationId xmlns:p14="http://schemas.microsoft.com/office/powerpoint/2010/main" val="1366258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In our project, we applied key concepts from ENSE 805:</a:t>
            </a:r>
          </a:p>
          <a:p>
            <a:pPr>
              <a:buFont typeface="Arial" panose="020B0604020202020204" pitchFamily="34" charset="0"/>
              <a:buChar char="•"/>
            </a:pPr>
            <a:r>
              <a:rPr lang="en-US" b="1" dirty="0"/>
              <a:t>User-centric design:</a:t>
            </a:r>
            <a:r>
              <a:rPr lang="en-US" dirty="0"/>
              <a:t> Prioritized simplicity and accessibility to ensure the platform is easy for non-experts to use.</a:t>
            </a:r>
          </a:p>
          <a:p>
            <a:pPr>
              <a:buFont typeface="Arial" panose="020B0604020202020204" pitchFamily="34" charset="0"/>
              <a:buChar char="•"/>
            </a:pPr>
            <a:r>
              <a:rPr lang="en-US" b="1" dirty="0"/>
              <a:t>CoPs &amp; digital habitats:</a:t>
            </a:r>
            <a:r>
              <a:rPr lang="en-US" dirty="0"/>
              <a:t> Focused on designing for community use, allowing broad access and engagement.</a:t>
            </a:r>
          </a:p>
          <a:p>
            <a:pPr>
              <a:buFont typeface="Arial" panose="020B0604020202020204" pitchFamily="34" charset="0"/>
              <a:buChar char="•"/>
            </a:pPr>
            <a:r>
              <a:rPr lang="en-US" b="1" dirty="0"/>
              <a:t>SDG integration:</a:t>
            </a:r>
            <a:r>
              <a:rPr lang="en-US" dirty="0"/>
              <a:t> Aligned our project with global impact by supporting SDG 13 (Climate Action) and SDG 15 (Life on Land).</a:t>
            </a:r>
          </a:p>
          <a:p>
            <a:pPr>
              <a:buFont typeface="Arial" panose="020B0604020202020204" pitchFamily="34" charset="0"/>
              <a:buChar char="•"/>
            </a:pPr>
            <a:r>
              <a:rPr lang="en-US" b="1" dirty="0"/>
              <a:t>Ethical tech planning:</a:t>
            </a:r>
            <a:r>
              <a:rPr lang="en-US" dirty="0"/>
              <a:t> Ensured transparency and social good were at the heart of our platform’s development, keeping user empowerment and ethical standards in mind.</a:t>
            </a:r>
          </a:p>
          <a:p>
            <a:endParaRPr lang="en-US" dirty="0"/>
          </a:p>
        </p:txBody>
      </p:sp>
    </p:spTree>
    <p:extLst>
      <p:ext uri="{BB962C8B-B14F-4D97-AF65-F5344CB8AC3E}">
        <p14:creationId xmlns:p14="http://schemas.microsoft.com/office/powerpoint/2010/main" val="278032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0"/>
        <p:cNvGrpSpPr/>
        <p:nvPr/>
      </p:nvGrpSpPr>
      <p:grpSpPr>
        <a:xfrm>
          <a:off x="0" y="0"/>
          <a:ext cx="0" cy="0"/>
          <a:chOff x="0" y="0"/>
          <a:chExt cx="0" cy="0"/>
        </a:xfrm>
      </p:grpSpPr>
      <p:sp>
        <p:nvSpPr>
          <p:cNvPr id="2251" name="Google Shape;225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2" name="Google Shape;225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a:extLst>
            <a:ext uri="{FF2B5EF4-FFF2-40B4-BE49-F238E27FC236}">
              <a16:creationId xmlns:a16="http://schemas.microsoft.com/office/drawing/2014/main" id="{173B528C-D74C-7107-F2E6-F44106EED8AD}"/>
            </a:ext>
          </a:extLst>
        </p:cNvPr>
        <p:cNvGrpSpPr/>
        <p:nvPr/>
      </p:nvGrpSpPr>
      <p:grpSpPr>
        <a:xfrm>
          <a:off x="0" y="0"/>
          <a:ext cx="0" cy="0"/>
          <a:chOff x="0" y="0"/>
          <a:chExt cx="0" cy="0"/>
        </a:xfrm>
      </p:grpSpPr>
      <p:sp>
        <p:nvSpPr>
          <p:cNvPr id="1889" name="Google Shape;1889;g54dda1946d_6_322:notes">
            <a:extLst>
              <a:ext uri="{FF2B5EF4-FFF2-40B4-BE49-F238E27FC236}">
                <a16:creationId xmlns:a16="http://schemas.microsoft.com/office/drawing/2014/main" id="{E8F69ECC-E2B4-BF8B-49B2-6D5AC23DDE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54dda1946d_6_322:notes">
            <a:extLst>
              <a:ext uri="{FF2B5EF4-FFF2-40B4-BE49-F238E27FC236}">
                <a16:creationId xmlns:a16="http://schemas.microsoft.com/office/drawing/2014/main" id="{E0C331A4-EB04-B68A-6228-61BCFAAEBD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15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a:extLst>
            <a:ext uri="{FF2B5EF4-FFF2-40B4-BE49-F238E27FC236}">
              <a16:creationId xmlns:a16="http://schemas.microsoft.com/office/drawing/2014/main" id="{C9C009D4-C6CE-3FE9-4F0E-A528B85ABB45}"/>
            </a:ext>
          </a:extLst>
        </p:cNvPr>
        <p:cNvGrpSpPr/>
        <p:nvPr/>
      </p:nvGrpSpPr>
      <p:grpSpPr>
        <a:xfrm>
          <a:off x="0" y="0"/>
          <a:ext cx="0" cy="0"/>
          <a:chOff x="0" y="0"/>
          <a:chExt cx="0" cy="0"/>
        </a:xfrm>
      </p:grpSpPr>
      <p:sp>
        <p:nvSpPr>
          <p:cNvPr id="1895" name="Google Shape;1895;g54dda1946d_6_332:notes">
            <a:extLst>
              <a:ext uri="{FF2B5EF4-FFF2-40B4-BE49-F238E27FC236}">
                <a16:creationId xmlns:a16="http://schemas.microsoft.com/office/drawing/2014/main" id="{3D9163CE-D863-EBE9-D81E-0D52EF1E74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54dda1946d_6_332:notes">
            <a:extLst>
              <a:ext uri="{FF2B5EF4-FFF2-40B4-BE49-F238E27FC236}">
                <a16:creationId xmlns:a16="http://schemas.microsoft.com/office/drawing/2014/main" id="{8887D7DF-E23C-0D34-C083-A504FDABCA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directly supports two SDGs. SDG 13 emphasizes climate action—something we address by visualizing how deforestation contributes to emissions. SDG 15 is about protecting life on land, which we tackle by making data about forest loss and its causes more understandable to the public.</a:t>
            </a:r>
            <a:endParaRPr dirty="0"/>
          </a:p>
        </p:txBody>
      </p:sp>
    </p:spTree>
    <p:extLst>
      <p:ext uri="{BB962C8B-B14F-4D97-AF65-F5344CB8AC3E}">
        <p14:creationId xmlns:p14="http://schemas.microsoft.com/office/powerpoint/2010/main" val="260556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These are powerful platforms, but they’re mostly built for experts. While useful for research and governance, they’re not accessible for students or the general public.</a:t>
            </a:r>
          </a:p>
        </p:txBody>
      </p:sp>
    </p:spTree>
    <p:extLst>
      <p:ext uri="{BB962C8B-B14F-4D97-AF65-F5344CB8AC3E}">
        <p14:creationId xmlns:p14="http://schemas.microsoft.com/office/powerpoint/2010/main" val="395999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focused on designing for education and awareness. During our research, we found that students want visual learning tools and teachers want resources for classroom engagement.</a:t>
            </a:r>
          </a:p>
        </p:txBody>
      </p:sp>
    </p:spTree>
    <p:extLst>
      <p:ext uri="{BB962C8B-B14F-4D97-AF65-F5344CB8AC3E}">
        <p14:creationId xmlns:p14="http://schemas.microsoft.com/office/powerpoint/2010/main" val="175332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platform doesn’t compete with GFW(global forest watch)—it complements it by making the data usable for the everyday learner. We filled the accessibility and education gap that’s missing in other tools.</a:t>
            </a:r>
          </a:p>
        </p:txBody>
      </p:sp>
    </p:spTree>
    <p:extLst>
      <p:ext uri="{BB962C8B-B14F-4D97-AF65-F5344CB8AC3E}">
        <p14:creationId xmlns:p14="http://schemas.microsoft.com/office/powerpoint/2010/main" val="4819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an opportunity to bridge the gap between global deforestation data and public understanding. Our ‘why’ was simple: empower people to understand environmental issues through data that speaks their language—visual, clear, and interactive.</a:t>
            </a:r>
          </a:p>
        </p:txBody>
      </p:sp>
    </p:spTree>
    <p:extLst>
      <p:ext uri="{BB962C8B-B14F-4D97-AF65-F5344CB8AC3E}">
        <p14:creationId xmlns:p14="http://schemas.microsoft.com/office/powerpoint/2010/main" val="1952977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process was shaped by what we learned in class—especially around building for community impact. We emphasized iterative testing, feedback, and keeping the user experience central to every design decision.</a:t>
            </a:r>
          </a:p>
        </p:txBody>
      </p:sp>
    </p:spTree>
    <p:extLst>
      <p:ext uri="{BB962C8B-B14F-4D97-AF65-F5344CB8AC3E}">
        <p14:creationId xmlns:p14="http://schemas.microsoft.com/office/powerpoint/2010/main" val="115321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platform is fully interactive. Users can explore global trends, zoom into countries, or see how agriculture vs. logging is affecting forests. It’s all about learning by exploring.</a:t>
            </a:r>
          </a:p>
        </p:txBody>
      </p:sp>
    </p:spTree>
    <p:extLst>
      <p:ext uri="{BB962C8B-B14F-4D97-AF65-F5344CB8AC3E}">
        <p14:creationId xmlns:p14="http://schemas.microsoft.com/office/powerpoint/2010/main" val="515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23574"/>
            <a:ext cx="4265100" cy="2707500"/>
          </a:xfrm>
          <a:prstGeom prst="rect">
            <a:avLst/>
          </a:prstGeom>
        </p:spPr>
        <p:txBody>
          <a:bodyPr spcFirstLastPara="1" wrap="square" lIns="91425" tIns="91425" rIns="91425" bIns="91425" anchor="b" anchorCtr="0">
            <a:noAutofit/>
          </a:bodyPr>
          <a:lstStyle>
            <a:lvl1pPr lvl="0">
              <a:lnSpc>
                <a:spcPct val="95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651951"/>
            <a:ext cx="2037900" cy="74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1441000" y="831300"/>
            <a:ext cx="4466400" cy="68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7"/>
          <p:cNvSpPr txBox="1">
            <a:spLocks noGrp="1"/>
          </p:cNvSpPr>
          <p:nvPr>
            <p:ph type="subTitle" idx="1"/>
          </p:nvPr>
        </p:nvSpPr>
        <p:spPr>
          <a:xfrm>
            <a:off x="1441000" y="1516600"/>
            <a:ext cx="4466400" cy="2141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32" name="Google Shape;132;p7"/>
          <p:cNvGrpSpPr/>
          <p:nvPr/>
        </p:nvGrpSpPr>
        <p:grpSpPr>
          <a:xfrm rot="10800000" flipH="1">
            <a:off x="-715769" y="3599758"/>
            <a:ext cx="2678068" cy="2512433"/>
            <a:chOff x="-522769" y="-1157767"/>
            <a:chExt cx="2678068" cy="2512433"/>
          </a:xfrm>
        </p:grpSpPr>
        <p:grpSp>
          <p:nvGrpSpPr>
            <p:cNvPr id="133" name="Google Shape;133;p7"/>
            <p:cNvGrpSpPr/>
            <p:nvPr/>
          </p:nvGrpSpPr>
          <p:grpSpPr>
            <a:xfrm rot="-9900019">
              <a:off x="-279225" y="-816631"/>
              <a:ext cx="1241656" cy="2045466"/>
              <a:chOff x="5497045" y="1848477"/>
              <a:chExt cx="933636" cy="1538044"/>
            </a:xfrm>
          </p:grpSpPr>
          <p:sp>
            <p:nvSpPr>
              <p:cNvPr id="134" name="Google Shape;134;p7"/>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7"/>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7"/>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7"/>
            <p:cNvGrpSpPr/>
            <p:nvPr/>
          </p:nvGrpSpPr>
          <p:grpSpPr>
            <a:xfrm rot="-4499969">
              <a:off x="232907" y="-823985"/>
              <a:ext cx="1872686" cy="1539868"/>
              <a:chOff x="7754112" y="1826157"/>
              <a:chExt cx="1072114" cy="881576"/>
            </a:xfrm>
          </p:grpSpPr>
          <p:sp>
            <p:nvSpPr>
              <p:cNvPr id="140" name="Google Shape;140;p7"/>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7"/>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7"/>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7"/>
          <p:cNvGrpSpPr/>
          <p:nvPr/>
        </p:nvGrpSpPr>
        <p:grpSpPr>
          <a:xfrm>
            <a:off x="6069348" y="-1500378"/>
            <a:ext cx="3773084" cy="7883433"/>
            <a:chOff x="6069348" y="-1500378"/>
            <a:chExt cx="3773084" cy="7883433"/>
          </a:xfrm>
        </p:grpSpPr>
        <p:sp>
          <p:nvSpPr>
            <p:cNvPr id="156" name="Google Shape;156;p7"/>
            <p:cNvSpPr/>
            <p:nvPr/>
          </p:nvSpPr>
          <p:spPr>
            <a:xfrm>
              <a:off x="7454224" y="-143275"/>
              <a:ext cx="2102856" cy="5577858"/>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7" name="Google Shape;157;p7"/>
            <p:cNvGrpSpPr/>
            <p:nvPr/>
          </p:nvGrpSpPr>
          <p:grpSpPr>
            <a:xfrm rot="578643" flipH="1">
              <a:off x="8313813" y="3305708"/>
              <a:ext cx="1239983" cy="2994643"/>
              <a:chOff x="7641828" y="2979751"/>
              <a:chExt cx="797430" cy="1925845"/>
            </a:xfrm>
          </p:grpSpPr>
          <p:sp>
            <p:nvSpPr>
              <p:cNvPr id="158" name="Google Shape;158;p7"/>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 name="Google Shape;183;p7"/>
            <p:cNvGrpSpPr/>
            <p:nvPr/>
          </p:nvGrpSpPr>
          <p:grpSpPr>
            <a:xfrm rot="-3810028">
              <a:off x="7799395" y="4069285"/>
              <a:ext cx="1009352" cy="2455584"/>
              <a:chOff x="6623732" y="2930093"/>
              <a:chExt cx="759082" cy="1846719"/>
            </a:xfrm>
          </p:grpSpPr>
          <p:sp>
            <p:nvSpPr>
              <p:cNvPr id="184" name="Google Shape;184;p7"/>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7"/>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7"/>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7"/>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7"/>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7"/>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7"/>
            <p:cNvGrpSpPr/>
            <p:nvPr/>
          </p:nvGrpSpPr>
          <p:grpSpPr>
            <a:xfrm rot="-1919638">
              <a:off x="7926103" y="3683434"/>
              <a:ext cx="1009330" cy="2455531"/>
              <a:chOff x="6623732" y="2930093"/>
              <a:chExt cx="759082" cy="1846719"/>
            </a:xfrm>
          </p:grpSpPr>
          <p:sp>
            <p:nvSpPr>
              <p:cNvPr id="191" name="Google Shape;191;p7"/>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7"/>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7"/>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7"/>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7"/>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7"/>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7"/>
            <p:cNvGrpSpPr/>
            <p:nvPr/>
          </p:nvGrpSpPr>
          <p:grpSpPr>
            <a:xfrm rot="8100000">
              <a:off x="6789681" y="-1503130"/>
              <a:ext cx="1009308" cy="2455478"/>
              <a:chOff x="6623732" y="2930093"/>
              <a:chExt cx="759082" cy="1846719"/>
            </a:xfrm>
          </p:grpSpPr>
          <p:sp>
            <p:nvSpPr>
              <p:cNvPr id="198" name="Google Shape;198;p7"/>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7"/>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7"/>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7"/>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7"/>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7"/>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7"/>
            <p:cNvGrpSpPr/>
            <p:nvPr/>
          </p:nvGrpSpPr>
          <p:grpSpPr>
            <a:xfrm rot="2890908" flipH="1">
              <a:off x="7328456" y="-555068"/>
              <a:ext cx="1710027" cy="1406118"/>
              <a:chOff x="7754112" y="1826157"/>
              <a:chExt cx="1072114" cy="881576"/>
            </a:xfrm>
          </p:grpSpPr>
          <p:sp>
            <p:nvSpPr>
              <p:cNvPr id="205" name="Google Shape;205;p7"/>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7"/>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7"/>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7"/>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7"/>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7"/>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7"/>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7"/>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7"/>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7"/>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7"/>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7"/>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7"/>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7"/>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7"/>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7"/>
            <p:cNvGrpSpPr/>
            <p:nvPr/>
          </p:nvGrpSpPr>
          <p:grpSpPr>
            <a:xfrm rot="10800000" flipH="1">
              <a:off x="8600788" y="-415633"/>
              <a:ext cx="1241643" cy="2045444"/>
              <a:chOff x="5497045" y="1848477"/>
              <a:chExt cx="933636" cy="1538044"/>
            </a:xfrm>
          </p:grpSpPr>
          <p:sp>
            <p:nvSpPr>
              <p:cNvPr id="221" name="Google Shape;221;p7"/>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7"/>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7"/>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7"/>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7"/>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5"/>
        <p:cNvGrpSpPr/>
        <p:nvPr/>
      </p:nvGrpSpPr>
      <p:grpSpPr>
        <a:xfrm>
          <a:off x="0" y="0"/>
          <a:ext cx="0" cy="0"/>
          <a:chOff x="0" y="0"/>
          <a:chExt cx="0" cy="0"/>
        </a:xfrm>
      </p:grpSpPr>
      <p:grpSp>
        <p:nvGrpSpPr>
          <p:cNvPr id="266" name="Google Shape;266;p11"/>
          <p:cNvGrpSpPr/>
          <p:nvPr/>
        </p:nvGrpSpPr>
        <p:grpSpPr>
          <a:xfrm>
            <a:off x="-891784" y="-1487478"/>
            <a:ext cx="3456728" cy="7870533"/>
            <a:chOff x="-891784" y="-1487478"/>
            <a:chExt cx="3456728" cy="7870533"/>
          </a:xfrm>
        </p:grpSpPr>
        <p:sp>
          <p:nvSpPr>
            <p:cNvPr id="267" name="Google Shape;267;p11"/>
            <p:cNvSpPr/>
            <p:nvPr/>
          </p:nvSpPr>
          <p:spPr>
            <a:xfrm flipH="1">
              <a:off x="-652989" y="-143275"/>
              <a:ext cx="2102856" cy="5577858"/>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11"/>
            <p:cNvGrpSpPr/>
            <p:nvPr/>
          </p:nvGrpSpPr>
          <p:grpSpPr>
            <a:xfrm rot="-578643">
              <a:off x="-649705" y="3305708"/>
              <a:ext cx="1239983" cy="2994643"/>
              <a:chOff x="7641828" y="2979751"/>
              <a:chExt cx="797430" cy="1925845"/>
            </a:xfrm>
          </p:grpSpPr>
          <p:sp>
            <p:nvSpPr>
              <p:cNvPr id="269" name="Google Shape;269;p11"/>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1"/>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1"/>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1"/>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1"/>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1"/>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1"/>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1"/>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1"/>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1"/>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1"/>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1"/>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1"/>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1"/>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1"/>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1"/>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1"/>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1"/>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1"/>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1"/>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1"/>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11"/>
            <p:cNvGrpSpPr/>
            <p:nvPr/>
          </p:nvGrpSpPr>
          <p:grpSpPr>
            <a:xfrm rot="3810028" flipH="1">
              <a:off x="95345" y="4069285"/>
              <a:ext cx="1009352" cy="2455584"/>
              <a:chOff x="6623732" y="2930093"/>
              <a:chExt cx="759082" cy="1846719"/>
            </a:xfrm>
          </p:grpSpPr>
          <p:sp>
            <p:nvSpPr>
              <p:cNvPr id="295" name="Google Shape;295;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 name="Google Shape;301;p11"/>
            <p:cNvGrpSpPr/>
            <p:nvPr/>
          </p:nvGrpSpPr>
          <p:grpSpPr>
            <a:xfrm rot="1919638" flipH="1">
              <a:off x="-31341" y="3683434"/>
              <a:ext cx="1009330" cy="2455531"/>
              <a:chOff x="6623732" y="2930093"/>
              <a:chExt cx="759082" cy="1846719"/>
            </a:xfrm>
          </p:grpSpPr>
          <p:sp>
            <p:nvSpPr>
              <p:cNvPr id="302" name="Google Shape;302;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 name="Google Shape;308;p11"/>
            <p:cNvGrpSpPr/>
            <p:nvPr/>
          </p:nvGrpSpPr>
          <p:grpSpPr>
            <a:xfrm rot="-2890908">
              <a:off x="-325867" y="-555068"/>
              <a:ext cx="1710027" cy="1406118"/>
              <a:chOff x="7754112" y="1826157"/>
              <a:chExt cx="1072114" cy="881576"/>
            </a:xfrm>
          </p:grpSpPr>
          <p:sp>
            <p:nvSpPr>
              <p:cNvPr id="309" name="Google Shape;309;p11"/>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1"/>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1"/>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1"/>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1"/>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1"/>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1"/>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1"/>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1"/>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1"/>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1"/>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1"/>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1"/>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1"/>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1"/>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1"/>
            <p:cNvGrpSpPr/>
            <p:nvPr/>
          </p:nvGrpSpPr>
          <p:grpSpPr>
            <a:xfrm rot="-8100000" flipH="1">
              <a:off x="835303" y="-1490230"/>
              <a:ext cx="1009308" cy="2455478"/>
              <a:chOff x="6623732" y="2930093"/>
              <a:chExt cx="759082" cy="1846719"/>
            </a:xfrm>
          </p:grpSpPr>
          <p:sp>
            <p:nvSpPr>
              <p:cNvPr id="325" name="Google Shape;325;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1" name="Google Shape;331;p11"/>
          <p:cNvGrpSpPr/>
          <p:nvPr/>
        </p:nvGrpSpPr>
        <p:grpSpPr>
          <a:xfrm>
            <a:off x="6904323" y="-1296776"/>
            <a:ext cx="3148373" cy="7645536"/>
            <a:chOff x="6904323" y="-1296776"/>
            <a:chExt cx="3148373" cy="7645536"/>
          </a:xfrm>
        </p:grpSpPr>
        <p:grpSp>
          <p:nvGrpSpPr>
            <p:cNvPr id="332" name="Google Shape;332;p11"/>
            <p:cNvGrpSpPr/>
            <p:nvPr/>
          </p:nvGrpSpPr>
          <p:grpSpPr>
            <a:xfrm flipH="1">
              <a:off x="7258554" y="-1296776"/>
              <a:ext cx="2794141" cy="7645536"/>
              <a:chOff x="-1026771" y="-1296776"/>
              <a:chExt cx="2794141" cy="7645536"/>
            </a:xfrm>
          </p:grpSpPr>
          <p:sp>
            <p:nvSpPr>
              <p:cNvPr id="333" name="Google Shape;333;p11"/>
              <p:cNvSpPr/>
              <p:nvPr/>
            </p:nvSpPr>
            <p:spPr>
              <a:xfrm>
                <a:off x="-720343" y="-1296776"/>
                <a:ext cx="2487713" cy="6598696"/>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4" name="Google Shape;334;p11"/>
              <p:cNvGrpSpPr/>
              <p:nvPr/>
            </p:nvGrpSpPr>
            <p:grpSpPr>
              <a:xfrm>
                <a:off x="-1026771" y="3679241"/>
                <a:ext cx="2647959" cy="2669519"/>
                <a:chOff x="-1026771" y="3679241"/>
                <a:chExt cx="2647959" cy="2669519"/>
              </a:xfrm>
            </p:grpSpPr>
            <p:grpSp>
              <p:nvGrpSpPr>
                <p:cNvPr id="335" name="Google Shape;335;p11"/>
                <p:cNvGrpSpPr/>
                <p:nvPr/>
              </p:nvGrpSpPr>
              <p:grpSpPr>
                <a:xfrm rot="3810028" flipH="1">
                  <a:off x="-207467" y="4121485"/>
                  <a:ext cx="1009352" cy="2455584"/>
                  <a:chOff x="6623732" y="2930093"/>
                  <a:chExt cx="759082" cy="1846719"/>
                </a:xfrm>
              </p:grpSpPr>
              <p:sp>
                <p:nvSpPr>
                  <p:cNvPr id="336" name="Google Shape;336;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11"/>
                <p:cNvGrpSpPr/>
                <p:nvPr/>
              </p:nvGrpSpPr>
              <p:grpSpPr>
                <a:xfrm rot="1919638" flipH="1">
                  <a:off x="-351579" y="3760134"/>
                  <a:ext cx="1009330" cy="2455531"/>
                  <a:chOff x="6623732" y="2930093"/>
                  <a:chExt cx="759082" cy="1846719"/>
                </a:xfrm>
              </p:grpSpPr>
              <p:sp>
                <p:nvSpPr>
                  <p:cNvPr id="343" name="Google Shape;343;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49" name="Google Shape;349;p11"/>
            <p:cNvGrpSpPr/>
            <p:nvPr/>
          </p:nvGrpSpPr>
          <p:grpSpPr>
            <a:xfrm rot="-9900045">
              <a:off x="7090367" y="-801582"/>
              <a:ext cx="1754874" cy="1668736"/>
              <a:chOff x="6633366" y="1823482"/>
              <a:chExt cx="1030572" cy="979986"/>
            </a:xfrm>
          </p:grpSpPr>
          <p:sp>
            <p:nvSpPr>
              <p:cNvPr id="350" name="Google Shape;350;p11"/>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1"/>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1"/>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1"/>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1"/>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1"/>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1"/>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1"/>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1"/>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1"/>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1"/>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1"/>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1"/>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1"/>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1"/>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365;p11"/>
            <p:cNvGrpSpPr/>
            <p:nvPr/>
          </p:nvGrpSpPr>
          <p:grpSpPr>
            <a:xfrm rot="-10189737">
              <a:off x="8207101" y="-1069748"/>
              <a:ext cx="1240033" cy="2994762"/>
              <a:chOff x="7641828" y="2979751"/>
              <a:chExt cx="797430" cy="1925845"/>
            </a:xfrm>
          </p:grpSpPr>
          <p:sp>
            <p:nvSpPr>
              <p:cNvPr id="366" name="Google Shape;366;p11"/>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1"/>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1"/>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1"/>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1"/>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1"/>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1"/>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1"/>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1"/>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1"/>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1"/>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1"/>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1"/>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1"/>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1"/>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1"/>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1"/>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1"/>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1"/>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1"/>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1"/>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1"/>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1"/>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91" name="Google Shape;391;p11"/>
          <p:cNvSpPr txBox="1">
            <a:spLocks noGrp="1"/>
          </p:cNvSpPr>
          <p:nvPr>
            <p:ph type="title" hasCustomPrompt="1"/>
          </p:nvPr>
        </p:nvSpPr>
        <p:spPr>
          <a:xfrm>
            <a:off x="1284000" y="1711387"/>
            <a:ext cx="6576000" cy="1187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2" name="Google Shape;392;p11"/>
          <p:cNvSpPr txBox="1">
            <a:spLocks noGrp="1"/>
          </p:cNvSpPr>
          <p:nvPr>
            <p:ph type="subTitle" idx="1"/>
          </p:nvPr>
        </p:nvSpPr>
        <p:spPr>
          <a:xfrm>
            <a:off x="1284000" y="3036413"/>
            <a:ext cx="6576000" cy="3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72"/>
        <p:cNvGrpSpPr/>
        <p:nvPr/>
      </p:nvGrpSpPr>
      <p:grpSpPr>
        <a:xfrm>
          <a:off x="0" y="0"/>
          <a:ext cx="0" cy="0"/>
          <a:chOff x="0" y="0"/>
          <a:chExt cx="0" cy="0"/>
        </a:xfrm>
      </p:grpSpPr>
      <p:sp>
        <p:nvSpPr>
          <p:cNvPr id="773" name="Google Shape;77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4" name="Google Shape;774;p22"/>
          <p:cNvSpPr txBox="1">
            <a:spLocks noGrp="1"/>
          </p:cNvSpPr>
          <p:nvPr>
            <p:ph type="subTitle" idx="1"/>
          </p:nvPr>
        </p:nvSpPr>
        <p:spPr>
          <a:xfrm>
            <a:off x="5150027" y="2904475"/>
            <a:ext cx="2442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5" name="Google Shape;775;p22"/>
          <p:cNvSpPr txBox="1">
            <a:spLocks noGrp="1"/>
          </p:cNvSpPr>
          <p:nvPr>
            <p:ph type="subTitle" idx="2"/>
          </p:nvPr>
        </p:nvSpPr>
        <p:spPr>
          <a:xfrm>
            <a:off x="1551062" y="2904475"/>
            <a:ext cx="2442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6" name="Google Shape;776;p22"/>
          <p:cNvSpPr txBox="1">
            <a:spLocks noGrp="1"/>
          </p:cNvSpPr>
          <p:nvPr>
            <p:ph type="subTitle" idx="3"/>
          </p:nvPr>
        </p:nvSpPr>
        <p:spPr>
          <a:xfrm>
            <a:off x="1551062" y="2416850"/>
            <a:ext cx="24429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7" name="Google Shape;777;p22"/>
          <p:cNvSpPr txBox="1">
            <a:spLocks noGrp="1"/>
          </p:cNvSpPr>
          <p:nvPr>
            <p:ph type="subTitle" idx="4"/>
          </p:nvPr>
        </p:nvSpPr>
        <p:spPr>
          <a:xfrm>
            <a:off x="5150030" y="2416850"/>
            <a:ext cx="24429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78" name="Google Shape;778;p22"/>
          <p:cNvGrpSpPr/>
          <p:nvPr/>
        </p:nvGrpSpPr>
        <p:grpSpPr>
          <a:xfrm>
            <a:off x="-714255" y="-1468531"/>
            <a:ext cx="11055969" cy="7733852"/>
            <a:chOff x="-714255" y="-1468531"/>
            <a:chExt cx="11055969" cy="7733852"/>
          </a:xfrm>
        </p:grpSpPr>
        <p:grpSp>
          <p:nvGrpSpPr>
            <p:cNvPr id="779" name="Google Shape;779;p22"/>
            <p:cNvGrpSpPr/>
            <p:nvPr/>
          </p:nvGrpSpPr>
          <p:grpSpPr>
            <a:xfrm rot="-7621404" flipH="1">
              <a:off x="242175" y="4277916"/>
              <a:ext cx="1872733" cy="1539907"/>
              <a:chOff x="7754112" y="1826157"/>
              <a:chExt cx="1072114" cy="881576"/>
            </a:xfrm>
          </p:grpSpPr>
          <p:sp>
            <p:nvSpPr>
              <p:cNvPr id="780" name="Google Shape;780;p22"/>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2"/>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2"/>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2"/>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2"/>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2"/>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2"/>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2"/>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2"/>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2"/>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2"/>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2"/>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2"/>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2"/>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2"/>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5" name="Google Shape;795;p22"/>
            <p:cNvGrpSpPr/>
            <p:nvPr/>
          </p:nvGrpSpPr>
          <p:grpSpPr>
            <a:xfrm rot="1822579" flipH="1">
              <a:off x="-412778" y="3921667"/>
              <a:ext cx="1754924" cy="1668783"/>
              <a:chOff x="6633366" y="1823482"/>
              <a:chExt cx="1030572" cy="979986"/>
            </a:xfrm>
          </p:grpSpPr>
          <p:sp>
            <p:nvSpPr>
              <p:cNvPr id="796" name="Google Shape;796;p22"/>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2"/>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2"/>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2"/>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2"/>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22"/>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22"/>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2"/>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22"/>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22"/>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2"/>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2"/>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2"/>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2"/>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2"/>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1" name="Google Shape;811;p22"/>
            <p:cNvGrpSpPr/>
            <p:nvPr/>
          </p:nvGrpSpPr>
          <p:grpSpPr>
            <a:xfrm rot="-9812149" flipH="1">
              <a:off x="-221570" y="-1301968"/>
              <a:ext cx="1239969" cy="2994608"/>
              <a:chOff x="7641828" y="2979751"/>
              <a:chExt cx="797430" cy="1925845"/>
            </a:xfrm>
          </p:grpSpPr>
          <p:sp>
            <p:nvSpPr>
              <p:cNvPr id="812" name="Google Shape;812;p22"/>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2"/>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2"/>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2"/>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2"/>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2"/>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2"/>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2"/>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2"/>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2"/>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2"/>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2"/>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2"/>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2"/>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2"/>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2"/>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2"/>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2"/>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2"/>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2"/>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2"/>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2"/>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7" name="Google Shape;837;p22"/>
            <p:cNvGrpSpPr/>
            <p:nvPr/>
          </p:nvGrpSpPr>
          <p:grpSpPr>
            <a:xfrm rot="8514646">
              <a:off x="8081857" y="-1418652"/>
              <a:ext cx="1009504" cy="2455954"/>
              <a:chOff x="6623732" y="2930093"/>
              <a:chExt cx="759082" cy="1846719"/>
            </a:xfrm>
          </p:grpSpPr>
          <p:sp>
            <p:nvSpPr>
              <p:cNvPr id="838" name="Google Shape;838;p22"/>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2"/>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2"/>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2"/>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2"/>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2"/>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4" name="Google Shape;844;p22"/>
            <p:cNvGrpSpPr/>
            <p:nvPr/>
          </p:nvGrpSpPr>
          <p:grpSpPr>
            <a:xfrm>
              <a:off x="7710319" y="3592497"/>
              <a:ext cx="2631395" cy="2672825"/>
              <a:chOff x="7429444" y="3634747"/>
              <a:chExt cx="2631395" cy="2672825"/>
            </a:xfrm>
          </p:grpSpPr>
          <p:grpSp>
            <p:nvGrpSpPr>
              <p:cNvPr id="845" name="Google Shape;845;p22"/>
              <p:cNvGrpSpPr/>
              <p:nvPr/>
            </p:nvGrpSpPr>
            <p:grpSpPr>
              <a:xfrm rot="-3599948">
                <a:off x="8240441" y="4028700"/>
                <a:ext cx="1009400" cy="2455702"/>
                <a:chOff x="6623732" y="2930093"/>
                <a:chExt cx="759082" cy="1846719"/>
              </a:xfrm>
            </p:grpSpPr>
            <p:sp>
              <p:nvSpPr>
                <p:cNvPr id="846" name="Google Shape;846;p22"/>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2"/>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2"/>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2"/>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2"/>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2"/>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2" name="Google Shape;852;p22"/>
              <p:cNvGrpSpPr/>
              <p:nvPr/>
            </p:nvGrpSpPr>
            <p:grpSpPr>
              <a:xfrm>
                <a:off x="8436251" y="3634747"/>
                <a:ext cx="1241643" cy="2045444"/>
                <a:chOff x="5497045" y="1848477"/>
                <a:chExt cx="933636" cy="1538044"/>
              </a:xfrm>
            </p:grpSpPr>
            <p:sp>
              <p:nvSpPr>
                <p:cNvPr id="853" name="Google Shape;853;p22"/>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2"/>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2"/>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2"/>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2"/>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93"/>
        <p:cNvGrpSpPr/>
        <p:nvPr/>
      </p:nvGrpSpPr>
      <p:grpSpPr>
        <a:xfrm>
          <a:off x="0" y="0"/>
          <a:ext cx="0" cy="0"/>
          <a:chOff x="0" y="0"/>
          <a:chExt cx="0" cy="0"/>
        </a:xfrm>
      </p:grpSpPr>
      <p:sp>
        <p:nvSpPr>
          <p:cNvPr id="894" name="Google Shape;89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5" name="Google Shape;895;p24"/>
          <p:cNvSpPr txBox="1">
            <a:spLocks noGrp="1"/>
          </p:cNvSpPr>
          <p:nvPr>
            <p:ph type="subTitle" idx="1"/>
          </p:nvPr>
        </p:nvSpPr>
        <p:spPr>
          <a:xfrm>
            <a:off x="720002" y="2902660"/>
            <a:ext cx="2240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6" name="Google Shape;896;p24"/>
          <p:cNvSpPr txBox="1">
            <a:spLocks noGrp="1"/>
          </p:cNvSpPr>
          <p:nvPr>
            <p:ph type="subTitle" idx="2"/>
          </p:nvPr>
        </p:nvSpPr>
        <p:spPr>
          <a:xfrm>
            <a:off x="3451797" y="2902660"/>
            <a:ext cx="2240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7" name="Google Shape;897;p24"/>
          <p:cNvSpPr txBox="1">
            <a:spLocks noGrp="1"/>
          </p:cNvSpPr>
          <p:nvPr>
            <p:ph type="subTitle" idx="3"/>
          </p:nvPr>
        </p:nvSpPr>
        <p:spPr>
          <a:xfrm>
            <a:off x="6183598" y="2902660"/>
            <a:ext cx="2240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8" name="Google Shape;898;p24"/>
          <p:cNvSpPr txBox="1">
            <a:spLocks noGrp="1"/>
          </p:cNvSpPr>
          <p:nvPr>
            <p:ph type="subTitle" idx="4"/>
          </p:nvPr>
        </p:nvSpPr>
        <p:spPr>
          <a:xfrm>
            <a:off x="720002" y="2448083"/>
            <a:ext cx="22404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99" name="Google Shape;899;p24"/>
          <p:cNvSpPr txBox="1">
            <a:spLocks noGrp="1"/>
          </p:cNvSpPr>
          <p:nvPr>
            <p:ph type="subTitle" idx="5"/>
          </p:nvPr>
        </p:nvSpPr>
        <p:spPr>
          <a:xfrm>
            <a:off x="3451800" y="2448083"/>
            <a:ext cx="22404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0" name="Google Shape;900;p24"/>
          <p:cNvSpPr txBox="1">
            <a:spLocks noGrp="1"/>
          </p:cNvSpPr>
          <p:nvPr>
            <p:ph type="subTitle" idx="6"/>
          </p:nvPr>
        </p:nvSpPr>
        <p:spPr>
          <a:xfrm>
            <a:off x="6183598" y="2448083"/>
            <a:ext cx="22404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01" name="Google Shape;901;p24"/>
          <p:cNvGrpSpPr/>
          <p:nvPr/>
        </p:nvGrpSpPr>
        <p:grpSpPr>
          <a:xfrm>
            <a:off x="-896805" y="-1056923"/>
            <a:ext cx="10617236" cy="7515076"/>
            <a:chOff x="-896805" y="-1056923"/>
            <a:chExt cx="10617236" cy="7515076"/>
          </a:xfrm>
        </p:grpSpPr>
        <p:grpSp>
          <p:nvGrpSpPr>
            <p:cNvPr id="902" name="Google Shape;902;p24"/>
            <p:cNvGrpSpPr/>
            <p:nvPr/>
          </p:nvGrpSpPr>
          <p:grpSpPr>
            <a:xfrm rot="2890908" flipH="1">
              <a:off x="7771356" y="-653993"/>
              <a:ext cx="1710027" cy="1406118"/>
              <a:chOff x="7754112" y="1826157"/>
              <a:chExt cx="1072114" cy="881576"/>
            </a:xfrm>
          </p:grpSpPr>
          <p:sp>
            <p:nvSpPr>
              <p:cNvPr id="903" name="Google Shape;903;p24"/>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4"/>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4"/>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24"/>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24"/>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24"/>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4"/>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4"/>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4"/>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4"/>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24"/>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24"/>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4"/>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4"/>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4"/>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8" name="Google Shape;918;p24"/>
            <p:cNvGrpSpPr/>
            <p:nvPr/>
          </p:nvGrpSpPr>
          <p:grpSpPr>
            <a:xfrm rot="1283315">
              <a:off x="-566586" y="3967923"/>
              <a:ext cx="1241635" cy="2045432"/>
              <a:chOff x="5497045" y="1848477"/>
              <a:chExt cx="933636" cy="1538044"/>
            </a:xfrm>
          </p:grpSpPr>
          <p:sp>
            <p:nvSpPr>
              <p:cNvPr id="919" name="Google Shape;919;p24"/>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4"/>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4"/>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24"/>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4"/>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4" name="Google Shape;924;p24"/>
            <p:cNvGrpSpPr/>
            <p:nvPr/>
          </p:nvGrpSpPr>
          <p:grpSpPr>
            <a:xfrm rot="2033881">
              <a:off x="267834" y="3929775"/>
              <a:ext cx="1009357" cy="2455598"/>
              <a:chOff x="6623732" y="2930093"/>
              <a:chExt cx="759082" cy="1846719"/>
            </a:xfrm>
          </p:grpSpPr>
          <p:sp>
            <p:nvSpPr>
              <p:cNvPr id="925" name="Google Shape;925;p24"/>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24"/>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24"/>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4"/>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4"/>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4"/>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48"/>
        <p:cNvGrpSpPr/>
        <p:nvPr/>
      </p:nvGrpSpPr>
      <p:grpSpPr>
        <a:xfrm>
          <a:off x="0" y="0"/>
          <a:ext cx="0" cy="0"/>
          <a:chOff x="0" y="0"/>
          <a:chExt cx="0" cy="0"/>
        </a:xfrm>
      </p:grpSpPr>
      <p:grpSp>
        <p:nvGrpSpPr>
          <p:cNvPr id="1249" name="Google Shape;1249;p35"/>
          <p:cNvGrpSpPr/>
          <p:nvPr/>
        </p:nvGrpSpPr>
        <p:grpSpPr>
          <a:xfrm>
            <a:off x="-740401" y="-1056549"/>
            <a:ext cx="10580326" cy="7639203"/>
            <a:chOff x="-740401" y="-1056549"/>
            <a:chExt cx="10580326" cy="7639203"/>
          </a:xfrm>
        </p:grpSpPr>
        <p:grpSp>
          <p:nvGrpSpPr>
            <p:cNvPr id="1250" name="Google Shape;1250;p35"/>
            <p:cNvGrpSpPr/>
            <p:nvPr/>
          </p:nvGrpSpPr>
          <p:grpSpPr>
            <a:xfrm rot="761416" flipH="1">
              <a:off x="8286145" y="3343646"/>
              <a:ext cx="1239991" cy="2994661"/>
              <a:chOff x="7641828" y="2979751"/>
              <a:chExt cx="797430" cy="1925845"/>
            </a:xfrm>
          </p:grpSpPr>
          <p:sp>
            <p:nvSpPr>
              <p:cNvPr id="1251" name="Google Shape;1251;p35"/>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35"/>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35"/>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35"/>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35"/>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35"/>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35"/>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35"/>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35"/>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35"/>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35"/>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35"/>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35"/>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35"/>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35"/>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35"/>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35"/>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35"/>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35"/>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35"/>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35"/>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35"/>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35"/>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35"/>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35"/>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35"/>
            <p:cNvGrpSpPr/>
            <p:nvPr/>
          </p:nvGrpSpPr>
          <p:grpSpPr>
            <a:xfrm rot="9516685" flipH="1">
              <a:off x="-343048" y="-611749"/>
              <a:ext cx="1241635" cy="2045432"/>
              <a:chOff x="5497045" y="1848477"/>
              <a:chExt cx="933636" cy="1538044"/>
            </a:xfrm>
          </p:grpSpPr>
          <p:sp>
            <p:nvSpPr>
              <p:cNvPr id="1277" name="Google Shape;1277;p35"/>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35"/>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35"/>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35"/>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35"/>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35"/>
            <p:cNvGrpSpPr/>
            <p:nvPr/>
          </p:nvGrpSpPr>
          <p:grpSpPr>
            <a:xfrm rot="1799968" flipH="1">
              <a:off x="-440772" y="3897625"/>
              <a:ext cx="1754886" cy="1668747"/>
              <a:chOff x="6633366" y="1823482"/>
              <a:chExt cx="1030572" cy="979986"/>
            </a:xfrm>
          </p:grpSpPr>
          <p:sp>
            <p:nvSpPr>
              <p:cNvPr id="1283" name="Google Shape;1283;p35"/>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35"/>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35"/>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35"/>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35"/>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35"/>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35"/>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35"/>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35"/>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35"/>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35"/>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35"/>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35"/>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35"/>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35"/>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8" name="Google Shape;1298;p35"/>
            <p:cNvGrpSpPr/>
            <p:nvPr/>
          </p:nvGrpSpPr>
          <p:grpSpPr>
            <a:xfrm rot="-2703291">
              <a:off x="7447906" y="3674512"/>
              <a:ext cx="1009309" cy="2455479"/>
              <a:chOff x="6623732" y="2930093"/>
              <a:chExt cx="759082" cy="1846719"/>
            </a:xfrm>
          </p:grpSpPr>
          <p:sp>
            <p:nvSpPr>
              <p:cNvPr id="1299" name="Google Shape;1299;p35"/>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35"/>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35"/>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35"/>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35"/>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35"/>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5" name="Google Shape;1305;p35"/>
            <p:cNvGrpSpPr/>
            <p:nvPr/>
          </p:nvGrpSpPr>
          <p:grpSpPr>
            <a:xfrm rot="-1736622">
              <a:off x="7985671" y="4036223"/>
              <a:ext cx="1009338" cy="2455551"/>
              <a:chOff x="6623732" y="2930093"/>
              <a:chExt cx="759082" cy="1846719"/>
            </a:xfrm>
          </p:grpSpPr>
          <p:sp>
            <p:nvSpPr>
              <p:cNvPr id="1306" name="Google Shape;1306;p35"/>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35"/>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35"/>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35"/>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35"/>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35"/>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2" name="Google Shape;1312;p35"/>
            <p:cNvGrpSpPr/>
            <p:nvPr/>
          </p:nvGrpSpPr>
          <p:grpSpPr>
            <a:xfrm rot="8766119" flipH="1">
              <a:off x="491371" y="-983767"/>
              <a:ext cx="1009357" cy="2455598"/>
              <a:chOff x="6623732" y="2930093"/>
              <a:chExt cx="759082" cy="1846719"/>
            </a:xfrm>
          </p:grpSpPr>
          <p:sp>
            <p:nvSpPr>
              <p:cNvPr id="1313" name="Google Shape;1313;p35"/>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35"/>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35"/>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35"/>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35"/>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35"/>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9" name="Google Shape;1319;p35"/>
            <p:cNvGrpSpPr/>
            <p:nvPr/>
          </p:nvGrpSpPr>
          <p:grpSpPr>
            <a:xfrm rot="1664321" flipH="1">
              <a:off x="7641358" y="-709216"/>
              <a:ext cx="1872700" cy="1539880"/>
              <a:chOff x="7754112" y="1826157"/>
              <a:chExt cx="1072114" cy="881576"/>
            </a:xfrm>
          </p:grpSpPr>
          <p:sp>
            <p:nvSpPr>
              <p:cNvPr id="1320" name="Google Shape;1320;p35"/>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35"/>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35"/>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35"/>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35"/>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35"/>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35"/>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35"/>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35"/>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35"/>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35"/>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35"/>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35"/>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35"/>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35"/>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rgbClr val="FFFFFF"/>
        </a:solidFill>
        <a:effectLst/>
      </p:bgPr>
    </p:bg>
    <p:spTree>
      <p:nvGrpSpPr>
        <p:cNvPr id="1" name="Shape 1335"/>
        <p:cNvGrpSpPr/>
        <p:nvPr/>
      </p:nvGrpSpPr>
      <p:grpSpPr>
        <a:xfrm>
          <a:off x="0" y="0"/>
          <a:ext cx="0" cy="0"/>
          <a:chOff x="0" y="0"/>
          <a:chExt cx="0" cy="0"/>
        </a:xfrm>
      </p:grpSpPr>
      <p:grpSp>
        <p:nvGrpSpPr>
          <p:cNvPr id="1336" name="Google Shape;1336;p36"/>
          <p:cNvGrpSpPr/>
          <p:nvPr/>
        </p:nvGrpSpPr>
        <p:grpSpPr>
          <a:xfrm>
            <a:off x="-1200771" y="-1500378"/>
            <a:ext cx="4053752" cy="7796938"/>
            <a:chOff x="-1200771" y="-1500378"/>
            <a:chExt cx="4053752" cy="7796938"/>
          </a:xfrm>
        </p:grpSpPr>
        <p:sp>
          <p:nvSpPr>
            <p:cNvPr id="1337" name="Google Shape;1337;p36"/>
            <p:cNvSpPr/>
            <p:nvPr/>
          </p:nvSpPr>
          <p:spPr>
            <a:xfrm flipH="1">
              <a:off x="-550851" y="-143275"/>
              <a:ext cx="2102856" cy="5577858"/>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38" name="Google Shape;1338;p36"/>
            <p:cNvGrpSpPr/>
            <p:nvPr/>
          </p:nvGrpSpPr>
          <p:grpSpPr>
            <a:xfrm>
              <a:off x="-1200771" y="3602541"/>
              <a:ext cx="2647959" cy="2694019"/>
              <a:chOff x="-621821" y="3602541"/>
              <a:chExt cx="2647959" cy="2694019"/>
            </a:xfrm>
          </p:grpSpPr>
          <p:grpSp>
            <p:nvGrpSpPr>
              <p:cNvPr id="1339" name="Google Shape;1339;p36"/>
              <p:cNvGrpSpPr/>
              <p:nvPr/>
            </p:nvGrpSpPr>
            <p:grpSpPr>
              <a:xfrm rot="3810028" flipH="1">
                <a:off x="197483" y="4069285"/>
                <a:ext cx="1009352" cy="2455584"/>
                <a:chOff x="6623732" y="2930093"/>
                <a:chExt cx="759082" cy="1846719"/>
              </a:xfrm>
            </p:grpSpPr>
            <p:sp>
              <p:nvSpPr>
                <p:cNvPr id="1340" name="Google Shape;1340;p36"/>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36"/>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36"/>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36"/>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36"/>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36"/>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6" name="Google Shape;1346;p36"/>
              <p:cNvGrpSpPr/>
              <p:nvPr/>
            </p:nvGrpSpPr>
            <p:grpSpPr>
              <a:xfrm rot="1919638" flipH="1">
                <a:off x="70796" y="3683434"/>
                <a:ext cx="1009330" cy="2455531"/>
                <a:chOff x="6623732" y="2930093"/>
                <a:chExt cx="759082" cy="1846719"/>
              </a:xfrm>
            </p:grpSpPr>
            <p:sp>
              <p:nvSpPr>
                <p:cNvPr id="1347" name="Google Shape;1347;p36"/>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36"/>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36"/>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36"/>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36"/>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36"/>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53" name="Google Shape;1353;p36"/>
            <p:cNvGrpSpPr/>
            <p:nvPr/>
          </p:nvGrpSpPr>
          <p:grpSpPr>
            <a:xfrm>
              <a:off x="-355203" y="-1500378"/>
              <a:ext cx="3208184" cy="2754358"/>
              <a:chOff x="-271303" y="-1500378"/>
              <a:chExt cx="3208184" cy="2754358"/>
            </a:xfrm>
          </p:grpSpPr>
          <p:grpSp>
            <p:nvGrpSpPr>
              <p:cNvPr id="1354" name="Google Shape;1354;p36"/>
              <p:cNvGrpSpPr/>
              <p:nvPr/>
            </p:nvGrpSpPr>
            <p:grpSpPr>
              <a:xfrm rot="-2890908">
                <a:off x="-32255" y="-555068"/>
                <a:ext cx="1710027" cy="1406118"/>
                <a:chOff x="7754112" y="1826157"/>
                <a:chExt cx="1072114" cy="881576"/>
              </a:xfrm>
            </p:grpSpPr>
            <p:sp>
              <p:nvSpPr>
                <p:cNvPr id="1355" name="Google Shape;1355;p36"/>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36"/>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36"/>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36"/>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36"/>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36"/>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36"/>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36"/>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36"/>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36"/>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36"/>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36"/>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36"/>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36"/>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36"/>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0" name="Google Shape;1370;p36"/>
              <p:cNvGrpSpPr/>
              <p:nvPr/>
            </p:nvGrpSpPr>
            <p:grpSpPr>
              <a:xfrm rot="-8100000" flipH="1">
                <a:off x="1207240" y="-1503130"/>
                <a:ext cx="1009308" cy="2455478"/>
                <a:chOff x="6623732" y="2930093"/>
                <a:chExt cx="759082" cy="1846719"/>
              </a:xfrm>
            </p:grpSpPr>
            <p:sp>
              <p:nvSpPr>
                <p:cNvPr id="1371" name="Google Shape;1371;p36"/>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36"/>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36"/>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36"/>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36"/>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36"/>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1pPr>
            <a:lvl2pPr lvl="1"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2pPr>
            <a:lvl3pPr lvl="2"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3pPr>
            <a:lvl4pPr lvl="3"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4pPr>
            <a:lvl5pPr lvl="4"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5pPr>
            <a:lvl6pPr lvl="5"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6pPr>
            <a:lvl7pPr lvl="6"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7pPr>
            <a:lvl8pPr lvl="7"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8pPr>
            <a:lvl9pPr lvl="8"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1pPr>
            <a:lvl2pPr marL="914400" lvl="1"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2pPr>
            <a:lvl3pPr marL="1371600" lvl="2"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3pPr>
            <a:lvl4pPr marL="1828800" lvl="3"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4pPr>
            <a:lvl5pPr marL="2286000" lvl="4"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5pPr>
            <a:lvl6pPr marL="2743200" lvl="5"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6pPr>
            <a:lvl7pPr marL="3200400" lvl="6"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7pPr>
            <a:lvl8pPr marL="3657600" lvl="7"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8pPr>
            <a:lvl9pPr marL="4114800" lvl="8"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8" r:id="rId5"/>
    <p:sldLayoutId id="2147483670" r:id="rId6"/>
    <p:sldLayoutId id="2147483681" r:id="rId7"/>
    <p:sldLayoutId id="214748368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app.powerbi.com/links/8ZKZs5cUB2?ctid=cf4e8a24-641b-40d2-905e-9a328b644fab&amp;pbi_source=linkShare&amp;bookmarkGuid=e9712d01-3dcf-4b21-a684-e942b903b221" TargetMode="Externa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grpSp>
        <p:nvGrpSpPr>
          <p:cNvPr id="1387" name="Google Shape;1387;p40"/>
          <p:cNvGrpSpPr/>
          <p:nvPr/>
        </p:nvGrpSpPr>
        <p:grpSpPr>
          <a:xfrm>
            <a:off x="53087" y="-2771843"/>
            <a:ext cx="9945351" cy="9546213"/>
            <a:chOff x="53087" y="-2771843"/>
            <a:chExt cx="9945351" cy="9546213"/>
          </a:xfrm>
        </p:grpSpPr>
        <p:sp>
          <p:nvSpPr>
            <p:cNvPr id="1388" name="Google Shape;1388;p40"/>
            <p:cNvSpPr/>
            <p:nvPr/>
          </p:nvSpPr>
          <p:spPr>
            <a:xfrm>
              <a:off x="4633838" y="-24300"/>
              <a:ext cx="4569000" cy="5204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Sans"/>
                <a:ea typeface="Nunito Sans"/>
                <a:cs typeface="Nunito Sans"/>
                <a:sym typeface="Nunito Sans"/>
              </a:endParaRPr>
            </a:p>
          </p:txBody>
        </p:sp>
        <p:grpSp>
          <p:nvGrpSpPr>
            <p:cNvPr id="1389" name="Google Shape;1389;p40"/>
            <p:cNvGrpSpPr/>
            <p:nvPr/>
          </p:nvGrpSpPr>
          <p:grpSpPr>
            <a:xfrm>
              <a:off x="5943787" y="339950"/>
              <a:ext cx="4007969" cy="4967903"/>
              <a:chOff x="5943787" y="339950"/>
              <a:chExt cx="4007969" cy="4967903"/>
            </a:xfrm>
          </p:grpSpPr>
          <p:grpSp>
            <p:nvGrpSpPr>
              <p:cNvPr id="1390" name="Google Shape;1390;p40"/>
              <p:cNvGrpSpPr/>
              <p:nvPr/>
            </p:nvGrpSpPr>
            <p:grpSpPr>
              <a:xfrm rot="6299939" flipH="1">
                <a:off x="8196316" y="1600267"/>
                <a:ext cx="1710068" cy="1406151"/>
                <a:chOff x="7754112" y="1826157"/>
                <a:chExt cx="1072114" cy="881576"/>
              </a:xfrm>
            </p:grpSpPr>
            <p:sp>
              <p:nvSpPr>
                <p:cNvPr id="1391" name="Google Shape;1391;p40"/>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0"/>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0"/>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0"/>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0"/>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0"/>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0"/>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0"/>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0"/>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0"/>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0"/>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0"/>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0"/>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0"/>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0"/>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6" name="Google Shape;1406;p40"/>
              <p:cNvGrpSpPr/>
              <p:nvPr/>
            </p:nvGrpSpPr>
            <p:grpSpPr>
              <a:xfrm>
                <a:off x="5943787" y="2881310"/>
                <a:ext cx="984053" cy="1621098"/>
                <a:chOff x="5497045" y="1848477"/>
                <a:chExt cx="933636" cy="1538044"/>
              </a:xfrm>
            </p:grpSpPr>
            <p:sp>
              <p:nvSpPr>
                <p:cNvPr id="1407" name="Google Shape;1407;p40"/>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40"/>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0"/>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0"/>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0"/>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2" name="Google Shape;1412;p40"/>
              <p:cNvSpPr/>
              <p:nvPr/>
            </p:nvSpPr>
            <p:spPr>
              <a:xfrm>
                <a:off x="6249738" y="339950"/>
                <a:ext cx="1901209" cy="4967903"/>
              </a:xfrm>
              <a:custGeom>
                <a:avLst/>
                <a:gdLst/>
                <a:ahLst/>
                <a:cxnLst/>
                <a:rect l="l" t="t" r="r" b="b"/>
                <a:pathLst>
                  <a:path w="1256998" h="3284564" extrusionOk="0">
                    <a:moveTo>
                      <a:pt x="155479" y="1364915"/>
                    </a:moveTo>
                    <a:cubicBezTo>
                      <a:pt x="119963" y="1338216"/>
                      <a:pt x="133250" y="1213782"/>
                      <a:pt x="124433" y="1143121"/>
                    </a:cubicBezTo>
                    <a:cubicBezTo>
                      <a:pt x="115492" y="1072336"/>
                      <a:pt x="53275" y="927536"/>
                      <a:pt x="53275" y="927536"/>
                    </a:cubicBezTo>
                    <a:cubicBezTo>
                      <a:pt x="53275" y="927536"/>
                      <a:pt x="142192" y="1005028"/>
                      <a:pt x="159950" y="1154546"/>
                    </a:cubicBezTo>
                    <a:cubicBezTo>
                      <a:pt x="177709" y="1304065"/>
                      <a:pt x="248866" y="1356098"/>
                      <a:pt x="435392" y="1440420"/>
                    </a:cubicBezTo>
                    <a:cubicBezTo>
                      <a:pt x="491151" y="1465629"/>
                      <a:pt x="528655" y="1490342"/>
                      <a:pt x="553864" y="1512447"/>
                    </a:cubicBezTo>
                    <a:cubicBezTo>
                      <a:pt x="553740" y="1386648"/>
                      <a:pt x="552871" y="1288790"/>
                      <a:pt x="550263" y="1273391"/>
                    </a:cubicBezTo>
                    <a:cubicBezTo>
                      <a:pt x="545047" y="1242717"/>
                      <a:pt x="553368" y="1118533"/>
                      <a:pt x="555727" y="1001551"/>
                    </a:cubicBezTo>
                    <a:cubicBezTo>
                      <a:pt x="527661" y="957465"/>
                      <a:pt x="486680" y="914994"/>
                      <a:pt x="426575" y="892889"/>
                    </a:cubicBezTo>
                    <a:cubicBezTo>
                      <a:pt x="284383" y="840483"/>
                      <a:pt x="139832" y="788449"/>
                      <a:pt x="76622" y="687860"/>
                    </a:cubicBezTo>
                    <a:cubicBezTo>
                      <a:pt x="76622" y="687860"/>
                      <a:pt x="241043" y="757403"/>
                      <a:pt x="344861" y="774541"/>
                    </a:cubicBezTo>
                    <a:cubicBezTo>
                      <a:pt x="428189" y="788325"/>
                      <a:pt x="501831" y="837130"/>
                      <a:pt x="555230" y="889039"/>
                    </a:cubicBezTo>
                    <a:cubicBezTo>
                      <a:pt x="554361" y="865568"/>
                      <a:pt x="552747" y="844208"/>
                      <a:pt x="550263" y="826574"/>
                    </a:cubicBezTo>
                    <a:cubicBezTo>
                      <a:pt x="533250" y="707233"/>
                      <a:pt x="558459" y="481837"/>
                      <a:pt x="491151" y="441974"/>
                    </a:cubicBezTo>
                    <a:cubicBezTo>
                      <a:pt x="423843" y="402235"/>
                      <a:pt x="328593" y="366842"/>
                      <a:pt x="217820" y="309717"/>
                    </a:cubicBezTo>
                    <a:cubicBezTo>
                      <a:pt x="107047" y="252592"/>
                      <a:pt x="76622" y="188388"/>
                      <a:pt x="76622" y="188388"/>
                    </a:cubicBezTo>
                    <a:cubicBezTo>
                      <a:pt x="76622" y="188388"/>
                      <a:pt x="147407" y="269605"/>
                      <a:pt x="228873" y="252219"/>
                    </a:cubicBezTo>
                    <a:cubicBezTo>
                      <a:pt x="310338" y="234833"/>
                      <a:pt x="478857" y="402235"/>
                      <a:pt x="488792" y="344737"/>
                    </a:cubicBezTo>
                    <a:cubicBezTo>
                      <a:pt x="498726" y="287239"/>
                      <a:pt x="417013" y="238683"/>
                      <a:pt x="396646" y="163551"/>
                    </a:cubicBezTo>
                    <a:cubicBezTo>
                      <a:pt x="376280" y="88295"/>
                      <a:pt x="384228" y="0"/>
                      <a:pt x="384228" y="0"/>
                    </a:cubicBezTo>
                    <a:cubicBezTo>
                      <a:pt x="384228" y="0"/>
                      <a:pt x="456379" y="216454"/>
                      <a:pt x="531263" y="287239"/>
                    </a:cubicBezTo>
                    <a:cubicBezTo>
                      <a:pt x="606270" y="358025"/>
                      <a:pt x="628375" y="590002"/>
                      <a:pt x="628375" y="590002"/>
                    </a:cubicBezTo>
                    <a:cubicBezTo>
                      <a:pt x="654206" y="486059"/>
                      <a:pt x="832411" y="433157"/>
                      <a:pt x="907543" y="402235"/>
                    </a:cubicBezTo>
                    <a:cubicBezTo>
                      <a:pt x="982675" y="371313"/>
                      <a:pt x="1009250" y="340391"/>
                      <a:pt x="1044519" y="287364"/>
                    </a:cubicBezTo>
                    <a:cubicBezTo>
                      <a:pt x="1079911" y="234337"/>
                      <a:pt x="1150573" y="143061"/>
                      <a:pt x="1150573" y="143061"/>
                    </a:cubicBezTo>
                    <a:cubicBezTo>
                      <a:pt x="1150573" y="143061"/>
                      <a:pt x="1146102" y="234337"/>
                      <a:pt x="1070970" y="366966"/>
                    </a:cubicBezTo>
                    <a:cubicBezTo>
                      <a:pt x="995838" y="499596"/>
                      <a:pt x="832287" y="477491"/>
                      <a:pt x="774417" y="549394"/>
                    </a:cubicBezTo>
                    <a:cubicBezTo>
                      <a:pt x="716547" y="621297"/>
                      <a:pt x="765972" y="1175906"/>
                      <a:pt x="774417" y="1207449"/>
                    </a:cubicBezTo>
                    <a:cubicBezTo>
                      <a:pt x="782861" y="1238992"/>
                      <a:pt x="880843" y="1171435"/>
                      <a:pt x="916236" y="1123003"/>
                    </a:cubicBezTo>
                    <a:cubicBezTo>
                      <a:pt x="951628" y="1074571"/>
                      <a:pt x="964916" y="826698"/>
                      <a:pt x="978080" y="751566"/>
                    </a:cubicBezTo>
                    <a:cubicBezTo>
                      <a:pt x="991368" y="676435"/>
                      <a:pt x="1035577" y="621669"/>
                      <a:pt x="1035577" y="621669"/>
                    </a:cubicBezTo>
                    <a:cubicBezTo>
                      <a:pt x="1035577" y="621669"/>
                      <a:pt x="1035577" y="621669"/>
                      <a:pt x="1015708" y="786959"/>
                    </a:cubicBezTo>
                    <a:cubicBezTo>
                      <a:pt x="995838" y="952249"/>
                      <a:pt x="1015708" y="1060042"/>
                      <a:pt x="1015708" y="1060042"/>
                    </a:cubicBezTo>
                    <a:cubicBezTo>
                      <a:pt x="1015708" y="1060042"/>
                      <a:pt x="1088604" y="1007884"/>
                      <a:pt x="1092827" y="926170"/>
                    </a:cubicBezTo>
                    <a:cubicBezTo>
                      <a:pt x="1097049" y="844333"/>
                      <a:pt x="1101768" y="817881"/>
                      <a:pt x="1128344" y="791430"/>
                    </a:cubicBezTo>
                    <a:cubicBezTo>
                      <a:pt x="1154919" y="764854"/>
                      <a:pt x="1256999" y="698664"/>
                      <a:pt x="1256999" y="698664"/>
                    </a:cubicBezTo>
                    <a:lnTo>
                      <a:pt x="1137533" y="857993"/>
                    </a:lnTo>
                    <a:cubicBezTo>
                      <a:pt x="1137533" y="857993"/>
                      <a:pt x="1155167" y="928157"/>
                      <a:pt x="1093199" y="1095434"/>
                    </a:cubicBezTo>
                    <a:cubicBezTo>
                      <a:pt x="1031107" y="1262711"/>
                      <a:pt x="801613" y="1330392"/>
                      <a:pt x="782985" y="1407014"/>
                    </a:cubicBezTo>
                    <a:cubicBezTo>
                      <a:pt x="764358" y="1483636"/>
                      <a:pt x="782985" y="3284564"/>
                      <a:pt x="782985" y="3284564"/>
                    </a:cubicBezTo>
                    <a:lnTo>
                      <a:pt x="550263" y="3284564"/>
                    </a:lnTo>
                    <a:cubicBezTo>
                      <a:pt x="550263" y="3284564"/>
                      <a:pt x="552623" y="1927472"/>
                      <a:pt x="553492" y="1694253"/>
                    </a:cubicBezTo>
                    <a:cubicBezTo>
                      <a:pt x="497981" y="1616638"/>
                      <a:pt x="403601" y="1508473"/>
                      <a:pt x="302390" y="1495558"/>
                    </a:cubicBezTo>
                    <a:cubicBezTo>
                      <a:pt x="142688" y="1475191"/>
                      <a:pt x="133250" y="1427132"/>
                      <a:pt x="76622" y="1378203"/>
                    </a:cubicBezTo>
                    <a:cubicBezTo>
                      <a:pt x="19870" y="1329274"/>
                      <a:pt x="0" y="1196024"/>
                      <a:pt x="0" y="1196024"/>
                    </a:cubicBezTo>
                    <a:cubicBezTo>
                      <a:pt x="22229" y="1329274"/>
                      <a:pt x="191120" y="1391491"/>
                      <a:pt x="155479" y="1364915"/>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3" name="Google Shape;1413;p40"/>
            <p:cNvGrpSpPr/>
            <p:nvPr/>
          </p:nvGrpSpPr>
          <p:grpSpPr>
            <a:xfrm>
              <a:off x="4633838" y="1"/>
              <a:ext cx="4726593" cy="5205802"/>
              <a:chOff x="4633838" y="1"/>
              <a:chExt cx="4726593" cy="5205802"/>
            </a:xfrm>
          </p:grpSpPr>
          <p:sp>
            <p:nvSpPr>
              <p:cNvPr id="1414" name="Google Shape;1414;p40"/>
              <p:cNvSpPr/>
              <p:nvPr/>
            </p:nvSpPr>
            <p:spPr>
              <a:xfrm>
                <a:off x="4633838" y="237900"/>
                <a:ext cx="1901209" cy="4967903"/>
              </a:xfrm>
              <a:custGeom>
                <a:avLst/>
                <a:gdLst/>
                <a:ahLst/>
                <a:cxnLst/>
                <a:rect l="l" t="t" r="r" b="b"/>
                <a:pathLst>
                  <a:path w="1256998" h="3284564" extrusionOk="0">
                    <a:moveTo>
                      <a:pt x="155479" y="1364915"/>
                    </a:moveTo>
                    <a:cubicBezTo>
                      <a:pt x="119963" y="1338216"/>
                      <a:pt x="133250" y="1213782"/>
                      <a:pt x="124433" y="1143121"/>
                    </a:cubicBezTo>
                    <a:cubicBezTo>
                      <a:pt x="115492" y="1072336"/>
                      <a:pt x="53275" y="927536"/>
                      <a:pt x="53275" y="927536"/>
                    </a:cubicBezTo>
                    <a:cubicBezTo>
                      <a:pt x="53275" y="927536"/>
                      <a:pt x="142192" y="1005028"/>
                      <a:pt x="159950" y="1154546"/>
                    </a:cubicBezTo>
                    <a:cubicBezTo>
                      <a:pt x="177709" y="1304065"/>
                      <a:pt x="248866" y="1356098"/>
                      <a:pt x="435392" y="1440420"/>
                    </a:cubicBezTo>
                    <a:cubicBezTo>
                      <a:pt x="491151" y="1465629"/>
                      <a:pt x="528655" y="1490342"/>
                      <a:pt x="553864" y="1512447"/>
                    </a:cubicBezTo>
                    <a:cubicBezTo>
                      <a:pt x="553740" y="1386648"/>
                      <a:pt x="552871" y="1288790"/>
                      <a:pt x="550263" y="1273391"/>
                    </a:cubicBezTo>
                    <a:cubicBezTo>
                      <a:pt x="545047" y="1242717"/>
                      <a:pt x="553368" y="1118533"/>
                      <a:pt x="555727" y="1001551"/>
                    </a:cubicBezTo>
                    <a:cubicBezTo>
                      <a:pt x="527661" y="957465"/>
                      <a:pt x="486680" y="914994"/>
                      <a:pt x="426575" y="892889"/>
                    </a:cubicBezTo>
                    <a:cubicBezTo>
                      <a:pt x="284383" y="840483"/>
                      <a:pt x="139832" y="788449"/>
                      <a:pt x="76622" y="687860"/>
                    </a:cubicBezTo>
                    <a:cubicBezTo>
                      <a:pt x="76622" y="687860"/>
                      <a:pt x="241043" y="757403"/>
                      <a:pt x="344861" y="774541"/>
                    </a:cubicBezTo>
                    <a:cubicBezTo>
                      <a:pt x="428189" y="788325"/>
                      <a:pt x="501831" y="837130"/>
                      <a:pt x="555230" y="889039"/>
                    </a:cubicBezTo>
                    <a:cubicBezTo>
                      <a:pt x="554361" y="865568"/>
                      <a:pt x="552747" y="844208"/>
                      <a:pt x="550263" y="826574"/>
                    </a:cubicBezTo>
                    <a:cubicBezTo>
                      <a:pt x="533250" y="707233"/>
                      <a:pt x="558459" y="481837"/>
                      <a:pt x="491151" y="441974"/>
                    </a:cubicBezTo>
                    <a:cubicBezTo>
                      <a:pt x="423843" y="402235"/>
                      <a:pt x="328593" y="366842"/>
                      <a:pt x="217820" y="309717"/>
                    </a:cubicBezTo>
                    <a:cubicBezTo>
                      <a:pt x="107047" y="252592"/>
                      <a:pt x="76622" y="188388"/>
                      <a:pt x="76622" y="188388"/>
                    </a:cubicBezTo>
                    <a:cubicBezTo>
                      <a:pt x="76622" y="188388"/>
                      <a:pt x="147407" y="269605"/>
                      <a:pt x="228873" y="252219"/>
                    </a:cubicBezTo>
                    <a:cubicBezTo>
                      <a:pt x="310338" y="234833"/>
                      <a:pt x="478857" y="402235"/>
                      <a:pt x="488792" y="344737"/>
                    </a:cubicBezTo>
                    <a:cubicBezTo>
                      <a:pt x="498726" y="287239"/>
                      <a:pt x="417013" y="238683"/>
                      <a:pt x="396646" y="163551"/>
                    </a:cubicBezTo>
                    <a:cubicBezTo>
                      <a:pt x="376280" y="88295"/>
                      <a:pt x="384228" y="0"/>
                      <a:pt x="384228" y="0"/>
                    </a:cubicBezTo>
                    <a:cubicBezTo>
                      <a:pt x="384228" y="0"/>
                      <a:pt x="456379" y="216454"/>
                      <a:pt x="531263" y="287239"/>
                    </a:cubicBezTo>
                    <a:cubicBezTo>
                      <a:pt x="606270" y="358025"/>
                      <a:pt x="628375" y="590002"/>
                      <a:pt x="628375" y="590002"/>
                    </a:cubicBezTo>
                    <a:cubicBezTo>
                      <a:pt x="654206" y="486059"/>
                      <a:pt x="832411" y="433157"/>
                      <a:pt x="907543" y="402235"/>
                    </a:cubicBezTo>
                    <a:cubicBezTo>
                      <a:pt x="982675" y="371313"/>
                      <a:pt x="1009250" y="340391"/>
                      <a:pt x="1044519" y="287364"/>
                    </a:cubicBezTo>
                    <a:cubicBezTo>
                      <a:pt x="1079911" y="234337"/>
                      <a:pt x="1150573" y="143061"/>
                      <a:pt x="1150573" y="143061"/>
                    </a:cubicBezTo>
                    <a:cubicBezTo>
                      <a:pt x="1150573" y="143061"/>
                      <a:pt x="1146102" y="234337"/>
                      <a:pt x="1070970" y="366966"/>
                    </a:cubicBezTo>
                    <a:cubicBezTo>
                      <a:pt x="995838" y="499596"/>
                      <a:pt x="832287" y="477491"/>
                      <a:pt x="774417" y="549394"/>
                    </a:cubicBezTo>
                    <a:cubicBezTo>
                      <a:pt x="716547" y="621297"/>
                      <a:pt x="765972" y="1175906"/>
                      <a:pt x="774417" y="1207449"/>
                    </a:cubicBezTo>
                    <a:cubicBezTo>
                      <a:pt x="782861" y="1238992"/>
                      <a:pt x="880843" y="1171435"/>
                      <a:pt x="916236" y="1123003"/>
                    </a:cubicBezTo>
                    <a:cubicBezTo>
                      <a:pt x="951628" y="1074571"/>
                      <a:pt x="964916" y="826698"/>
                      <a:pt x="978080" y="751566"/>
                    </a:cubicBezTo>
                    <a:cubicBezTo>
                      <a:pt x="991368" y="676435"/>
                      <a:pt x="1035577" y="621669"/>
                      <a:pt x="1035577" y="621669"/>
                    </a:cubicBezTo>
                    <a:cubicBezTo>
                      <a:pt x="1035577" y="621669"/>
                      <a:pt x="1035577" y="621669"/>
                      <a:pt x="1015708" y="786959"/>
                    </a:cubicBezTo>
                    <a:cubicBezTo>
                      <a:pt x="995838" y="952249"/>
                      <a:pt x="1015708" y="1060042"/>
                      <a:pt x="1015708" y="1060042"/>
                    </a:cubicBezTo>
                    <a:cubicBezTo>
                      <a:pt x="1015708" y="1060042"/>
                      <a:pt x="1088604" y="1007884"/>
                      <a:pt x="1092827" y="926170"/>
                    </a:cubicBezTo>
                    <a:cubicBezTo>
                      <a:pt x="1097049" y="844333"/>
                      <a:pt x="1101768" y="817881"/>
                      <a:pt x="1128344" y="791430"/>
                    </a:cubicBezTo>
                    <a:cubicBezTo>
                      <a:pt x="1154919" y="764854"/>
                      <a:pt x="1256999" y="698664"/>
                      <a:pt x="1256999" y="698664"/>
                    </a:cubicBezTo>
                    <a:lnTo>
                      <a:pt x="1137533" y="857993"/>
                    </a:lnTo>
                    <a:cubicBezTo>
                      <a:pt x="1137533" y="857993"/>
                      <a:pt x="1155167" y="928157"/>
                      <a:pt x="1093199" y="1095434"/>
                    </a:cubicBezTo>
                    <a:cubicBezTo>
                      <a:pt x="1031107" y="1262711"/>
                      <a:pt x="801613" y="1330392"/>
                      <a:pt x="782985" y="1407014"/>
                    </a:cubicBezTo>
                    <a:cubicBezTo>
                      <a:pt x="764358" y="1483636"/>
                      <a:pt x="782985" y="3284564"/>
                      <a:pt x="782985" y="3284564"/>
                    </a:cubicBezTo>
                    <a:lnTo>
                      <a:pt x="550263" y="3284564"/>
                    </a:lnTo>
                    <a:cubicBezTo>
                      <a:pt x="550263" y="3284564"/>
                      <a:pt x="552623" y="1927472"/>
                      <a:pt x="553492" y="1694253"/>
                    </a:cubicBezTo>
                    <a:cubicBezTo>
                      <a:pt x="497981" y="1616638"/>
                      <a:pt x="403601" y="1508473"/>
                      <a:pt x="302390" y="1495558"/>
                    </a:cubicBezTo>
                    <a:cubicBezTo>
                      <a:pt x="142688" y="1475191"/>
                      <a:pt x="133250" y="1427132"/>
                      <a:pt x="76622" y="1378203"/>
                    </a:cubicBezTo>
                    <a:cubicBezTo>
                      <a:pt x="19870" y="1329274"/>
                      <a:pt x="0" y="1196024"/>
                      <a:pt x="0" y="1196024"/>
                    </a:cubicBezTo>
                    <a:cubicBezTo>
                      <a:pt x="22229" y="1329274"/>
                      <a:pt x="191120" y="1391491"/>
                      <a:pt x="155479" y="13649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0"/>
              <p:cNvSpPr/>
              <p:nvPr/>
            </p:nvSpPr>
            <p:spPr>
              <a:xfrm>
                <a:off x="5795749" y="158777"/>
                <a:ext cx="1902731" cy="5047022"/>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0"/>
              <p:cNvSpPr/>
              <p:nvPr/>
            </p:nvSpPr>
            <p:spPr>
              <a:xfrm>
                <a:off x="6529690" y="1"/>
                <a:ext cx="2830741" cy="5204056"/>
              </a:xfrm>
              <a:custGeom>
                <a:avLst/>
                <a:gdLst/>
                <a:ahLst/>
                <a:cxnLst/>
                <a:rect l="l" t="t" r="r" b="b"/>
                <a:pathLst>
                  <a:path w="1713005" h="3149202" extrusionOk="0">
                    <a:moveTo>
                      <a:pt x="1024649" y="3148830"/>
                    </a:moveTo>
                    <a:cubicBezTo>
                      <a:pt x="1024649" y="3148830"/>
                      <a:pt x="997577" y="2152371"/>
                      <a:pt x="1024649" y="2041350"/>
                    </a:cubicBezTo>
                    <a:cubicBezTo>
                      <a:pt x="1051722" y="1930205"/>
                      <a:pt x="1384785" y="1832099"/>
                      <a:pt x="1474819" y="1589317"/>
                    </a:cubicBezTo>
                    <a:cubicBezTo>
                      <a:pt x="1564853" y="1346536"/>
                      <a:pt x="1539147" y="1244704"/>
                      <a:pt x="1539147" y="1244704"/>
                    </a:cubicBezTo>
                    <a:lnTo>
                      <a:pt x="1713006" y="1012976"/>
                    </a:lnTo>
                    <a:cubicBezTo>
                      <a:pt x="1713006" y="1012976"/>
                      <a:pt x="1564853" y="1109219"/>
                      <a:pt x="1526356" y="1147716"/>
                    </a:cubicBezTo>
                    <a:cubicBezTo>
                      <a:pt x="1487859" y="1186213"/>
                      <a:pt x="1481029" y="1224586"/>
                      <a:pt x="1474819" y="1343307"/>
                    </a:cubicBezTo>
                    <a:cubicBezTo>
                      <a:pt x="1468610" y="1462028"/>
                      <a:pt x="1362805" y="1537656"/>
                      <a:pt x="1362805" y="1537656"/>
                    </a:cubicBezTo>
                    <a:cubicBezTo>
                      <a:pt x="1362805" y="1537656"/>
                      <a:pt x="1333994" y="1381184"/>
                      <a:pt x="1362805" y="1141383"/>
                    </a:cubicBezTo>
                    <a:cubicBezTo>
                      <a:pt x="1391616" y="901582"/>
                      <a:pt x="1391616" y="901582"/>
                      <a:pt x="1391616" y="901582"/>
                    </a:cubicBezTo>
                    <a:cubicBezTo>
                      <a:pt x="1391616" y="901582"/>
                      <a:pt x="1327536" y="981060"/>
                      <a:pt x="1308287" y="1090094"/>
                    </a:cubicBezTo>
                    <a:cubicBezTo>
                      <a:pt x="1289039" y="1199129"/>
                      <a:pt x="1269790" y="1558768"/>
                      <a:pt x="1218502" y="1629056"/>
                    </a:cubicBezTo>
                    <a:cubicBezTo>
                      <a:pt x="1167214" y="1699345"/>
                      <a:pt x="1024898" y="1797451"/>
                      <a:pt x="1012727" y="1751627"/>
                    </a:cubicBezTo>
                    <a:cubicBezTo>
                      <a:pt x="1000433" y="1705803"/>
                      <a:pt x="928779" y="900961"/>
                      <a:pt x="1012727" y="796770"/>
                    </a:cubicBezTo>
                    <a:cubicBezTo>
                      <a:pt x="1096677" y="692455"/>
                      <a:pt x="1333994" y="724618"/>
                      <a:pt x="1443028" y="532132"/>
                    </a:cubicBezTo>
                    <a:cubicBezTo>
                      <a:pt x="1552062" y="339770"/>
                      <a:pt x="1558520" y="207264"/>
                      <a:pt x="1558520" y="207264"/>
                    </a:cubicBezTo>
                    <a:cubicBezTo>
                      <a:pt x="1558520" y="207264"/>
                      <a:pt x="1455943" y="339770"/>
                      <a:pt x="1404531" y="416764"/>
                    </a:cubicBezTo>
                    <a:cubicBezTo>
                      <a:pt x="1353242" y="493759"/>
                      <a:pt x="1314745" y="538590"/>
                      <a:pt x="1205711" y="583544"/>
                    </a:cubicBezTo>
                    <a:cubicBezTo>
                      <a:pt x="1096677" y="628499"/>
                      <a:pt x="837999" y="705121"/>
                      <a:pt x="800620" y="856006"/>
                    </a:cubicBezTo>
                    <a:cubicBezTo>
                      <a:pt x="800620" y="856006"/>
                      <a:pt x="768580" y="519465"/>
                      <a:pt x="659794" y="416764"/>
                    </a:cubicBezTo>
                    <a:cubicBezTo>
                      <a:pt x="551008" y="314188"/>
                      <a:pt x="446321" y="0"/>
                      <a:pt x="446321" y="0"/>
                    </a:cubicBezTo>
                    <a:cubicBezTo>
                      <a:pt x="446321" y="0"/>
                      <a:pt x="434771" y="128159"/>
                      <a:pt x="464203" y="237193"/>
                    </a:cubicBezTo>
                    <a:cubicBezTo>
                      <a:pt x="493759" y="346227"/>
                      <a:pt x="612231" y="416764"/>
                      <a:pt x="597950" y="500216"/>
                    </a:cubicBezTo>
                    <a:cubicBezTo>
                      <a:pt x="583545" y="583544"/>
                      <a:pt x="339025" y="340639"/>
                      <a:pt x="220801" y="365973"/>
                    </a:cubicBezTo>
                    <a:cubicBezTo>
                      <a:pt x="102577" y="391182"/>
                      <a:pt x="0" y="273455"/>
                      <a:pt x="0" y="273455"/>
                    </a:cubicBezTo>
                    <a:cubicBezTo>
                      <a:pt x="0" y="273455"/>
                      <a:pt x="44210" y="366594"/>
                      <a:pt x="204905" y="449549"/>
                    </a:cubicBezTo>
                    <a:cubicBezTo>
                      <a:pt x="365600" y="532380"/>
                      <a:pt x="503818" y="583669"/>
                      <a:pt x="601552" y="641415"/>
                    </a:cubicBezTo>
                    <a:cubicBezTo>
                      <a:pt x="699161" y="699161"/>
                      <a:pt x="662650" y="1026263"/>
                      <a:pt x="687363" y="1199377"/>
                    </a:cubicBezTo>
                    <a:cubicBezTo>
                      <a:pt x="712076" y="1372491"/>
                      <a:pt x="675566" y="1777954"/>
                      <a:pt x="687363" y="1847870"/>
                    </a:cubicBezTo>
                    <a:cubicBezTo>
                      <a:pt x="699161" y="1917786"/>
                      <a:pt x="687363" y="3149203"/>
                      <a:pt x="687363" y="3149203"/>
                    </a:cubicBezTo>
                    <a:lnTo>
                      <a:pt x="1024649" y="31492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7" name="Google Shape;1417;p40"/>
            <p:cNvSpPr/>
            <p:nvPr/>
          </p:nvSpPr>
          <p:spPr>
            <a:xfrm rot="2700000" flipH="1">
              <a:off x="950609" y="-1265368"/>
              <a:ext cx="6412715" cy="5194809"/>
            </a:xfrm>
            <a:custGeom>
              <a:avLst/>
              <a:gdLst/>
              <a:ahLst/>
              <a:cxnLst/>
              <a:rect l="l" t="t" r="r" b="b"/>
              <a:pathLst>
                <a:path w="3716782" h="3010889" extrusionOk="0">
                  <a:moveTo>
                    <a:pt x="3716782" y="495"/>
                  </a:moveTo>
                  <a:lnTo>
                    <a:pt x="3716782" y="2698173"/>
                  </a:lnTo>
                  <a:lnTo>
                    <a:pt x="3716782" y="3010890"/>
                  </a:lnTo>
                  <a:lnTo>
                    <a:pt x="81943" y="3010890"/>
                  </a:lnTo>
                  <a:cubicBezTo>
                    <a:pt x="77490" y="3003963"/>
                    <a:pt x="74027" y="2998025"/>
                    <a:pt x="71057" y="2993571"/>
                  </a:cubicBezTo>
                  <a:cubicBezTo>
                    <a:pt x="36421" y="2936669"/>
                    <a:pt x="8217" y="2873829"/>
                    <a:pt x="1785" y="2806535"/>
                  </a:cubicBezTo>
                  <a:cubicBezTo>
                    <a:pt x="-21966" y="2560122"/>
                    <a:pt x="196243" y="2418113"/>
                    <a:pt x="363982" y="2282042"/>
                  </a:cubicBezTo>
                  <a:cubicBezTo>
                    <a:pt x="449583" y="2212769"/>
                    <a:pt x="538648" y="2138053"/>
                    <a:pt x="588624" y="2037608"/>
                  </a:cubicBezTo>
                  <a:cubicBezTo>
                    <a:pt x="659381" y="1895104"/>
                    <a:pt x="599510" y="1769423"/>
                    <a:pt x="591098" y="1621477"/>
                  </a:cubicBezTo>
                  <a:cubicBezTo>
                    <a:pt x="571801" y="1285009"/>
                    <a:pt x="897382" y="1253836"/>
                    <a:pt x="1119550" y="1126671"/>
                  </a:cubicBezTo>
                  <a:cubicBezTo>
                    <a:pt x="1337759" y="1002475"/>
                    <a:pt x="1231871" y="785751"/>
                    <a:pt x="1208615" y="587334"/>
                  </a:cubicBezTo>
                  <a:cubicBezTo>
                    <a:pt x="1193276" y="454726"/>
                    <a:pt x="1213563" y="322118"/>
                    <a:pt x="1276403" y="203860"/>
                  </a:cubicBezTo>
                  <a:cubicBezTo>
                    <a:pt x="1321431" y="118753"/>
                    <a:pt x="1385261" y="51955"/>
                    <a:pt x="1459976" y="0"/>
                  </a:cubicBezTo>
                  <a:lnTo>
                    <a:pt x="371678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18" name="Google Shape;1418;p40"/>
            <p:cNvGrpSpPr/>
            <p:nvPr/>
          </p:nvGrpSpPr>
          <p:grpSpPr>
            <a:xfrm>
              <a:off x="4279631" y="-1500378"/>
              <a:ext cx="5562800" cy="3130190"/>
              <a:chOff x="4279631" y="-1500378"/>
              <a:chExt cx="5562800" cy="3130190"/>
            </a:xfrm>
          </p:grpSpPr>
          <p:grpSp>
            <p:nvGrpSpPr>
              <p:cNvPr id="1419" name="Google Shape;1419;p40"/>
              <p:cNvGrpSpPr/>
              <p:nvPr/>
            </p:nvGrpSpPr>
            <p:grpSpPr>
              <a:xfrm rot="8100000">
                <a:off x="6789681" y="-1503130"/>
                <a:ext cx="1009308" cy="2455478"/>
                <a:chOff x="6623732" y="2930093"/>
                <a:chExt cx="759082" cy="1846719"/>
              </a:xfrm>
            </p:grpSpPr>
            <p:sp>
              <p:nvSpPr>
                <p:cNvPr id="1420" name="Google Shape;1420;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6" name="Google Shape;1426;p40"/>
              <p:cNvGrpSpPr/>
              <p:nvPr/>
            </p:nvGrpSpPr>
            <p:grpSpPr>
              <a:xfrm rot="-9900045">
                <a:off x="5678417" y="-653632"/>
                <a:ext cx="1754874" cy="1668736"/>
                <a:chOff x="6633366" y="1823482"/>
                <a:chExt cx="1030572" cy="979986"/>
              </a:xfrm>
            </p:grpSpPr>
            <p:sp>
              <p:nvSpPr>
                <p:cNvPr id="1427" name="Google Shape;1427;p40"/>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40"/>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40"/>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40"/>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0"/>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0"/>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40"/>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40"/>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40"/>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40"/>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40"/>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40"/>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40"/>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0"/>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40"/>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2" name="Google Shape;1442;p40"/>
              <p:cNvGrpSpPr/>
              <p:nvPr/>
            </p:nvGrpSpPr>
            <p:grpSpPr>
              <a:xfrm rot="-7200052" flipH="1">
                <a:off x="5090629" y="-1329268"/>
                <a:ext cx="1009400" cy="2455702"/>
                <a:chOff x="6623732" y="2930093"/>
                <a:chExt cx="759082" cy="1846719"/>
              </a:xfrm>
            </p:grpSpPr>
            <p:sp>
              <p:nvSpPr>
                <p:cNvPr id="1443" name="Google Shape;1443;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9" name="Google Shape;1449;p40"/>
              <p:cNvGrpSpPr/>
              <p:nvPr/>
            </p:nvGrpSpPr>
            <p:grpSpPr>
              <a:xfrm rot="2890908" flipH="1">
                <a:off x="7345256" y="-653993"/>
                <a:ext cx="1710027" cy="1406118"/>
                <a:chOff x="7754112" y="1826157"/>
                <a:chExt cx="1072114" cy="881576"/>
              </a:xfrm>
            </p:grpSpPr>
            <p:sp>
              <p:nvSpPr>
                <p:cNvPr id="1450" name="Google Shape;1450;p40"/>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0"/>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0"/>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40"/>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40"/>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0"/>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40"/>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40"/>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0"/>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40"/>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40"/>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0"/>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0"/>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40"/>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40"/>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5" name="Google Shape;1465;p40"/>
              <p:cNvGrpSpPr/>
              <p:nvPr/>
            </p:nvGrpSpPr>
            <p:grpSpPr>
              <a:xfrm rot="10800000" flipH="1">
                <a:off x="8600788" y="-415633"/>
                <a:ext cx="1241643" cy="2045444"/>
                <a:chOff x="5497045" y="1848477"/>
                <a:chExt cx="933636" cy="1538044"/>
              </a:xfrm>
            </p:grpSpPr>
            <p:sp>
              <p:nvSpPr>
                <p:cNvPr id="1466" name="Google Shape;1466;p40"/>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40"/>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0"/>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0"/>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40"/>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71" name="Google Shape;1471;p40"/>
            <p:cNvGrpSpPr/>
            <p:nvPr/>
          </p:nvGrpSpPr>
          <p:grpSpPr>
            <a:xfrm>
              <a:off x="3819883" y="3171387"/>
              <a:ext cx="6178555" cy="3602983"/>
              <a:chOff x="3819883" y="3171387"/>
              <a:chExt cx="6178555" cy="3602983"/>
            </a:xfrm>
          </p:grpSpPr>
          <p:grpSp>
            <p:nvGrpSpPr>
              <p:cNvPr id="1472" name="Google Shape;1472;p40"/>
              <p:cNvGrpSpPr/>
              <p:nvPr/>
            </p:nvGrpSpPr>
            <p:grpSpPr>
              <a:xfrm rot="-899955" flipH="1">
                <a:off x="5963842" y="3855756"/>
                <a:ext cx="1754874" cy="1668736"/>
                <a:chOff x="6633366" y="1823482"/>
                <a:chExt cx="1030572" cy="979986"/>
              </a:xfrm>
            </p:grpSpPr>
            <p:sp>
              <p:nvSpPr>
                <p:cNvPr id="1473" name="Google Shape;1473;p40"/>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40"/>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0"/>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40"/>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40"/>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0"/>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40"/>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40"/>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40"/>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40"/>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40"/>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40"/>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40"/>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0"/>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0"/>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40"/>
              <p:cNvGrpSpPr/>
              <p:nvPr/>
            </p:nvGrpSpPr>
            <p:grpSpPr>
              <a:xfrm rot="-987851">
                <a:off x="8359530" y="3285707"/>
                <a:ext cx="1239969" cy="2994608"/>
                <a:chOff x="7641828" y="2979751"/>
                <a:chExt cx="797430" cy="1925845"/>
              </a:xfrm>
            </p:grpSpPr>
            <p:sp>
              <p:nvSpPr>
                <p:cNvPr id="1489" name="Google Shape;1489;p40"/>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0"/>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0"/>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0"/>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0"/>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0"/>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0"/>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40"/>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0"/>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0"/>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0"/>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0"/>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0"/>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0"/>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0"/>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0"/>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0"/>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0"/>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0"/>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0"/>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0"/>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0"/>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0"/>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0"/>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0"/>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4" name="Google Shape;1514;p40"/>
              <p:cNvGrpSpPr/>
              <p:nvPr/>
            </p:nvGrpSpPr>
            <p:grpSpPr>
              <a:xfrm rot="1283315">
                <a:off x="4150102" y="3967923"/>
                <a:ext cx="1241635" cy="2045432"/>
                <a:chOff x="5497045" y="1848477"/>
                <a:chExt cx="933636" cy="1538044"/>
              </a:xfrm>
            </p:grpSpPr>
            <p:sp>
              <p:nvSpPr>
                <p:cNvPr id="1515" name="Google Shape;1515;p40"/>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0"/>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40"/>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40"/>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40"/>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0" name="Google Shape;1520;p40"/>
              <p:cNvGrpSpPr/>
              <p:nvPr/>
            </p:nvGrpSpPr>
            <p:grpSpPr>
              <a:xfrm rot="2033881">
                <a:off x="4984521" y="3929775"/>
                <a:ext cx="1009357" cy="2455598"/>
                <a:chOff x="6623732" y="2930093"/>
                <a:chExt cx="759082" cy="1846719"/>
              </a:xfrm>
            </p:grpSpPr>
            <p:sp>
              <p:nvSpPr>
                <p:cNvPr id="1521" name="Google Shape;1521;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7" name="Google Shape;1527;p40"/>
              <p:cNvGrpSpPr/>
              <p:nvPr/>
            </p:nvGrpSpPr>
            <p:grpSpPr>
              <a:xfrm rot="-1799958">
                <a:off x="7336941" y="3744954"/>
                <a:ext cx="1009296" cy="2455450"/>
                <a:chOff x="6623732" y="2930093"/>
                <a:chExt cx="759082" cy="1846719"/>
              </a:xfrm>
            </p:grpSpPr>
            <p:sp>
              <p:nvSpPr>
                <p:cNvPr id="1528" name="Google Shape;1528;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4" name="Google Shape;1534;p40"/>
              <p:cNvGrpSpPr/>
              <p:nvPr/>
            </p:nvGrpSpPr>
            <p:grpSpPr>
              <a:xfrm rot="-833396">
                <a:off x="7762395" y="4233574"/>
                <a:ext cx="1009337" cy="2455548"/>
                <a:chOff x="6623732" y="2930093"/>
                <a:chExt cx="759082" cy="1846719"/>
              </a:xfrm>
            </p:grpSpPr>
            <p:sp>
              <p:nvSpPr>
                <p:cNvPr id="1535" name="Google Shape;1535;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541" name="Google Shape;1541;p40"/>
          <p:cNvSpPr txBox="1">
            <a:spLocks noGrp="1"/>
          </p:cNvSpPr>
          <p:nvPr>
            <p:ph type="ctrTitle"/>
          </p:nvPr>
        </p:nvSpPr>
        <p:spPr>
          <a:xfrm>
            <a:off x="713225" y="823574"/>
            <a:ext cx="4265100" cy="16891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Deforestation Data Platform</a:t>
            </a:r>
            <a:endParaRPr dirty="0">
              <a:solidFill>
                <a:schemeClr val="accent3"/>
              </a:solidFill>
            </a:endParaRPr>
          </a:p>
        </p:txBody>
      </p:sp>
      <p:sp>
        <p:nvSpPr>
          <p:cNvPr id="1542" name="Google Shape;1542;p40"/>
          <p:cNvSpPr txBox="1">
            <a:spLocks noGrp="1"/>
          </p:cNvSpPr>
          <p:nvPr>
            <p:ph type="subTitle" idx="1"/>
          </p:nvPr>
        </p:nvSpPr>
        <p:spPr>
          <a:xfrm>
            <a:off x="768315" y="2510190"/>
            <a:ext cx="3810433" cy="588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Power BI Dashboard for Tracking Global Deforestation Trends</a:t>
            </a:r>
            <a:endParaRPr dirty="0"/>
          </a:p>
        </p:txBody>
      </p:sp>
      <p:sp>
        <p:nvSpPr>
          <p:cNvPr id="2" name="Google Shape;1542;p40">
            <a:extLst>
              <a:ext uri="{FF2B5EF4-FFF2-40B4-BE49-F238E27FC236}">
                <a16:creationId xmlns:a16="http://schemas.microsoft.com/office/drawing/2014/main" id="{5333891E-E009-D7ED-67E0-744501635826}"/>
              </a:ext>
            </a:extLst>
          </p:cNvPr>
          <p:cNvSpPr txBox="1">
            <a:spLocks/>
          </p:cNvSpPr>
          <p:nvPr/>
        </p:nvSpPr>
        <p:spPr>
          <a:xfrm>
            <a:off x="713506" y="4196806"/>
            <a:ext cx="3810433" cy="588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Sans"/>
              <a:buNone/>
              <a:defRPr sz="1600" b="0" i="0" u="none" strike="noStrike" cap="none">
                <a:solidFill>
                  <a:schemeClr val="dk1"/>
                </a:solidFill>
                <a:latin typeface="Nunito Sans"/>
                <a:ea typeface="Nunito Sans"/>
                <a:cs typeface="Nunito Sans"/>
                <a:sym typeface="Nunito Sans"/>
              </a:defRPr>
            </a:lvl1pPr>
            <a:lvl2pPr marL="914400" marR="0" lvl="1"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2pPr>
            <a:lvl3pPr marL="1371600" marR="0" lvl="2"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3pPr>
            <a:lvl4pPr marL="1828800" marR="0" lvl="3"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4pPr>
            <a:lvl5pPr marL="2286000" marR="0" lvl="4"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5pPr>
            <a:lvl6pPr marL="2743200" marR="0" lvl="5"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6pPr>
            <a:lvl7pPr marL="3200400" marR="0" lvl="6"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7pPr>
            <a:lvl8pPr marL="3657600" marR="0" lvl="7"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8pPr>
            <a:lvl9pPr marL="4114800" marR="0" lvl="8"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9pPr>
          </a:lstStyle>
          <a:p>
            <a:pPr marL="0" indent="0"/>
            <a:r>
              <a:rPr lang="en-US" dirty="0"/>
              <a:t>By, Bhargav Taraviya &amp;</a:t>
            </a:r>
          </a:p>
          <a:p>
            <a:pPr marL="0" indent="0"/>
            <a:r>
              <a:rPr lang="en-US" dirty="0"/>
              <a:t>       Trupal Ukani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750-9AAD-8129-D260-5F99E005E1FF}"/>
              </a:ext>
            </a:extLst>
          </p:cNvPr>
          <p:cNvSpPr>
            <a:spLocks noGrp="1"/>
          </p:cNvSpPr>
          <p:nvPr>
            <p:ph type="title"/>
          </p:nvPr>
        </p:nvSpPr>
        <p:spPr>
          <a:xfrm>
            <a:off x="720000" y="1999050"/>
            <a:ext cx="7824154" cy="1351312"/>
          </a:xfrm>
        </p:spPr>
        <p:txBody>
          <a:bodyPr/>
          <a:lstStyle/>
          <a:p>
            <a:r>
              <a:rPr lang="en-US" sz="4000" dirty="0"/>
              <a:t>🌲🌿 </a:t>
            </a:r>
            <a:r>
              <a:rPr lang="en-US" sz="4000" b="1" dirty="0">
                <a:hlinkClick r:id="rId2"/>
              </a:rPr>
              <a:t>It's Demo Time!</a:t>
            </a:r>
            <a:r>
              <a:rPr lang="en-US" sz="4000" dirty="0">
                <a:hlinkClick r:id="rId2"/>
              </a:rPr>
              <a:t> </a:t>
            </a:r>
            <a:r>
              <a:rPr lang="en-US" sz="4000" dirty="0"/>
              <a:t>🌿🌲</a:t>
            </a:r>
          </a:p>
        </p:txBody>
      </p:sp>
    </p:spTree>
    <p:extLst>
      <p:ext uri="{BB962C8B-B14F-4D97-AF65-F5344CB8AC3E}">
        <p14:creationId xmlns:p14="http://schemas.microsoft.com/office/powerpoint/2010/main" val="280616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3F1220-DB4B-2D4B-E0A1-B61C9F94FCD7}"/>
              </a:ext>
            </a:extLst>
          </p:cNvPr>
          <p:cNvSpPr txBox="1"/>
          <p:nvPr/>
        </p:nvSpPr>
        <p:spPr>
          <a:xfrm>
            <a:off x="2498271" y="274736"/>
            <a:ext cx="4857749" cy="1077218"/>
          </a:xfrm>
          <a:prstGeom prst="rect">
            <a:avLst/>
          </a:prstGeom>
          <a:noFill/>
        </p:spPr>
        <p:txBody>
          <a:bodyPr wrap="square">
            <a:spAutoFit/>
          </a:bodyPr>
          <a:lstStyle/>
          <a:p>
            <a:pPr algn="ctr"/>
            <a:r>
              <a:rPr lang="en-US" sz="3200" dirty="0">
                <a:solidFill>
                  <a:srgbClr val="2F5244"/>
                </a:solidFill>
                <a:latin typeface="Plus Jakarta Sans ExtraBold" panose="020B0604020202020204" charset="0"/>
                <a:cs typeface="Plus Jakarta Sans ExtraBold" panose="020B0604020202020204" charset="0"/>
              </a:rPr>
              <a:t>Technical Stack &amp; Architecture</a:t>
            </a:r>
          </a:p>
        </p:txBody>
      </p:sp>
      <p:sp>
        <p:nvSpPr>
          <p:cNvPr id="7" name="TextBox 6">
            <a:extLst>
              <a:ext uri="{FF2B5EF4-FFF2-40B4-BE49-F238E27FC236}">
                <a16:creationId xmlns:a16="http://schemas.microsoft.com/office/drawing/2014/main" id="{AF908D35-A447-358A-6A03-B7968B5E1BC3}"/>
              </a:ext>
            </a:extLst>
          </p:cNvPr>
          <p:cNvSpPr txBox="1"/>
          <p:nvPr/>
        </p:nvSpPr>
        <p:spPr>
          <a:xfrm>
            <a:off x="604157" y="1588069"/>
            <a:ext cx="4139293" cy="2462213"/>
          </a:xfrm>
          <a:prstGeom prst="rect">
            <a:avLst/>
          </a:prstGeom>
          <a:noFill/>
        </p:spPr>
        <p:txBody>
          <a:bodyPr wrap="square">
            <a:spAutoFit/>
          </a:bodyPr>
          <a:lstStyle/>
          <a:p>
            <a:pPr>
              <a:buNone/>
            </a:pPr>
            <a:r>
              <a:rPr lang="en-US" b="1" dirty="0"/>
              <a:t>Content:</a:t>
            </a:r>
          </a:p>
          <a:p>
            <a:pPr>
              <a:buNone/>
            </a:pPr>
            <a:endParaRPr lang="en-US" dirty="0"/>
          </a:p>
          <a:p>
            <a:r>
              <a:rPr lang="en-US" dirty="0"/>
              <a:t>⚙️ </a:t>
            </a:r>
            <a:r>
              <a:rPr lang="en-US" b="1" dirty="0"/>
              <a:t>Frontend &amp; Visualization:</a:t>
            </a:r>
            <a:r>
              <a:rPr lang="en-US" dirty="0"/>
              <a:t> Microsoft Power BI</a:t>
            </a:r>
          </a:p>
          <a:p>
            <a:r>
              <a:rPr lang="en-US" dirty="0"/>
              <a:t>📊 </a:t>
            </a:r>
            <a:r>
              <a:rPr lang="en-US" b="1" dirty="0"/>
              <a:t>Data Transformation:</a:t>
            </a:r>
            <a:r>
              <a:rPr lang="en-US" dirty="0"/>
              <a:t> Excel + Power Query</a:t>
            </a:r>
          </a:p>
          <a:p>
            <a:r>
              <a:rPr lang="en-US" dirty="0"/>
              <a:t>📈 </a:t>
            </a:r>
            <a:r>
              <a:rPr lang="en-US" b="1" dirty="0"/>
              <a:t>Metrics &amp; Logic:</a:t>
            </a:r>
            <a:r>
              <a:rPr lang="en-US" dirty="0"/>
              <a:t> DAX (Data Analysis Expressions)</a:t>
            </a:r>
          </a:p>
          <a:p>
            <a:r>
              <a:rPr lang="en-US" dirty="0"/>
              <a:t>🗃️ </a:t>
            </a:r>
            <a:r>
              <a:rPr lang="en-US" b="1" dirty="0"/>
              <a:t>Datasets:</a:t>
            </a:r>
            <a:endParaRPr lang="en-US" dirty="0"/>
          </a:p>
          <a:p>
            <a:pPr marL="742950" lvl="1" indent="-285750">
              <a:buFont typeface="Arial" panose="020B0604020202020204" pitchFamily="34" charset="0"/>
              <a:buChar char="•"/>
            </a:pPr>
            <a:r>
              <a:rPr lang="en-US" dirty="0"/>
              <a:t>Global Forest Watch (tree cover, causes)</a:t>
            </a:r>
          </a:p>
          <a:p>
            <a:pPr marL="742950" lvl="1" indent="-285750">
              <a:buFont typeface="Arial" panose="020B0604020202020204" pitchFamily="34" charset="0"/>
              <a:buChar char="•"/>
            </a:pPr>
            <a:r>
              <a:rPr lang="en-US" dirty="0"/>
              <a:t>FAO datasets (historical data)</a:t>
            </a:r>
          </a:p>
        </p:txBody>
      </p:sp>
      <p:sp>
        <p:nvSpPr>
          <p:cNvPr id="9" name="TextBox 8">
            <a:extLst>
              <a:ext uri="{FF2B5EF4-FFF2-40B4-BE49-F238E27FC236}">
                <a16:creationId xmlns:a16="http://schemas.microsoft.com/office/drawing/2014/main" id="{36B21424-AEF0-F332-7BBA-D25972397C47}"/>
              </a:ext>
            </a:extLst>
          </p:cNvPr>
          <p:cNvSpPr txBox="1"/>
          <p:nvPr/>
        </p:nvSpPr>
        <p:spPr>
          <a:xfrm>
            <a:off x="4743450" y="1588069"/>
            <a:ext cx="3024867" cy="2031325"/>
          </a:xfrm>
          <a:prstGeom prst="rect">
            <a:avLst/>
          </a:prstGeom>
          <a:noFill/>
        </p:spPr>
        <p:txBody>
          <a:bodyPr wrap="square">
            <a:spAutoFit/>
          </a:bodyPr>
          <a:lstStyle/>
          <a:p>
            <a:pPr>
              <a:buNone/>
            </a:pPr>
            <a:r>
              <a:rPr lang="en-US" b="1" dirty="0"/>
              <a:t>Architecture:</a:t>
            </a:r>
          </a:p>
          <a:p>
            <a:pPr>
              <a:buNone/>
            </a:pPr>
            <a:endParaRPr lang="en-US" dirty="0"/>
          </a:p>
          <a:p>
            <a:pPr marL="285750" indent="-285750">
              <a:buFont typeface="Arial" panose="020B0604020202020204" pitchFamily="34" charset="0"/>
              <a:buChar char="•"/>
            </a:pPr>
            <a:r>
              <a:rPr lang="en-US" dirty="0"/>
              <a:t>Cleaned data in Excel/Power Query</a:t>
            </a:r>
          </a:p>
          <a:p>
            <a:pPr marL="285750" indent="-285750">
              <a:buFont typeface="Arial" panose="020B0604020202020204" pitchFamily="34" charset="0"/>
              <a:buChar char="•"/>
            </a:pPr>
            <a:r>
              <a:rPr lang="en-US" dirty="0"/>
              <a:t>Loaded into Power BI</a:t>
            </a:r>
          </a:p>
          <a:p>
            <a:pPr marL="285750" indent="-285750">
              <a:buFont typeface="Arial" panose="020B0604020202020204" pitchFamily="34" charset="0"/>
              <a:buChar char="•"/>
            </a:pPr>
            <a:r>
              <a:rPr lang="en-US" dirty="0"/>
              <a:t>Visualized using slicers, maps, and dynamic charts</a:t>
            </a:r>
          </a:p>
          <a:p>
            <a:pPr marL="285750" indent="-285750">
              <a:buFont typeface="Arial" panose="020B0604020202020204" pitchFamily="34" charset="0"/>
              <a:buChar char="•"/>
            </a:pPr>
            <a:r>
              <a:rPr lang="en-US" dirty="0"/>
              <a:t>Drill-through navigation for deep exploration</a:t>
            </a:r>
          </a:p>
        </p:txBody>
      </p:sp>
    </p:spTree>
    <p:extLst>
      <p:ext uri="{BB962C8B-B14F-4D97-AF65-F5344CB8AC3E}">
        <p14:creationId xmlns:p14="http://schemas.microsoft.com/office/powerpoint/2010/main" val="151240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7234E5-961C-DE40-1AAD-68A401C91E35}"/>
              </a:ext>
            </a:extLst>
          </p:cNvPr>
          <p:cNvSpPr>
            <a:spLocks noGrp="1"/>
          </p:cNvSpPr>
          <p:nvPr>
            <p:ph type="title"/>
          </p:nvPr>
        </p:nvSpPr>
        <p:spPr>
          <a:xfrm>
            <a:off x="1530807" y="488400"/>
            <a:ext cx="4466400" cy="685200"/>
          </a:xfrm>
        </p:spPr>
        <p:txBody>
          <a:bodyPr/>
          <a:lstStyle/>
          <a:p>
            <a:r>
              <a:rPr lang="en-US" dirty="0"/>
              <a:t>Technical Pros &amp; Cons</a:t>
            </a:r>
          </a:p>
        </p:txBody>
      </p:sp>
      <p:sp>
        <p:nvSpPr>
          <p:cNvPr id="3" name="TextBox 2">
            <a:extLst>
              <a:ext uri="{FF2B5EF4-FFF2-40B4-BE49-F238E27FC236}">
                <a16:creationId xmlns:a16="http://schemas.microsoft.com/office/drawing/2014/main" id="{F91EB3E5-6301-C6D5-F2AA-C07C8A662966}"/>
              </a:ext>
            </a:extLst>
          </p:cNvPr>
          <p:cNvSpPr txBox="1"/>
          <p:nvPr/>
        </p:nvSpPr>
        <p:spPr>
          <a:xfrm>
            <a:off x="1198380" y="1085966"/>
            <a:ext cx="5131254" cy="338554"/>
          </a:xfrm>
          <a:prstGeom prst="rect">
            <a:avLst/>
          </a:prstGeom>
          <a:noFill/>
        </p:spPr>
        <p:txBody>
          <a:bodyPr wrap="square">
            <a:spAutoFit/>
          </a:bodyPr>
          <a:lstStyle/>
          <a:p>
            <a:pPr algn="ctr"/>
            <a:r>
              <a:rPr lang="en-US" sz="1600" b="1" i="1" dirty="0"/>
              <a:t>Development Experience: Pros &amp; Challenges</a:t>
            </a:r>
          </a:p>
        </p:txBody>
      </p:sp>
      <p:sp>
        <p:nvSpPr>
          <p:cNvPr id="5" name="TextBox 4">
            <a:extLst>
              <a:ext uri="{FF2B5EF4-FFF2-40B4-BE49-F238E27FC236}">
                <a16:creationId xmlns:a16="http://schemas.microsoft.com/office/drawing/2014/main" id="{9CCC8EAE-1523-4492-B45E-99C105AABCD4}"/>
              </a:ext>
            </a:extLst>
          </p:cNvPr>
          <p:cNvSpPr txBox="1"/>
          <p:nvPr/>
        </p:nvSpPr>
        <p:spPr>
          <a:xfrm>
            <a:off x="1310371" y="1684220"/>
            <a:ext cx="2914649" cy="1815882"/>
          </a:xfrm>
          <a:prstGeom prst="rect">
            <a:avLst/>
          </a:prstGeom>
          <a:noFill/>
        </p:spPr>
        <p:txBody>
          <a:bodyPr wrap="square">
            <a:spAutoFit/>
          </a:bodyPr>
          <a:lstStyle/>
          <a:p>
            <a:pPr>
              <a:buNone/>
            </a:pPr>
            <a:r>
              <a:rPr lang="en-US" b="1" dirty="0"/>
              <a:t>Pros:</a:t>
            </a:r>
          </a:p>
          <a:p>
            <a:pPr>
              <a:buNone/>
            </a:pPr>
            <a:endParaRPr lang="en-US" dirty="0"/>
          </a:p>
          <a:p>
            <a:r>
              <a:rPr lang="en-US" dirty="0"/>
              <a:t>✅ Fast prototyping with Power BI</a:t>
            </a:r>
          </a:p>
          <a:p>
            <a:r>
              <a:rPr lang="en-US" dirty="0"/>
              <a:t>✅ Powerful visual storytelling tools</a:t>
            </a:r>
          </a:p>
          <a:p>
            <a:r>
              <a:rPr lang="en-US" dirty="0"/>
              <a:t>✅ Powerful Data Cleaning tool(Power Query)</a:t>
            </a:r>
          </a:p>
          <a:p>
            <a:r>
              <a:rPr lang="en-US" dirty="0"/>
              <a:t>✅ Easy sharing and collaboration</a:t>
            </a:r>
          </a:p>
        </p:txBody>
      </p:sp>
      <p:sp>
        <p:nvSpPr>
          <p:cNvPr id="9" name="TextBox 8">
            <a:extLst>
              <a:ext uri="{FF2B5EF4-FFF2-40B4-BE49-F238E27FC236}">
                <a16:creationId xmlns:a16="http://schemas.microsoft.com/office/drawing/2014/main" id="{27BDDFF8-1A28-5160-0B58-E475DD610893}"/>
              </a:ext>
            </a:extLst>
          </p:cNvPr>
          <p:cNvSpPr txBox="1"/>
          <p:nvPr/>
        </p:nvSpPr>
        <p:spPr>
          <a:xfrm>
            <a:off x="4294414" y="1684220"/>
            <a:ext cx="2914649" cy="1815882"/>
          </a:xfrm>
          <a:prstGeom prst="rect">
            <a:avLst/>
          </a:prstGeom>
          <a:noFill/>
        </p:spPr>
        <p:txBody>
          <a:bodyPr wrap="square">
            <a:spAutoFit/>
          </a:bodyPr>
          <a:lstStyle/>
          <a:p>
            <a:pPr>
              <a:buNone/>
            </a:pPr>
            <a:r>
              <a:rPr lang="en-US" b="1" dirty="0"/>
              <a:t>Cons:</a:t>
            </a:r>
          </a:p>
          <a:p>
            <a:pPr>
              <a:buNone/>
            </a:pPr>
            <a:endParaRPr lang="en-US" dirty="0"/>
          </a:p>
          <a:p>
            <a:r>
              <a:rPr lang="en-US" dirty="0"/>
              <a:t>⚠️ Performance issues with some charts</a:t>
            </a:r>
          </a:p>
          <a:p>
            <a:r>
              <a:rPr lang="en-US" dirty="0"/>
              <a:t>⚠️ Limited backend flexibility (no custom backend logic for visual)</a:t>
            </a:r>
          </a:p>
          <a:p>
            <a:r>
              <a:rPr lang="en-US" dirty="0"/>
              <a:t>⚠️ User guidance within the platform still limited (future work)</a:t>
            </a:r>
          </a:p>
        </p:txBody>
      </p:sp>
    </p:spTree>
    <p:extLst>
      <p:ext uri="{BB962C8B-B14F-4D97-AF65-F5344CB8AC3E}">
        <p14:creationId xmlns:p14="http://schemas.microsoft.com/office/powerpoint/2010/main" val="377435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BA9D7B-B3A8-DD03-F9BF-45B8980D0D8A}"/>
              </a:ext>
            </a:extLst>
          </p:cNvPr>
          <p:cNvSpPr>
            <a:spLocks noGrp="1"/>
          </p:cNvSpPr>
          <p:nvPr>
            <p:ph type="title"/>
          </p:nvPr>
        </p:nvSpPr>
        <p:spPr>
          <a:xfrm>
            <a:off x="720000" y="445025"/>
            <a:ext cx="7704000" cy="572700"/>
          </a:xfrm>
        </p:spPr>
        <p:txBody>
          <a:bodyPr/>
          <a:lstStyle/>
          <a:p>
            <a:r>
              <a:rPr lang="en-US" dirty="0"/>
              <a:t>Ties to ENSE 805 Learnings</a:t>
            </a:r>
          </a:p>
        </p:txBody>
      </p:sp>
      <p:sp>
        <p:nvSpPr>
          <p:cNvPr id="5" name="TextBox 4">
            <a:extLst>
              <a:ext uri="{FF2B5EF4-FFF2-40B4-BE49-F238E27FC236}">
                <a16:creationId xmlns:a16="http://schemas.microsoft.com/office/drawing/2014/main" id="{8889CAE5-A890-D5D8-6F44-8E6D1592979F}"/>
              </a:ext>
            </a:extLst>
          </p:cNvPr>
          <p:cNvSpPr txBox="1"/>
          <p:nvPr/>
        </p:nvSpPr>
        <p:spPr>
          <a:xfrm>
            <a:off x="2000250" y="919715"/>
            <a:ext cx="5143500" cy="338554"/>
          </a:xfrm>
          <a:prstGeom prst="rect">
            <a:avLst/>
          </a:prstGeom>
          <a:noFill/>
        </p:spPr>
        <p:txBody>
          <a:bodyPr wrap="square">
            <a:spAutoFit/>
          </a:bodyPr>
          <a:lstStyle/>
          <a:p>
            <a:pPr algn="ctr"/>
            <a:r>
              <a:rPr lang="en-US" sz="1600" b="1" i="1" dirty="0"/>
              <a:t>Applying Course Concepts</a:t>
            </a:r>
          </a:p>
        </p:txBody>
      </p:sp>
      <p:sp>
        <p:nvSpPr>
          <p:cNvPr id="7" name="Rectangle 1">
            <a:extLst>
              <a:ext uri="{FF2B5EF4-FFF2-40B4-BE49-F238E27FC236}">
                <a16:creationId xmlns:a16="http://schemas.microsoft.com/office/drawing/2014/main" id="{BCCC9214-2877-E111-34C2-8EBAC38B8D34}"/>
              </a:ext>
            </a:extLst>
          </p:cNvPr>
          <p:cNvSpPr>
            <a:spLocks noChangeArrowheads="1"/>
          </p:cNvSpPr>
          <p:nvPr/>
        </p:nvSpPr>
        <p:spPr bwMode="auto">
          <a:xfrm>
            <a:off x="1462178" y="1732959"/>
            <a:ext cx="62196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User-centric design</a:t>
            </a:r>
            <a:r>
              <a:rPr kumimoji="0" lang="en-US" altLang="en-US" sz="1800" b="0" i="0" u="none" strike="noStrike" cap="none" normalizeH="0" baseline="0" dirty="0">
                <a:ln>
                  <a:noFill/>
                </a:ln>
                <a:solidFill>
                  <a:schemeClr val="tx1"/>
                </a:solidFill>
                <a:effectLst/>
                <a:latin typeface="Arial" panose="020B0604020202020204" pitchFamily="34" charset="0"/>
              </a:rPr>
              <a:t> – simplicity and accessibility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CoPs &amp; digital habitats</a:t>
            </a:r>
            <a:r>
              <a:rPr kumimoji="0" lang="en-US" altLang="en-US" sz="1800" b="0" i="0" u="none" strike="noStrike" cap="none" normalizeH="0" baseline="0" dirty="0">
                <a:ln>
                  <a:noFill/>
                </a:ln>
                <a:solidFill>
                  <a:schemeClr val="tx1"/>
                </a:solidFill>
                <a:effectLst/>
                <a:latin typeface="Arial" panose="020B0604020202020204" pitchFamily="34" charset="0"/>
              </a:rPr>
              <a:t> – designing for non-technical community 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SDG integration</a:t>
            </a:r>
            <a:r>
              <a:rPr kumimoji="0" lang="en-US" altLang="en-US" sz="1800" b="0" i="0" u="none" strike="noStrike" cap="none" normalizeH="0" baseline="0" dirty="0">
                <a:ln>
                  <a:noFill/>
                </a:ln>
                <a:solidFill>
                  <a:schemeClr val="tx1"/>
                </a:solidFill>
                <a:effectLst/>
                <a:latin typeface="Arial" panose="020B0604020202020204" pitchFamily="34" charset="0"/>
              </a:rPr>
              <a:t> – aligning engineering work with global impact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Ethical tech planning</a:t>
            </a:r>
            <a:r>
              <a:rPr kumimoji="0" lang="en-US" altLang="en-US" sz="1800" b="0" i="0" u="none" strike="noStrike" cap="none" normalizeH="0" baseline="0" dirty="0">
                <a:ln>
                  <a:noFill/>
                </a:ln>
                <a:solidFill>
                  <a:schemeClr val="tx1"/>
                </a:solidFill>
                <a:effectLst/>
                <a:latin typeface="Arial" panose="020B0604020202020204" pitchFamily="34" charset="0"/>
              </a:rPr>
              <a:t> – focusing on transparency and social good</a:t>
            </a:r>
          </a:p>
        </p:txBody>
      </p:sp>
    </p:spTree>
    <p:extLst>
      <p:ext uri="{BB962C8B-B14F-4D97-AF65-F5344CB8AC3E}">
        <p14:creationId xmlns:p14="http://schemas.microsoft.com/office/powerpoint/2010/main" val="276833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A1A7-556E-B86D-C5C7-804CF6DE29E4}"/>
              </a:ext>
            </a:extLst>
          </p:cNvPr>
          <p:cNvSpPr>
            <a:spLocks noGrp="1"/>
          </p:cNvSpPr>
          <p:nvPr>
            <p:ph type="title"/>
          </p:nvPr>
        </p:nvSpPr>
        <p:spPr/>
        <p:txBody>
          <a:bodyPr/>
          <a:lstStyle/>
          <a:p>
            <a:r>
              <a:rPr lang="en-US" i="1" dirty="0"/>
              <a:t>Future Work &amp; Reflection</a:t>
            </a:r>
            <a:endParaRPr lang="en-US" dirty="0"/>
          </a:p>
        </p:txBody>
      </p:sp>
      <p:sp>
        <p:nvSpPr>
          <p:cNvPr id="3" name="Subtitle 2">
            <a:extLst>
              <a:ext uri="{FF2B5EF4-FFF2-40B4-BE49-F238E27FC236}">
                <a16:creationId xmlns:a16="http://schemas.microsoft.com/office/drawing/2014/main" id="{21206C23-ED02-A55D-D884-20889147C1B9}"/>
              </a:ext>
            </a:extLst>
          </p:cNvPr>
          <p:cNvSpPr>
            <a:spLocks noGrp="1"/>
          </p:cNvSpPr>
          <p:nvPr>
            <p:ph type="subTitle" idx="1"/>
          </p:nvPr>
        </p:nvSpPr>
        <p:spPr>
          <a:xfrm>
            <a:off x="4603114" y="1846107"/>
            <a:ext cx="4091850" cy="2285022"/>
          </a:xfrm>
        </p:spPr>
        <p:txBody>
          <a:bodyPr/>
          <a:lstStyle/>
          <a:p>
            <a:pPr algn="l">
              <a:buFont typeface="Arial" panose="020B0604020202020204" pitchFamily="34" charset="0"/>
              <a:buChar char="•"/>
            </a:pPr>
            <a:r>
              <a:rPr lang="en-US" b="1" dirty="0"/>
              <a:t>Proud of:</a:t>
            </a:r>
            <a:r>
              <a:rPr lang="en-US" dirty="0"/>
              <a:t> Bridging the gap between complex data and public education</a:t>
            </a:r>
          </a:p>
          <a:p>
            <a:pPr algn="l">
              <a:buFont typeface="Arial" panose="020B0604020202020204" pitchFamily="34" charset="0"/>
              <a:buChar char="•"/>
            </a:pPr>
            <a:r>
              <a:rPr lang="en-US" b="1" dirty="0"/>
              <a:t>Challenges faced:</a:t>
            </a:r>
            <a:r>
              <a:rPr lang="en-US" dirty="0"/>
              <a:t> Data performance issues and user guidance limitations</a:t>
            </a:r>
          </a:p>
          <a:p>
            <a:pPr algn="l">
              <a:buFont typeface="Arial" panose="020B0604020202020204" pitchFamily="34" charset="0"/>
              <a:buChar char="•"/>
            </a:pPr>
            <a:r>
              <a:rPr lang="en-US" b="1" dirty="0"/>
              <a:t>Key Learnings:</a:t>
            </a:r>
            <a:r>
              <a:rPr lang="en-US" dirty="0"/>
              <a:t> Importance of </a:t>
            </a:r>
            <a:r>
              <a:rPr lang="en-US" b="1" dirty="0"/>
              <a:t>community-driven design</a:t>
            </a:r>
            <a:r>
              <a:rPr lang="en-US" dirty="0"/>
              <a:t> and </a:t>
            </a:r>
            <a:r>
              <a:rPr lang="en-US" b="1" dirty="0"/>
              <a:t>adapting to feedback</a:t>
            </a:r>
            <a:endParaRPr lang="en-US" dirty="0"/>
          </a:p>
          <a:p>
            <a:pPr algn="l">
              <a:buFont typeface="Arial" panose="020B0604020202020204" pitchFamily="34" charset="0"/>
              <a:buChar char="•"/>
            </a:pPr>
            <a:r>
              <a:rPr lang="en-US" b="1" dirty="0"/>
              <a:t>Going forward:</a:t>
            </a:r>
            <a:r>
              <a:rPr lang="en-US" dirty="0"/>
              <a:t> Continue creating </a:t>
            </a:r>
            <a:r>
              <a:rPr lang="en-US" b="1" dirty="0"/>
              <a:t>accessible solutions</a:t>
            </a:r>
            <a:r>
              <a:rPr lang="en-US" dirty="0"/>
              <a:t> with a focus on </a:t>
            </a:r>
            <a:r>
              <a:rPr lang="en-US" b="1" dirty="0"/>
              <a:t>user feedback</a:t>
            </a:r>
            <a:endParaRPr lang="en-US" dirty="0"/>
          </a:p>
          <a:p>
            <a:pPr algn="l"/>
            <a:endParaRPr lang="en-US" dirty="0"/>
          </a:p>
        </p:txBody>
      </p:sp>
      <p:sp>
        <p:nvSpPr>
          <p:cNvPr id="4" name="Subtitle 3">
            <a:extLst>
              <a:ext uri="{FF2B5EF4-FFF2-40B4-BE49-F238E27FC236}">
                <a16:creationId xmlns:a16="http://schemas.microsoft.com/office/drawing/2014/main" id="{96B408E2-E195-04DF-5011-8E53E8864C0C}"/>
              </a:ext>
            </a:extLst>
          </p:cNvPr>
          <p:cNvSpPr>
            <a:spLocks noGrp="1"/>
          </p:cNvSpPr>
          <p:nvPr>
            <p:ph type="subTitle" idx="2"/>
          </p:nvPr>
        </p:nvSpPr>
        <p:spPr>
          <a:xfrm>
            <a:off x="857251" y="1769640"/>
            <a:ext cx="3796392" cy="2108396"/>
          </a:xfrm>
        </p:spPr>
        <p:txBody>
          <a:bodyPr/>
          <a:lstStyle/>
          <a:p>
            <a:pPr algn="l">
              <a:buFont typeface="Arial" panose="020B0604020202020204" pitchFamily="34" charset="0"/>
              <a:buChar char="•"/>
            </a:pPr>
            <a:r>
              <a:rPr lang="en-US" dirty="0"/>
              <a:t>Add </a:t>
            </a:r>
            <a:r>
              <a:rPr lang="en-US" b="1" dirty="0"/>
              <a:t>educational tooltips</a:t>
            </a:r>
            <a:r>
              <a:rPr lang="en-US" dirty="0"/>
              <a:t> and </a:t>
            </a:r>
            <a:r>
              <a:rPr lang="en-US" b="1" dirty="0"/>
              <a:t>explanatory cards</a:t>
            </a:r>
            <a:r>
              <a:rPr lang="en-US" dirty="0"/>
              <a:t> for better user guidance</a:t>
            </a:r>
          </a:p>
          <a:p>
            <a:pPr algn="l">
              <a:buFont typeface="Arial" panose="020B0604020202020204" pitchFamily="34" charset="0"/>
              <a:buChar char="•"/>
            </a:pPr>
            <a:r>
              <a:rPr lang="en-US" dirty="0"/>
              <a:t>Focus on </a:t>
            </a:r>
            <a:r>
              <a:rPr lang="en-US" b="1" dirty="0"/>
              <a:t>mobile optimization</a:t>
            </a:r>
            <a:r>
              <a:rPr lang="en-US" dirty="0"/>
              <a:t> for broader accessibility</a:t>
            </a:r>
          </a:p>
          <a:p>
            <a:pPr algn="l">
              <a:buFont typeface="Arial" panose="020B0604020202020204" pitchFamily="34" charset="0"/>
              <a:buChar char="•"/>
            </a:pPr>
            <a:r>
              <a:rPr lang="en-US" dirty="0"/>
              <a:t>Integrate </a:t>
            </a:r>
            <a:r>
              <a:rPr lang="en-US" b="1" dirty="0"/>
              <a:t>predictive analytics</a:t>
            </a:r>
            <a:r>
              <a:rPr lang="en-US" dirty="0"/>
              <a:t> to forecast deforestation trends</a:t>
            </a:r>
          </a:p>
          <a:p>
            <a:pPr algn="l">
              <a:buFont typeface="Arial" panose="020B0604020202020204" pitchFamily="34" charset="0"/>
              <a:buChar char="•"/>
            </a:pPr>
            <a:r>
              <a:rPr lang="en-US" dirty="0"/>
              <a:t>Explore </a:t>
            </a:r>
            <a:r>
              <a:rPr lang="en-US" b="1" dirty="0"/>
              <a:t>gamification</a:t>
            </a:r>
            <a:r>
              <a:rPr lang="en-US" dirty="0"/>
              <a:t> features (quizzes, knowledge tests)</a:t>
            </a:r>
          </a:p>
          <a:p>
            <a:pPr algn="l"/>
            <a:endParaRPr lang="en-US" dirty="0"/>
          </a:p>
        </p:txBody>
      </p:sp>
      <p:sp>
        <p:nvSpPr>
          <p:cNvPr id="5" name="Subtitle 4">
            <a:extLst>
              <a:ext uri="{FF2B5EF4-FFF2-40B4-BE49-F238E27FC236}">
                <a16:creationId xmlns:a16="http://schemas.microsoft.com/office/drawing/2014/main" id="{1D298628-FD6B-7BCF-0C75-CFB068F2653F}"/>
              </a:ext>
            </a:extLst>
          </p:cNvPr>
          <p:cNvSpPr>
            <a:spLocks noGrp="1"/>
          </p:cNvSpPr>
          <p:nvPr>
            <p:ph type="subTitle" idx="3"/>
          </p:nvPr>
        </p:nvSpPr>
        <p:spPr>
          <a:xfrm>
            <a:off x="808264" y="1287207"/>
            <a:ext cx="2442900" cy="558900"/>
          </a:xfrm>
        </p:spPr>
        <p:txBody>
          <a:bodyPr/>
          <a:lstStyle/>
          <a:p>
            <a:r>
              <a:rPr lang="en-US" b="1" dirty="0"/>
              <a:t>Future Work:</a:t>
            </a:r>
            <a:endParaRPr lang="en-US" dirty="0"/>
          </a:p>
        </p:txBody>
      </p:sp>
      <p:sp>
        <p:nvSpPr>
          <p:cNvPr id="6" name="Subtitle 5">
            <a:extLst>
              <a:ext uri="{FF2B5EF4-FFF2-40B4-BE49-F238E27FC236}">
                <a16:creationId xmlns:a16="http://schemas.microsoft.com/office/drawing/2014/main" id="{75125EA3-355D-A291-185B-8C644DADF702}"/>
              </a:ext>
            </a:extLst>
          </p:cNvPr>
          <p:cNvSpPr>
            <a:spLocks noGrp="1"/>
          </p:cNvSpPr>
          <p:nvPr>
            <p:ph type="subTitle" idx="4"/>
          </p:nvPr>
        </p:nvSpPr>
        <p:spPr>
          <a:xfrm>
            <a:off x="4751614" y="1361949"/>
            <a:ext cx="3535135" cy="484157"/>
          </a:xfrm>
        </p:spPr>
        <p:txBody>
          <a:bodyPr/>
          <a:lstStyle/>
          <a:p>
            <a:pPr algn="l"/>
            <a:r>
              <a:rPr lang="en-US" b="1" dirty="0"/>
              <a:t>Self/Team Reflection:</a:t>
            </a:r>
            <a:endParaRPr lang="en-US" dirty="0"/>
          </a:p>
        </p:txBody>
      </p:sp>
    </p:spTree>
    <p:extLst>
      <p:ext uri="{BB962C8B-B14F-4D97-AF65-F5344CB8AC3E}">
        <p14:creationId xmlns:p14="http://schemas.microsoft.com/office/powerpoint/2010/main" val="248147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F85B-DEB0-D3BA-F863-D2CD15B6ABB3}"/>
              </a:ext>
            </a:extLst>
          </p:cNvPr>
          <p:cNvSpPr>
            <a:spLocks noGrp="1"/>
          </p:cNvSpPr>
          <p:nvPr>
            <p:ph type="title"/>
          </p:nvPr>
        </p:nvSpPr>
        <p:spPr>
          <a:xfrm>
            <a:off x="1441000" y="467158"/>
            <a:ext cx="4466400" cy="685200"/>
          </a:xfrm>
        </p:spPr>
        <p:txBody>
          <a:bodyPr spcFirstLastPara="1" wrap="square" lIns="91425" tIns="91425" rIns="91425" bIns="91425" anchor="b" anchorCtr="0">
            <a:normAutofit fontScale="90000"/>
          </a:bodyPr>
          <a:lstStyle/>
          <a:p>
            <a:pPr>
              <a:lnSpc>
                <a:spcPct val="90000"/>
              </a:lnSpc>
            </a:pPr>
            <a:r>
              <a:rPr lang="en-US" sz="2300" b="0" i="0" u="none" strike="noStrike" cap="none" dirty="0">
                <a:latin typeface="Plus Jakarta Sans ExtraBold"/>
                <a:ea typeface="Plus Jakarta Sans ExtraBold"/>
                <a:cs typeface="Plus Jakarta Sans ExtraBold"/>
                <a:sym typeface="Plus Jakarta Sans ExtraBold"/>
              </a:rPr>
              <a:t>📄 Research Paper Progress 🌱</a:t>
            </a:r>
          </a:p>
        </p:txBody>
      </p:sp>
      <p:sp>
        <p:nvSpPr>
          <p:cNvPr id="10" name="TextBox 9">
            <a:extLst>
              <a:ext uri="{FF2B5EF4-FFF2-40B4-BE49-F238E27FC236}">
                <a16:creationId xmlns:a16="http://schemas.microsoft.com/office/drawing/2014/main" id="{777B6939-6132-79E2-BCBF-9BF47A6896A2}"/>
              </a:ext>
            </a:extLst>
          </p:cNvPr>
          <p:cNvSpPr txBox="1"/>
          <p:nvPr/>
        </p:nvSpPr>
        <p:spPr>
          <a:xfrm>
            <a:off x="1040322" y="1583548"/>
            <a:ext cx="6663482" cy="2462179"/>
          </a:xfrm>
          <a:prstGeom prst="rect">
            <a:avLst/>
          </a:prstGeom>
          <a:noFill/>
          <a:ln>
            <a:noFill/>
          </a:ln>
        </p:spPr>
        <p:txBody>
          <a:bodyPr spcFirstLastPara="1" wrap="square" lIns="91425" tIns="91425" rIns="91425" bIns="91425" anchor="t" anchorCtr="0">
            <a:noAutofit/>
          </a:bodyPr>
          <a:lstStyle/>
          <a:p>
            <a:pPr marL="457200" indent="-317500">
              <a:lnSpc>
                <a:spcPct val="90000"/>
              </a:lnSpc>
              <a:spcAft>
                <a:spcPts val="600"/>
              </a:spcAft>
              <a:buClr>
                <a:schemeClr val="accent3"/>
              </a:buClr>
              <a:buSzPts val="1600"/>
              <a:buFont typeface="Nunito Sans"/>
              <a:buChar char="●"/>
            </a:pPr>
            <a:r>
              <a:rPr lang="en-US" b="0" i="0" u="none" strike="noStrike" cap="none" dirty="0">
                <a:solidFill>
                  <a:schemeClr val="dk1"/>
                </a:solidFill>
                <a:latin typeface="Nunito Sans"/>
                <a:ea typeface="Nunito Sans"/>
                <a:cs typeface="Nunito Sans"/>
                <a:sym typeface="Nunito Sans"/>
              </a:rPr>
              <a:t>Current Progress:</a:t>
            </a:r>
            <a:br>
              <a:rPr lang="en-US" b="0" i="0" u="none" strike="noStrike" cap="none" dirty="0">
                <a:solidFill>
                  <a:schemeClr val="dk1"/>
                </a:solidFill>
                <a:latin typeface="Nunito Sans"/>
                <a:ea typeface="Nunito Sans"/>
                <a:cs typeface="Nunito Sans"/>
                <a:sym typeface="Nunito Sans"/>
              </a:rPr>
            </a:br>
            <a:r>
              <a:rPr lang="en-US" b="0" i="0" u="none" strike="noStrike" cap="none" dirty="0">
                <a:solidFill>
                  <a:schemeClr val="dk1"/>
                </a:solidFill>
                <a:latin typeface="Nunito Sans"/>
                <a:ea typeface="Nunito Sans"/>
                <a:cs typeface="Nunito Sans"/>
                <a:sym typeface="Nunito Sans"/>
              </a:rPr>
              <a:t>✅ Modified the paper according to target audience</a:t>
            </a:r>
            <a:br>
              <a:rPr lang="en-US" b="0" i="0" u="none" strike="noStrike" cap="none" dirty="0">
                <a:solidFill>
                  <a:schemeClr val="dk1"/>
                </a:solidFill>
                <a:latin typeface="Nunito Sans"/>
                <a:ea typeface="Nunito Sans"/>
                <a:cs typeface="Nunito Sans"/>
                <a:sym typeface="Nunito Sans"/>
              </a:rPr>
            </a:br>
            <a:r>
              <a:rPr lang="en-US" b="0" i="0" u="none" strike="noStrike" cap="none" dirty="0">
                <a:solidFill>
                  <a:schemeClr val="dk1"/>
                </a:solidFill>
                <a:latin typeface="Nunito Sans"/>
                <a:ea typeface="Nunito Sans"/>
                <a:cs typeface="Nunito Sans"/>
                <a:sym typeface="Nunito Sans"/>
              </a:rPr>
              <a:t>✅ Added Literate Review, Conclusion &amp; References</a:t>
            </a:r>
            <a:br>
              <a:rPr lang="en-US" b="0" i="0" u="none" strike="noStrike" cap="none" dirty="0">
                <a:solidFill>
                  <a:schemeClr val="dk1"/>
                </a:solidFill>
                <a:latin typeface="Nunito Sans"/>
                <a:ea typeface="Nunito Sans"/>
                <a:cs typeface="Nunito Sans"/>
                <a:sym typeface="Nunito Sans"/>
              </a:rPr>
            </a:br>
            <a:r>
              <a:rPr lang="en-US" b="0" i="0" u="none" strike="noStrike" cap="none" dirty="0">
                <a:solidFill>
                  <a:schemeClr val="dk1"/>
                </a:solidFill>
                <a:latin typeface="Nunito Sans"/>
                <a:ea typeface="Nunito Sans"/>
                <a:cs typeface="Nunito Sans"/>
                <a:sym typeface="Nunito Sans"/>
              </a:rPr>
              <a:t>✅ Focused on importance of visual education for target audience</a:t>
            </a:r>
          </a:p>
          <a:p>
            <a:pPr marL="457200" indent="-317500">
              <a:lnSpc>
                <a:spcPct val="90000"/>
              </a:lnSpc>
              <a:spcAft>
                <a:spcPts val="600"/>
              </a:spcAft>
              <a:buClr>
                <a:schemeClr val="accent3"/>
              </a:buClr>
              <a:buSzPts val="1600"/>
              <a:buFont typeface="Nunito Sans"/>
              <a:buChar char="●"/>
            </a:pPr>
            <a:endParaRPr lang="en-US" b="0" i="0" u="none" strike="noStrike" cap="none" dirty="0">
              <a:solidFill>
                <a:schemeClr val="dk1"/>
              </a:solidFill>
              <a:latin typeface="Nunito Sans"/>
              <a:ea typeface="Nunito Sans"/>
              <a:cs typeface="Nunito Sans"/>
              <a:sym typeface="Nunito Sans"/>
            </a:endParaRPr>
          </a:p>
          <a:p>
            <a:pPr marL="457200" indent="-317500">
              <a:lnSpc>
                <a:spcPct val="90000"/>
              </a:lnSpc>
              <a:spcAft>
                <a:spcPts val="600"/>
              </a:spcAft>
              <a:buClr>
                <a:schemeClr val="accent3"/>
              </a:buClr>
              <a:buSzPts val="1600"/>
              <a:buFont typeface="Nunito Sans"/>
              <a:buChar char="●"/>
            </a:pPr>
            <a:r>
              <a:rPr lang="en-US" b="0" i="0" u="none" strike="noStrike" cap="none" dirty="0">
                <a:solidFill>
                  <a:schemeClr val="dk1"/>
                </a:solidFill>
                <a:latin typeface="Nunito Sans"/>
                <a:ea typeface="Nunito Sans"/>
                <a:cs typeface="Nunito Sans"/>
                <a:sym typeface="Nunito Sans"/>
              </a:rPr>
              <a:t>Next Sections in Progress:</a:t>
            </a:r>
            <a:br>
              <a:rPr lang="en-US" b="0" i="0" u="none" strike="noStrike" cap="none" dirty="0">
                <a:solidFill>
                  <a:schemeClr val="dk1"/>
                </a:solidFill>
                <a:latin typeface="Nunito Sans"/>
                <a:ea typeface="Nunito Sans"/>
                <a:cs typeface="Nunito Sans"/>
                <a:sym typeface="Nunito Sans"/>
              </a:rPr>
            </a:br>
            <a:r>
              <a:rPr lang="en-US" b="0" i="0" u="none" strike="noStrike" cap="none" dirty="0">
                <a:solidFill>
                  <a:schemeClr val="dk1"/>
                </a:solidFill>
                <a:latin typeface="Nunito Sans"/>
                <a:ea typeface="Nunito Sans"/>
                <a:cs typeface="Nunito Sans"/>
                <a:sym typeface="Nunito Sans"/>
              </a:rPr>
              <a:t>➡ </a:t>
            </a:r>
            <a:r>
              <a:rPr lang="en-US" b="0" i="0" u="none" strike="noStrike" cap="none">
                <a:solidFill>
                  <a:schemeClr val="dk1"/>
                </a:solidFill>
                <a:latin typeface="Nunito Sans"/>
                <a:ea typeface="Nunito Sans"/>
                <a:cs typeface="Nunito Sans"/>
                <a:sym typeface="Nunito Sans"/>
              </a:rPr>
              <a:t>Add Result, Future </a:t>
            </a:r>
            <a:r>
              <a:rPr lang="en-US" b="0" i="0" u="none" strike="noStrike" cap="none" dirty="0">
                <a:solidFill>
                  <a:schemeClr val="dk1"/>
                </a:solidFill>
                <a:latin typeface="Nunito Sans"/>
                <a:ea typeface="Nunito Sans"/>
                <a:cs typeface="Nunito Sans"/>
                <a:sym typeface="Nunito Sans"/>
              </a:rPr>
              <a:t>work section and finalize the paper</a:t>
            </a:r>
          </a:p>
        </p:txBody>
      </p:sp>
    </p:spTree>
    <p:extLst>
      <p:ext uri="{BB962C8B-B14F-4D97-AF65-F5344CB8AC3E}">
        <p14:creationId xmlns:p14="http://schemas.microsoft.com/office/powerpoint/2010/main" val="177569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70F417-7335-8154-6CED-38E49CE31917}"/>
              </a:ext>
            </a:extLst>
          </p:cNvPr>
          <p:cNvPicPr>
            <a:picLocks noChangeAspect="1"/>
          </p:cNvPicPr>
          <p:nvPr/>
        </p:nvPicPr>
        <p:blipFill>
          <a:blip r:embed="rId2"/>
          <a:stretch>
            <a:fillRect/>
          </a:stretch>
        </p:blipFill>
        <p:spPr>
          <a:xfrm>
            <a:off x="4433524" y="960448"/>
            <a:ext cx="4174735" cy="3222602"/>
          </a:xfrm>
          <a:prstGeom prst="rect">
            <a:avLst/>
          </a:prstGeom>
        </p:spPr>
      </p:pic>
      <p:pic>
        <p:nvPicPr>
          <p:cNvPr id="7" name="Picture 6">
            <a:extLst>
              <a:ext uri="{FF2B5EF4-FFF2-40B4-BE49-F238E27FC236}">
                <a16:creationId xmlns:a16="http://schemas.microsoft.com/office/drawing/2014/main" id="{32CC62A0-6BE8-93EC-88E1-83CB476842AE}"/>
              </a:ext>
            </a:extLst>
          </p:cNvPr>
          <p:cNvPicPr>
            <a:picLocks noChangeAspect="1"/>
          </p:cNvPicPr>
          <p:nvPr/>
        </p:nvPicPr>
        <p:blipFill>
          <a:blip r:embed="rId3"/>
          <a:stretch>
            <a:fillRect/>
          </a:stretch>
        </p:blipFill>
        <p:spPr>
          <a:xfrm>
            <a:off x="85849" y="85108"/>
            <a:ext cx="4486151" cy="4973283"/>
          </a:xfrm>
          <a:prstGeom prst="rect">
            <a:avLst/>
          </a:prstGeom>
        </p:spPr>
      </p:pic>
    </p:spTree>
    <p:extLst>
      <p:ext uri="{BB962C8B-B14F-4D97-AF65-F5344CB8AC3E}">
        <p14:creationId xmlns:p14="http://schemas.microsoft.com/office/powerpoint/2010/main" val="112537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3"/>
        <p:cNvGrpSpPr/>
        <p:nvPr/>
      </p:nvGrpSpPr>
      <p:grpSpPr>
        <a:xfrm>
          <a:off x="0" y="0"/>
          <a:ext cx="0" cy="0"/>
          <a:chOff x="0" y="0"/>
          <a:chExt cx="0" cy="0"/>
        </a:xfrm>
      </p:grpSpPr>
      <p:sp>
        <p:nvSpPr>
          <p:cNvPr id="3" name="Title 2">
            <a:extLst>
              <a:ext uri="{FF2B5EF4-FFF2-40B4-BE49-F238E27FC236}">
                <a16:creationId xmlns:a16="http://schemas.microsoft.com/office/drawing/2014/main" id="{24959716-7548-FF60-9BE8-A3F306D6350B}"/>
              </a:ext>
            </a:extLst>
          </p:cNvPr>
          <p:cNvSpPr>
            <a:spLocks noGrp="1"/>
          </p:cNvSpPr>
          <p:nvPr>
            <p:ph type="title"/>
          </p:nvPr>
        </p:nvSpPr>
        <p:spPr/>
        <p:txBody>
          <a:bodyPr/>
          <a:lstStyle/>
          <a:p>
            <a:r>
              <a:rPr lang="en-US" dirty="0"/>
              <a:t>Thank You</a:t>
            </a:r>
            <a:endParaRPr lang="gu-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1">
          <a:extLst>
            <a:ext uri="{FF2B5EF4-FFF2-40B4-BE49-F238E27FC236}">
              <a16:creationId xmlns:a16="http://schemas.microsoft.com/office/drawing/2014/main" id="{4C0D6CAB-809B-2EF1-1D59-8F61E03BBE4F}"/>
            </a:ext>
          </a:extLst>
        </p:cNvPr>
        <p:cNvGrpSpPr/>
        <p:nvPr/>
      </p:nvGrpSpPr>
      <p:grpSpPr>
        <a:xfrm>
          <a:off x="0" y="0"/>
          <a:ext cx="0" cy="0"/>
          <a:chOff x="0" y="0"/>
          <a:chExt cx="0" cy="0"/>
        </a:xfrm>
      </p:grpSpPr>
      <p:sp>
        <p:nvSpPr>
          <p:cNvPr id="1892" name="Google Shape;1892;p46">
            <a:extLst>
              <a:ext uri="{FF2B5EF4-FFF2-40B4-BE49-F238E27FC236}">
                <a16:creationId xmlns:a16="http://schemas.microsoft.com/office/drawing/2014/main" id="{EE943781-BB5B-CC22-0FAD-5D02415E6185}"/>
              </a:ext>
            </a:extLst>
          </p:cNvPr>
          <p:cNvSpPr txBox="1">
            <a:spLocks noGrp="1"/>
          </p:cNvSpPr>
          <p:nvPr>
            <p:ph type="title"/>
          </p:nvPr>
        </p:nvSpPr>
        <p:spPr>
          <a:xfrm>
            <a:off x="1441000" y="519066"/>
            <a:ext cx="4466400" cy="6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Contents</a:t>
            </a:r>
            <a:endParaRPr dirty="0"/>
          </a:p>
        </p:txBody>
      </p:sp>
      <p:sp>
        <p:nvSpPr>
          <p:cNvPr id="1893" name="Google Shape;1893;p46">
            <a:extLst>
              <a:ext uri="{FF2B5EF4-FFF2-40B4-BE49-F238E27FC236}">
                <a16:creationId xmlns:a16="http://schemas.microsoft.com/office/drawing/2014/main" id="{30F7996D-B9F5-2CD7-35A8-74506E324C66}"/>
              </a:ext>
            </a:extLst>
          </p:cNvPr>
          <p:cNvSpPr txBox="1">
            <a:spLocks noGrp="1"/>
          </p:cNvSpPr>
          <p:nvPr>
            <p:ph type="subTitle" idx="1"/>
          </p:nvPr>
        </p:nvSpPr>
        <p:spPr>
          <a:xfrm>
            <a:off x="1441000" y="1204266"/>
            <a:ext cx="4466400" cy="1802281"/>
          </a:xfrm>
          <a:prstGeom prst="rect">
            <a:avLst/>
          </a:prstGeom>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400" dirty="0">
                <a:solidFill>
                  <a:schemeClr val="dk1"/>
                </a:solidFill>
                <a:latin typeface="Nunito Sans"/>
                <a:ea typeface="Nunito Sans"/>
                <a:cs typeface="Nunito Sans"/>
                <a:sym typeface="Nunito Sans"/>
              </a:rPr>
              <a:t>UN Sustainable Development Goals (SDGs)</a:t>
            </a:r>
          </a:p>
          <a:p>
            <a:pPr marL="171450" lvl="0" indent="-171450" rtl="0">
              <a:lnSpc>
                <a:spcPct val="150000"/>
              </a:lnSpc>
              <a:spcBef>
                <a:spcPts val="0"/>
              </a:spcBef>
              <a:spcAft>
                <a:spcPts val="0"/>
              </a:spcAft>
              <a:buFont typeface="Arial" panose="020B0604020202020204" pitchFamily="34" charset="0"/>
              <a:buChar char="•"/>
            </a:pPr>
            <a:r>
              <a:rPr lang="en-US" dirty="0"/>
              <a:t>Project Status</a:t>
            </a:r>
          </a:p>
          <a:p>
            <a:pPr marL="171450" lvl="0" indent="-171450" rtl="0">
              <a:lnSpc>
                <a:spcPct val="150000"/>
              </a:lnSpc>
              <a:spcBef>
                <a:spcPts val="0"/>
              </a:spcBef>
              <a:spcAft>
                <a:spcPts val="0"/>
              </a:spcAft>
              <a:buFont typeface="Arial" panose="020B0604020202020204" pitchFamily="34" charset="0"/>
              <a:buChar char="•"/>
            </a:pPr>
            <a:r>
              <a:rPr lang="en-US" dirty="0"/>
              <a:t>Demo</a:t>
            </a:r>
          </a:p>
          <a:p>
            <a:pPr marL="171450" lvl="0" indent="-171450" rtl="0">
              <a:lnSpc>
                <a:spcPct val="150000"/>
              </a:lnSpc>
              <a:spcBef>
                <a:spcPts val="0"/>
              </a:spcBef>
              <a:spcAft>
                <a:spcPts val="0"/>
              </a:spcAft>
              <a:buFont typeface="Arial" panose="020B0604020202020204" pitchFamily="34" charset="0"/>
              <a:buChar char="•"/>
            </a:pPr>
            <a:r>
              <a:rPr lang="en-US" sz="1400" dirty="0">
                <a:solidFill>
                  <a:schemeClr val="dk1"/>
                </a:solidFill>
                <a:latin typeface="Nunito Sans"/>
                <a:ea typeface="Nunito Sans"/>
                <a:cs typeface="Nunito Sans"/>
                <a:sym typeface="Nunito Sans"/>
              </a:rPr>
              <a:t>Research Paper Progress</a:t>
            </a:r>
          </a:p>
        </p:txBody>
      </p:sp>
    </p:spTree>
    <p:extLst>
      <p:ext uri="{BB962C8B-B14F-4D97-AF65-F5344CB8AC3E}">
        <p14:creationId xmlns:p14="http://schemas.microsoft.com/office/powerpoint/2010/main" val="370748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7">
          <a:extLst>
            <a:ext uri="{FF2B5EF4-FFF2-40B4-BE49-F238E27FC236}">
              <a16:creationId xmlns:a16="http://schemas.microsoft.com/office/drawing/2014/main" id="{84588B11-A503-5F9B-9827-C363223891F3}"/>
            </a:ext>
          </a:extLst>
        </p:cNvPr>
        <p:cNvGrpSpPr/>
        <p:nvPr/>
      </p:nvGrpSpPr>
      <p:grpSpPr>
        <a:xfrm>
          <a:off x="0" y="0"/>
          <a:ext cx="0" cy="0"/>
          <a:chOff x="0" y="0"/>
          <a:chExt cx="0" cy="0"/>
        </a:xfrm>
      </p:grpSpPr>
      <p:sp>
        <p:nvSpPr>
          <p:cNvPr id="1898" name="Google Shape;1898;p47">
            <a:extLst>
              <a:ext uri="{FF2B5EF4-FFF2-40B4-BE49-F238E27FC236}">
                <a16:creationId xmlns:a16="http://schemas.microsoft.com/office/drawing/2014/main" id="{981A5EB3-C1B3-CF7C-9EDB-87638BE916D0}"/>
              </a:ext>
            </a:extLst>
          </p:cNvPr>
          <p:cNvSpPr txBox="1">
            <a:spLocks noGrp="1"/>
          </p:cNvSpPr>
          <p:nvPr>
            <p:ph type="title"/>
          </p:nvPr>
        </p:nvSpPr>
        <p:spPr>
          <a:xfrm>
            <a:off x="720000" y="414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UN Sustainable Development Goals (SDGs)</a:t>
            </a:r>
            <a:endParaRPr sz="2400" dirty="0"/>
          </a:p>
        </p:txBody>
      </p:sp>
      <p:sp>
        <p:nvSpPr>
          <p:cNvPr id="1900" name="Google Shape;1900;p47">
            <a:extLst>
              <a:ext uri="{FF2B5EF4-FFF2-40B4-BE49-F238E27FC236}">
                <a16:creationId xmlns:a16="http://schemas.microsoft.com/office/drawing/2014/main" id="{C38DBF27-B02C-B392-BB6C-B63641140A6C}"/>
              </a:ext>
            </a:extLst>
          </p:cNvPr>
          <p:cNvSpPr txBox="1">
            <a:spLocks noGrp="1"/>
          </p:cNvSpPr>
          <p:nvPr>
            <p:ph type="subTitle" idx="2"/>
          </p:nvPr>
        </p:nvSpPr>
        <p:spPr>
          <a:xfrm>
            <a:off x="720000" y="1599482"/>
            <a:ext cx="3850835" cy="2867322"/>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dirty="0">
                <a:effectLst/>
                <a:latin typeface="Nunito Sans" pitchFamily="2" charset="0"/>
                <a:ea typeface="Calibri" panose="020F0502020204030204" pitchFamily="34" charset="0"/>
                <a:cs typeface="Shruti" panose="020B0502040204020203" pitchFamily="34" charset="0"/>
              </a:rPr>
              <a:t>SDG 15: Life on Land – Protecting forests and biodiversity.</a:t>
            </a:r>
          </a:p>
          <a:p>
            <a:pPr>
              <a:lnSpc>
                <a:spcPct val="107000"/>
              </a:lnSpc>
              <a:spcAft>
                <a:spcPts val="800"/>
              </a:spcAft>
            </a:pPr>
            <a:endParaRPr lang="en-US" sz="1600" dirty="0">
              <a:latin typeface="Nunito Sans" pitchFamily="2" charset="0"/>
              <a:ea typeface="Calibri" panose="020F0502020204030204" pitchFamily="34" charset="0"/>
              <a:cs typeface="Shruti" panose="020B0502040204020203" pitchFamily="34" charset="0"/>
            </a:endParaRPr>
          </a:p>
          <a:p>
            <a:pPr>
              <a:lnSpc>
                <a:spcPct val="107000"/>
              </a:lnSpc>
              <a:spcAft>
                <a:spcPts val="800"/>
              </a:spcAft>
            </a:pPr>
            <a:endParaRPr lang="en-US" sz="1600" dirty="0">
              <a:effectLst/>
              <a:latin typeface="Nunito Sans" pitchFamily="2" charset="0"/>
              <a:ea typeface="Calibri" panose="020F0502020204030204" pitchFamily="34" charset="0"/>
              <a:cs typeface="Shruti" panose="020B0502040204020203" pitchFamily="34" charset="0"/>
            </a:endParaRPr>
          </a:p>
        </p:txBody>
      </p:sp>
      <p:sp>
        <p:nvSpPr>
          <p:cNvPr id="1902" name="Google Shape;1902;p47">
            <a:extLst>
              <a:ext uri="{FF2B5EF4-FFF2-40B4-BE49-F238E27FC236}">
                <a16:creationId xmlns:a16="http://schemas.microsoft.com/office/drawing/2014/main" id="{40CA245A-0157-AC7E-FD65-2E24011EAE76}"/>
              </a:ext>
            </a:extLst>
          </p:cNvPr>
          <p:cNvSpPr txBox="1">
            <a:spLocks noGrp="1"/>
          </p:cNvSpPr>
          <p:nvPr>
            <p:ph type="subTitle" idx="4"/>
          </p:nvPr>
        </p:nvSpPr>
        <p:spPr>
          <a:xfrm>
            <a:off x="4967135" y="1671266"/>
            <a:ext cx="3273970" cy="558900"/>
          </a:xfrm>
          <a:prstGeom prst="rect">
            <a:avLst/>
          </a:prstGeom>
        </p:spPr>
        <p:txBody>
          <a:bodyPr spcFirstLastPara="1" wrap="square" lIns="91425" tIns="91425" rIns="91425" bIns="91425" anchor="b" anchorCtr="0">
            <a:noAutofit/>
          </a:bodyPr>
          <a:lstStyle/>
          <a:p>
            <a:r>
              <a:rPr lang="en-US" sz="1800" dirty="0">
                <a:effectLst/>
                <a:latin typeface="Nunito Sans" pitchFamily="2" charset="0"/>
                <a:ea typeface="Times New Roman" panose="02020603050405020304" pitchFamily="18" charset="0"/>
                <a:cs typeface="Times New Roman" panose="02020603050405020304" pitchFamily="18" charset="0"/>
              </a:rPr>
              <a:t>SDG 13: Climate Action</a:t>
            </a:r>
            <a:endParaRPr lang="en-US" sz="1600" dirty="0">
              <a:latin typeface="Nunito Sans" pitchFamily="2" charset="0"/>
            </a:endParaRPr>
          </a:p>
        </p:txBody>
      </p:sp>
      <p:grpSp>
        <p:nvGrpSpPr>
          <p:cNvPr id="1903" name="Google Shape;1903;p47">
            <a:extLst>
              <a:ext uri="{FF2B5EF4-FFF2-40B4-BE49-F238E27FC236}">
                <a16:creationId xmlns:a16="http://schemas.microsoft.com/office/drawing/2014/main" id="{1348BFED-E7C1-EE85-A606-F35805B57B25}"/>
              </a:ext>
            </a:extLst>
          </p:cNvPr>
          <p:cNvGrpSpPr/>
          <p:nvPr/>
        </p:nvGrpSpPr>
        <p:grpSpPr>
          <a:xfrm>
            <a:off x="2558008" y="1107169"/>
            <a:ext cx="457453" cy="449325"/>
            <a:chOff x="-20199150" y="3317850"/>
            <a:chExt cx="309550" cy="304050"/>
          </a:xfrm>
        </p:grpSpPr>
        <p:sp>
          <p:nvSpPr>
            <p:cNvPr id="1904" name="Google Shape;1904;p47">
              <a:extLst>
                <a:ext uri="{FF2B5EF4-FFF2-40B4-BE49-F238E27FC236}">
                  <a16:creationId xmlns:a16="http://schemas.microsoft.com/office/drawing/2014/main" id="{58C79135-4DC7-6B51-A8D7-9095C9CFEE4D}"/>
                </a:ext>
              </a:extLst>
            </p:cNvPr>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5" name="Google Shape;1905;p47">
              <a:extLst>
                <a:ext uri="{FF2B5EF4-FFF2-40B4-BE49-F238E27FC236}">
                  <a16:creationId xmlns:a16="http://schemas.microsoft.com/office/drawing/2014/main" id="{24F8BF1E-9C2A-CA30-1ED3-ADB8D921DF53}"/>
                </a:ext>
              </a:extLst>
            </p:cNvPr>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6" name="Google Shape;1906;p47">
              <a:extLst>
                <a:ext uri="{FF2B5EF4-FFF2-40B4-BE49-F238E27FC236}">
                  <a16:creationId xmlns:a16="http://schemas.microsoft.com/office/drawing/2014/main" id="{DA31DF66-6B90-75B8-003D-FE0F2942F6BC}"/>
                </a:ext>
              </a:extLst>
            </p:cNvPr>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7" name="Google Shape;1907;p47">
              <a:extLst>
                <a:ext uri="{FF2B5EF4-FFF2-40B4-BE49-F238E27FC236}">
                  <a16:creationId xmlns:a16="http://schemas.microsoft.com/office/drawing/2014/main" id="{8AE3F22F-62AC-7E85-EF0A-D780FC8711DF}"/>
                </a:ext>
              </a:extLst>
            </p:cNvPr>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8" name="Google Shape;1908;p47">
              <a:extLst>
                <a:ext uri="{FF2B5EF4-FFF2-40B4-BE49-F238E27FC236}">
                  <a16:creationId xmlns:a16="http://schemas.microsoft.com/office/drawing/2014/main" id="{FF5C50ED-BC0D-F7E8-6DF8-88F9FF216A87}"/>
                </a:ext>
              </a:extLst>
            </p:cNvPr>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9" name="Google Shape;1909;p47">
              <a:extLst>
                <a:ext uri="{FF2B5EF4-FFF2-40B4-BE49-F238E27FC236}">
                  <a16:creationId xmlns:a16="http://schemas.microsoft.com/office/drawing/2014/main" id="{33C49212-CE40-AB15-D6CD-5B328DAA6B7B}"/>
                </a:ext>
              </a:extLst>
            </p:cNvPr>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10" name="Google Shape;1910;p47">
              <a:extLst>
                <a:ext uri="{FF2B5EF4-FFF2-40B4-BE49-F238E27FC236}">
                  <a16:creationId xmlns:a16="http://schemas.microsoft.com/office/drawing/2014/main" id="{EDA41B3F-CD9C-85BE-B19B-94C135A56596}"/>
                </a:ext>
              </a:extLst>
            </p:cNvPr>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grpSp>
      <p:sp>
        <p:nvSpPr>
          <p:cNvPr id="1911" name="Google Shape;1911;p47">
            <a:extLst>
              <a:ext uri="{FF2B5EF4-FFF2-40B4-BE49-F238E27FC236}">
                <a16:creationId xmlns:a16="http://schemas.microsoft.com/office/drawing/2014/main" id="{2BC0F3DD-1BB9-9FBC-EC78-E9A4350AA8E6}"/>
              </a:ext>
            </a:extLst>
          </p:cNvPr>
          <p:cNvSpPr/>
          <p:nvPr/>
        </p:nvSpPr>
        <p:spPr>
          <a:xfrm>
            <a:off x="6444212" y="1074283"/>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3" name="Rectangle 2">
            <a:extLst>
              <a:ext uri="{FF2B5EF4-FFF2-40B4-BE49-F238E27FC236}">
                <a16:creationId xmlns:a16="http://schemas.microsoft.com/office/drawing/2014/main" id="{077D3F34-28AA-A44E-34FA-43916F167B24}"/>
              </a:ext>
            </a:extLst>
          </p:cNvPr>
          <p:cNvSpPr>
            <a:spLocks noChangeArrowheads="1"/>
          </p:cNvSpPr>
          <p:nvPr/>
        </p:nvSpPr>
        <p:spPr bwMode="auto">
          <a:xfrm rot="10800000" flipV="1">
            <a:off x="1108608" y="2476387"/>
            <a:ext cx="32414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Goal: </a:t>
            </a:r>
            <a:r>
              <a:rPr kumimoji="0" lang="en-US" altLang="en-US" sz="1600" b="0" i="0" u="none" strike="noStrike" cap="none" normalizeH="0" baseline="0" dirty="0">
                <a:ln>
                  <a:noFill/>
                </a:ln>
                <a:solidFill>
                  <a:schemeClr val="tx1"/>
                </a:solidFill>
                <a:effectLst/>
                <a:latin typeface="Arial" panose="020B0604020202020204" pitchFamily="34" charset="0"/>
              </a:rPr>
              <a:t>Sustainably manage forests, halt biodiversity loss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Our Contribution: </a:t>
            </a:r>
            <a:r>
              <a:rPr kumimoji="0" lang="en-US" altLang="en-US" sz="1600" b="0" i="0" u="none" strike="noStrike" cap="none" normalizeH="0" baseline="0" dirty="0">
                <a:ln>
                  <a:noFill/>
                </a:ln>
                <a:solidFill>
                  <a:schemeClr val="tx1"/>
                </a:solidFill>
                <a:effectLst/>
                <a:latin typeface="Arial" panose="020B0604020202020204" pitchFamily="34" charset="0"/>
              </a:rPr>
              <a:t>Help users understand forest loss drivers and trend</a:t>
            </a:r>
          </a:p>
        </p:txBody>
      </p:sp>
      <p:sp>
        <p:nvSpPr>
          <p:cNvPr id="4" name="Rectangle 3">
            <a:extLst>
              <a:ext uri="{FF2B5EF4-FFF2-40B4-BE49-F238E27FC236}">
                <a16:creationId xmlns:a16="http://schemas.microsoft.com/office/drawing/2014/main" id="{5B4CDB94-10B1-12B5-E56D-704BEF76ED14}"/>
              </a:ext>
            </a:extLst>
          </p:cNvPr>
          <p:cNvSpPr>
            <a:spLocks noChangeArrowheads="1"/>
          </p:cNvSpPr>
          <p:nvPr/>
        </p:nvSpPr>
        <p:spPr bwMode="auto">
          <a:xfrm rot="10800000" flipV="1">
            <a:off x="5140059" y="2476387"/>
            <a:ext cx="32739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Goal: </a:t>
            </a:r>
            <a:r>
              <a:rPr kumimoji="0" lang="en-US" altLang="en-US" sz="1600" b="0" i="0" u="none" strike="noStrike" cap="none" normalizeH="0" baseline="0" dirty="0">
                <a:ln>
                  <a:noFill/>
                </a:ln>
                <a:solidFill>
                  <a:schemeClr val="tx1"/>
                </a:solidFill>
                <a:effectLst/>
                <a:latin typeface="Arial" panose="020B0604020202020204" pitchFamily="34" charset="0"/>
              </a:rPr>
              <a:t>Take urgent action to combat climate change and its impacts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Our Contribution: </a:t>
            </a:r>
            <a:r>
              <a:rPr kumimoji="0" lang="en-US" altLang="en-US" sz="1600" b="0" i="0" u="none" strike="noStrike" cap="none" normalizeH="0" baseline="0" dirty="0">
                <a:ln>
                  <a:noFill/>
                </a:ln>
                <a:solidFill>
                  <a:schemeClr val="tx1"/>
                </a:solidFill>
                <a:effectLst/>
                <a:latin typeface="Arial" panose="020B0604020202020204" pitchFamily="34" charset="0"/>
              </a:rPr>
              <a:t>Raise awareness and visualize tree loss over time</a:t>
            </a:r>
          </a:p>
        </p:txBody>
      </p:sp>
    </p:spTree>
    <p:extLst>
      <p:ext uri="{BB962C8B-B14F-4D97-AF65-F5344CB8AC3E}">
        <p14:creationId xmlns:p14="http://schemas.microsoft.com/office/powerpoint/2010/main" val="53154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C9CE-E3EF-285F-4731-D4F1BCB1F994}"/>
              </a:ext>
            </a:extLst>
          </p:cNvPr>
          <p:cNvSpPr>
            <a:spLocks noGrp="1"/>
          </p:cNvSpPr>
          <p:nvPr>
            <p:ph type="title"/>
          </p:nvPr>
        </p:nvSpPr>
        <p:spPr>
          <a:xfrm>
            <a:off x="1441000" y="590719"/>
            <a:ext cx="4263885" cy="925781"/>
          </a:xfrm>
        </p:spPr>
        <p:txBody>
          <a:bodyPr spcFirstLastPara="1" wrap="square" lIns="91425" tIns="91425" rIns="91425" bIns="91425" anchor="b" anchorCtr="0">
            <a:noAutofit/>
          </a:bodyPr>
          <a:lstStyle/>
          <a:p>
            <a:pPr>
              <a:lnSpc>
                <a:spcPct val="90000"/>
              </a:lnSpc>
            </a:pPr>
            <a:r>
              <a:rPr lang="en-US" sz="2400" b="0" i="0" u="none" strike="noStrike" cap="none" dirty="0">
                <a:latin typeface="Plus Jakarta Sans ExtraBold"/>
                <a:ea typeface="Plus Jakarta Sans ExtraBold"/>
                <a:cs typeface="Plus Jakarta Sans ExtraBold"/>
                <a:sym typeface="Plus Jakarta Sans ExtraBold"/>
              </a:rPr>
              <a:t>Existing Platforms &amp; Communities</a:t>
            </a:r>
          </a:p>
        </p:txBody>
      </p:sp>
      <p:sp>
        <p:nvSpPr>
          <p:cNvPr id="5" name="TextBox 4">
            <a:extLst>
              <a:ext uri="{FF2B5EF4-FFF2-40B4-BE49-F238E27FC236}">
                <a16:creationId xmlns:a16="http://schemas.microsoft.com/office/drawing/2014/main" id="{86DF50F8-084C-E97C-5B7B-76FAA608E9D4}"/>
              </a:ext>
            </a:extLst>
          </p:cNvPr>
          <p:cNvSpPr txBox="1"/>
          <p:nvPr/>
        </p:nvSpPr>
        <p:spPr>
          <a:xfrm>
            <a:off x="1440999" y="1516600"/>
            <a:ext cx="5121641" cy="2141100"/>
          </a:xfrm>
          <a:prstGeom prst="rect">
            <a:avLst/>
          </a:prstGeom>
          <a:noFill/>
          <a:ln>
            <a:noFill/>
          </a:ln>
        </p:spPr>
        <p:txBody>
          <a:bodyPr spcFirstLastPara="1" wrap="square" lIns="91425" tIns="91425" rIns="91425" bIns="91425" anchor="t" anchorCtr="0">
            <a:normAutofit/>
          </a:bodyPr>
          <a:lstStyle/>
          <a:p>
            <a:pPr marL="139700">
              <a:lnSpc>
                <a:spcPct val="90000"/>
              </a:lnSpc>
              <a:spcAft>
                <a:spcPts val="600"/>
              </a:spcAft>
              <a:buClr>
                <a:schemeClr val="accent3"/>
              </a:buClr>
              <a:buSzPts val="1600"/>
            </a:pPr>
            <a:r>
              <a:rPr lang="en-US" sz="1800" b="0" i="0" u="none" strike="noStrike" cap="none" dirty="0">
                <a:solidFill>
                  <a:schemeClr val="dk1"/>
                </a:solidFill>
                <a:latin typeface="Nunito Sans"/>
                <a:ea typeface="Nunito Sans"/>
                <a:cs typeface="Nunito Sans"/>
                <a:sym typeface="Nunito Sans"/>
              </a:rPr>
              <a:t>Digital Tools for SDG 13 &amp; 15: What's Out There?</a:t>
            </a:r>
          </a:p>
          <a:p>
            <a:pPr marL="457200" indent="-317500">
              <a:lnSpc>
                <a:spcPct val="90000"/>
              </a:lnSpc>
              <a:spcAft>
                <a:spcPts val="600"/>
              </a:spcAft>
              <a:buClr>
                <a:schemeClr val="accent3"/>
              </a:buClr>
              <a:buSzPts val="1600"/>
              <a:buFont typeface="Nunito Sans"/>
              <a:buChar char="●"/>
            </a:pPr>
            <a:endParaRPr lang="en-US" sz="1300" b="0" i="0" u="none" strike="noStrike" cap="none" dirty="0">
              <a:solidFill>
                <a:schemeClr val="dk1"/>
              </a:solidFill>
              <a:latin typeface="Nunito Sans"/>
              <a:ea typeface="Nunito Sans"/>
              <a:cs typeface="Nunito Sans"/>
              <a:sym typeface="Nunito Sans"/>
            </a:endParaRPr>
          </a:p>
          <a:p>
            <a:pPr marL="457200" indent="-317500">
              <a:lnSpc>
                <a:spcPct val="90000"/>
              </a:lnSpc>
              <a:spcAft>
                <a:spcPts val="600"/>
              </a:spcAft>
              <a:buClr>
                <a:schemeClr val="accent3"/>
              </a:buClr>
              <a:buSzPts val="1600"/>
              <a:buFont typeface="Nunito Sans"/>
              <a:buChar char="●"/>
            </a:pPr>
            <a:r>
              <a:rPr lang="en-US" sz="1300" b="0" i="0" u="none" strike="noStrike" cap="none" dirty="0">
                <a:solidFill>
                  <a:schemeClr val="dk1"/>
                </a:solidFill>
                <a:latin typeface="Nunito Sans"/>
                <a:ea typeface="Nunito Sans"/>
                <a:cs typeface="Nunito Sans"/>
                <a:sym typeface="Nunito Sans"/>
              </a:rPr>
              <a:t>Global Forest Watch (GFW): Real-time monitoring, satellite data</a:t>
            </a:r>
          </a:p>
          <a:p>
            <a:pPr marL="457200" indent="-317500">
              <a:lnSpc>
                <a:spcPct val="90000"/>
              </a:lnSpc>
              <a:spcAft>
                <a:spcPts val="600"/>
              </a:spcAft>
              <a:buClr>
                <a:schemeClr val="accent3"/>
              </a:buClr>
              <a:buSzPts val="1600"/>
              <a:buFont typeface="Nunito Sans"/>
              <a:buChar char="●"/>
            </a:pPr>
            <a:r>
              <a:rPr lang="en-US" sz="1300" b="0" i="0" u="none" strike="noStrike" cap="none" dirty="0">
                <a:solidFill>
                  <a:schemeClr val="dk1"/>
                </a:solidFill>
                <a:latin typeface="Nunito Sans"/>
                <a:ea typeface="Nunito Sans"/>
                <a:cs typeface="Nunito Sans"/>
                <a:sym typeface="Nunito Sans"/>
              </a:rPr>
              <a:t>FAO Forest Resources: Global forest stats, PDF reports</a:t>
            </a:r>
          </a:p>
          <a:p>
            <a:pPr marL="457200" indent="-317500">
              <a:lnSpc>
                <a:spcPct val="90000"/>
              </a:lnSpc>
              <a:spcAft>
                <a:spcPts val="600"/>
              </a:spcAft>
              <a:buClr>
                <a:schemeClr val="accent3"/>
              </a:buClr>
              <a:buSzPts val="1600"/>
              <a:buFont typeface="Nunito Sans"/>
              <a:buChar char="●"/>
            </a:pPr>
            <a:r>
              <a:rPr lang="en-US" sz="1300" b="0" i="0" u="none" strike="noStrike" cap="none" dirty="0">
                <a:solidFill>
                  <a:schemeClr val="dk1"/>
                </a:solidFill>
                <a:latin typeface="Nunito Sans"/>
                <a:ea typeface="Nunito Sans"/>
                <a:cs typeface="Nunito Sans"/>
                <a:sym typeface="Nunito Sans"/>
              </a:rPr>
              <a:t>GIS Tools (e.g., ArcGIS): Professional, spatial analytics</a:t>
            </a:r>
          </a:p>
        </p:txBody>
      </p:sp>
    </p:spTree>
    <p:extLst>
      <p:ext uri="{BB962C8B-B14F-4D97-AF65-F5344CB8AC3E}">
        <p14:creationId xmlns:p14="http://schemas.microsoft.com/office/powerpoint/2010/main" val="184033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7994-EEFD-04D9-091A-34224ABFE4F1}"/>
              </a:ext>
            </a:extLst>
          </p:cNvPr>
          <p:cNvSpPr>
            <a:spLocks noGrp="1"/>
          </p:cNvSpPr>
          <p:nvPr>
            <p:ph type="title"/>
          </p:nvPr>
        </p:nvSpPr>
        <p:spPr>
          <a:xfrm>
            <a:off x="612322" y="808264"/>
            <a:ext cx="6066063" cy="595991"/>
          </a:xfrm>
        </p:spPr>
        <p:txBody>
          <a:bodyPr/>
          <a:lstStyle/>
          <a:p>
            <a:r>
              <a:rPr lang="en-US" dirty="0"/>
              <a:t>Community Orientation &amp; Gaps</a:t>
            </a:r>
          </a:p>
        </p:txBody>
      </p:sp>
      <p:sp>
        <p:nvSpPr>
          <p:cNvPr id="5" name="TextBox 4">
            <a:extLst>
              <a:ext uri="{FF2B5EF4-FFF2-40B4-BE49-F238E27FC236}">
                <a16:creationId xmlns:a16="http://schemas.microsoft.com/office/drawing/2014/main" id="{D1CE8522-F0E7-87DB-8343-997CEFD7F5F8}"/>
              </a:ext>
            </a:extLst>
          </p:cNvPr>
          <p:cNvSpPr txBox="1"/>
          <p:nvPr/>
        </p:nvSpPr>
        <p:spPr>
          <a:xfrm>
            <a:off x="826634" y="1509921"/>
            <a:ext cx="5131254" cy="584775"/>
          </a:xfrm>
          <a:prstGeom prst="rect">
            <a:avLst/>
          </a:prstGeom>
          <a:noFill/>
        </p:spPr>
        <p:txBody>
          <a:bodyPr wrap="square">
            <a:spAutoFit/>
          </a:bodyPr>
          <a:lstStyle/>
          <a:p>
            <a:pPr>
              <a:buNone/>
            </a:pPr>
            <a:r>
              <a:rPr lang="en-US" sz="1800" b="1" i="1" dirty="0"/>
              <a:t>Our Audience &amp; the Gap We Identified</a:t>
            </a:r>
          </a:p>
          <a:p>
            <a:pPr>
              <a:buNone/>
            </a:pPr>
            <a:endParaRPr lang="en-US" b="1" dirty="0"/>
          </a:p>
        </p:txBody>
      </p:sp>
      <p:sp>
        <p:nvSpPr>
          <p:cNvPr id="7" name="TextBox 6">
            <a:extLst>
              <a:ext uri="{FF2B5EF4-FFF2-40B4-BE49-F238E27FC236}">
                <a16:creationId xmlns:a16="http://schemas.microsoft.com/office/drawing/2014/main" id="{11C3DE9C-F68B-4B7B-B39C-DC83FF623FD4}"/>
              </a:ext>
            </a:extLst>
          </p:cNvPr>
          <p:cNvSpPr txBox="1"/>
          <p:nvPr/>
        </p:nvSpPr>
        <p:spPr>
          <a:xfrm>
            <a:off x="887867" y="2094696"/>
            <a:ext cx="2757487" cy="1323439"/>
          </a:xfrm>
          <a:prstGeom prst="rect">
            <a:avLst/>
          </a:prstGeom>
          <a:noFill/>
        </p:spPr>
        <p:txBody>
          <a:bodyPr wrap="square">
            <a:spAutoFit/>
          </a:bodyPr>
          <a:lstStyle/>
          <a:p>
            <a:r>
              <a:rPr lang="en-US" sz="1600" dirty="0"/>
              <a:t>🎯 </a:t>
            </a:r>
            <a:r>
              <a:rPr lang="en-US" sz="1600" b="1" dirty="0"/>
              <a:t>Target Users:</a:t>
            </a:r>
            <a:endParaRPr lang="en-US" sz="1600" dirty="0"/>
          </a:p>
          <a:p>
            <a:pPr marL="742950" lvl="1" indent="-285750">
              <a:buFont typeface="Arial" panose="020B0604020202020204" pitchFamily="34" charset="0"/>
              <a:buChar char="•"/>
            </a:pPr>
            <a:r>
              <a:rPr lang="en-US" sz="1600" dirty="0"/>
              <a:t>Middle school students</a:t>
            </a:r>
          </a:p>
          <a:p>
            <a:pPr marL="742950" lvl="1" indent="-285750">
              <a:buFont typeface="Arial" panose="020B0604020202020204" pitchFamily="34" charset="0"/>
              <a:buChar char="•"/>
            </a:pPr>
            <a:r>
              <a:rPr lang="en-US" sz="1600" dirty="0"/>
              <a:t>Educators</a:t>
            </a:r>
          </a:p>
          <a:p>
            <a:pPr marL="742950" lvl="1" indent="-285750">
              <a:buFont typeface="Arial" panose="020B0604020202020204" pitchFamily="34" charset="0"/>
              <a:buChar char="•"/>
            </a:pPr>
            <a:r>
              <a:rPr lang="en-US" sz="1600" dirty="0"/>
              <a:t>Non-technical public</a:t>
            </a:r>
          </a:p>
        </p:txBody>
      </p:sp>
      <p:sp>
        <p:nvSpPr>
          <p:cNvPr id="9" name="TextBox 8">
            <a:extLst>
              <a:ext uri="{FF2B5EF4-FFF2-40B4-BE49-F238E27FC236}">
                <a16:creationId xmlns:a16="http://schemas.microsoft.com/office/drawing/2014/main" id="{E42481C5-CCCE-1096-07A8-AF851FED5E16}"/>
              </a:ext>
            </a:extLst>
          </p:cNvPr>
          <p:cNvSpPr txBox="1"/>
          <p:nvPr/>
        </p:nvSpPr>
        <p:spPr>
          <a:xfrm>
            <a:off x="4075000" y="2094696"/>
            <a:ext cx="2847295" cy="1323439"/>
          </a:xfrm>
          <a:prstGeom prst="rect">
            <a:avLst/>
          </a:prstGeom>
          <a:noFill/>
        </p:spPr>
        <p:txBody>
          <a:bodyPr wrap="square">
            <a:spAutoFit/>
          </a:bodyPr>
          <a:lstStyle/>
          <a:p>
            <a:r>
              <a:rPr lang="en-US" sz="1600" dirty="0"/>
              <a:t>🧩 </a:t>
            </a:r>
            <a:r>
              <a:rPr lang="en-US" sz="1600" b="1" dirty="0"/>
              <a:t>Gaps in Existing Tools:</a:t>
            </a:r>
            <a:endParaRPr lang="en-US" sz="1600" dirty="0"/>
          </a:p>
          <a:p>
            <a:pPr marL="742950" lvl="1" indent="-285750">
              <a:buFont typeface="Arial" panose="020B0604020202020204" pitchFamily="34" charset="0"/>
              <a:buChar char="•"/>
            </a:pPr>
            <a:r>
              <a:rPr lang="en-US" sz="1600" dirty="0"/>
              <a:t>Too complex (GIS)</a:t>
            </a:r>
          </a:p>
          <a:p>
            <a:pPr marL="742950" lvl="1" indent="-285750">
              <a:buFont typeface="Arial" panose="020B0604020202020204" pitchFamily="34" charset="0"/>
              <a:buChar char="•"/>
            </a:pPr>
            <a:r>
              <a:rPr lang="en-US" sz="1600" dirty="0"/>
              <a:t>Low interactivity</a:t>
            </a:r>
          </a:p>
          <a:p>
            <a:pPr marL="742950" lvl="1" indent="-285750">
              <a:buFont typeface="Arial" panose="020B0604020202020204" pitchFamily="34" charset="0"/>
              <a:buChar char="•"/>
            </a:pPr>
            <a:r>
              <a:rPr lang="en-US" sz="1600" dirty="0"/>
              <a:t>Not education-focused</a:t>
            </a:r>
          </a:p>
        </p:txBody>
      </p:sp>
    </p:spTree>
    <p:extLst>
      <p:ext uri="{BB962C8B-B14F-4D97-AF65-F5344CB8AC3E}">
        <p14:creationId xmlns:p14="http://schemas.microsoft.com/office/powerpoint/2010/main" val="234892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C04B-3C17-054F-B691-5512BACAA23A}"/>
              </a:ext>
            </a:extLst>
          </p:cNvPr>
          <p:cNvSpPr>
            <a:spLocks noGrp="1"/>
          </p:cNvSpPr>
          <p:nvPr>
            <p:ph type="title"/>
          </p:nvPr>
        </p:nvSpPr>
        <p:spPr>
          <a:xfrm>
            <a:off x="2338800" y="457268"/>
            <a:ext cx="4466400" cy="685200"/>
          </a:xfrm>
        </p:spPr>
        <p:txBody>
          <a:bodyPr/>
          <a:lstStyle/>
          <a:p>
            <a:pPr algn="ctr"/>
            <a:r>
              <a:rPr lang="en-US" dirty="0"/>
              <a:t>Our Innovation</a:t>
            </a:r>
          </a:p>
        </p:txBody>
      </p:sp>
      <p:sp>
        <p:nvSpPr>
          <p:cNvPr id="5" name="TextBox 4">
            <a:extLst>
              <a:ext uri="{FF2B5EF4-FFF2-40B4-BE49-F238E27FC236}">
                <a16:creationId xmlns:a16="http://schemas.microsoft.com/office/drawing/2014/main" id="{B31D50C9-AB4B-6C0B-4632-1AAF727B5FDD}"/>
              </a:ext>
            </a:extLst>
          </p:cNvPr>
          <p:cNvSpPr txBox="1"/>
          <p:nvPr/>
        </p:nvSpPr>
        <p:spPr>
          <a:xfrm>
            <a:off x="2006373" y="1026229"/>
            <a:ext cx="5131254" cy="369332"/>
          </a:xfrm>
          <a:prstGeom prst="rect">
            <a:avLst/>
          </a:prstGeom>
          <a:noFill/>
        </p:spPr>
        <p:txBody>
          <a:bodyPr wrap="square">
            <a:spAutoFit/>
          </a:bodyPr>
          <a:lstStyle/>
          <a:p>
            <a:pPr algn="ctr"/>
            <a:r>
              <a:rPr lang="en-US" sz="1800" b="1" i="1" dirty="0"/>
              <a:t>What Makes Our Platform Unique</a:t>
            </a:r>
          </a:p>
        </p:txBody>
      </p:sp>
      <p:sp>
        <p:nvSpPr>
          <p:cNvPr id="6" name="Rectangle 1">
            <a:extLst>
              <a:ext uri="{FF2B5EF4-FFF2-40B4-BE49-F238E27FC236}">
                <a16:creationId xmlns:a16="http://schemas.microsoft.com/office/drawing/2014/main" id="{E79FA147-5209-6D35-55A2-6CF01D5AF16B}"/>
              </a:ext>
            </a:extLst>
          </p:cNvPr>
          <p:cNvSpPr>
            <a:spLocks noChangeArrowheads="1"/>
          </p:cNvSpPr>
          <p:nvPr/>
        </p:nvSpPr>
        <p:spPr bwMode="auto">
          <a:xfrm rot="10800000" flipV="1">
            <a:off x="1465493" y="1711429"/>
            <a:ext cx="310650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Arial" panose="020B0604020202020204" pitchFamily="34" charset="0"/>
              </a:rPr>
              <a:t>📊 Built with Power BI for simplicity and visual learning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Arial" panose="020B0604020202020204" pitchFamily="34" charset="0"/>
              </a:rPr>
              <a:t>🧠 Combines:</a:t>
            </a:r>
          </a:p>
          <a:p>
            <a:pPr marL="342900" lvl="2" indent="-342900" eaLnBrk="0" fontAlgn="base" hangingPunct="0">
              <a:spcBef>
                <a:spcPct val="0"/>
              </a:spcBef>
              <a:spcAft>
                <a:spcPct val="0"/>
              </a:spcAft>
              <a:buClrTx/>
              <a:buFont typeface="+mj-lt"/>
              <a:buAutoNum type="arabicPeriod"/>
            </a:pPr>
            <a:r>
              <a:rPr kumimoji="0" lang="en-US" altLang="en-US" sz="1600" b="0" i="0" u="none" strike="noStrike" cap="none" normalizeH="0" baseline="0">
                <a:ln>
                  <a:noFill/>
                </a:ln>
                <a:solidFill>
                  <a:schemeClr val="tx1"/>
                </a:solidFill>
                <a:effectLst/>
                <a:latin typeface="Arial" panose="020B0604020202020204" pitchFamily="34" charset="0"/>
              </a:rPr>
              <a:t>Tree loss</a:t>
            </a:r>
          </a:p>
          <a:p>
            <a:pPr marL="342900" lvl="2" indent="-342900" eaLnBrk="0" fontAlgn="base" hangingPunct="0">
              <a:spcBef>
                <a:spcPct val="0"/>
              </a:spcBef>
              <a:spcAft>
                <a:spcPct val="0"/>
              </a:spcAft>
              <a:buClrTx/>
              <a:buFont typeface="+mj-lt"/>
              <a:buAutoNum type="arabicPeriod"/>
            </a:pPr>
            <a:r>
              <a:rPr kumimoji="0" lang="en-US" altLang="en-US" sz="1600" b="0" i="0" u="none" strike="noStrike" cap="none" normalizeH="0" baseline="0">
                <a:ln>
                  <a:noFill/>
                </a:ln>
                <a:solidFill>
                  <a:schemeClr val="tx1"/>
                </a:solidFill>
                <a:effectLst/>
                <a:latin typeface="Arial" panose="020B0604020202020204" pitchFamily="34" charset="0"/>
              </a:rPr>
              <a:t>Deforestation causes</a:t>
            </a:r>
          </a:p>
          <a:p>
            <a:pPr marL="342900" lvl="2" indent="-342900" eaLnBrk="0" fontAlgn="base" hangingPunct="0">
              <a:spcBef>
                <a:spcPct val="0"/>
              </a:spcBef>
              <a:spcAft>
                <a:spcPct val="0"/>
              </a:spcAft>
              <a:buClrTx/>
              <a:buFont typeface="+mj-lt"/>
              <a:buAutoNum type="arabicPeriod"/>
            </a:pPr>
            <a:r>
              <a:rPr kumimoji="0" lang="en-US" altLang="en-US" sz="1600" b="0" i="0" u="none" strike="noStrike" cap="none" normalizeH="0" baseline="0">
                <a:ln>
                  <a:noFill/>
                </a:ln>
                <a:solidFill>
                  <a:schemeClr val="tx1"/>
                </a:solidFill>
                <a:effectLst/>
                <a:latin typeface="Arial" panose="020B0604020202020204" pitchFamily="34" charset="0"/>
              </a:rPr>
              <a:t>Regional comparison</a:t>
            </a:r>
          </a:p>
          <a:p>
            <a:pPr marL="342900" lvl="2" indent="-342900" eaLnBrk="0" fontAlgn="base" hangingPunct="0">
              <a:spcBef>
                <a:spcPct val="0"/>
              </a:spcBef>
              <a:spcAft>
                <a:spcPct val="0"/>
              </a:spcAft>
              <a:buClrTx/>
              <a:buFont typeface="+mj-lt"/>
              <a:buAutoNum type="arabicPeriod"/>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E2E2D12-BA0C-B58C-1FE4-13C704E090F2}"/>
              </a:ext>
            </a:extLst>
          </p:cNvPr>
          <p:cNvSpPr txBox="1"/>
          <p:nvPr/>
        </p:nvSpPr>
        <p:spPr>
          <a:xfrm>
            <a:off x="4572000" y="2053875"/>
            <a:ext cx="2628900" cy="11695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Interactive: filters, tooltips, drill-throughs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Education-first, not analysis-first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785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627E-3E4E-8647-B43C-1418CFB358BC}"/>
              </a:ext>
            </a:extLst>
          </p:cNvPr>
          <p:cNvSpPr>
            <a:spLocks noGrp="1"/>
          </p:cNvSpPr>
          <p:nvPr>
            <p:ph type="title"/>
          </p:nvPr>
        </p:nvSpPr>
        <p:spPr>
          <a:xfrm>
            <a:off x="1532577" y="529221"/>
            <a:ext cx="4466400" cy="685200"/>
          </a:xfrm>
        </p:spPr>
        <p:txBody>
          <a:bodyPr spcFirstLastPara="1" wrap="square" lIns="91425" tIns="91425" rIns="91425" bIns="91425" anchor="b" anchorCtr="0">
            <a:normAutofit/>
          </a:bodyPr>
          <a:lstStyle/>
          <a:p>
            <a:pPr algn="ctr"/>
            <a:r>
              <a:rPr lang="en-US" b="0" i="0" u="none" strike="noStrike" cap="none" dirty="0">
                <a:latin typeface="Plus Jakarta Sans ExtraBold"/>
                <a:ea typeface="Plus Jakarta Sans ExtraBold"/>
                <a:cs typeface="Plus Jakarta Sans ExtraBold"/>
                <a:sym typeface="Plus Jakarta Sans ExtraBold"/>
              </a:rPr>
              <a:t>Why We Built This</a:t>
            </a:r>
          </a:p>
        </p:txBody>
      </p:sp>
      <p:sp>
        <p:nvSpPr>
          <p:cNvPr id="9" name="Rectangle 1">
            <a:extLst>
              <a:ext uri="{FF2B5EF4-FFF2-40B4-BE49-F238E27FC236}">
                <a16:creationId xmlns:a16="http://schemas.microsoft.com/office/drawing/2014/main" id="{3872EC24-A808-6F22-A561-71031FB9310B}"/>
              </a:ext>
            </a:extLst>
          </p:cNvPr>
          <p:cNvSpPr>
            <a:spLocks noChangeArrowheads="1"/>
          </p:cNvSpPr>
          <p:nvPr/>
        </p:nvSpPr>
        <p:spPr bwMode="auto">
          <a:xfrm>
            <a:off x="1440999" y="1516600"/>
            <a:ext cx="4649557" cy="214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91425" rIns="91425" bIns="91425" numCol="1" anchor="t" anchorCtr="0" compatLnSpc="1">
            <a:prstTxWarp prst="textNoShape">
              <a:avLst/>
            </a:prstTxWarp>
            <a:normAutofit/>
          </a:bodyPr>
          <a:lstStyle/>
          <a:p>
            <a:pPr marL="457200" lvl="0" indent="-317500" defTabSz="914400" eaLnBrk="0" fontAlgn="base" latinLnBrk="0" hangingPunct="0">
              <a:spcAft>
                <a:spcPts val="600"/>
              </a:spcAft>
              <a:buClr>
                <a:schemeClr val="accent3"/>
              </a:buClr>
              <a:buSzPts val="1600"/>
              <a:buFont typeface="Nunito Sans"/>
              <a:buChar char="●"/>
              <a:tabLst/>
            </a:pPr>
            <a:r>
              <a:rPr kumimoji="0" lang="en-US" altLang="en-US" sz="1600" b="0" i="0" u="none" strike="noStrike" cap="none" normalizeH="0" baseline="0" dirty="0">
                <a:ln>
                  <a:noFill/>
                </a:ln>
                <a:solidFill>
                  <a:schemeClr val="dk1"/>
                </a:solidFill>
                <a:effectLst/>
                <a:latin typeface="Nunito Sans"/>
                <a:ea typeface="Nunito Sans"/>
                <a:cs typeface="Nunito Sans"/>
                <a:sym typeface="Nunito Sans"/>
              </a:rPr>
              <a:t>🌍 Deforestation is a major driver of climate change (SDG 13) and biodiversity loss (SDG 15)</a:t>
            </a:r>
          </a:p>
          <a:p>
            <a:pPr marL="457200" lvl="0" indent="-317500" defTabSz="914400" eaLnBrk="0" fontAlgn="base" latinLnBrk="0" hangingPunct="0">
              <a:spcAft>
                <a:spcPts val="600"/>
              </a:spcAft>
              <a:buClr>
                <a:schemeClr val="accent3"/>
              </a:buClr>
              <a:buSzPts val="1600"/>
              <a:buFont typeface="Nunito Sans"/>
              <a:buChar char="●"/>
              <a:tabLst/>
            </a:pPr>
            <a:r>
              <a:rPr kumimoji="0" lang="en-US" altLang="en-US" sz="1600" b="0" i="0" u="none" strike="noStrike" cap="none" normalizeH="0" baseline="0" dirty="0">
                <a:ln>
                  <a:noFill/>
                </a:ln>
                <a:solidFill>
                  <a:schemeClr val="dk1"/>
                </a:solidFill>
                <a:effectLst/>
                <a:latin typeface="Nunito Sans"/>
                <a:ea typeface="Nunito Sans"/>
                <a:cs typeface="Nunito Sans"/>
                <a:sym typeface="Nunito Sans"/>
              </a:rPr>
              <a:t>📉 Data is often hard to interpret for non-experts</a:t>
            </a:r>
          </a:p>
          <a:p>
            <a:pPr marL="457200" lvl="0" indent="-317500" defTabSz="914400" eaLnBrk="0" fontAlgn="base" latinLnBrk="0" hangingPunct="0">
              <a:spcAft>
                <a:spcPts val="600"/>
              </a:spcAft>
              <a:buClr>
                <a:schemeClr val="accent3"/>
              </a:buClr>
              <a:buSzPts val="1600"/>
              <a:buFont typeface="Nunito Sans"/>
              <a:buChar char="●"/>
              <a:tabLst/>
            </a:pPr>
            <a:r>
              <a:rPr kumimoji="0" lang="en-US" altLang="en-US" sz="1600" b="0" i="0" u="none" strike="noStrike" cap="none" normalizeH="0" baseline="0" dirty="0">
                <a:ln>
                  <a:noFill/>
                </a:ln>
                <a:solidFill>
                  <a:schemeClr val="dk1"/>
                </a:solidFill>
                <a:effectLst/>
                <a:latin typeface="Nunito Sans"/>
                <a:ea typeface="Nunito Sans"/>
                <a:cs typeface="Nunito Sans"/>
                <a:sym typeface="Nunito Sans"/>
              </a:rPr>
              <a:t>🎓 Students and educators need accessible tools for environmental literacy</a:t>
            </a:r>
          </a:p>
        </p:txBody>
      </p:sp>
    </p:spTree>
    <p:extLst>
      <p:ext uri="{BB962C8B-B14F-4D97-AF65-F5344CB8AC3E}">
        <p14:creationId xmlns:p14="http://schemas.microsoft.com/office/powerpoint/2010/main" val="1810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402DF-CAED-F402-9563-E8561061C52A}"/>
              </a:ext>
            </a:extLst>
          </p:cNvPr>
          <p:cNvSpPr>
            <a:spLocks noGrp="1"/>
          </p:cNvSpPr>
          <p:nvPr>
            <p:ph type="title"/>
          </p:nvPr>
        </p:nvSpPr>
        <p:spPr>
          <a:xfrm>
            <a:off x="720000" y="445025"/>
            <a:ext cx="7704000" cy="572700"/>
          </a:xfrm>
        </p:spPr>
        <p:txBody>
          <a:bodyPr/>
          <a:lstStyle/>
          <a:p>
            <a:r>
              <a:rPr lang="en-US" dirty="0"/>
              <a:t>How We Built It</a:t>
            </a:r>
          </a:p>
        </p:txBody>
      </p:sp>
      <p:sp>
        <p:nvSpPr>
          <p:cNvPr id="5" name="TextBox 4">
            <a:extLst>
              <a:ext uri="{FF2B5EF4-FFF2-40B4-BE49-F238E27FC236}">
                <a16:creationId xmlns:a16="http://schemas.microsoft.com/office/drawing/2014/main" id="{539F4BA4-8C41-E99E-CF41-2722867EFEA1}"/>
              </a:ext>
            </a:extLst>
          </p:cNvPr>
          <p:cNvSpPr txBox="1"/>
          <p:nvPr/>
        </p:nvSpPr>
        <p:spPr>
          <a:xfrm>
            <a:off x="2283960" y="1017725"/>
            <a:ext cx="5025116" cy="369332"/>
          </a:xfrm>
          <a:prstGeom prst="rect">
            <a:avLst/>
          </a:prstGeom>
          <a:noFill/>
        </p:spPr>
        <p:txBody>
          <a:bodyPr wrap="square">
            <a:spAutoFit/>
          </a:bodyPr>
          <a:lstStyle/>
          <a:p>
            <a:r>
              <a:rPr lang="en-US" sz="1800" b="1" i="1" dirty="0"/>
              <a:t>From Concept to Platform: Our Approach</a:t>
            </a:r>
          </a:p>
        </p:txBody>
      </p:sp>
      <p:sp>
        <p:nvSpPr>
          <p:cNvPr id="6" name="Rectangle 1">
            <a:extLst>
              <a:ext uri="{FF2B5EF4-FFF2-40B4-BE49-F238E27FC236}">
                <a16:creationId xmlns:a16="http://schemas.microsoft.com/office/drawing/2014/main" id="{ABE5F3CB-DF4F-5A79-8D67-183C3F2C0B8F}"/>
              </a:ext>
            </a:extLst>
          </p:cNvPr>
          <p:cNvSpPr>
            <a:spLocks noChangeArrowheads="1"/>
          </p:cNvSpPr>
          <p:nvPr/>
        </p:nvSpPr>
        <p:spPr bwMode="auto">
          <a:xfrm rot="10800000" flipV="1">
            <a:off x="979715" y="1682758"/>
            <a:ext cx="359228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Community-driven design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Iterative development with user testing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Focus: Simple UI + high interactivity</a:t>
            </a:r>
          </a:p>
        </p:txBody>
      </p:sp>
      <p:sp>
        <p:nvSpPr>
          <p:cNvPr id="9" name="TextBox 8">
            <a:extLst>
              <a:ext uri="{FF2B5EF4-FFF2-40B4-BE49-F238E27FC236}">
                <a16:creationId xmlns:a16="http://schemas.microsoft.com/office/drawing/2014/main" id="{D945E716-1395-3017-E4E1-A9EE79495987}"/>
              </a:ext>
            </a:extLst>
          </p:cNvPr>
          <p:cNvSpPr txBox="1"/>
          <p:nvPr/>
        </p:nvSpPr>
        <p:spPr>
          <a:xfrm>
            <a:off x="4796518" y="1667345"/>
            <a:ext cx="3490232" cy="2062103"/>
          </a:xfrm>
          <a:prstGeom prst="rect">
            <a:avLst/>
          </a:prstGeom>
          <a:noFill/>
        </p:spPr>
        <p:txBody>
          <a:bodyPr wrap="square">
            <a:spAutoFit/>
          </a:bodyPr>
          <a:lstStyle/>
          <a:p>
            <a:pPr>
              <a:buNone/>
            </a:pPr>
            <a:r>
              <a:rPr lang="en-US" sz="1600" b="1" dirty="0"/>
              <a:t>Methodology:</a:t>
            </a:r>
          </a:p>
          <a:p>
            <a:pPr>
              <a:buNone/>
            </a:pPr>
            <a:endParaRPr lang="en-US" sz="1600" dirty="0"/>
          </a:p>
          <a:p>
            <a:pPr marL="285750" indent="-285750">
              <a:buFont typeface="Arial" panose="020B0604020202020204" pitchFamily="34" charset="0"/>
              <a:buChar char="•"/>
            </a:pPr>
            <a:r>
              <a:rPr lang="en-US" sz="1600" dirty="0"/>
              <a:t>Used concepts from </a:t>
            </a:r>
            <a:r>
              <a:rPr lang="en-US" sz="1600" b="1" dirty="0"/>
              <a:t>user-centered design</a:t>
            </a:r>
            <a:r>
              <a:rPr lang="en-US" sz="1600" dirty="0"/>
              <a:t>, </a:t>
            </a:r>
            <a:r>
              <a:rPr lang="en-US" sz="1600" b="1" dirty="0"/>
              <a:t>CoP research</a:t>
            </a:r>
            <a:r>
              <a:rPr lang="en-US" sz="1600" dirty="0"/>
              <a:t>, and </a:t>
            </a:r>
            <a:r>
              <a:rPr lang="en-US" sz="1600" b="1" dirty="0"/>
              <a:t>ethical tech development</a:t>
            </a:r>
            <a:r>
              <a:rPr lang="en-US" sz="1600" dirty="0"/>
              <a:t> (from lectures)</a:t>
            </a:r>
          </a:p>
          <a:p>
            <a:pPr marL="285750" indent="-285750">
              <a:buFont typeface="Arial" panose="020B0604020202020204" pitchFamily="34" charset="0"/>
              <a:buChar char="•"/>
            </a:pPr>
            <a:r>
              <a:rPr lang="en-US" sz="1600" dirty="0"/>
              <a:t>Applied </a:t>
            </a:r>
            <a:r>
              <a:rPr lang="en-US" sz="1600" b="1" dirty="0"/>
              <a:t>design thinking</a:t>
            </a:r>
            <a:r>
              <a:rPr lang="en-US" sz="1600" dirty="0"/>
              <a:t> to align with real needs</a:t>
            </a:r>
          </a:p>
        </p:txBody>
      </p:sp>
    </p:spTree>
    <p:extLst>
      <p:ext uri="{BB962C8B-B14F-4D97-AF65-F5344CB8AC3E}">
        <p14:creationId xmlns:p14="http://schemas.microsoft.com/office/powerpoint/2010/main" val="371889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E2D1-2180-8DF9-1933-01CADED5001A}"/>
              </a:ext>
            </a:extLst>
          </p:cNvPr>
          <p:cNvSpPr>
            <a:spLocks noGrp="1"/>
          </p:cNvSpPr>
          <p:nvPr>
            <p:ph type="title"/>
          </p:nvPr>
        </p:nvSpPr>
        <p:spPr/>
        <p:txBody>
          <a:bodyPr/>
          <a:lstStyle/>
          <a:p>
            <a:r>
              <a:rPr lang="en-US" dirty="0"/>
              <a:t>What We Built (Demo Overview)</a:t>
            </a:r>
          </a:p>
        </p:txBody>
      </p:sp>
      <p:sp>
        <p:nvSpPr>
          <p:cNvPr id="10" name="TextBox 9">
            <a:extLst>
              <a:ext uri="{FF2B5EF4-FFF2-40B4-BE49-F238E27FC236}">
                <a16:creationId xmlns:a16="http://schemas.microsoft.com/office/drawing/2014/main" id="{8033FC4B-9359-9FFB-60EC-30F09DBD8C82}"/>
              </a:ext>
            </a:extLst>
          </p:cNvPr>
          <p:cNvSpPr txBox="1"/>
          <p:nvPr/>
        </p:nvSpPr>
        <p:spPr>
          <a:xfrm>
            <a:off x="2278682" y="1043950"/>
            <a:ext cx="5025116" cy="338554"/>
          </a:xfrm>
          <a:prstGeom prst="rect">
            <a:avLst/>
          </a:prstGeom>
          <a:noFill/>
        </p:spPr>
        <p:txBody>
          <a:bodyPr wrap="square">
            <a:spAutoFit/>
          </a:bodyPr>
          <a:lstStyle/>
          <a:p>
            <a:r>
              <a:rPr lang="en-US" dirty="0"/>
              <a:t>The </a:t>
            </a:r>
            <a:r>
              <a:rPr lang="en-US" sz="1600" b="1" i="1" dirty="0"/>
              <a:t>Deforestation</a:t>
            </a:r>
            <a:r>
              <a:rPr lang="en-US" dirty="0"/>
              <a:t> </a:t>
            </a:r>
            <a:r>
              <a:rPr lang="en-US" b="1" dirty="0"/>
              <a:t>Data Platform </a:t>
            </a:r>
            <a:r>
              <a:rPr lang="en-US" dirty="0"/>
              <a:t>(Demo Highlights)</a:t>
            </a:r>
          </a:p>
        </p:txBody>
      </p:sp>
      <p:sp>
        <p:nvSpPr>
          <p:cNvPr id="11" name="Rectangle 1">
            <a:extLst>
              <a:ext uri="{FF2B5EF4-FFF2-40B4-BE49-F238E27FC236}">
                <a16:creationId xmlns:a16="http://schemas.microsoft.com/office/drawing/2014/main" id="{8C161FBE-8EDB-6675-E215-2805915475B0}"/>
              </a:ext>
            </a:extLst>
          </p:cNvPr>
          <p:cNvSpPr>
            <a:spLocks noChangeArrowheads="1"/>
          </p:cNvSpPr>
          <p:nvPr/>
        </p:nvSpPr>
        <p:spPr bwMode="auto">
          <a:xfrm rot="10800000" flipV="1">
            <a:off x="1206771" y="1701763"/>
            <a:ext cx="72172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Tree Cover Loss View</a:t>
            </a:r>
            <a:r>
              <a:rPr kumimoji="0" lang="en-US" altLang="en-US" sz="1800" b="0" i="0" u="none" strike="noStrike" cap="none" normalizeH="0" baseline="0" dirty="0">
                <a:ln>
                  <a:noFill/>
                </a:ln>
                <a:solidFill>
                  <a:schemeClr val="tx1"/>
                </a:solidFill>
                <a:effectLst/>
                <a:latin typeface="Arial" panose="020B0604020202020204" pitchFamily="34" charset="0"/>
              </a:rPr>
              <a:t>: Global loss trends over time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Regional Comparison Tool</a:t>
            </a:r>
            <a:r>
              <a:rPr kumimoji="0" lang="en-US" altLang="en-US" sz="1800" b="0" i="0" u="none" strike="noStrike" cap="none" normalizeH="0" baseline="0" dirty="0">
                <a:ln>
                  <a:noFill/>
                </a:ln>
                <a:solidFill>
                  <a:schemeClr val="tx1"/>
                </a:solidFill>
                <a:effectLst/>
                <a:latin typeface="Arial" panose="020B0604020202020204" pitchFamily="34" charset="0"/>
              </a:rPr>
              <a:t>: Filter by continent/country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Deforestation Drivers View</a:t>
            </a:r>
            <a:r>
              <a:rPr kumimoji="0" lang="en-US" altLang="en-US" sz="1800" b="0" i="0" u="none" strike="noStrike" cap="none" normalizeH="0" baseline="0" dirty="0">
                <a:ln>
                  <a:noFill/>
                </a:ln>
                <a:solidFill>
                  <a:schemeClr val="tx1"/>
                </a:solidFill>
                <a:effectLst/>
                <a:latin typeface="Arial" panose="020B0604020202020204" pitchFamily="34" charset="0"/>
              </a:rPr>
              <a:t>: Causes like logging, agriculture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Interactive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Time-based filters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Drill-throughs for detail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Tooltips &amp; info cards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390816"/>
      </p:ext>
    </p:extLst>
  </p:cSld>
  <p:clrMapOvr>
    <a:masterClrMapping/>
  </p:clrMapOvr>
</p:sld>
</file>

<file path=ppt/theme/theme1.xml><?xml version="1.0" encoding="utf-8"?>
<a:theme xmlns:a="http://schemas.openxmlformats.org/drawingml/2006/main" name="Challenges in Brazilian Conservation Units by Slidesgo">
  <a:themeElements>
    <a:clrScheme name="Simple Light">
      <a:dk1>
        <a:srgbClr val="2F5244"/>
      </a:dk1>
      <a:lt1>
        <a:srgbClr val="FAFAFA"/>
      </a:lt1>
      <a:dk2>
        <a:srgbClr val="053E1D"/>
      </a:dk2>
      <a:lt2>
        <a:srgbClr val="244F3B"/>
      </a:lt2>
      <a:accent1>
        <a:srgbClr val="336951"/>
      </a:accent1>
      <a:accent2>
        <a:srgbClr val="4D9772"/>
      </a:accent2>
      <a:accent3>
        <a:srgbClr val="459743"/>
      </a:accent3>
      <a:accent4>
        <a:srgbClr val="8ABF6D"/>
      </a:accent4>
      <a:accent5>
        <a:srgbClr val="A9E3A6"/>
      </a:accent5>
      <a:accent6>
        <a:srgbClr val="B8E0A6"/>
      </a:accent6>
      <a:hlink>
        <a:srgbClr val="2F52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715e697-1c31-4156-8581-01c5d1e29c65}" enabled="1" method="Standard" siteId="{cf4e8a24-641b-40d2-905e-9a328b644fab}" contentBits="0" removed="0"/>
</clbl:labelList>
</file>

<file path=docProps/app.xml><?xml version="1.0" encoding="utf-8"?>
<Properties xmlns="http://schemas.openxmlformats.org/officeDocument/2006/extended-properties" xmlns:vt="http://schemas.openxmlformats.org/officeDocument/2006/docPropsVTypes">
  <TotalTime>694</TotalTime>
  <Words>1183</Words>
  <Application>Microsoft Office PowerPoint</Application>
  <PresentationFormat>On-screen Show (16:9)</PresentationFormat>
  <Paragraphs>131</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Challenges in Brazilian Conservation Units by Slidesgo</vt:lpstr>
      <vt:lpstr>Deforestation Data Platform</vt:lpstr>
      <vt:lpstr>Contents</vt:lpstr>
      <vt:lpstr>UN Sustainable Development Goals (SDGs)</vt:lpstr>
      <vt:lpstr>Existing Platforms &amp; Communities</vt:lpstr>
      <vt:lpstr>Community Orientation &amp; Gaps</vt:lpstr>
      <vt:lpstr>Our Innovation</vt:lpstr>
      <vt:lpstr>Why We Built This</vt:lpstr>
      <vt:lpstr>How We Built It</vt:lpstr>
      <vt:lpstr>What We Built (Demo Overview)</vt:lpstr>
      <vt:lpstr>🌲🌿 It's Demo Time! 🌿🌲</vt:lpstr>
      <vt:lpstr>PowerPoint Presentation</vt:lpstr>
      <vt:lpstr>Technical Pros &amp; Cons</vt:lpstr>
      <vt:lpstr>Ties to ENSE 805 Learnings</vt:lpstr>
      <vt:lpstr>Future Work &amp; Reflection</vt:lpstr>
      <vt:lpstr>📄 Research Paper Progress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Deforestation Data Platform</dc:title>
  <cp:lastModifiedBy>Trupal Ukani</cp:lastModifiedBy>
  <cp:revision>129</cp:revision>
  <dcterms:modified xsi:type="dcterms:W3CDTF">2025-04-07T14:26:34Z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01515c-1a4b-4490-b4e0-a5f42b5ee26c_Enabled">
    <vt:lpwstr>true</vt:lpwstr>
  </property>
  <property fmtid="{D5CDD505-2E9C-101B-9397-08002B2CF9AE}" pid="3" name="MSIP_Label_ab01515c-1a4b-4490-b4e0-a5f42b5ee26c_SetDate">
    <vt:lpwstr>2025-03-24T15:13:22Z</vt:lpwstr>
  </property>
  <property fmtid="{D5CDD505-2E9C-101B-9397-08002B2CF9AE}" pid="4" name="MSIP_Label_ab01515c-1a4b-4490-b4e0-a5f42b5ee26c_Method">
    <vt:lpwstr>Privileged</vt:lpwstr>
  </property>
  <property fmtid="{D5CDD505-2E9C-101B-9397-08002B2CF9AE}" pid="5" name="MSIP_Label_ab01515c-1a4b-4490-b4e0-a5f42b5ee26c_Name">
    <vt:lpwstr>ab01515c-1a4b-4490-b4e0-a5f42b5ee26c</vt:lpwstr>
  </property>
  <property fmtid="{D5CDD505-2E9C-101B-9397-08002B2CF9AE}" pid="6" name="MSIP_Label_ab01515c-1a4b-4490-b4e0-a5f42b5ee26c_SiteId">
    <vt:lpwstr>dbe9bd7b-4b3a-44b3-b358-e61ff34d58b2</vt:lpwstr>
  </property>
  <property fmtid="{D5CDD505-2E9C-101B-9397-08002B2CF9AE}" pid="7" name="MSIP_Label_ab01515c-1a4b-4490-b4e0-a5f42b5ee26c_ActionId">
    <vt:lpwstr>e39555ce-8688-4a46-9f5c-0d1a9f22cd30</vt:lpwstr>
  </property>
  <property fmtid="{D5CDD505-2E9C-101B-9397-08002B2CF9AE}" pid="8" name="MSIP_Label_ab01515c-1a4b-4490-b4e0-a5f42b5ee26c_ContentBits">
    <vt:lpwstr>0</vt:lpwstr>
  </property>
  <property fmtid="{D5CDD505-2E9C-101B-9397-08002B2CF9AE}" pid="9" name="MSIP_Label_ab01515c-1a4b-4490-b4e0-a5f42b5ee26c_Tag">
    <vt:lpwstr>10, 0, 1, 1</vt:lpwstr>
  </property>
</Properties>
</file>