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Corbel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7" roundtripDataSignature="AMtx7mhuVB7wsPW8kV7R5ql/0WFQreUq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Corbel-bold.fntdata"/><Relationship Id="rId23" Type="http://schemas.openxmlformats.org/officeDocument/2006/relationships/font" Target="fonts/Corbel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Corbel-boldItalic.fntdata"/><Relationship Id="rId25" Type="http://schemas.openxmlformats.org/officeDocument/2006/relationships/font" Target="fonts/Corbel-italic.fntdata"/><Relationship Id="rId27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531aa4af3b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531aa4af3b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31aa4af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531aa4af3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31aa4af3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531aa4af3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31aa4af3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531aa4af3b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6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6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  <a:defRPr sz="59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D7F0F6"/>
                </a:solidFill>
              </a:defRPr>
            </a:lvl1pPr>
            <a:lvl2pPr lvl="1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" name="Google Shape;18;p1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" type="body"/>
          </p:nvPr>
        </p:nvSpPr>
        <p:spPr>
          <a:xfrm rot="5400000">
            <a:off x="4966548" y="-233172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/>
          <p:nvPr>
            <p:ph type="title"/>
          </p:nvPr>
        </p:nvSpPr>
        <p:spPr>
          <a:xfrm rot="5400000">
            <a:off x="-685800" y="2057400"/>
            <a:ext cx="495300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" type="body"/>
          </p:nvPr>
        </p:nvSpPr>
        <p:spPr>
          <a:xfrm rot="5400000">
            <a:off x="4965192" y="-228600"/>
            <a:ext cx="5120640" cy="73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6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2pPr>
            <a:lvl3pPr indent="-3429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3pPr>
            <a:lvl4pPr indent="-3429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5pPr>
            <a:lvl6pPr indent="-3429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6pPr>
            <a:lvl7pPr indent="-3429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/>
            </a:lvl8pPr>
            <a:lvl9pPr indent="-3429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3867912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900"/>
              <a:buFont typeface="Corbel"/>
              <a:buNone/>
              <a:defRPr b="0" sz="5900">
                <a:solidFill>
                  <a:srgbClr val="595959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3886200" y="4672584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sz="2200" cap="none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" type="body"/>
          </p:nvPr>
        </p:nvSpPr>
        <p:spPr>
          <a:xfrm>
            <a:off x="3867912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6" name="Google Shape;36;p19"/>
          <p:cNvSpPr txBox="1"/>
          <p:nvPr>
            <p:ph idx="2" type="body"/>
          </p:nvPr>
        </p:nvSpPr>
        <p:spPr>
          <a:xfrm>
            <a:off x="7818120" y="868680"/>
            <a:ext cx="347472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3867912" y="1023586"/>
            <a:ext cx="3474720" cy="807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3867912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4" name="Google Shape;44;p20"/>
          <p:cNvSpPr txBox="1"/>
          <p:nvPr>
            <p:ph idx="3" type="body"/>
          </p:nvPr>
        </p:nvSpPr>
        <p:spPr>
          <a:xfrm>
            <a:off x="7818463" y="1023586"/>
            <a:ext cx="3474720" cy="81317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59595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0"/>
          <p:cNvSpPr txBox="1"/>
          <p:nvPr>
            <p:ph idx="4" type="body"/>
          </p:nvPr>
        </p:nvSpPr>
        <p:spPr>
          <a:xfrm>
            <a:off x="7818463" y="1930936"/>
            <a:ext cx="34747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46" name="Google Shape;46;p20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" type="body"/>
          </p:nvPr>
        </p:nvSpPr>
        <p:spPr>
          <a:xfrm>
            <a:off x="3867912" y="868680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800"/>
              <a:buChar char="●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600"/>
              <a:buChar char="●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400"/>
              <a:buChar char="●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1400"/>
              <a:buChar char="●"/>
              <a:defRPr sz="1400"/>
            </a:lvl9pPr>
          </a:lstStyle>
          <a:p/>
        </p:txBody>
      </p:sp>
      <p:sp>
        <p:nvSpPr>
          <p:cNvPr id="61" name="Google Shape;61;p23"/>
          <p:cNvSpPr txBox="1"/>
          <p:nvPr>
            <p:ph idx="2" type="body"/>
          </p:nvPr>
        </p:nvSpPr>
        <p:spPr>
          <a:xfrm>
            <a:off x="256032" y="3494176"/>
            <a:ext cx="2834640" cy="23219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3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/>
          <p:nvPr>
            <p:ph type="title"/>
          </p:nvPr>
        </p:nvSpPr>
        <p:spPr>
          <a:xfrm>
            <a:off x="256032" y="1143000"/>
            <a:ext cx="2834640" cy="2377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  <a:defRPr b="0"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/>
          <p:nvPr>
            <p:ph idx="2" type="pic"/>
          </p:nvPr>
        </p:nvSpPr>
        <p:spPr>
          <a:xfrm>
            <a:off x="3570644" y="767419"/>
            <a:ext cx="8115230" cy="533095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68" name="Google Shape;68;p24"/>
          <p:cNvSpPr txBox="1"/>
          <p:nvPr>
            <p:ph idx="1" type="body"/>
          </p:nvPr>
        </p:nvSpPr>
        <p:spPr>
          <a:xfrm>
            <a:off x="256032" y="3493008"/>
            <a:ext cx="2834640" cy="2322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1" type="ftr"/>
          </p:nvPr>
        </p:nvSpPr>
        <p:spPr>
          <a:xfrm>
            <a:off x="3499101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  <a:defRPr b="0" i="0" sz="36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15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" name="Google Shape;9;p15"/>
          <p:cNvSpPr txBox="1"/>
          <p:nvPr>
            <p:ph idx="1" type="body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●"/>
              <a:defRPr b="0" i="0" sz="20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●"/>
              <a:defRPr b="0" i="0" sz="16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25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SzPts val="1400"/>
              <a:buFont typeface="Noto Sans Symbols"/>
              <a:buChar char="●"/>
              <a:defRPr b="0" i="0" sz="1400" u="none" cap="none" strike="noStrik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0" type="dt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" name="Google Shape;11;p15"/>
          <p:cNvSpPr txBox="1"/>
          <p:nvPr>
            <p:ph idx="11" type="ftr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5"/>
          <p:cNvSpPr txBox="1"/>
          <p:nvPr>
            <p:ph idx="12" type="sldNum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069848" y="1298448"/>
            <a:ext cx="7315200" cy="32552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900"/>
              <a:buFont typeface="Corbel"/>
              <a:buNone/>
            </a:pPr>
            <a:r>
              <a:rPr lang="en-US"/>
              <a:t>Detect fake news using Spark NLP and deep learning models.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00015" y="4670246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Trupesh Prajapati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240031105151010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Text Vectorization</a:t>
            </a: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3869268" y="2085601"/>
            <a:ext cx="7881199" cy="2677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Tokenizer to convert words to numeric sequences.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Applied padding to ensure equal input length for deep learning.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Optional: TF-IDF or Word2Vec for feature extraction.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Model Architecture</a:t>
            </a:r>
            <a:endParaRPr/>
          </a:p>
        </p:txBody>
      </p:sp>
      <p:sp>
        <p:nvSpPr>
          <p:cNvPr id="152" name="Google Shape;152;p8"/>
          <p:cNvSpPr txBox="1"/>
          <p:nvPr>
            <p:ph idx="1" type="body"/>
          </p:nvPr>
        </p:nvSpPr>
        <p:spPr>
          <a:xfrm>
            <a:off x="3869268" y="2270268"/>
            <a:ext cx="7638245" cy="2308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an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LSTM (Long Short-Term Memory)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network.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includes: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Embedding layer (for word vectors)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LSTM layer (for sequence learning)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Dense layer with sigmoid activation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Dropout layer used to prevent overfitting.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Model Compilation</a:t>
            </a:r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3869267" y="2301045"/>
            <a:ext cx="7548149" cy="22467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Loss function: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Binary Cross-Entropy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(since it's a binary classification task).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Optimizer: </a:t>
            </a: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Adam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(adaptive learning).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Metrics: Accuracy, Precision, Recall, F1-score (optional).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Model Training</a:t>
            </a:r>
            <a:endParaRPr/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3869268" y="1870158"/>
            <a:ext cx="73719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 data into training and validation sets.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Trained model for 10 epochs with a batch size of 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366</a:t>
            </a: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Observed accuracy/loss curves for overfitting/underfitting.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EarlyStopping callback used to stop training when validation loss stops improving.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Model Evaluation</a:t>
            </a:r>
            <a:endParaRPr/>
          </a:p>
        </p:txBody>
      </p:sp>
      <p:sp>
        <p:nvSpPr>
          <p:cNvPr id="170" name="Google Shape;170;p11"/>
          <p:cNvSpPr txBox="1"/>
          <p:nvPr>
            <p:ph idx="1" type="body"/>
          </p:nvPr>
        </p:nvSpPr>
        <p:spPr>
          <a:xfrm>
            <a:off x="3869268" y="1870159"/>
            <a:ext cx="7321646" cy="310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Evaluated performance using test data.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Metrics: Accuracy, Precision, Recall, F1-Score.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Visuals: Confusion Matrix to show true/false positives/negatives.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Optional: ROC curve to evaluate classification threshold.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Results and Observations</a:t>
            </a:r>
            <a:endParaRPr/>
          </a:p>
        </p:txBody>
      </p:sp>
      <p:sp>
        <p:nvSpPr>
          <p:cNvPr id="176" name="Google Shape;176;p12"/>
          <p:cNvSpPr txBox="1"/>
          <p:nvPr>
            <p:ph idx="1" type="body"/>
          </p:nvPr>
        </p:nvSpPr>
        <p:spPr>
          <a:xfrm>
            <a:off x="3716868" y="854733"/>
            <a:ext cx="73152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Achieved 8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 accuracy on test set.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model performs better on Real/Fake (mention any bias).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Misclassifications typically involve ambiguous or satire content.</a:t>
            </a:r>
            <a:endParaRPr/>
          </a:p>
        </p:txBody>
      </p:sp>
      <p:pic>
        <p:nvPicPr>
          <p:cNvPr id="177" name="Google Shape;17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24476" y="2794233"/>
            <a:ext cx="4543425" cy="338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83" name="Google Shape;183;p13"/>
          <p:cNvSpPr txBox="1"/>
          <p:nvPr>
            <p:ph idx="1" type="body"/>
          </p:nvPr>
        </p:nvSpPr>
        <p:spPr>
          <a:xfrm>
            <a:off x="3869268" y="2270267"/>
            <a:ext cx="7313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Successfully implemented a deep learning model for fake news detection.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Highlighted importance of data preprocessing and model tuning.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Showcased Python,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park NLP, and deep learning integration.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Future Work</a:t>
            </a:r>
            <a:endParaRPr/>
          </a:p>
        </p:txBody>
      </p:sp>
      <p:sp>
        <p:nvSpPr>
          <p:cNvPr id="189" name="Google Shape;189;p14"/>
          <p:cNvSpPr txBox="1"/>
          <p:nvPr>
            <p:ph idx="1" type="body"/>
          </p:nvPr>
        </p:nvSpPr>
        <p:spPr>
          <a:xfrm>
            <a:off x="3869268" y="2085601"/>
            <a:ext cx="7321646" cy="2677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 dataset size and diversity.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advanced models (e.g., BERT, GPT-based transformers).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 real-time fake news detection tool.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 multilingual fake news detection.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g3531aa4af3b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61475" y="820325"/>
            <a:ext cx="7237075" cy="518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3997355" y="890938"/>
            <a:ext cx="6631496" cy="48320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85750" lvl="1" marL="67437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Fake News is a challenging problem in today's times.</a:t>
            </a:r>
            <a:endParaRPr/>
          </a:p>
          <a:p>
            <a:pPr indent="-285750" lvl="1" marL="67437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Social Media websites are flooded with much misinformation, which can prove fatal.</a:t>
            </a:r>
            <a:endParaRPr/>
          </a:p>
          <a:p>
            <a:pPr indent="-285750" lvl="1" marL="67437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Twitter particularly struggles with the fake news problem.</a:t>
            </a:r>
            <a:endParaRPr/>
          </a:p>
          <a:p>
            <a:pPr indent="-285750" lvl="1" marL="67437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However, there is a certain regular pattern in fake news. Some individuals are more likely to spread fake news.</a:t>
            </a:r>
            <a:endParaRPr/>
          </a:p>
          <a:p>
            <a:pPr indent="-285750" lvl="1" marL="674370" rtl="0" algn="l">
              <a:lnSpc>
                <a:spcPct val="200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can use Machine Learning to identify such patterns and try to predict fake news.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531aa4af3b_0_0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01" name="Google Shape;101;g3531aa4af3b_0_0"/>
          <p:cNvSpPr txBox="1"/>
          <p:nvPr>
            <p:ph idx="1" type="body"/>
          </p:nvPr>
        </p:nvSpPr>
        <p:spPr>
          <a:xfrm>
            <a:off x="3997355" y="738538"/>
            <a:ext cx="66315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Apache Spark?</a:t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Apache Spark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an open-source </a:t>
            </a: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unified analytics engine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designed for </a:t>
            </a: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large-scale data processing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It was originally developed at UC Berkeley and is now one of the most widely used big data frameworks.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3531aa4af3b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7352" y="2509829"/>
            <a:ext cx="6951301" cy="351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31aa4af3b_0_7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108" name="Google Shape;108;g3531aa4af3b_0_7"/>
          <p:cNvSpPr txBox="1"/>
          <p:nvPr>
            <p:ph idx="1" type="body"/>
          </p:nvPr>
        </p:nvSpPr>
        <p:spPr>
          <a:xfrm>
            <a:off x="3997355" y="890938"/>
            <a:ext cx="6631500" cy="51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Components of Apache Spark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Core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foundational engine for basic I/O, scheduling, task distribution, etc.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SQL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structured data processing with SQL queries and DataFrames.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Spark Streaming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 real-time data streams.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MLlib (Machine Learning Library)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Provides scalable ML algorithms like classification, regression, clustering.</a:t>
            </a:r>
            <a:b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b="1"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GraphX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graph computation and analysis (less commonly used today).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Project Objective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3852489" y="1383326"/>
            <a:ext cx="78249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develop a deep learning model that can accurately detect fake news.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spark natural language processing (spark NLP) techniques to analyze the content of news articles.</a:t>
            </a:r>
            <a:endParaRPr/>
          </a:p>
          <a:p>
            <a:pPr indent="-203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Demonstrate the application of Python, data preprocessing, and LSTM-based deep learning.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252919" y="1123837"/>
            <a:ext cx="2685018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Dataset Description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3869269" y="1870158"/>
            <a:ext cx="7137088" cy="3108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Dataset includes labeled news articles (Real/Fake).</a:t>
            </a:r>
            <a:endParaRPr/>
          </a:p>
          <a:p>
            <a:pPr indent="-1778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Fields include: id, title, and author.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Kaggle or a similar public dataset repository.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Cleaning: removed null values and duplicates.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Data Preprocessing</a:t>
            </a:r>
            <a:endParaRPr/>
          </a:p>
        </p:txBody>
      </p:sp>
      <p:sp>
        <p:nvSpPr>
          <p:cNvPr id="126" name="Google Shape;126;p5"/>
          <p:cNvSpPr txBox="1"/>
          <p:nvPr>
            <p:ph idx="1" type="body"/>
          </p:nvPr>
        </p:nvSpPr>
        <p:spPr>
          <a:xfrm>
            <a:off x="3869268" y="2085601"/>
            <a:ext cx="777865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Converted text to lowercase.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Removed punctuation, special characters, and stopwords.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Applied tokenization and padding.</a:t>
            </a:r>
            <a:endParaRPr/>
          </a:p>
          <a:p>
            <a:pPr indent="-1778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Optional: Lemmatization or stemming for word normalization.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Exploratory Data Analysis (EDA)</a:t>
            </a:r>
            <a:endParaRPr/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3640668" y="740315"/>
            <a:ext cx="7812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58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Visualized the number of real vs fake news articles.</a:t>
            </a:r>
            <a:endParaRPr sz="2500"/>
          </a:p>
          <a:p>
            <a:pPr indent="-158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Identified most frequent words in each class.</a:t>
            </a:r>
            <a:endParaRPr sz="2500"/>
          </a:p>
          <a:p>
            <a:pPr indent="-158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Analyzed text length distributions.</a:t>
            </a:r>
            <a:endParaRPr sz="2500"/>
          </a:p>
          <a:p>
            <a:pPr indent="-1587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Optional: Word clouds or bar graphs to show patterns.</a:t>
            </a:r>
            <a:endParaRPr sz="2500"/>
          </a:p>
        </p:txBody>
      </p:sp>
      <p:pic>
        <p:nvPicPr>
          <p:cNvPr id="133" name="Google Shape;133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1026" y="2558690"/>
            <a:ext cx="6172200" cy="32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31aa4af3b_0_15"/>
          <p:cNvSpPr txBox="1"/>
          <p:nvPr>
            <p:ph type="title"/>
          </p:nvPr>
        </p:nvSpPr>
        <p:spPr>
          <a:xfrm>
            <a:off x="252919" y="1123837"/>
            <a:ext cx="2947500" cy="46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orbel"/>
              <a:buNone/>
            </a:pPr>
            <a:r>
              <a:rPr lang="en-US"/>
              <a:t>Exploratory Data Analysis (EDA)</a:t>
            </a:r>
            <a:endParaRPr/>
          </a:p>
        </p:txBody>
      </p:sp>
      <p:pic>
        <p:nvPicPr>
          <p:cNvPr id="139" name="Google Shape;139;g3531aa4af3b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1524" y="288175"/>
            <a:ext cx="5545426" cy="291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3531aa4af3b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1525" y="3307425"/>
            <a:ext cx="5133950" cy="276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2025-04-29T18:13:58Z</dcterms:created>
  <dc:creator>TRUPESHKUMAR PRAJAPATI</dc:creator>
</cp:coreProperties>
</file>