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Bahnschrift" panose="020B0502040204020203" pitchFamily="34" charset="0"/>
              </a:rPr>
              <a:t>Distribution of Hospitals in Toronto</a:t>
            </a:r>
            <a:endParaRPr lang="en-IN" dirty="0">
              <a:latin typeface="Bahnschrift" panose="020B0502040204020203" pitchFamily="34" charset="0"/>
            </a:endParaRPr>
          </a:p>
        </p:txBody>
      </p:sp>
      <p:sp>
        <p:nvSpPr>
          <p:cNvPr id="3" name="Subtitle 2"/>
          <p:cNvSpPr>
            <a:spLocks noGrp="1"/>
          </p:cNvSpPr>
          <p:nvPr>
            <p:ph type="subTitle" idx="1"/>
          </p:nvPr>
        </p:nvSpPr>
        <p:spPr/>
        <p:txBody>
          <a:bodyPr/>
          <a:lstStyle/>
          <a:p>
            <a:r>
              <a:rPr lang="en-IN" dirty="0" smtClean="0">
                <a:latin typeface="Bahnschrift" panose="020B0502040204020203" pitchFamily="34" charset="0"/>
              </a:rPr>
              <a:t>Capstone Final Project</a:t>
            </a:r>
            <a:endParaRPr lang="en-IN" dirty="0">
              <a:latin typeface="Bahnschrift" panose="020B0502040204020203" pitchFamily="34" charset="0"/>
            </a:endParaRPr>
          </a:p>
        </p:txBody>
      </p:sp>
    </p:spTree>
    <p:extLst>
      <p:ext uri="{BB962C8B-B14F-4D97-AF65-F5344CB8AC3E}">
        <p14:creationId xmlns:p14="http://schemas.microsoft.com/office/powerpoint/2010/main" val="169838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panose="020B0502040204020203" pitchFamily="34" charset="0"/>
              </a:rPr>
              <a:t>Problem Definition</a:t>
            </a:r>
            <a:endParaRPr lang="en-IN" dirty="0">
              <a:latin typeface="Bahnschrift" panose="020B0502040204020203" pitchFamily="34" charset="0"/>
            </a:endParaRPr>
          </a:p>
        </p:txBody>
      </p:sp>
      <p:sp>
        <p:nvSpPr>
          <p:cNvPr id="3" name="Content Placeholder 2"/>
          <p:cNvSpPr>
            <a:spLocks noGrp="1"/>
          </p:cNvSpPr>
          <p:nvPr>
            <p:ph idx="1"/>
          </p:nvPr>
        </p:nvSpPr>
        <p:spPr/>
        <p:txBody>
          <a:bodyPr/>
          <a:lstStyle/>
          <a:p>
            <a:pPr fontAlgn="base"/>
            <a:r>
              <a:rPr lang="en-IN" dirty="0"/>
              <a:t>Toronto is home to many Hospitals but most of the hospitals are present in only certain neighbourhood of Toronto. So, we will try to find out the number of hospitals in different neighbourhoods so that people will take new houses in that neighbourhood.</a:t>
            </a:r>
          </a:p>
          <a:p>
            <a:pPr fontAlgn="base"/>
            <a:r>
              <a:rPr lang="en-IN" dirty="0"/>
              <a:t>Using the Foursquare location data, I will determine which neighbourhoods of Toronto are without college or university campuses. </a:t>
            </a:r>
          </a:p>
          <a:p>
            <a:endParaRPr lang="en-IN" dirty="0"/>
          </a:p>
        </p:txBody>
      </p:sp>
    </p:spTree>
    <p:extLst>
      <p:ext uri="{BB962C8B-B14F-4D97-AF65-F5344CB8AC3E}">
        <p14:creationId xmlns:p14="http://schemas.microsoft.com/office/powerpoint/2010/main" val="272063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panose="020B0502040204020203" pitchFamily="34" charset="0"/>
              </a:rPr>
              <a:t>Methodology</a:t>
            </a:r>
            <a:endParaRPr lang="en-IN" dirty="0">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fontAlgn="base"/>
            <a:r>
              <a:rPr lang="en-IN" dirty="0"/>
              <a:t>A list of Hospitals in Toronto, On was pulled using the Foursquare location data. That list was then cross-referenced with the Wikipedia neighbourhood data to determine what neighbourhood each location was part of by matching the first three digits of the Postal Codes.</a:t>
            </a:r>
          </a:p>
          <a:p>
            <a:pPr fontAlgn="base"/>
            <a:r>
              <a:rPr lang="en-IN" dirty="0"/>
              <a:t>This new </a:t>
            </a:r>
            <a:r>
              <a:rPr lang="en-IN" dirty="0" err="1"/>
              <a:t>dataframe</a:t>
            </a:r>
            <a:r>
              <a:rPr lang="en-IN" dirty="0"/>
              <a:t> was then grouped to determine which neighbourhoods in Toronto contained more number of hospitals. That list was then compared to the total list of neighbourhoods to determine finally what neighbourhoods are hospitals.</a:t>
            </a:r>
          </a:p>
          <a:p>
            <a:pPr fontAlgn="base"/>
            <a:r>
              <a:rPr lang="en-IN" dirty="0"/>
              <a:t>Finally, the list of neighbourhoods with institutions was mapped to visually demonstrate whether Toronto higher education institutions are, in fact, equally distributed.</a:t>
            </a:r>
          </a:p>
          <a:p>
            <a:endParaRPr lang="en-IN" dirty="0"/>
          </a:p>
        </p:txBody>
      </p:sp>
    </p:spTree>
    <p:extLst>
      <p:ext uri="{BB962C8B-B14F-4D97-AF65-F5344CB8AC3E}">
        <p14:creationId xmlns:p14="http://schemas.microsoft.com/office/powerpoint/2010/main" val="240518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panose="020B0502040204020203" pitchFamily="34" charset="0"/>
              </a:rPr>
              <a:t>Distribution Graph </a:t>
            </a:r>
            <a:endParaRPr lang="en-IN" dirty="0">
              <a:latin typeface="Bahnschrift"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5966" y="2557463"/>
            <a:ext cx="3140068" cy="3317875"/>
          </a:xfrm>
        </p:spPr>
      </p:pic>
    </p:spTree>
    <p:extLst>
      <p:ext uri="{BB962C8B-B14F-4D97-AF65-F5344CB8AC3E}">
        <p14:creationId xmlns:p14="http://schemas.microsoft.com/office/powerpoint/2010/main" val="389104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Bahnschrift" panose="020B0502040204020203" pitchFamily="34" charset="0"/>
              </a:rPr>
              <a:t>Neighbourhoods with High number of hospitals</a:t>
            </a:r>
            <a:endParaRPr lang="en-IN" dirty="0">
              <a:latin typeface="Bahnschrift" panose="020B0502040204020203" pitchFamily="34" charset="0"/>
            </a:endParaRPr>
          </a:p>
        </p:txBody>
      </p:sp>
      <p:sp>
        <p:nvSpPr>
          <p:cNvPr id="3" name="Content Placeholder 2"/>
          <p:cNvSpPr>
            <a:spLocks noGrp="1"/>
          </p:cNvSpPr>
          <p:nvPr>
            <p:ph idx="1"/>
          </p:nvPr>
        </p:nvSpPr>
        <p:spPr/>
        <p:txBody>
          <a:bodyPr/>
          <a:lstStyle/>
          <a:p>
            <a:pPr fontAlgn="base"/>
            <a:r>
              <a:rPr lang="en-IN" dirty="0"/>
              <a:t>Central Bay Street</a:t>
            </a:r>
          </a:p>
          <a:p>
            <a:pPr fontAlgn="base"/>
            <a:r>
              <a:rPr lang="en-IN" dirty="0"/>
              <a:t>Central Toronto</a:t>
            </a:r>
          </a:p>
          <a:p>
            <a:endParaRPr lang="en-IN" dirty="0"/>
          </a:p>
        </p:txBody>
      </p:sp>
    </p:spTree>
    <p:extLst>
      <p:ext uri="{BB962C8B-B14F-4D97-AF65-F5344CB8AC3E}">
        <p14:creationId xmlns:p14="http://schemas.microsoft.com/office/powerpoint/2010/main" val="66361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panose="020B0502040204020203" pitchFamily="34" charset="0"/>
              </a:rPr>
              <a:t>Conclusion</a:t>
            </a:r>
            <a:endParaRPr lang="en-IN" dirty="0">
              <a:latin typeface="Bahnschrift" panose="020B0502040204020203" pitchFamily="34" charset="0"/>
            </a:endParaRPr>
          </a:p>
        </p:txBody>
      </p:sp>
      <p:sp>
        <p:nvSpPr>
          <p:cNvPr id="3" name="Content Placeholder 2"/>
          <p:cNvSpPr>
            <a:spLocks noGrp="1"/>
          </p:cNvSpPr>
          <p:nvPr>
            <p:ph idx="1"/>
          </p:nvPr>
        </p:nvSpPr>
        <p:spPr/>
        <p:txBody>
          <a:bodyPr/>
          <a:lstStyle/>
          <a:p>
            <a:pPr fontAlgn="base"/>
            <a:r>
              <a:rPr lang="en-IN" dirty="0"/>
              <a:t>Analysis shows that while there are more number of hospital inside of the downtown core, there is a cluster in the centre of the city. The majority of Toronto’s neighbourhoods lack Hospitals options. And while the map makes it clear the Toronto’s surrounding area is well represented west of the 401, the areas between the city and the suburbs is almost entirely without options.</a:t>
            </a:r>
          </a:p>
          <a:p>
            <a:r>
              <a:rPr lang="en-IN"/>
              <a:t/>
            </a:r>
            <a:br>
              <a:rPr lang="en-IN"/>
            </a:br>
            <a:endParaRPr lang="en-IN"/>
          </a:p>
        </p:txBody>
      </p:sp>
    </p:spTree>
    <p:extLst>
      <p:ext uri="{BB962C8B-B14F-4D97-AF65-F5344CB8AC3E}">
        <p14:creationId xmlns:p14="http://schemas.microsoft.com/office/powerpoint/2010/main" val="25569946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TotalTime>
  <Words>269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Bahnschrift</vt:lpstr>
      <vt:lpstr>Garamond</vt:lpstr>
      <vt:lpstr>Organic</vt:lpstr>
      <vt:lpstr>Distribution of Hospitals in Toronto</vt:lpstr>
      <vt:lpstr>Problem Definition</vt:lpstr>
      <vt:lpstr>Methodology</vt:lpstr>
      <vt:lpstr>Distribution Graph </vt:lpstr>
      <vt:lpstr>Neighbourhoods with High number of hospitals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of Hospitals in Toronto</dc:title>
  <dc:creator>Windows User</dc:creator>
  <cp:lastModifiedBy>Windows User</cp:lastModifiedBy>
  <cp:revision>1</cp:revision>
  <dcterms:created xsi:type="dcterms:W3CDTF">2019-11-23T10:47:31Z</dcterms:created>
  <dcterms:modified xsi:type="dcterms:W3CDTF">2019-11-23T10:52:31Z</dcterms:modified>
</cp:coreProperties>
</file>