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72" r:id="rId5"/>
    <p:sldId id="260" r:id="rId6"/>
    <p:sldId id="263" r:id="rId7"/>
    <p:sldId id="267" r:id="rId8"/>
    <p:sldId id="268" r:id="rId9"/>
    <p:sldId id="269" r:id="rId10"/>
    <p:sldId id="264" r:id="rId11"/>
    <p:sldId id="271" r:id="rId12"/>
    <p:sldId id="270" r:id="rId13"/>
    <p:sldId id="265" r:id="rId14"/>
    <p:sldId id="262"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121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FA89-A812-47A7-8F67-E96BE7B172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8BA4B-3380-4B52-B9B5-780801C68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982D5E-F464-422B-A4DC-7865C46A6C8C}"/>
              </a:ext>
            </a:extLst>
          </p:cNvPr>
          <p:cNvSpPr>
            <a:spLocks noGrp="1"/>
          </p:cNvSpPr>
          <p:nvPr>
            <p:ph type="dt" sz="half" idx="10"/>
          </p:nvPr>
        </p:nvSpPr>
        <p:spPr/>
        <p:txBody>
          <a:bodyPr/>
          <a:lstStyle/>
          <a:p>
            <a:fld id="{3A4EB0B2-9389-44CE-B241-FA3170A19998}" type="datetimeFigureOut">
              <a:rPr lang="en-US" smtClean="0"/>
              <a:t>12/14/2019</a:t>
            </a:fld>
            <a:endParaRPr lang="en-US"/>
          </a:p>
        </p:txBody>
      </p:sp>
      <p:sp>
        <p:nvSpPr>
          <p:cNvPr id="5" name="Footer Placeholder 4">
            <a:extLst>
              <a:ext uri="{FF2B5EF4-FFF2-40B4-BE49-F238E27FC236}">
                <a16:creationId xmlns:a16="http://schemas.microsoft.com/office/drawing/2014/main" id="{CC81B87B-3861-45E9-8C12-EE844CF59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A9EC0-89FF-49FB-9090-7D63F9275C60}"/>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367053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8A6F-4275-4096-90FC-2BAABC90CF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AB85E4-12FC-4542-A724-C1F5A8728D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96B2B-3BF7-40C9-8F93-C92B1BBACC0C}"/>
              </a:ext>
            </a:extLst>
          </p:cNvPr>
          <p:cNvSpPr>
            <a:spLocks noGrp="1"/>
          </p:cNvSpPr>
          <p:nvPr>
            <p:ph type="dt" sz="half" idx="10"/>
          </p:nvPr>
        </p:nvSpPr>
        <p:spPr/>
        <p:txBody>
          <a:bodyPr/>
          <a:lstStyle/>
          <a:p>
            <a:fld id="{3A4EB0B2-9389-44CE-B241-FA3170A19998}" type="datetimeFigureOut">
              <a:rPr lang="en-US" smtClean="0"/>
              <a:t>12/14/2019</a:t>
            </a:fld>
            <a:endParaRPr lang="en-US"/>
          </a:p>
        </p:txBody>
      </p:sp>
      <p:sp>
        <p:nvSpPr>
          <p:cNvPr id="5" name="Footer Placeholder 4">
            <a:extLst>
              <a:ext uri="{FF2B5EF4-FFF2-40B4-BE49-F238E27FC236}">
                <a16:creationId xmlns:a16="http://schemas.microsoft.com/office/drawing/2014/main" id="{EB85B517-23AB-482F-8523-D46BB8004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9D56F-1F2B-443D-B972-8AD93ED7BDE6}"/>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50102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30EDE-84EA-43EE-80B1-A8F06FAFDF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7F5C4-ACB6-4C91-8CB0-C28B4EA93C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DC7F9-149A-4868-B213-107FAF403B18}"/>
              </a:ext>
            </a:extLst>
          </p:cNvPr>
          <p:cNvSpPr>
            <a:spLocks noGrp="1"/>
          </p:cNvSpPr>
          <p:nvPr>
            <p:ph type="dt" sz="half" idx="10"/>
          </p:nvPr>
        </p:nvSpPr>
        <p:spPr/>
        <p:txBody>
          <a:bodyPr/>
          <a:lstStyle/>
          <a:p>
            <a:fld id="{3A4EB0B2-9389-44CE-B241-FA3170A19998}" type="datetimeFigureOut">
              <a:rPr lang="en-US" smtClean="0"/>
              <a:t>12/14/2019</a:t>
            </a:fld>
            <a:endParaRPr lang="en-US"/>
          </a:p>
        </p:txBody>
      </p:sp>
      <p:sp>
        <p:nvSpPr>
          <p:cNvPr id="5" name="Footer Placeholder 4">
            <a:extLst>
              <a:ext uri="{FF2B5EF4-FFF2-40B4-BE49-F238E27FC236}">
                <a16:creationId xmlns:a16="http://schemas.microsoft.com/office/drawing/2014/main" id="{E95D6DA0-4CFC-4F13-BA2D-FD954B997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ABE48-AE69-45F5-81A6-467D27CBF150}"/>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100014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D370-4710-4DDC-AE09-43439C18D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FE2C3-BB3E-4865-A1CA-0D3E4AF1E0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E5116-50A1-4C4E-AD1D-FD44655DCFB3}"/>
              </a:ext>
            </a:extLst>
          </p:cNvPr>
          <p:cNvSpPr>
            <a:spLocks noGrp="1"/>
          </p:cNvSpPr>
          <p:nvPr>
            <p:ph type="dt" sz="half" idx="10"/>
          </p:nvPr>
        </p:nvSpPr>
        <p:spPr/>
        <p:txBody>
          <a:bodyPr/>
          <a:lstStyle/>
          <a:p>
            <a:fld id="{3A4EB0B2-9389-44CE-B241-FA3170A19998}" type="datetimeFigureOut">
              <a:rPr lang="en-US" smtClean="0"/>
              <a:t>12/14/2019</a:t>
            </a:fld>
            <a:endParaRPr lang="en-US"/>
          </a:p>
        </p:txBody>
      </p:sp>
      <p:sp>
        <p:nvSpPr>
          <p:cNvPr id="5" name="Footer Placeholder 4">
            <a:extLst>
              <a:ext uri="{FF2B5EF4-FFF2-40B4-BE49-F238E27FC236}">
                <a16:creationId xmlns:a16="http://schemas.microsoft.com/office/drawing/2014/main" id="{359C549B-3FEA-42B9-8985-22AA1D2C5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BF4AF-43AA-4B47-9BB1-A8A95C27487A}"/>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228616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0B9B-D5C0-44DB-BDB4-C3A053A17B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44A63D-279C-4524-92A5-476EC8B0CA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A99F78-2347-48AC-B17D-D2BBB6B2C039}"/>
              </a:ext>
            </a:extLst>
          </p:cNvPr>
          <p:cNvSpPr>
            <a:spLocks noGrp="1"/>
          </p:cNvSpPr>
          <p:nvPr>
            <p:ph type="dt" sz="half" idx="10"/>
          </p:nvPr>
        </p:nvSpPr>
        <p:spPr/>
        <p:txBody>
          <a:bodyPr/>
          <a:lstStyle/>
          <a:p>
            <a:fld id="{3A4EB0B2-9389-44CE-B241-FA3170A19998}" type="datetimeFigureOut">
              <a:rPr lang="en-US" smtClean="0"/>
              <a:t>12/14/2019</a:t>
            </a:fld>
            <a:endParaRPr lang="en-US"/>
          </a:p>
        </p:txBody>
      </p:sp>
      <p:sp>
        <p:nvSpPr>
          <p:cNvPr id="5" name="Footer Placeholder 4">
            <a:extLst>
              <a:ext uri="{FF2B5EF4-FFF2-40B4-BE49-F238E27FC236}">
                <a16:creationId xmlns:a16="http://schemas.microsoft.com/office/drawing/2014/main" id="{081CEEFE-C766-4D80-AC18-0B0BE4043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F02AA-AD54-42CF-904C-F2564020DAD5}"/>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283214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418C-9996-4D44-B047-3638E59EA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84A00-1F67-4765-93AC-FA29489D8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8B25D8-CF2D-42B5-AFA3-9F7F6567B8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CD1B0D-4AE3-40B8-9E36-158E4C0EBD01}"/>
              </a:ext>
            </a:extLst>
          </p:cNvPr>
          <p:cNvSpPr>
            <a:spLocks noGrp="1"/>
          </p:cNvSpPr>
          <p:nvPr>
            <p:ph type="dt" sz="half" idx="10"/>
          </p:nvPr>
        </p:nvSpPr>
        <p:spPr/>
        <p:txBody>
          <a:bodyPr/>
          <a:lstStyle/>
          <a:p>
            <a:fld id="{3A4EB0B2-9389-44CE-B241-FA3170A19998}" type="datetimeFigureOut">
              <a:rPr lang="en-US" smtClean="0"/>
              <a:t>12/14/2019</a:t>
            </a:fld>
            <a:endParaRPr lang="en-US"/>
          </a:p>
        </p:txBody>
      </p:sp>
      <p:sp>
        <p:nvSpPr>
          <p:cNvPr id="6" name="Footer Placeholder 5">
            <a:extLst>
              <a:ext uri="{FF2B5EF4-FFF2-40B4-BE49-F238E27FC236}">
                <a16:creationId xmlns:a16="http://schemas.microsoft.com/office/drawing/2014/main" id="{9A6A6FA6-DF8E-4BBC-92BA-4F92BEEAC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F6174-3B49-4615-9F29-8D5BC2AC226A}"/>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2719183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2AB4-8ED0-4846-A420-320A15D2DA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3FC0D0-2E7D-47E4-99F1-B2D4FB0B0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CE44EA-6A07-417B-BF87-ED7D5EBF98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76EB97-D663-4932-BF45-3D758CF44C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EA84A-EB9C-423B-B73D-0C9CE39B52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B2841C-61AB-4964-B105-FD10C023AE8D}"/>
              </a:ext>
            </a:extLst>
          </p:cNvPr>
          <p:cNvSpPr>
            <a:spLocks noGrp="1"/>
          </p:cNvSpPr>
          <p:nvPr>
            <p:ph type="dt" sz="half" idx="10"/>
          </p:nvPr>
        </p:nvSpPr>
        <p:spPr/>
        <p:txBody>
          <a:bodyPr/>
          <a:lstStyle/>
          <a:p>
            <a:fld id="{3A4EB0B2-9389-44CE-B241-FA3170A19998}" type="datetimeFigureOut">
              <a:rPr lang="en-US" smtClean="0"/>
              <a:t>12/14/2019</a:t>
            </a:fld>
            <a:endParaRPr lang="en-US"/>
          </a:p>
        </p:txBody>
      </p:sp>
      <p:sp>
        <p:nvSpPr>
          <p:cNvPr id="8" name="Footer Placeholder 7">
            <a:extLst>
              <a:ext uri="{FF2B5EF4-FFF2-40B4-BE49-F238E27FC236}">
                <a16:creationId xmlns:a16="http://schemas.microsoft.com/office/drawing/2014/main" id="{872C4205-BCFB-48E4-A2C4-FE48499E7B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735BBC-76A5-4F48-9B59-B2F7FBB2660C}"/>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135983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D94C-354A-4AEC-BF55-01C7ECEF84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CA964F-DE37-48FE-AE33-65620C4E47CD}"/>
              </a:ext>
            </a:extLst>
          </p:cNvPr>
          <p:cNvSpPr>
            <a:spLocks noGrp="1"/>
          </p:cNvSpPr>
          <p:nvPr>
            <p:ph type="dt" sz="half" idx="10"/>
          </p:nvPr>
        </p:nvSpPr>
        <p:spPr/>
        <p:txBody>
          <a:bodyPr/>
          <a:lstStyle/>
          <a:p>
            <a:fld id="{3A4EB0B2-9389-44CE-B241-FA3170A19998}" type="datetimeFigureOut">
              <a:rPr lang="en-US" smtClean="0"/>
              <a:t>12/14/2019</a:t>
            </a:fld>
            <a:endParaRPr lang="en-US"/>
          </a:p>
        </p:txBody>
      </p:sp>
      <p:sp>
        <p:nvSpPr>
          <p:cNvPr id="4" name="Footer Placeholder 3">
            <a:extLst>
              <a:ext uri="{FF2B5EF4-FFF2-40B4-BE49-F238E27FC236}">
                <a16:creationId xmlns:a16="http://schemas.microsoft.com/office/drawing/2014/main" id="{578BAEF4-8B0A-4518-9035-2B5B4897EF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FA2155-B10D-4DD2-8110-A1C42607AE09}"/>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314979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A1EC9-E81B-420B-8ED0-3605ED13AF81}"/>
              </a:ext>
            </a:extLst>
          </p:cNvPr>
          <p:cNvSpPr>
            <a:spLocks noGrp="1"/>
          </p:cNvSpPr>
          <p:nvPr>
            <p:ph type="dt" sz="half" idx="10"/>
          </p:nvPr>
        </p:nvSpPr>
        <p:spPr/>
        <p:txBody>
          <a:bodyPr/>
          <a:lstStyle/>
          <a:p>
            <a:fld id="{3A4EB0B2-9389-44CE-B241-FA3170A19998}" type="datetimeFigureOut">
              <a:rPr lang="en-US" smtClean="0"/>
              <a:t>12/14/2019</a:t>
            </a:fld>
            <a:endParaRPr lang="en-US"/>
          </a:p>
        </p:txBody>
      </p:sp>
      <p:sp>
        <p:nvSpPr>
          <p:cNvPr id="3" name="Footer Placeholder 2">
            <a:extLst>
              <a:ext uri="{FF2B5EF4-FFF2-40B4-BE49-F238E27FC236}">
                <a16:creationId xmlns:a16="http://schemas.microsoft.com/office/drawing/2014/main" id="{45101ED1-BE24-49A7-B28C-2697D65526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695007-1E34-47B9-BE3D-EEE9983E98C3}"/>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155208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47ED-0D1F-4CF1-A17B-AF448E083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8C0ECF-FFF3-4054-81E0-8D36718750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911F24-4B04-4C6F-B3DB-F4B45928E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BCE55-AF4D-4221-98AD-D93AC7276A12}"/>
              </a:ext>
            </a:extLst>
          </p:cNvPr>
          <p:cNvSpPr>
            <a:spLocks noGrp="1"/>
          </p:cNvSpPr>
          <p:nvPr>
            <p:ph type="dt" sz="half" idx="10"/>
          </p:nvPr>
        </p:nvSpPr>
        <p:spPr/>
        <p:txBody>
          <a:bodyPr/>
          <a:lstStyle/>
          <a:p>
            <a:fld id="{3A4EB0B2-9389-44CE-B241-FA3170A19998}" type="datetimeFigureOut">
              <a:rPr lang="en-US" smtClean="0"/>
              <a:t>12/14/2019</a:t>
            </a:fld>
            <a:endParaRPr lang="en-US"/>
          </a:p>
        </p:txBody>
      </p:sp>
      <p:sp>
        <p:nvSpPr>
          <p:cNvPr id="6" name="Footer Placeholder 5">
            <a:extLst>
              <a:ext uri="{FF2B5EF4-FFF2-40B4-BE49-F238E27FC236}">
                <a16:creationId xmlns:a16="http://schemas.microsoft.com/office/drawing/2014/main" id="{15152FB7-2D06-4936-BFFF-9EDD91097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8A229-4336-4101-A375-88A562F337BA}"/>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364576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F6B0-E2AB-4EE4-9027-878D8A2CA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0EEAC2-9A38-41BD-BEAB-FD19E1E66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CF228E-9D1F-4F31-AD29-A25D71D05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D1F3E-736D-43A6-86C2-8BD56D633268}"/>
              </a:ext>
            </a:extLst>
          </p:cNvPr>
          <p:cNvSpPr>
            <a:spLocks noGrp="1"/>
          </p:cNvSpPr>
          <p:nvPr>
            <p:ph type="dt" sz="half" idx="10"/>
          </p:nvPr>
        </p:nvSpPr>
        <p:spPr/>
        <p:txBody>
          <a:bodyPr/>
          <a:lstStyle/>
          <a:p>
            <a:fld id="{3A4EB0B2-9389-44CE-B241-FA3170A19998}" type="datetimeFigureOut">
              <a:rPr lang="en-US" smtClean="0"/>
              <a:t>12/14/2019</a:t>
            </a:fld>
            <a:endParaRPr lang="en-US"/>
          </a:p>
        </p:txBody>
      </p:sp>
      <p:sp>
        <p:nvSpPr>
          <p:cNvPr id="6" name="Footer Placeholder 5">
            <a:extLst>
              <a:ext uri="{FF2B5EF4-FFF2-40B4-BE49-F238E27FC236}">
                <a16:creationId xmlns:a16="http://schemas.microsoft.com/office/drawing/2014/main" id="{AF7944C4-5023-41ED-90FF-0AC0A3CF6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75303-D17A-4C5C-813E-88B45AB9F0BF}"/>
              </a:ext>
            </a:extLst>
          </p:cNvPr>
          <p:cNvSpPr>
            <a:spLocks noGrp="1"/>
          </p:cNvSpPr>
          <p:nvPr>
            <p:ph type="sldNum" sz="quarter" idx="12"/>
          </p:nvPr>
        </p:nvSpPr>
        <p:spPr/>
        <p:txBody>
          <a:bodyPr/>
          <a:lstStyle/>
          <a:p>
            <a:fld id="{72635A04-5DA4-4627-9E8F-3DDBE7F9EE9C}" type="slidenum">
              <a:rPr lang="en-US" smtClean="0"/>
              <a:t>‹#›</a:t>
            </a:fld>
            <a:endParaRPr lang="en-US"/>
          </a:p>
        </p:txBody>
      </p:sp>
    </p:spTree>
    <p:extLst>
      <p:ext uri="{BB962C8B-B14F-4D97-AF65-F5344CB8AC3E}">
        <p14:creationId xmlns:p14="http://schemas.microsoft.com/office/powerpoint/2010/main" val="35687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E65605-867B-40BE-BCBE-91FF468F5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0995F5-BDDE-4905-B395-8DD9702A1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6AF71-CE91-4521-B8CE-E33BBA8AF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EB0B2-9389-44CE-B241-FA3170A19998}" type="datetimeFigureOut">
              <a:rPr lang="en-US" smtClean="0"/>
              <a:t>12/14/2019</a:t>
            </a:fld>
            <a:endParaRPr lang="en-US"/>
          </a:p>
        </p:txBody>
      </p:sp>
      <p:sp>
        <p:nvSpPr>
          <p:cNvPr id="5" name="Footer Placeholder 4">
            <a:extLst>
              <a:ext uri="{FF2B5EF4-FFF2-40B4-BE49-F238E27FC236}">
                <a16:creationId xmlns:a16="http://schemas.microsoft.com/office/drawing/2014/main" id="{550738F6-6B13-42D6-A52C-3D064D331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66F3C7-5E85-48AE-8B14-87597E19A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35A04-5DA4-4627-9E8F-3DDBE7F9EE9C}" type="slidenum">
              <a:rPr lang="en-US" smtClean="0"/>
              <a:t>‹#›</a:t>
            </a:fld>
            <a:endParaRPr lang="en-US"/>
          </a:p>
        </p:txBody>
      </p:sp>
    </p:spTree>
    <p:extLst>
      <p:ext uri="{BB962C8B-B14F-4D97-AF65-F5344CB8AC3E}">
        <p14:creationId xmlns:p14="http://schemas.microsoft.com/office/powerpoint/2010/main" val="2755450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BEA2A-B09B-4151-ACB0-E3189B0DFACD}"/>
              </a:ext>
            </a:extLst>
          </p:cNvPr>
          <p:cNvSpPr>
            <a:spLocks noGrp="1"/>
          </p:cNvSpPr>
          <p:nvPr>
            <p:ph type="title"/>
          </p:nvPr>
        </p:nvSpPr>
        <p:spPr>
          <a:xfrm>
            <a:off x="6833831" y="0"/>
            <a:ext cx="5078637" cy="4507455"/>
          </a:xfrm>
        </p:spPr>
        <p:txBody>
          <a:bodyPr vert="horz" lIns="91440" tIns="45720" rIns="91440" bIns="45720" rtlCol="0" anchor="b">
            <a:normAutofit fontScale="90000"/>
          </a:bodyPr>
          <a:lstStyle/>
          <a:p>
            <a:r>
              <a:rPr lang="en-US" sz="6000" kern="1200" dirty="0">
                <a:solidFill>
                  <a:schemeClr val="bg1"/>
                </a:solidFill>
                <a:latin typeface="+mj-lt"/>
                <a:ea typeface="+mj-ea"/>
                <a:cs typeface="+mj-cs"/>
              </a:rPr>
              <a:t>In-Game Assessment Scoring Engine</a:t>
            </a:r>
            <a:br>
              <a:rPr lang="en-US" sz="6000" kern="1200" dirty="0">
                <a:solidFill>
                  <a:schemeClr val="bg1"/>
                </a:solidFill>
                <a:latin typeface="+mj-lt"/>
                <a:ea typeface="+mj-ea"/>
                <a:cs typeface="+mj-cs"/>
              </a:rPr>
            </a:br>
            <a:r>
              <a:rPr lang="en-US" sz="6000" kern="1200" dirty="0">
                <a:solidFill>
                  <a:schemeClr val="bg1"/>
                </a:solidFill>
                <a:latin typeface="+mj-lt"/>
                <a:ea typeface="+mj-ea"/>
                <a:cs typeface="+mj-cs"/>
              </a:rPr>
              <a:t>-</a:t>
            </a:r>
            <a:r>
              <a:rPr lang="en-US" sz="3100" kern="1200" dirty="0">
                <a:solidFill>
                  <a:schemeClr val="bg1"/>
                </a:solidFill>
                <a:latin typeface="+mj-lt"/>
                <a:ea typeface="+mj-ea"/>
                <a:cs typeface="+mj-cs"/>
              </a:rPr>
              <a:t>A predictive model that scores in-game assessment which leads to better-designed games and improved learning outcome</a:t>
            </a:r>
            <a:endParaRPr lang="en-US" sz="6000" kern="1200" dirty="0">
              <a:solidFill>
                <a:schemeClr val="bg1"/>
              </a:solidFill>
              <a:latin typeface="+mj-lt"/>
              <a:ea typeface="+mj-ea"/>
              <a:cs typeface="+mj-cs"/>
            </a:endParaRP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PBS Kids Logo.svg">
            <a:extLst>
              <a:ext uri="{FF2B5EF4-FFF2-40B4-BE49-F238E27FC236}">
                <a16:creationId xmlns:a16="http://schemas.microsoft.com/office/drawing/2014/main" id="{E4D3AE1B-B71D-4046-AADB-EDC8C13147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9382" y="720993"/>
            <a:ext cx="4047843" cy="40478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FC7E8F-3C77-4F1D-8A90-25589D4053ED}"/>
              </a:ext>
            </a:extLst>
          </p:cNvPr>
          <p:cNvSpPr txBox="1"/>
          <p:nvPr/>
        </p:nvSpPr>
        <p:spPr>
          <a:xfrm>
            <a:off x="5411096" y="5217459"/>
            <a:ext cx="5238975" cy="1477328"/>
          </a:xfrm>
          <a:prstGeom prst="rect">
            <a:avLst/>
          </a:prstGeom>
          <a:noFill/>
        </p:spPr>
        <p:txBody>
          <a:bodyPr wrap="square" rtlCol="0">
            <a:spAutoFit/>
          </a:bodyPr>
          <a:lstStyle/>
          <a:p>
            <a:r>
              <a:rPr lang="en-US" dirty="0">
                <a:solidFill>
                  <a:schemeClr val="bg1"/>
                </a:solidFill>
              </a:rPr>
              <a:t>Presented By</a:t>
            </a:r>
          </a:p>
          <a:p>
            <a:pPr lvl="1"/>
            <a:r>
              <a:rPr lang="en-US" dirty="0">
                <a:solidFill>
                  <a:schemeClr val="bg1"/>
                </a:solidFill>
              </a:rPr>
              <a:t>Jagannathan Govindan </a:t>
            </a:r>
          </a:p>
          <a:p>
            <a:pPr lvl="1"/>
            <a:r>
              <a:rPr lang="en-US" dirty="0">
                <a:solidFill>
                  <a:schemeClr val="bg1"/>
                </a:solidFill>
              </a:rPr>
              <a:t>Jason Min-Liang Kang</a:t>
            </a:r>
          </a:p>
          <a:p>
            <a:pPr lvl="1"/>
            <a:r>
              <a:rPr lang="en-US" dirty="0">
                <a:solidFill>
                  <a:schemeClr val="bg1"/>
                </a:solidFill>
              </a:rPr>
              <a:t>Ram Krishnan </a:t>
            </a:r>
          </a:p>
          <a:p>
            <a:pPr lvl="1"/>
            <a:r>
              <a:rPr lang="en-US" dirty="0">
                <a:solidFill>
                  <a:schemeClr val="bg1"/>
                </a:solidFill>
              </a:rPr>
              <a:t>Steve DeVito </a:t>
            </a:r>
          </a:p>
        </p:txBody>
      </p:sp>
    </p:spTree>
    <p:extLst>
      <p:ext uri="{BB962C8B-B14F-4D97-AF65-F5344CB8AC3E}">
        <p14:creationId xmlns:p14="http://schemas.microsoft.com/office/powerpoint/2010/main" val="256624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AB01-2D3D-4FE0-8DA5-D5BB19FDFBB6}"/>
              </a:ext>
            </a:extLst>
          </p:cNvPr>
          <p:cNvSpPr>
            <a:spLocks noGrp="1"/>
          </p:cNvSpPr>
          <p:nvPr>
            <p:ph type="title"/>
          </p:nvPr>
        </p:nvSpPr>
        <p:spPr/>
        <p:txBody>
          <a:bodyPr/>
          <a:lstStyle/>
          <a:p>
            <a:r>
              <a:rPr lang="en-US" sz="4000" b="1" dirty="0"/>
              <a:t>Modeling</a:t>
            </a:r>
          </a:p>
        </p:txBody>
      </p:sp>
      <p:pic>
        <p:nvPicPr>
          <p:cNvPr id="4" name="Picture 3">
            <a:extLst>
              <a:ext uri="{FF2B5EF4-FFF2-40B4-BE49-F238E27FC236}">
                <a16:creationId xmlns:a16="http://schemas.microsoft.com/office/drawing/2014/main" id="{DE82E59C-E5FA-4C3D-9AE1-3EAF83421CB1}"/>
              </a:ext>
            </a:extLst>
          </p:cNvPr>
          <p:cNvPicPr>
            <a:picLocks noChangeAspect="1"/>
          </p:cNvPicPr>
          <p:nvPr/>
        </p:nvPicPr>
        <p:blipFill>
          <a:blip r:embed="rId2"/>
          <a:stretch>
            <a:fillRect/>
          </a:stretch>
        </p:blipFill>
        <p:spPr>
          <a:xfrm>
            <a:off x="1355035" y="1504950"/>
            <a:ext cx="10144125" cy="5124450"/>
          </a:xfrm>
          <a:prstGeom prst="rect">
            <a:avLst/>
          </a:prstGeom>
        </p:spPr>
      </p:pic>
    </p:spTree>
    <p:extLst>
      <p:ext uri="{BB962C8B-B14F-4D97-AF65-F5344CB8AC3E}">
        <p14:creationId xmlns:p14="http://schemas.microsoft.com/office/powerpoint/2010/main" val="1022749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6BE37-FF53-448C-BC07-56D98578365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Correlation Matrix</a:t>
            </a:r>
          </a:p>
        </p:txBody>
      </p:sp>
      <p:pic>
        <p:nvPicPr>
          <p:cNvPr id="4" name="Picture 3">
            <a:extLst>
              <a:ext uri="{FF2B5EF4-FFF2-40B4-BE49-F238E27FC236}">
                <a16:creationId xmlns:a16="http://schemas.microsoft.com/office/drawing/2014/main" id="{19D72786-E4C2-43FD-AD95-062C5BD0F21A}"/>
              </a:ext>
            </a:extLst>
          </p:cNvPr>
          <p:cNvPicPr>
            <a:picLocks noChangeAspect="1"/>
          </p:cNvPicPr>
          <p:nvPr/>
        </p:nvPicPr>
        <p:blipFill>
          <a:blip r:embed="rId2"/>
          <a:stretch>
            <a:fillRect/>
          </a:stretch>
        </p:blipFill>
        <p:spPr>
          <a:xfrm>
            <a:off x="4312170" y="961812"/>
            <a:ext cx="6641059" cy="4930987"/>
          </a:xfrm>
          <a:prstGeom prst="rect">
            <a:avLst/>
          </a:prstGeom>
        </p:spPr>
      </p:pic>
    </p:spTree>
    <p:extLst>
      <p:ext uri="{BB962C8B-B14F-4D97-AF65-F5344CB8AC3E}">
        <p14:creationId xmlns:p14="http://schemas.microsoft.com/office/powerpoint/2010/main" val="1152019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0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19232-610D-4A98-BB45-DDFE4481BFD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Model Outcomes</a:t>
            </a:r>
          </a:p>
        </p:txBody>
      </p:sp>
      <p:pic>
        <p:nvPicPr>
          <p:cNvPr id="4" name="Picture 3">
            <a:extLst>
              <a:ext uri="{FF2B5EF4-FFF2-40B4-BE49-F238E27FC236}">
                <a16:creationId xmlns:a16="http://schemas.microsoft.com/office/drawing/2014/main" id="{EAED6ECF-689B-47EB-8831-97DD3DAF67E2}"/>
              </a:ext>
            </a:extLst>
          </p:cNvPr>
          <p:cNvPicPr>
            <a:picLocks noChangeAspect="1"/>
          </p:cNvPicPr>
          <p:nvPr/>
        </p:nvPicPr>
        <p:blipFill>
          <a:blip r:embed="rId2"/>
          <a:stretch>
            <a:fillRect/>
          </a:stretch>
        </p:blipFill>
        <p:spPr>
          <a:xfrm>
            <a:off x="3483096" y="677692"/>
            <a:ext cx="8618242" cy="5502616"/>
          </a:xfrm>
          <a:prstGeom prst="rect">
            <a:avLst/>
          </a:prstGeom>
        </p:spPr>
      </p:pic>
    </p:spTree>
    <p:extLst>
      <p:ext uri="{BB962C8B-B14F-4D97-AF65-F5344CB8AC3E}">
        <p14:creationId xmlns:p14="http://schemas.microsoft.com/office/powerpoint/2010/main" val="390904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FDEE-7593-418C-A850-C50871A68A4E}"/>
              </a:ext>
            </a:extLst>
          </p:cNvPr>
          <p:cNvSpPr>
            <a:spLocks noGrp="1"/>
          </p:cNvSpPr>
          <p:nvPr>
            <p:ph type="title"/>
          </p:nvPr>
        </p:nvSpPr>
        <p:spPr/>
        <p:txBody>
          <a:bodyPr/>
          <a:lstStyle/>
          <a:p>
            <a:r>
              <a:rPr lang="en-US" sz="4000" b="1" dirty="0"/>
              <a:t>Results</a:t>
            </a:r>
          </a:p>
        </p:txBody>
      </p:sp>
    </p:spTree>
    <p:extLst>
      <p:ext uri="{BB962C8B-B14F-4D97-AF65-F5344CB8AC3E}">
        <p14:creationId xmlns:p14="http://schemas.microsoft.com/office/powerpoint/2010/main" val="836583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DCD5DB-7A69-4382-BB70-2930D4FD8869}"/>
              </a:ext>
            </a:extLst>
          </p:cNvPr>
          <p:cNvPicPr>
            <a:picLocks noChangeAspect="1"/>
          </p:cNvPicPr>
          <p:nvPr/>
        </p:nvPicPr>
        <p:blipFill rotWithShape="1">
          <a:blip r:embed="rId2">
            <a:alphaModFix amt="5000"/>
          </a:blip>
          <a:srcRect l="10103" r="21452" b="-1"/>
          <a:stretch/>
        </p:blipFill>
        <p:spPr>
          <a:xfrm>
            <a:off x="-1" y="10"/>
            <a:ext cx="12192000" cy="6857990"/>
          </a:xfrm>
          <a:prstGeom prst="rect">
            <a:avLst/>
          </a:prstGeom>
          <a:effectLst>
            <a:softEdge rad="635000"/>
          </a:effectLst>
        </p:spPr>
      </p:pic>
      <p:sp>
        <p:nvSpPr>
          <p:cNvPr id="4" name="Title 3">
            <a:extLst>
              <a:ext uri="{FF2B5EF4-FFF2-40B4-BE49-F238E27FC236}">
                <a16:creationId xmlns:a16="http://schemas.microsoft.com/office/drawing/2014/main" id="{F757DA8E-37A5-4FCB-A120-EAAF0A1650D7}"/>
              </a:ext>
            </a:extLst>
          </p:cNvPr>
          <p:cNvSpPr>
            <a:spLocks noGrp="1"/>
          </p:cNvSpPr>
          <p:nvPr>
            <p:ph type="title"/>
          </p:nvPr>
        </p:nvSpPr>
        <p:spPr>
          <a:xfrm>
            <a:off x="88358" y="-129962"/>
            <a:ext cx="4924706" cy="861247"/>
          </a:xfrm>
        </p:spPr>
        <p:txBody>
          <a:bodyPr>
            <a:normAutofit/>
          </a:bodyPr>
          <a:lstStyle/>
          <a:p>
            <a:r>
              <a:rPr lang="en-US" b="1" dirty="0"/>
              <a:t>Conclusion</a:t>
            </a:r>
          </a:p>
        </p:txBody>
      </p:sp>
      <p:sp>
        <p:nvSpPr>
          <p:cNvPr id="5" name="Content Placeholder 4">
            <a:extLst>
              <a:ext uri="{FF2B5EF4-FFF2-40B4-BE49-F238E27FC236}">
                <a16:creationId xmlns:a16="http://schemas.microsoft.com/office/drawing/2014/main" id="{F57D4424-1C7E-4F13-B59F-51381D88E774}"/>
              </a:ext>
            </a:extLst>
          </p:cNvPr>
          <p:cNvSpPr>
            <a:spLocks noGrp="1"/>
          </p:cNvSpPr>
          <p:nvPr>
            <p:ph idx="1"/>
          </p:nvPr>
        </p:nvSpPr>
        <p:spPr>
          <a:xfrm>
            <a:off x="88358" y="731285"/>
            <a:ext cx="4300033" cy="6003002"/>
          </a:xfrm>
        </p:spPr>
        <p:txBody>
          <a:bodyPr>
            <a:normAutofit/>
          </a:bodyPr>
          <a:lstStyle/>
          <a:p>
            <a:pPr marL="0" indent="0">
              <a:buNone/>
            </a:pPr>
            <a:r>
              <a:rPr lang="en-US" dirty="0"/>
              <a:t>PBS KIDS designed and developed the odd squad television series and transmedia suite, which included educational media, television episodes, online games and hands on resources</a:t>
            </a:r>
          </a:p>
          <a:p>
            <a:pPr marL="0" indent="0">
              <a:buNone/>
            </a:pPr>
            <a:endParaRPr lang="en-US" dirty="0"/>
          </a:p>
          <a:p>
            <a:pPr marL="0" indent="0">
              <a:buNone/>
            </a:pPr>
            <a:r>
              <a:rPr lang="en-US" dirty="0"/>
              <a:t>Table 1 and 2 shown here shows the learning objective and activities of this program</a:t>
            </a:r>
          </a:p>
        </p:txBody>
      </p:sp>
      <p:sp>
        <p:nvSpPr>
          <p:cNvPr id="14" name="Content Placeholder 4">
            <a:extLst>
              <a:ext uri="{FF2B5EF4-FFF2-40B4-BE49-F238E27FC236}">
                <a16:creationId xmlns:a16="http://schemas.microsoft.com/office/drawing/2014/main" id="{B5533DC3-B094-4A90-B798-62FDE033602B}"/>
              </a:ext>
            </a:extLst>
          </p:cNvPr>
          <p:cNvSpPr txBox="1">
            <a:spLocks/>
          </p:cNvSpPr>
          <p:nvPr/>
        </p:nvSpPr>
        <p:spPr>
          <a:xfrm>
            <a:off x="838199" y="4673451"/>
            <a:ext cx="10515600" cy="3026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2" name="Picture 1">
            <a:extLst>
              <a:ext uri="{FF2B5EF4-FFF2-40B4-BE49-F238E27FC236}">
                <a16:creationId xmlns:a16="http://schemas.microsoft.com/office/drawing/2014/main" id="{863ABF35-1BFB-4FCB-BC6B-7A08ACAF026E}"/>
              </a:ext>
            </a:extLst>
          </p:cNvPr>
          <p:cNvPicPr>
            <a:picLocks noChangeAspect="1"/>
          </p:cNvPicPr>
          <p:nvPr/>
        </p:nvPicPr>
        <p:blipFill>
          <a:blip r:embed="rId3"/>
          <a:stretch>
            <a:fillRect/>
          </a:stretch>
        </p:blipFill>
        <p:spPr>
          <a:xfrm>
            <a:off x="4476749" y="447395"/>
            <a:ext cx="7696200" cy="2390775"/>
          </a:xfrm>
          <a:prstGeom prst="rect">
            <a:avLst/>
          </a:prstGeom>
        </p:spPr>
      </p:pic>
      <p:pic>
        <p:nvPicPr>
          <p:cNvPr id="3" name="Picture 2">
            <a:extLst>
              <a:ext uri="{FF2B5EF4-FFF2-40B4-BE49-F238E27FC236}">
                <a16:creationId xmlns:a16="http://schemas.microsoft.com/office/drawing/2014/main" id="{86710406-0672-4EF6-9D33-C622DF59D055}"/>
              </a:ext>
            </a:extLst>
          </p:cNvPr>
          <p:cNvPicPr>
            <a:picLocks noChangeAspect="1"/>
          </p:cNvPicPr>
          <p:nvPr/>
        </p:nvPicPr>
        <p:blipFill>
          <a:blip r:embed="rId4"/>
          <a:stretch>
            <a:fillRect/>
          </a:stretch>
        </p:blipFill>
        <p:spPr>
          <a:xfrm>
            <a:off x="4476749" y="2813564"/>
            <a:ext cx="7715250" cy="4076700"/>
          </a:xfrm>
          <a:prstGeom prst="rect">
            <a:avLst/>
          </a:prstGeom>
        </p:spPr>
      </p:pic>
    </p:spTree>
    <p:extLst>
      <p:ext uri="{BB962C8B-B14F-4D97-AF65-F5344CB8AC3E}">
        <p14:creationId xmlns:p14="http://schemas.microsoft.com/office/powerpoint/2010/main" val="336302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DCD5DB-7A69-4382-BB70-2930D4FD8869}"/>
              </a:ext>
            </a:extLst>
          </p:cNvPr>
          <p:cNvPicPr>
            <a:picLocks noChangeAspect="1"/>
          </p:cNvPicPr>
          <p:nvPr/>
        </p:nvPicPr>
        <p:blipFill rotWithShape="1">
          <a:blip r:embed="rId2">
            <a:alphaModFix amt="5000"/>
          </a:blip>
          <a:srcRect l="10103" r="21452" b="-1"/>
          <a:stretch/>
        </p:blipFill>
        <p:spPr>
          <a:xfrm>
            <a:off x="-1" y="10"/>
            <a:ext cx="12192000" cy="6857990"/>
          </a:xfrm>
          <a:prstGeom prst="rect">
            <a:avLst/>
          </a:prstGeom>
          <a:effectLst>
            <a:softEdge rad="635000"/>
          </a:effectLst>
        </p:spPr>
      </p:pic>
      <p:sp>
        <p:nvSpPr>
          <p:cNvPr id="4" name="Title 3">
            <a:extLst>
              <a:ext uri="{FF2B5EF4-FFF2-40B4-BE49-F238E27FC236}">
                <a16:creationId xmlns:a16="http://schemas.microsoft.com/office/drawing/2014/main" id="{F757DA8E-37A5-4FCB-A120-EAAF0A1650D7}"/>
              </a:ext>
            </a:extLst>
          </p:cNvPr>
          <p:cNvSpPr>
            <a:spLocks noGrp="1"/>
          </p:cNvSpPr>
          <p:nvPr>
            <p:ph type="title"/>
          </p:nvPr>
        </p:nvSpPr>
        <p:spPr>
          <a:xfrm>
            <a:off x="266925" y="266519"/>
            <a:ext cx="3799466" cy="861247"/>
          </a:xfrm>
        </p:spPr>
        <p:txBody>
          <a:bodyPr/>
          <a:lstStyle/>
          <a:p>
            <a:r>
              <a:rPr lang="en-US" b="1" dirty="0"/>
              <a:t>Study Findings</a:t>
            </a:r>
          </a:p>
        </p:txBody>
      </p:sp>
      <p:sp>
        <p:nvSpPr>
          <p:cNvPr id="14" name="Content Placeholder 4">
            <a:extLst>
              <a:ext uri="{FF2B5EF4-FFF2-40B4-BE49-F238E27FC236}">
                <a16:creationId xmlns:a16="http://schemas.microsoft.com/office/drawing/2014/main" id="{B5533DC3-B094-4A90-B798-62FDE033602B}"/>
              </a:ext>
            </a:extLst>
          </p:cNvPr>
          <p:cNvSpPr txBox="1">
            <a:spLocks/>
          </p:cNvSpPr>
          <p:nvPr/>
        </p:nvSpPr>
        <p:spPr>
          <a:xfrm>
            <a:off x="838199" y="4673451"/>
            <a:ext cx="10515600" cy="3026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7ECFCF75-F5BC-4B2C-805D-0EDDAF9C61C0}"/>
              </a:ext>
            </a:extLst>
          </p:cNvPr>
          <p:cNvPicPr>
            <a:picLocks noChangeAspect="1"/>
          </p:cNvPicPr>
          <p:nvPr/>
        </p:nvPicPr>
        <p:blipFill>
          <a:blip r:embed="rId3"/>
          <a:stretch>
            <a:fillRect/>
          </a:stretch>
        </p:blipFill>
        <p:spPr>
          <a:xfrm>
            <a:off x="4419375" y="266519"/>
            <a:ext cx="7505700" cy="2990850"/>
          </a:xfrm>
          <a:prstGeom prst="rect">
            <a:avLst/>
          </a:prstGeom>
        </p:spPr>
      </p:pic>
      <p:pic>
        <p:nvPicPr>
          <p:cNvPr id="8" name="Picture 7">
            <a:extLst>
              <a:ext uri="{FF2B5EF4-FFF2-40B4-BE49-F238E27FC236}">
                <a16:creationId xmlns:a16="http://schemas.microsoft.com/office/drawing/2014/main" id="{C2C06E05-889B-4D51-B6D7-0B062304AB40}"/>
              </a:ext>
            </a:extLst>
          </p:cNvPr>
          <p:cNvPicPr>
            <a:picLocks noChangeAspect="1"/>
          </p:cNvPicPr>
          <p:nvPr/>
        </p:nvPicPr>
        <p:blipFill>
          <a:blip r:embed="rId4"/>
          <a:stretch>
            <a:fillRect/>
          </a:stretch>
        </p:blipFill>
        <p:spPr>
          <a:xfrm>
            <a:off x="4419375" y="3737183"/>
            <a:ext cx="7519800" cy="2641002"/>
          </a:xfrm>
          <a:prstGeom prst="rect">
            <a:avLst/>
          </a:prstGeom>
        </p:spPr>
      </p:pic>
      <p:sp>
        <p:nvSpPr>
          <p:cNvPr id="9" name="TextBox 8">
            <a:extLst>
              <a:ext uri="{FF2B5EF4-FFF2-40B4-BE49-F238E27FC236}">
                <a16:creationId xmlns:a16="http://schemas.microsoft.com/office/drawing/2014/main" id="{5CCF6305-D56F-4CE6-BD9D-54D01DDFFCA5}"/>
              </a:ext>
            </a:extLst>
          </p:cNvPr>
          <p:cNvSpPr txBox="1"/>
          <p:nvPr/>
        </p:nvSpPr>
        <p:spPr>
          <a:xfrm>
            <a:off x="266925" y="1430767"/>
            <a:ext cx="3799466" cy="5262979"/>
          </a:xfrm>
          <a:prstGeom prst="rect">
            <a:avLst/>
          </a:prstGeom>
          <a:noFill/>
        </p:spPr>
        <p:txBody>
          <a:bodyPr wrap="square" rtlCol="0">
            <a:spAutoFit/>
          </a:bodyPr>
          <a:lstStyle/>
          <a:p>
            <a:pPr algn="just"/>
            <a:r>
              <a:rPr lang="en-US" sz="2800" dirty="0"/>
              <a:t>A study conducted by </a:t>
            </a:r>
            <a:r>
              <a:rPr lang="en-US" sz="2800" dirty="0" err="1"/>
              <a:t>WestEd</a:t>
            </a:r>
            <a:r>
              <a:rPr lang="en-US" sz="2800" dirty="0"/>
              <a:t>  on   Odd Squad (Learning Math with PBS KIDS Games and App) showed improvement in skills acquired by kids</a:t>
            </a:r>
          </a:p>
          <a:p>
            <a:pPr algn="just"/>
            <a:endParaRPr lang="en-US" sz="2800" dirty="0"/>
          </a:p>
          <a:p>
            <a:pPr algn="just"/>
            <a:r>
              <a:rPr lang="en-US" sz="2800" dirty="0"/>
              <a:t>Table 3 and 4 shown here compares the metrics accessed from KIDS pre and post Odd Squad </a:t>
            </a:r>
            <a:r>
              <a:rPr lang="en-US" sz="2800" dirty="0" err="1"/>
              <a:t>programme</a:t>
            </a:r>
            <a:endParaRPr lang="en-US" sz="2800" dirty="0"/>
          </a:p>
        </p:txBody>
      </p:sp>
    </p:spTree>
    <p:extLst>
      <p:ext uri="{BB962C8B-B14F-4D97-AF65-F5344CB8AC3E}">
        <p14:creationId xmlns:p14="http://schemas.microsoft.com/office/powerpoint/2010/main" val="96030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DCD5DB-7A69-4382-BB70-2930D4FD8869}"/>
              </a:ext>
            </a:extLst>
          </p:cNvPr>
          <p:cNvPicPr>
            <a:picLocks noChangeAspect="1"/>
          </p:cNvPicPr>
          <p:nvPr/>
        </p:nvPicPr>
        <p:blipFill rotWithShape="1">
          <a:blip r:embed="rId2">
            <a:alphaModFix amt="5000"/>
          </a:blip>
          <a:srcRect l="10103" r="21452" b="-1"/>
          <a:stretch/>
        </p:blipFill>
        <p:spPr>
          <a:xfrm>
            <a:off x="-1" y="10"/>
            <a:ext cx="12192000" cy="6857990"/>
          </a:xfrm>
          <a:prstGeom prst="rect">
            <a:avLst/>
          </a:prstGeom>
          <a:effectLst>
            <a:softEdge rad="635000"/>
          </a:effectLst>
        </p:spPr>
      </p:pic>
      <p:sp>
        <p:nvSpPr>
          <p:cNvPr id="4" name="Title 3">
            <a:extLst>
              <a:ext uri="{FF2B5EF4-FFF2-40B4-BE49-F238E27FC236}">
                <a16:creationId xmlns:a16="http://schemas.microsoft.com/office/drawing/2014/main" id="{F757DA8E-37A5-4FCB-A120-EAAF0A1650D7}"/>
              </a:ext>
            </a:extLst>
          </p:cNvPr>
          <p:cNvSpPr>
            <a:spLocks noGrp="1"/>
          </p:cNvSpPr>
          <p:nvPr>
            <p:ph type="title"/>
          </p:nvPr>
        </p:nvSpPr>
        <p:spPr>
          <a:xfrm>
            <a:off x="838200" y="365125"/>
            <a:ext cx="10515600" cy="861247"/>
          </a:xfrm>
        </p:spPr>
        <p:txBody>
          <a:bodyPr/>
          <a:lstStyle/>
          <a:p>
            <a:r>
              <a:rPr lang="en-US" b="1" dirty="0"/>
              <a:t>PBS KIDS</a:t>
            </a:r>
          </a:p>
        </p:txBody>
      </p:sp>
      <p:sp>
        <p:nvSpPr>
          <p:cNvPr id="5" name="Content Placeholder 4">
            <a:extLst>
              <a:ext uri="{FF2B5EF4-FFF2-40B4-BE49-F238E27FC236}">
                <a16:creationId xmlns:a16="http://schemas.microsoft.com/office/drawing/2014/main" id="{F57D4424-1C7E-4F13-B59F-51381D88E774}"/>
              </a:ext>
            </a:extLst>
          </p:cNvPr>
          <p:cNvSpPr>
            <a:spLocks noGrp="1"/>
          </p:cNvSpPr>
          <p:nvPr>
            <p:ph idx="1"/>
          </p:nvPr>
        </p:nvSpPr>
        <p:spPr>
          <a:xfrm>
            <a:off x="838199" y="2312894"/>
            <a:ext cx="10515600" cy="3026074"/>
          </a:xfrm>
        </p:spPr>
        <p:txBody>
          <a:bodyPr/>
          <a:lstStyle/>
          <a:p>
            <a:r>
              <a:rPr lang="en-US" dirty="0"/>
              <a:t>PBS Kids is the brand for most of the children's programming aired by the Public Broadcasting Service (PBS) in the United States.</a:t>
            </a:r>
          </a:p>
          <a:p>
            <a:r>
              <a:rPr lang="en-US" dirty="0"/>
              <a:t>PBS produces curriculum-based entertainment for children. PBS KIDS leverages the full spectrum of media and technology to build knowledge, critical thinking, imagination and curiosity. By involving parents, teachers, caregivers and communities as learning partners, PBS KIDS helps to empower children for success in school and in life.</a:t>
            </a:r>
          </a:p>
        </p:txBody>
      </p:sp>
      <p:sp>
        <p:nvSpPr>
          <p:cNvPr id="14" name="Content Placeholder 4">
            <a:extLst>
              <a:ext uri="{FF2B5EF4-FFF2-40B4-BE49-F238E27FC236}">
                <a16:creationId xmlns:a16="http://schemas.microsoft.com/office/drawing/2014/main" id="{B5533DC3-B094-4A90-B798-62FDE033602B}"/>
              </a:ext>
            </a:extLst>
          </p:cNvPr>
          <p:cNvSpPr txBox="1">
            <a:spLocks/>
          </p:cNvSpPr>
          <p:nvPr/>
        </p:nvSpPr>
        <p:spPr>
          <a:xfrm>
            <a:off x="838199" y="4673451"/>
            <a:ext cx="10515600" cy="3026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436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DCD5DB-7A69-4382-BB70-2930D4FD8869}"/>
              </a:ext>
            </a:extLst>
          </p:cNvPr>
          <p:cNvPicPr>
            <a:picLocks noChangeAspect="1"/>
          </p:cNvPicPr>
          <p:nvPr/>
        </p:nvPicPr>
        <p:blipFill rotWithShape="1">
          <a:blip r:embed="rId2">
            <a:alphaModFix amt="5000"/>
          </a:blip>
          <a:srcRect l="10103" r="21452" b="-1"/>
          <a:stretch/>
        </p:blipFill>
        <p:spPr>
          <a:xfrm>
            <a:off x="-1" y="10"/>
            <a:ext cx="12192000" cy="6857990"/>
          </a:xfrm>
          <a:prstGeom prst="rect">
            <a:avLst/>
          </a:prstGeom>
          <a:effectLst>
            <a:softEdge rad="635000"/>
          </a:effectLst>
        </p:spPr>
      </p:pic>
      <p:sp>
        <p:nvSpPr>
          <p:cNvPr id="4" name="Title 3">
            <a:extLst>
              <a:ext uri="{FF2B5EF4-FFF2-40B4-BE49-F238E27FC236}">
                <a16:creationId xmlns:a16="http://schemas.microsoft.com/office/drawing/2014/main" id="{F757DA8E-37A5-4FCB-A120-EAAF0A1650D7}"/>
              </a:ext>
            </a:extLst>
          </p:cNvPr>
          <p:cNvSpPr>
            <a:spLocks noGrp="1"/>
          </p:cNvSpPr>
          <p:nvPr>
            <p:ph type="title"/>
          </p:nvPr>
        </p:nvSpPr>
        <p:spPr>
          <a:xfrm>
            <a:off x="838200" y="365125"/>
            <a:ext cx="10515600" cy="861247"/>
          </a:xfrm>
        </p:spPr>
        <p:txBody>
          <a:bodyPr/>
          <a:lstStyle/>
          <a:p>
            <a:r>
              <a:rPr lang="en-US" b="1" dirty="0"/>
              <a:t>About the Dataset</a:t>
            </a:r>
          </a:p>
        </p:txBody>
      </p:sp>
      <p:sp>
        <p:nvSpPr>
          <p:cNvPr id="5" name="Content Placeholder 4">
            <a:extLst>
              <a:ext uri="{FF2B5EF4-FFF2-40B4-BE49-F238E27FC236}">
                <a16:creationId xmlns:a16="http://schemas.microsoft.com/office/drawing/2014/main" id="{F57D4424-1C7E-4F13-B59F-51381D88E774}"/>
              </a:ext>
            </a:extLst>
          </p:cNvPr>
          <p:cNvSpPr>
            <a:spLocks noGrp="1"/>
          </p:cNvSpPr>
          <p:nvPr>
            <p:ph idx="1"/>
          </p:nvPr>
        </p:nvSpPr>
        <p:spPr>
          <a:xfrm>
            <a:off x="838199" y="1226371"/>
            <a:ext cx="10515600" cy="5077609"/>
          </a:xfrm>
        </p:spPr>
        <p:txBody>
          <a:bodyPr>
            <a:normAutofit/>
          </a:bodyPr>
          <a:lstStyle/>
          <a:p>
            <a:r>
              <a:rPr lang="en-US" dirty="0"/>
              <a:t>The data is collected by an app called PBS KIDS Measure Up. It is an app that helps children ages from 3 to 5 to learn early math concepts while navigating through a map and completing levels/assessments. The data records the number of attempts a child will take to pass a given assessment</a:t>
            </a:r>
          </a:p>
          <a:p>
            <a:pPr algn="just"/>
            <a:r>
              <a:rPr lang="en-US" dirty="0"/>
              <a:t>In the dataset, an assessment is a combination of multiple rows, and each row corresponds to an in-game event. A group of events that constitute an assessment have the same </a:t>
            </a:r>
            <a:r>
              <a:rPr lang="en-US" dirty="0" err="1"/>
              <a:t>event_id</a:t>
            </a:r>
            <a:r>
              <a:rPr lang="en-US" dirty="0"/>
              <a:t>. In the training dataset, the complete events of an assessment are given. In the testing dataset, events are truncated after the start event of an assessment. The challenge is to predict the events after the start event in testing dataset.</a:t>
            </a:r>
          </a:p>
          <a:p>
            <a:endParaRPr lang="en-US" dirty="0"/>
          </a:p>
        </p:txBody>
      </p:sp>
    </p:spTree>
    <p:extLst>
      <p:ext uri="{BB962C8B-B14F-4D97-AF65-F5344CB8AC3E}">
        <p14:creationId xmlns:p14="http://schemas.microsoft.com/office/powerpoint/2010/main" val="375835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E1A2-0F01-4222-BA68-4F82FF4AC32E}"/>
              </a:ext>
            </a:extLst>
          </p:cNvPr>
          <p:cNvSpPr>
            <a:spLocks noGrp="1"/>
          </p:cNvSpPr>
          <p:nvPr>
            <p:ph type="title"/>
          </p:nvPr>
        </p:nvSpPr>
        <p:spPr>
          <a:xfrm>
            <a:off x="289560" y="57355"/>
            <a:ext cx="10515600" cy="880745"/>
          </a:xfrm>
        </p:spPr>
        <p:txBody>
          <a:bodyPr/>
          <a:lstStyle/>
          <a:p>
            <a:r>
              <a:rPr lang="en-US" dirty="0"/>
              <a:t>Sample Dataset</a:t>
            </a:r>
          </a:p>
        </p:txBody>
      </p:sp>
      <p:graphicFrame>
        <p:nvGraphicFramePr>
          <p:cNvPr id="4" name="Table 3">
            <a:extLst>
              <a:ext uri="{FF2B5EF4-FFF2-40B4-BE49-F238E27FC236}">
                <a16:creationId xmlns:a16="http://schemas.microsoft.com/office/drawing/2014/main" id="{F3CBE488-B9E7-40D8-917F-4F99B1166E6D}"/>
              </a:ext>
            </a:extLst>
          </p:cNvPr>
          <p:cNvGraphicFramePr>
            <a:graphicFrameLocks noGrp="1"/>
          </p:cNvGraphicFramePr>
          <p:nvPr>
            <p:extLst>
              <p:ext uri="{D42A27DB-BD31-4B8C-83A1-F6EECF244321}">
                <p14:modId xmlns:p14="http://schemas.microsoft.com/office/powerpoint/2010/main" val="315119468"/>
              </p:ext>
            </p:extLst>
          </p:nvPr>
        </p:nvGraphicFramePr>
        <p:xfrm>
          <a:off x="0" y="1095218"/>
          <a:ext cx="12052944" cy="2333782"/>
        </p:xfrm>
        <a:graphic>
          <a:graphicData uri="http://schemas.openxmlformats.org/drawingml/2006/table">
            <a:tbl>
              <a:tblPr/>
              <a:tblGrid>
                <a:gridCol w="1004412">
                  <a:extLst>
                    <a:ext uri="{9D8B030D-6E8A-4147-A177-3AD203B41FA5}">
                      <a16:colId xmlns:a16="http://schemas.microsoft.com/office/drawing/2014/main" val="2933355419"/>
                    </a:ext>
                  </a:extLst>
                </a:gridCol>
                <a:gridCol w="1004412">
                  <a:extLst>
                    <a:ext uri="{9D8B030D-6E8A-4147-A177-3AD203B41FA5}">
                      <a16:colId xmlns:a16="http://schemas.microsoft.com/office/drawing/2014/main" val="4036849762"/>
                    </a:ext>
                  </a:extLst>
                </a:gridCol>
                <a:gridCol w="1004412">
                  <a:extLst>
                    <a:ext uri="{9D8B030D-6E8A-4147-A177-3AD203B41FA5}">
                      <a16:colId xmlns:a16="http://schemas.microsoft.com/office/drawing/2014/main" val="592003661"/>
                    </a:ext>
                  </a:extLst>
                </a:gridCol>
                <a:gridCol w="1004412">
                  <a:extLst>
                    <a:ext uri="{9D8B030D-6E8A-4147-A177-3AD203B41FA5}">
                      <a16:colId xmlns:a16="http://schemas.microsoft.com/office/drawing/2014/main" val="3355387938"/>
                    </a:ext>
                  </a:extLst>
                </a:gridCol>
                <a:gridCol w="1004412">
                  <a:extLst>
                    <a:ext uri="{9D8B030D-6E8A-4147-A177-3AD203B41FA5}">
                      <a16:colId xmlns:a16="http://schemas.microsoft.com/office/drawing/2014/main" val="2856582302"/>
                    </a:ext>
                  </a:extLst>
                </a:gridCol>
                <a:gridCol w="1004412">
                  <a:extLst>
                    <a:ext uri="{9D8B030D-6E8A-4147-A177-3AD203B41FA5}">
                      <a16:colId xmlns:a16="http://schemas.microsoft.com/office/drawing/2014/main" val="838737612"/>
                    </a:ext>
                  </a:extLst>
                </a:gridCol>
                <a:gridCol w="1004412">
                  <a:extLst>
                    <a:ext uri="{9D8B030D-6E8A-4147-A177-3AD203B41FA5}">
                      <a16:colId xmlns:a16="http://schemas.microsoft.com/office/drawing/2014/main" val="3182119588"/>
                    </a:ext>
                  </a:extLst>
                </a:gridCol>
                <a:gridCol w="1004412">
                  <a:extLst>
                    <a:ext uri="{9D8B030D-6E8A-4147-A177-3AD203B41FA5}">
                      <a16:colId xmlns:a16="http://schemas.microsoft.com/office/drawing/2014/main" val="3110903449"/>
                    </a:ext>
                  </a:extLst>
                </a:gridCol>
                <a:gridCol w="1004412">
                  <a:extLst>
                    <a:ext uri="{9D8B030D-6E8A-4147-A177-3AD203B41FA5}">
                      <a16:colId xmlns:a16="http://schemas.microsoft.com/office/drawing/2014/main" val="1920151826"/>
                    </a:ext>
                  </a:extLst>
                </a:gridCol>
                <a:gridCol w="1004412">
                  <a:extLst>
                    <a:ext uri="{9D8B030D-6E8A-4147-A177-3AD203B41FA5}">
                      <a16:colId xmlns:a16="http://schemas.microsoft.com/office/drawing/2014/main" val="3857562139"/>
                    </a:ext>
                  </a:extLst>
                </a:gridCol>
                <a:gridCol w="1004412">
                  <a:extLst>
                    <a:ext uri="{9D8B030D-6E8A-4147-A177-3AD203B41FA5}">
                      <a16:colId xmlns:a16="http://schemas.microsoft.com/office/drawing/2014/main" val="1080790605"/>
                    </a:ext>
                  </a:extLst>
                </a:gridCol>
                <a:gridCol w="1004412">
                  <a:extLst>
                    <a:ext uri="{9D8B030D-6E8A-4147-A177-3AD203B41FA5}">
                      <a16:colId xmlns:a16="http://schemas.microsoft.com/office/drawing/2014/main" val="799458300"/>
                    </a:ext>
                  </a:extLst>
                </a:gridCol>
              </a:tblGrid>
              <a:tr h="142204">
                <a:tc>
                  <a:txBody>
                    <a:bodyPr/>
                    <a:lstStyle/>
                    <a:p>
                      <a:pPr algn="r" fontAlgn="ctr"/>
                      <a:r>
                        <a:rPr lang="en-US" sz="800" b="1" dirty="0">
                          <a:effectLst/>
                        </a:rPr>
                        <a:t>  </a:t>
                      </a:r>
                      <a:r>
                        <a:rPr lang="en-US" sz="800" b="1" dirty="0" err="1">
                          <a:effectLst/>
                        </a:rPr>
                        <a:t>event_id</a:t>
                      </a:r>
                      <a:endParaRPr lang="en-US" sz="800" b="1" dirty="0">
                        <a:effectLst/>
                      </a:endParaRPr>
                    </a:p>
                  </a:txBody>
                  <a:tcPr marL="38170" marR="38170" marT="19085" marB="19085" anchor="ctr">
                    <a:lnL>
                      <a:noFill/>
                    </a:lnL>
                    <a:lnR>
                      <a:noFill/>
                    </a:lnR>
                    <a:lnT>
                      <a:noFill/>
                    </a:lnT>
                    <a:lnB>
                      <a:noFill/>
                    </a:lnB>
                  </a:tcPr>
                </a:tc>
                <a:tc>
                  <a:txBody>
                    <a:bodyPr/>
                    <a:lstStyle/>
                    <a:p>
                      <a:pPr algn="r" fontAlgn="ctr"/>
                      <a:r>
                        <a:rPr lang="en-US" sz="800" b="1" dirty="0" err="1">
                          <a:effectLst/>
                        </a:rPr>
                        <a:t>game_session</a:t>
                      </a:r>
                      <a:endParaRPr lang="en-US" sz="800" b="1" dirty="0">
                        <a:effectLst/>
                      </a:endParaRPr>
                    </a:p>
                  </a:txBody>
                  <a:tcPr marL="38170" marR="38170" marT="19085" marB="19085" anchor="ctr">
                    <a:lnL>
                      <a:noFill/>
                    </a:lnL>
                    <a:lnR>
                      <a:noFill/>
                    </a:lnR>
                    <a:lnT>
                      <a:noFill/>
                    </a:lnT>
                    <a:lnB>
                      <a:noFill/>
                    </a:lnB>
                  </a:tcPr>
                </a:tc>
                <a:tc>
                  <a:txBody>
                    <a:bodyPr/>
                    <a:lstStyle/>
                    <a:p>
                      <a:pPr algn="r" fontAlgn="ctr"/>
                      <a:r>
                        <a:rPr lang="en-US" sz="800" b="1">
                          <a:effectLst/>
                        </a:rPr>
                        <a:t>timestamp</a:t>
                      </a:r>
                    </a:p>
                  </a:txBody>
                  <a:tcPr marL="38170" marR="38170" marT="19085" marB="19085" anchor="ctr">
                    <a:lnL>
                      <a:noFill/>
                    </a:lnL>
                    <a:lnR>
                      <a:noFill/>
                    </a:lnR>
                    <a:lnT>
                      <a:noFill/>
                    </a:lnT>
                    <a:lnB>
                      <a:noFill/>
                    </a:lnB>
                  </a:tcPr>
                </a:tc>
                <a:tc>
                  <a:txBody>
                    <a:bodyPr/>
                    <a:lstStyle/>
                    <a:p>
                      <a:pPr algn="r" fontAlgn="ctr"/>
                      <a:r>
                        <a:rPr lang="en-US" sz="800" b="1">
                          <a:effectLst/>
                        </a:rPr>
                        <a:t>event_data</a:t>
                      </a:r>
                    </a:p>
                  </a:txBody>
                  <a:tcPr marL="38170" marR="38170" marT="19085" marB="19085" anchor="ctr">
                    <a:lnL>
                      <a:noFill/>
                    </a:lnL>
                    <a:lnR>
                      <a:noFill/>
                    </a:lnR>
                    <a:lnT>
                      <a:noFill/>
                    </a:lnT>
                    <a:lnB>
                      <a:noFill/>
                    </a:lnB>
                  </a:tcPr>
                </a:tc>
                <a:tc>
                  <a:txBody>
                    <a:bodyPr/>
                    <a:lstStyle/>
                    <a:p>
                      <a:pPr algn="r" fontAlgn="ctr"/>
                      <a:r>
                        <a:rPr lang="en-US" sz="800" b="1">
                          <a:effectLst/>
                        </a:rPr>
                        <a:t>installation_id</a:t>
                      </a:r>
                    </a:p>
                  </a:txBody>
                  <a:tcPr marL="38170" marR="38170" marT="19085" marB="19085" anchor="ctr">
                    <a:lnL>
                      <a:noFill/>
                    </a:lnL>
                    <a:lnR>
                      <a:noFill/>
                    </a:lnR>
                    <a:lnT>
                      <a:noFill/>
                    </a:lnT>
                    <a:lnB>
                      <a:noFill/>
                    </a:lnB>
                  </a:tcPr>
                </a:tc>
                <a:tc>
                  <a:txBody>
                    <a:bodyPr/>
                    <a:lstStyle/>
                    <a:p>
                      <a:pPr algn="r" fontAlgn="ctr"/>
                      <a:r>
                        <a:rPr lang="en-US" sz="800" b="1">
                          <a:effectLst/>
                        </a:rPr>
                        <a:t>event_count</a:t>
                      </a:r>
                    </a:p>
                  </a:txBody>
                  <a:tcPr marL="38170" marR="38170" marT="19085" marB="19085" anchor="ctr">
                    <a:lnL>
                      <a:noFill/>
                    </a:lnL>
                    <a:lnR>
                      <a:noFill/>
                    </a:lnR>
                    <a:lnT>
                      <a:noFill/>
                    </a:lnT>
                    <a:lnB>
                      <a:noFill/>
                    </a:lnB>
                  </a:tcPr>
                </a:tc>
                <a:tc>
                  <a:txBody>
                    <a:bodyPr/>
                    <a:lstStyle/>
                    <a:p>
                      <a:pPr algn="r" fontAlgn="ctr"/>
                      <a:r>
                        <a:rPr lang="en-US" sz="800" b="1">
                          <a:effectLst/>
                        </a:rPr>
                        <a:t>event_code</a:t>
                      </a:r>
                    </a:p>
                  </a:txBody>
                  <a:tcPr marL="38170" marR="38170" marT="19085" marB="19085" anchor="ctr">
                    <a:lnL>
                      <a:noFill/>
                    </a:lnL>
                    <a:lnR>
                      <a:noFill/>
                    </a:lnR>
                    <a:lnT>
                      <a:noFill/>
                    </a:lnT>
                    <a:lnB>
                      <a:noFill/>
                    </a:lnB>
                  </a:tcPr>
                </a:tc>
                <a:tc>
                  <a:txBody>
                    <a:bodyPr/>
                    <a:lstStyle/>
                    <a:p>
                      <a:pPr algn="r" fontAlgn="ctr"/>
                      <a:r>
                        <a:rPr lang="en-US" sz="800" b="1">
                          <a:effectLst/>
                        </a:rPr>
                        <a:t>game_time</a:t>
                      </a:r>
                    </a:p>
                  </a:txBody>
                  <a:tcPr marL="38170" marR="38170" marT="19085" marB="19085" anchor="ctr">
                    <a:lnL>
                      <a:noFill/>
                    </a:lnL>
                    <a:lnR>
                      <a:noFill/>
                    </a:lnR>
                    <a:lnT>
                      <a:noFill/>
                    </a:lnT>
                    <a:lnB>
                      <a:noFill/>
                    </a:lnB>
                  </a:tcPr>
                </a:tc>
                <a:tc>
                  <a:txBody>
                    <a:bodyPr/>
                    <a:lstStyle/>
                    <a:p>
                      <a:pPr algn="r" fontAlgn="ctr"/>
                      <a:r>
                        <a:rPr lang="en-US" sz="800" b="1">
                          <a:effectLst/>
                        </a:rPr>
                        <a:t>title</a:t>
                      </a:r>
                    </a:p>
                  </a:txBody>
                  <a:tcPr marL="38170" marR="38170" marT="19085" marB="19085" anchor="ctr">
                    <a:lnL>
                      <a:noFill/>
                    </a:lnL>
                    <a:lnR>
                      <a:noFill/>
                    </a:lnR>
                    <a:lnT>
                      <a:noFill/>
                    </a:lnT>
                    <a:lnB>
                      <a:noFill/>
                    </a:lnB>
                  </a:tcPr>
                </a:tc>
                <a:tc>
                  <a:txBody>
                    <a:bodyPr/>
                    <a:lstStyle/>
                    <a:p>
                      <a:pPr algn="r" fontAlgn="ctr"/>
                      <a:r>
                        <a:rPr lang="en-US" sz="800" b="1">
                          <a:effectLst/>
                        </a:rPr>
                        <a:t>type</a:t>
                      </a:r>
                    </a:p>
                  </a:txBody>
                  <a:tcPr marL="38170" marR="38170" marT="19085" marB="19085" anchor="ctr">
                    <a:lnL>
                      <a:noFill/>
                    </a:lnL>
                    <a:lnR>
                      <a:noFill/>
                    </a:lnR>
                    <a:lnT>
                      <a:noFill/>
                    </a:lnT>
                    <a:lnB>
                      <a:noFill/>
                    </a:lnB>
                  </a:tcPr>
                </a:tc>
                <a:tc>
                  <a:txBody>
                    <a:bodyPr/>
                    <a:lstStyle/>
                    <a:p>
                      <a:pPr algn="r" fontAlgn="ctr"/>
                      <a:r>
                        <a:rPr lang="en-US" sz="800" b="1">
                          <a:effectLst/>
                        </a:rPr>
                        <a:t>world</a:t>
                      </a:r>
                    </a:p>
                  </a:txBody>
                  <a:tcPr marL="38170" marR="38170" marT="19085" marB="19085" anchor="ctr">
                    <a:lnL>
                      <a:noFill/>
                    </a:lnL>
                    <a:lnR>
                      <a:noFill/>
                    </a:lnR>
                    <a:lnT>
                      <a:noFill/>
                    </a:lnT>
                    <a:lnB>
                      <a:noFill/>
                    </a:lnB>
                  </a:tcPr>
                </a:tc>
                <a:tc>
                  <a:txBody>
                    <a:bodyPr/>
                    <a:lstStyle/>
                    <a:p>
                      <a:endParaRPr lang="en-US" sz="800"/>
                    </a:p>
                  </a:txBody>
                  <a:tcPr marL="38170" marR="38170" marT="19085" marB="19085">
                    <a:lnL>
                      <a:noFill/>
                    </a:lnL>
                  </a:tcPr>
                </a:tc>
                <a:extLst>
                  <a:ext uri="{0D108BD9-81ED-4DB2-BD59-A6C34878D82A}">
                    <a16:rowId xmlns:a16="http://schemas.microsoft.com/office/drawing/2014/main" val="314259521"/>
                  </a:ext>
                </a:extLst>
              </a:tr>
              <a:tr h="385983">
                <a:tc>
                  <a:txBody>
                    <a:bodyPr/>
                    <a:lstStyle/>
                    <a:p>
                      <a:pPr algn="r" fontAlgn="ctr"/>
                      <a:r>
                        <a:rPr lang="en-US" sz="800" dirty="0">
                          <a:effectLst/>
                        </a:rPr>
                        <a:t>0</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27253bdc</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45bb1e1b6b50c07b</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2019-09-06T17:53:46.937Z</a:t>
                      </a:r>
                    </a:p>
                  </a:txBody>
                  <a:tcPr marL="38170" marR="38170" marT="19085" marB="19085" anchor="ctr">
                    <a:lnL>
                      <a:noFill/>
                    </a:lnL>
                    <a:lnR>
                      <a:noFill/>
                    </a:lnR>
                    <a:lnT>
                      <a:noFill/>
                    </a:lnT>
                    <a:lnB>
                      <a:noFill/>
                    </a:lnB>
                    <a:solidFill>
                      <a:srgbClr val="F5F5F5"/>
                    </a:solidFill>
                  </a:tcPr>
                </a:tc>
                <a:tc>
                  <a:txBody>
                    <a:bodyPr/>
                    <a:lstStyle/>
                    <a:p>
                      <a:pPr algn="r" fontAlgn="ctr"/>
                      <a:r>
                        <a:rPr lang="en-US" sz="800" dirty="0">
                          <a:effectLst/>
                        </a:rPr>
                        <a:t>{"</a:t>
                      </a:r>
                      <a:r>
                        <a:rPr lang="en-US" sz="800" dirty="0" err="1">
                          <a:effectLst/>
                        </a:rPr>
                        <a:t>event_code</a:t>
                      </a:r>
                      <a:r>
                        <a:rPr lang="en-US" sz="800" dirty="0">
                          <a:effectLst/>
                        </a:rPr>
                        <a:t>": 2000, "</a:t>
                      </a:r>
                      <a:r>
                        <a:rPr lang="en-US" sz="800" dirty="0" err="1">
                          <a:effectLst/>
                        </a:rPr>
                        <a:t>event_count</a:t>
                      </a:r>
                      <a:r>
                        <a:rPr lang="en-US" sz="800" dirty="0">
                          <a:effectLst/>
                        </a:rPr>
                        <a:t>": 1}</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0001e90f</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1</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2000</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0</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Welcome to Lost Lagoon!</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Clip</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NONE</a:t>
                      </a:r>
                    </a:p>
                  </a:txBody>
                  <a:tcPr marL="38170" marR="38170" marT="19085" marB="19085" anchor="ctr">
                    <a:lnL>
                      <a:noFill/>
                    </a:lnL>
                    <a:lnR>
                      <a:noFill/>
                    </a:lnR>
                    <a:lnB>
                      <a:noFill/>
                    </a:lnB>
                    <a:solidFill>
                      <a:srgbClr val="F5F5F5"/>
                    </a:solidFill>
                  </a:tcPr>
                </a:tc>
                <a:extLst>
                  <a:ext uri="{0D108BD9-81ED-4DB2-BD59-A6C34878D82A}">
                    <a16:rowId xmlns:a16="http://schemas.microsoft.com/office/drawing/2014/main" val="2425257813"/>
                  </a:ext>
                </a:extLst>
              </a:tr>
              <a:tr h="385983">
                <a:tc>
                  <a:txBody>
                    <a:bodyPr/>
                    <a:lstStyle/>
                    <a:p>
                      <a:pPr algn="r" fontAlgn="ctr"/>
                      <a:r>
                        <a:rPr lang="en-US" sz="800" dirty="0">
                          <a:effectLst/>
                        </a:rPr>
                        <a:t>1</a:t>
                      </a:r>
                    </a:p>
                  </a:txBody>
                  <a:tcPr marL="38170" marR="38170" marT="19085" marB="19085" anchor="ctr">
                    <a:lnL>
                      <a:noFill/>
                    </a:lnL>
                    <a:lnR>
                      <a:noFill/>
                    </a:lnR>
                    <a:lnT>
                      <a:noFill/>
                    </a:lnT>
                    <a:lnB>
                      <a:noFill/>
                    </a:lnB>
                  </a:tcPr>
                </a:tc>
                <a:tc>
                  <a:txBody>
                    <a:bodyPr/>
                    <a:lstStyle/>
                    <a:p>
                      <a:pPr algn="r" fontAlgn="ctr"/>
                      <a:r>
                        <a:rPr lang="en-US" sz="800">
                          <a:effectLst/>
                        </a:rPr>
                        <a:t>27253bdc</a:t>
                      </a:r>
                    </a:p>
                  </a:txBody>
                  <a:tcPr marL="38170" marR="38170" marT="19085" marB="19085" anchor="ctr">
                    <a:lnL>
                      <a:noFill/>
                    </a:lnL>
                    <a:lnR>
                      <a:noFill/>
                    </a:lnR>
                    <a:lnT>
                      <a:noFill/>
                    </a:lnT>
                    <a:lnB>
                      <a:noFill/>
                    </a:lnB>
                  </a:tcPr>
                </a:tc>
                <a:tc>
                  <a:txBody>
                    <a:bodyPr/>
                    <a:lstStyle/>
                    <a:p>
                      <a:pPr algn="r" fontAlgn="ctr"/>
                      <a:r>
                        <a:rPr lang="en-US" sz="800">
                          <a:effectLst/>
                        </a:rPr>
                        <a:t>17eeb7f223665f53</a:t>
                      </a:r>
                    </a:p>
                  </a:txBody>
                  <a:tcPr marL="38170" marR="38170" marT="19085" marB="19085" anchor="ctr">
                    <a:lnL>
                      <a:noFill/>
                    </a:lnL>
                    <a:lnR>
                      <a:noFill/>
                    </a:lnR>
                    <a:lnT>
                      <a:noFill/>
                    </a:lnT>
                    <a:lnB>
                      <a:noFill/>
                    </a:lnB>
                  </a:tcPr>
                </a:tc>
                <a:tc>
                  <a:txBody>
                    <a:bodyPr/>
                    <a:lstStyle/>
                    <a:p>
                      <a:pPr algn="r" fontAlgn="ctr"/>
                      <a:r>
                        <a:rPr lang="en-US" sz="800">
                          <a:effectLst/>
                        </a:rPr>
                        <a:t>2019-09-06T17:54:17.519Z</a:t>
                      </a:r>
                    </a:p>
                  </a:txBody>
                  <a:tcPr marL="38170" marR="38170" marT="19085" marB="19085" anchor="ctr">
                    <a:lnL>
                      <a:noFill/>
                    </a:lnL>
                    <a:lnR>
                      <a:noFill/>
                    </a:lnR>
                    <a:lnT>
                      <a:noFill/>
                    </a:lnT>
                    <a:lnB>
                      <a:noFill/>
                    </a:lnB>
                  </a:tcPr>
                </a:tc>
                <a:tc>
                  <a:txBody>
                    <a:bodyPr/>
                    <a:lstStyle/>
                    <a:p>
                      <a:pPr algn="r" fontAlgn="ctr"/>
                      <a:r>
                        <a:rPr lang="en-US" sz="800">
                          <a:effectLst/>
                        </a:rPr>
                        <a:t>{"event_code": 2000, "event_count": 1}</a:t>
                      </a:r>
                    </a:p>
                  </a:txBody>
                  <a:tcPr marL="38170" marR="38170" marT="19085" marB="19085" anchor="ctr">
                    <a:lnL>
                      <a:noFill/>
                    </a:lnL>
                    <a:lnR>
                      <a:noFill/>
                    </a:lnR>
                    <a:lnT>
                      <a:noFill/>
                    </a:lnT>
                    <a:lnB>
                      <a:noFill/>
                    </a:lnB>
                  </a:tcPr>
                </a:tc>
                <a:tc>
                  <a:txBody>
                    <a:bodyPr/>
                    <a:lstStyle/>
                    <a:p>
                      <a:pPr algn="r" fontAlgn="ctr"/>
                      <a:r>
                        <a:rPr lang="en-US" sz="800">
                          <a:effectLst/>
                        </a:rPr>
                        <a:t>0001e90f</a:t>
                      </a:r>
                    </a:p>
                  </a:txBody>
                  <a:tcPr marL="38170" marR="38170" marT="19085" marB="19085" anchor="ctr">
                    <a:lnL>
                      <a:noFill/>
                    </a:lnL>
                    <a:lnR>
                      <a:noFill/>
                    </a:lnR>
                    <a:lnT>
                      <a:noFill/>
                    </a:lnT>
                    <a:lnB>
                      <a:noFill/>
                    </a:lnB>
                  </a:tcPr>
                </a:tc>
                <a:tc>
                  <a:txBody>
                    <a:bodyPr/>
                    <a:lstStyle/>
                    <a:p>
                      <a:pPr algn="r" fontAlgn="ctr"/>
                      <a:r>
                        <a:rPr lang="en-US" sz="800">
                          <a:effectLst/>
                        </a:rPr>
                        <a:t>1</a:t>
                      </a:r>
                    </a:p>
                  </a:txBody>
                  <a:tcPr marL="38170" marR="38170" marT="19085" marB="19085" anchor="ctr">
                    <a:lnL>
                      <a:noFill/>
                    </a:lnL>
                    <a:lnR>
                      <a:noFill/>
                    </a:lnR>
                    <a:lnT>
                      <a:noFill/>
                    </a:lnT>
                    <a:lnB>
                      <a:noFill/>
                    </a:lnB>
                  </a:tcPr>
                </a:tc>
                <a:tc>
                  <a:txBody>
                    <a:bodyPr/>
                    <a:lstStyle/>
                    <a:p>
                      <a:pPr algn="r" fontAlgn="ctr"/>
                      <a:r>
                        <a:rPr lang="en-US" sz="800">
                          <a:effectLst/>
                        </a:rPr>
                        <a:t>2000</a:t>
                      </a:r>
                    </a:p>
                  </a:txBody>
                  <a:tcPr marL="38170" marR="38170" marT="19085" marB="19085" anchor="ctr">
                    <a:lnL>
                      <a:noFill/>
                    </a:lnL>
                    <a:lnR>
                      <a:noFill/>
                    </a:lnR>
                    <a:lnT>
                      <a:noFill/>
                    </a:lnT>
                    <a:lnB>
                      <a:noFill/>
                    </a:lnB>
                  </a:tcPr>
                </a:tc>
                <a:tc>
                  <a:txBody>
                    <a:bodyPr/>
                    <a:lstStyle/>
                    <a:p>
                      <a:pPr algn="r" fontAlgn="ctr"/>
                      <a:r>
                        <a:rPr lang="en-US" sz="800">
                          <a:effectLst/>
                        </a:rPr>
                        <a:t>0</a:t>
                      </a:r>
                    </a:p>
                  </a:txBody>
                  <a:tcPr marL="38170" marR="38170" marT="19085" marB="19085" anchor="ctr">
                    <a:lnL>
                      <a:noFill/>
                    </a:lnL>
                    <a:lnR>
                      <a:noFill/>
                    </a:lnR>
                    <a:lnT>
                      <a:noFill/>
                    </a:lnT>
                    <a:lnB>
                      <a:noFill/>
                    </a:lnB>
                  </a:tcPr>
                </a:tc>
                <a:tc>
                  <a:txBody>
                    <a:bodyPr/>
                    <a:lstStyle/>
                    <a:p>
                      <a:pPr algn="r" fontAlgn="ctr"/>
                      <a:r>
                        <a:rPr lang="en-US" sz="800" dirty="0">
                          <a:effectLst/>
                        </a:rPr>
                        <a:t>Magma Peak - Level 1</a:t>
                      </a:r>
                    </a:p>
                  </a:txBody>
                  <a:tcPr marL="38170" marR="38170" marT="19085" marB="19085" anchor="ctr">
                    <a:lnL>
                      <a:noFill/>
                    </a:lnL>
                    <a:lnR>
                      <a:noFill/>
                    </a:lnR>
                    <a:lnT>
                      <a:noFill/>
                    </a:lnT>
                    <a:lnB>
                      <a:noFill/>
                    </a:lnB>
                  </a:tcPr>
                </a:tc>
                <a:tc>
                  <a:txBody>
                    <a:bodyPr/>
                    <a:lstStyle/>
                    <a:p>
                      <a:pPr algn="r" fontAlgn="ctr"/>
                      <a:r>
                        <a:rPr lang="en-US" sz="800">
                          <a:effectLst/>
                        </a:rPr>
                        <a:t>Clip</a:t>
                      </a:r>
                    </a:p>
                  </a:txBody>
                  <a:tcPr marL="38170" marR="38170" marT="19085" marB="19085" anchor="ctr">
                    <a:lnL>
                      <a:noFill/>
                    </a:lnL>
                    <a:lnR>
                      <a:noFill/>
                    </a:lnR>
                    <a:lnT>
                      <a:noFill/>
                    </a:lnT>
                    <a:lnB>
                      <a:noFill/>
                    </a:lnB>
                  </a:tcPr>
                </a:tc>
                <a:tc>
                  <a:txBody>
                    <a:bodyPr/>
                    <a:lstStyle/>
                    <a:p>
                      <a:pPr algn="r" fontAlgn="ctr"/>
                      <a:r>
                        <a:rPr lang="en-US" sz="800">
                          <a:effectLst/>
                        </a:rPr>
                        <a:t>MAGMAPEAK</a:t>
                      </a:r>
                    </a:p>
                  </a:txBody>
                  <a:tcPr marL="38170" marR="38170" marT="19085" marB="19085" anchor="ctr">
                    <a:lnL>
                      <a:noFill/>
                    </a:lnL>
                    <a:lnR>
                      <a:noFill/>
                    </a:lnR>
                    <a:lnT>
                      <a:noFill/>
                    </a:lnT>
                    <a:lnB>
                      <a:noFill/>
                    </a:lnB>
                  </a:tcPr>
                </a:tc>
                <a:extLst>
                  <a:ext uri="{0D108BD9-81ED-4DB2-BD59-A6C34878D82A}">
                    <a16:rowId xmlns:a16="http://schemas.microsoft.com/office/drawing/2014/main" val="1127504915"/>
                  </a:ext>
                </a:extLst>
              </a:tr>
              <a:tr h="507872">
                <a:tc>
                  <a:txBody>
                    <a:bodyPr/>
                    <a:lstStyle/>
                    <a:p>
                      <a:pPr algn="r" fontAlgn="ctr"/>
                      <a:r>
                        <a:rPr lang="en-US" sz="800" dirty="0">
                          <a:effectLst/>
                        </a:rPr>
                        <a:t>2</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77261ab5</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0848ef14a8dc6892</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2019-09-06T17:54:56.302Z</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{"version":"1.0","event_count":1,"game_time":0...</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0001e90f</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1</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2000</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0</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Sandcastle Builder (Activity)</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Activity</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MAGMAPEAK</a:t>
                      </a:r>
                    </a:p>
                  </a:txBody>
                  <a:tcPr marL="38170" marR="38170" marT="19085" marB="19085" anchor="ctr">
                    <a:lnL>
                      <a:noFill/>
                    </a:lnL>
                    <a:lnR>
                      <a:noFill/>
                    </a:lnR>
                    <a:lnT>
                      <a:noFill/>
                    </a:lnT>
                    <a:lnB>
                      <a:noFill/>
                    </a:lnB>
                    <a:solidFill>
                      <a:srgbClr val="F5F5F5"/>
                    </a:solidFill>
                  </a:tcPr>
                </a:tc>
                <a:extLst>
                  <a:ext uri="{0D108BD9-81ED-4DB2-BD59-A6C34878D82A}">
                    <a16:rowId xmlns:a16="http://schemas.microsoft.com/office/drawing/2014/main" val="4173643865"/>
                  </a:ext>
                </a:extLst>
              </a:tr>
              <a:tr h="446927">
                <a:tc>
                  <a:txBody>
                    <a:bodyPr/>
                    <a:lstStyle/>
                    <a:p>
                      <a:pPr algn="r" fontAlgn="ctr"/>
                      <a:r>
                        <a:rPr lang="en-US" sz="800" dirty="0">
                          <a:effectLst/>
                        </a:rPr>
                        <a:t>3</a:t>
                      </a:r>
                    </a:p>
                  </a:txBody>
                  <a:tcPr marL="38170" marR="38170" marT="19085" marB="19085" anchor="ctr">
                    <a:lnL>
                      <a:noFill/>
                    </a:lnL>
                    <a:lnR>
                      <a:noFill/>
                    </a:lnR>
                    <a:lnT>
                      <a:noFill/>
                    </a:lnT>
                    <a:lnB>
                      <a:noFill/>
                    </a:lnB>
                  </a:tcPr>
                </a:tc>
                <a:tc>
                  <a:txBody>
                    <a:bodyPr/>
                    <a:lstStyle/>
                    <a:p>
                      <a:pPr algn="r" fontAlgn="ctr"/>
                      <a:r>
                        <a:rPr lang="en-US" sz="800">
                          <a:effectLst/>
                        </a:rPr>
                        <a:t>b2dba42b</a:t>
                      </a:r>
                    </a:p>
                  </a:txBody>
                  <a:tcPr marL="38170" marR="38170" marT="19085" marB="19085" anchor="ctr">
                    <a:lnL>
                      <a:noFill/>
                    </a:lnL>
                    <a:lnR>
                      <a:noFill/>
                    </a:lnR>
                    <a:lnT>
                      <a:noFill/>
                    </a:lnT>
                    <a:lnB>
                      <a:noFill/>
                    </a:lnB>
                  </a:tcPr>
                </a:tc>
                <a:tc>
                  <a:txBody>
                    <a:bodyPr/>
                    <a:lstStyle/>
                    <a:p>
                      <a:pPr algn="r" fontAlgn="ctr"/>
                      <a:r>
                        <a:rPr lang="en-US" sz="800">
                          <a:effectLst/>
                        </a:rPr>
                        <a:t>0848ef14a8dc6892</a:t>
                      </a:r>
                    </a:p>
                  </a:txBody>
                  <a:tcPr marL="38170" marR="38170" marT="19085" marB="19085" anchor="ctr">
                    <a:lnL>
                      <a:noFill/>
                    </a:lnL>
                    <a:lnR>
                      <a:noFill/>
                    </a:lnR>
                    <a:lnT>
                      <a:noFill/>
                    </a:lnT>
                    <a:lnB>
                      <a:noFill/>
                    </a:lnB>
                  </a:tcPr>
                </a:tc>
                <a:tc>
                  <a:txBody>
                    <a:bodyPr/>
                    <a:lstStyle/>
                    <a:p>
                      <a:pPr algn="r" fontAlgn="ctr"/>
                      <a:r>
                        <a:rPr lang="en-US" sz="800">
                          <a:effectLst/>
                        </a:rPr>
                        <a:t>2019-09-06T17:54:56.387Z</a:t>
                      </a:r>
                    </a:p>
                  </a:txBody>
                  <a:tcPr marL="38170" marR="38170" marT="19085" marB="19085" anchor="ctr">
                    <a:lnL>
                      <a:noFill/>
                    </a:lnL>
                    <a:lnR>
                      <a:noFill/>
                    </a:lnR>
                    <a:lnT>
                      <a:noFill/>
                    </a:lnT>
                    <a:lnB>
                      <a:noFill/>
                    </a:lnB>
                  </a:tcPr>
                </a:tc>
                <a:tc>
                  <a:txBody>
                    <a:bodyPr/>
                    <a:lstStyle/>
                    <a:p>
                      <a:pPr algn="r" fontAlgn="ctr"/>
                      <a:r>
                        <a:rPr lang="en-US" sz="800">
                          <a:effectLst/>
                        </a:rPr>
                        <a:t>{"description":"Let's build a sandcastle! Firs...</a:t>
                      </a:r>
                    </a:p>
                  </a:txBody>
                  <a:tcPr marL="38170" marR="38170" marT="19085" marB="19085" anchor="ctr">
                    <a:lnL>
                      <a:noFill/>
                    </a:lnL>
                    <a:lnR>
                      <a:noFill/>
                    </a:lnR>
                    <a:lnT>
                      <a:noFill/>
                    </a:lnT>
                    <a:lnB>
                      <a:noFill/>
                    </a:lnB>
                  </a:tcPr>
                </a:tc>
                <a:tc>
                  <a:txBody>
                    <a:bodyPr/>
                    <a:lstStyle/>
                    <a:p>
                      <a:pPr algn="r" fontAlgn="ctr"/>
                      <a:r>
                        <a:rPr lang="en-US" sz="800">
                          <a:effectLst/>
                        </a:rPr>
                        <a:t>0001e90f</a:t>
                      </a:r>
                    </a:p>
                  </a:txBody>
                  <a:tcPr marL="38170" marR="38170" marT="19085" marB="19085" anchor="ctr">
                    <a:lnL>
                      <a:noFill/>
                    </a:lnL>
                    <a:lnR>
                      <a:noFill/>
                    </a:lnR>
                    <a:lnT>
                      <a:noFill/>
                    </a:lnT>
                    <a:lnB>
                      <a:noFill/>
                    </a:lnB>
                  </a:tcPr>
                </a:tc>
                <a:tc>
                  <a:txBody>
                    <a:bodyPr/>
                    <a:lstStyle/>
                    <a:p>
                      <a:pPr algn="r" fontAlgn="ctr"/>
                      <a:r>
                        <a:rPr lang="en-US" sz="800">
                          <a:effectLst/>
                        </a:rPr>
                        <a:t>2</a:t>
                      </a:r>
                    </a:p>
                  </a:txBody>
                  <a:tcPr marL="38170" marR="38170" marT="19085" marB="19085" anchor="ctr">
                    <a:lnL>
                      <a:noFill/>
                    </a:lnL>
                    <a:lnR>
                      <a:noFill/>
                    </a:lnR>
                    <a:lnT>
                      <a:noFill/>
                    </a:lnT>
                    <a:lnB>
                      <a:noFill/>
                    </a:lnB>
                  </a:tcPr>
                </a:tc>
                <a:tc>
                  <a:txBody>
                    <a:bodyPr/>
                    <a:lstStyle/>
                    <a:p>
                      <a:pPr algn="r" fontAlgn="ctr"/>
                      <a:r>
                        <a:rPr lang="en-US" sz="800">
                          <a:effectLst/>
                        </a:rPr>
                        <a:t>3010</a:t>
                      </a:r>
                    </a:p>
                  </a:txBody>
                  <a:tcPr marL="38170" marR="38170" marT="19085" marB="19085" anchor="ctr">
                    <a:lnL>
                      <a:noFill/>
                    </a:lnL>
                    <a:lnR>
                      <a:noFill/>
                    </a:lnR>
                    <a:lnT>
                      <a:noFill/>
                    </a:lnT>
                    <a:lnB>
                      <a:noFill/>
                    </a:lnB>
                  </a:tcPr>
                </a:tc>
                <a:tc>
                  <a:txBody>
                    <a:bodyPr/>
                    <a:lstStyle/>
                    <a:p>
                      <a:pPr algn="r" fontAlgn="ctr"/>
                      <a:r>
                        <a:rPr lang="en-US" sz="800">
                          <a:effectLst/>
                        </a:rPr>
                        <a:t>53</a:t>
                      </a:r>
                    </a:p>
                  </a:txBody>
                  <a:tcPr marL="38170" marR="38170" marT="19085" marB="19085" anchor="ctr">
                    <a:lnL>
                      <a:noFill/>
                    </a:lnL>
                    <a:lnR>
                      <a:noFill/>
                    </a:lnR>
                    <a:lnT>
                      <a:noFill/>
                    </a:lnT>
                    <a:lnB>
                      <a:noFill/>
                    </a:lnB>
                  </a:tcPr>
                </a:tc>
                <a:tc>
                  <a:txBody>
                    <a:bodyPr/>
                    <a:lstStyle/>
                    <a:p>
                      <a:pPr algn="r" fontAlgn="ctr"/>
                      <a:r>
                        <a:rPr lang="en-US" sz="800">
                          <a:effectLst/>
                        </a:rPr>
                        <a:t>Sandcastle Builder (Activity)</a:t>
                      </a:r>
                    </a:p>
                  </a:txBody>
                  <a:tcPr marL="38170" marR="38170" marT="19085" marB="19085" anchor="ctr">
                    <a:lnL>
                      <a:noFill/>
                    </a:lnL>
                    <a:lnR>
                      <a:noFill/>
                    </a:lnR>
                    <a:lnT>
                      <a:noFill/>
                    </a:lnT>
                    <a:lnB>
                      <a:noFill/>
                    </a:lnB>
                  </a:tcPr>
                </a:tc>
                <a:tc>
                  <a:txBody>
                    <a:bodyPr/>
                    <a:lstStyle/>
                    <a:p>
                      <a:pPr algn="r" fontAlgn="ctr"/>
                      <a:r>
                        <a:rPr lang="en-US" sz="800">
                          <a:effectLst/>
                        </a:rPr>
                        <a:t>Activity</a:t>
                      </a:r>
                    </a:p>
                  </a:txBody>
                  <a:tcPr marL="38170" marR="38170" marT="19085" marB="19085" anchor="ctr">
                    <a:lnL>
                      <a:noFill/>
                    </a:lnL>
                    <a:lnR>
                      <a:noFill/>
                    </a:lnR>
                    <a:lnT>
                      <a:noFill/>
                    </a:lnT>
                    <a:lnB>
                      <a:noFill/>
                    </a:lnB>
                  </a:tcPr>
                </a:tc>
                <a:tc>
                  <a:txBody>
                    <a:bodyPr/>
                    <a:lstStyle/>
                    <a:p>
                      <a:pPr algn="r" fontAlgn="ctr"/>
                      <a:r>
                        <a:rPr lang="en-US" sz="800">
                          <a:effectLst/>
                        </a:rPr>
                        <a:t>MAGMAPEAK</a:t>
                      </a:r>
                    </a:p>
                  </a:txBody>
                  <a:tcPr marL="38170" marR="38170" marT="19085" marB="19085" anchor="ctr">
                    <a:lnL>
                      <a:noFill/>
                    </a:lnL>
                    <a:lnR>
                      <a:noFill/>
                    </a:lnR>
                    <a:lnT>
                      <a:noFill/>
                    </a:lnT>
                    <a:lnB>
                      <a:noFill/>
                    </a:lnB>
                  </a:tcPr>
                </a:tc>
                <a:extLst>
                  <a:ext uri="{0D108BD9-81ED-4DB2-BD59-A6C34878D82A}">
                    <a16:rowId xmlns:a16="http://schemas.microsoft.com/office/drawing/2014/main" val="2953090056"/>
                  </a:ext>
                </a:extLst>
              </a:tr>
              <a:tr h="446927">
                <a:tc>
                  <a:txBody>
                    <a:bodyPr/>
                    <a:lstStyle/>
                    <a:p>
                      <a:pPr algn="r" fontAlgn="ctr"/>
                      <a:r>
                        <a:rPr lang="en-US" sz="800" dirty="0">
                          <a:effectLst/>
                        </a:rPr>
                        <a:t>4</a:t>
                      </a:r>
                    </a:p>
                  </a:txBody>
                  <a:tcPr marL="38170" marR="38170" marT="19085" marB="19085" anchor="ctr">
                    <a:lnL>
                      <a:noFill/>
                    </a:lnL>
                    <a:lnR>
                      <a:noFill/>
                    </a:lnR>
                    <a:lnT>
                      <a:noFill/>
                    </a:lnT>
                    <a:lnB>
                      <a:noFill/>
                    </a:lnB>
                    <a:solidFill>
                      <a:srgbClr val="F5F5F5"/>
                    </a:solidFill>
                  </a:tcPr>
                </a:tc>
                <a:tc>
                  <a:txBody>
                    <a:bodyPr/>
                    <a:lstStyle/>
                    <a:p>
                      <a:pPr algn="r" fontAlgn="ctr"/>
                      <a:r>
                        <a:rPr lang="en-US" sz="800" dirty="0">
                          <a:effectLst/>
                        </a:rPr>
                        <a:t>1bb5fbdb</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0848ef14a8dc6892</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2019-09-06T17:55:03.253Z</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{"description":"Let's build a sandcastle! Firs...</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0001e90f</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3</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3110</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6972</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Sandcastle Builder (Activity)</a:t>
                      </a:r>
                    </a:p>
                  </a:txBody>
                  <a:tcPr marL="38170" marR="38170" marT="19085" marB="19085" anchor="ctr">
                    <a:lnL>
                      <a:noFill/>
                    </a:lnL>
                    <a:lnR>
                      <a:noFill/>
                    </a:lnR>
                    <a:lnT>
                      <a:noFill/>
                    </a:lnT>
                    <a:lnB>
                      <a:noFill/>
                    </a:lnB>
                    <a:solidFill>
                      <a:srgbClr val="F5F5F5"/>
                    </a:solidFill>
                  </a:tcPr>
                </a:tc>
                <a:tc>
                  <a:txBody>
                    <a:bodyPr/>
                    <a:lstStyle/>
                    <a:p>
                      <a:pPr algn="r" fontAlgn="ctr"/>
                      <a:r>
                        <a:rPr lang="en-US" sz="800">
                          <a:effectLst/>
                        </a:rPr>
                        <a:t>Activity</a:t>
                      </a:r>
                    </a:p>
                  </a:txBody>
                  <a:tcPr marL="38170" marR="38170" marT="19085" marB="19085" anchor="ctr">
                    <a:lnL>
                      <a:noFill/>
                    </a:lnL>
                    <a:lnR>
                      <a:noFill/>
                    </a:lnR>
                    <a:lnT>
                      <a:noFill/>
                    </a:lnT>
                    <a:lnB>
                      <a:noFill/>
                    </a:lnB>
                    <a:solidFill>
                      <a:srgbClr val="F5F5F5"/>
                    </a:solidFill>
                  </a:tcPr>
                </a:tc>
                <a:tc>
                  <a:txBody>
                    <a:bodyPr/>
                    <a:lstStyle/>
                    <a:p>
                      <a:pPr algn="r" fontAlgn="ctr"/>
                      <a:r>
                        <a:rPr lang="en-US" sz="800" dirty="0">
                          <a:effectLst/>
                        </a:rPr>
                        <a:t>MAGMAPEAK</a:t>
                      </a:r>
                    </a:p>
                  </a:txBody>
                  <a:tcPr marL="38170" marR="38170" marT="19085" marB="19085" anchor="ctr">
                    <a:lnL>
                      <a:noFill/>
                    </a:lnL>
                    <a:lnR>
                      <a:noFill/>
                    </a:lnR>
                    <a:lnT>
                      <a:noFill/>
                    </a:lnT>
                    <a:lnB>
                      <a:noFill/>
                    </a:lnB>
                    <a:solidFill>
                      <a:srgbClr val="F5F5F5"/>
                    </a:solidFill>
                  </a:tcPr>
                </a:tc>
                <a:extLst>
                  <a:ext uri="{0D108BD9-81ED-4DB2-BD59-A6C34878D82A}">
                    <a16:rowId xmlns:a16="http://schemas.microsoft.com/office/drawing/2014/main" val="812935896"/>
                  </a:ext>
                </a:extLst>
              </a:tr>
            </a:tbl>
          </a:graphicData>
        </a:graphic>
      </p:graphicFrame>
      <p:graphicFrame>
        <p:nvGraphicFramePr>
          <p:cNvPr id="5" name="Table 4">
            <a:extLst>
              <a:ext uri="{FF2B5EF4-FFF2-40B4-BE49-F238E27FC236}">
                <a16:creationId xmlns:a16="http://schemas.microsoft.com/office/drawing/2014/main" id="{CFDD60F9-716B-43A6-A0EE-F6FBB6439E48}"/>
              </a:ext>
            </a:extLst>
          </p:cNvPr>
          <p:cNvGraphicFramePr>
            <a:graphicFrameLocks noGrp="1"/>
          </p:cNvGraphicFramePr>
          <p:nvPr>
            <p:extLst>
              <p:ext uri="{D42A27DB-BD31-4B8C-83A1-F6EECF244321}">
                <p14:modId xmlns:p14="http://schemas.microsoft.com/office/powerpoint/2010/main" val="2986998881"/>
              </p:ext>
            </p:extLst>
          </p:nvPr>
        </p:nvGraphicFramePr>
        <p:xfrm>
          <a:off x="963932" y="4135428"/>
          <a:ext cx="10264136" cy="2359788"/>
        </p:xfrm>
        <a:graphic>
          <a:graphicData uri="http://schemas.openxmlformats.org/drawingml/2006/table">
            <a:tbl>
              <a:tblPr/>
              <a:tblGrid>
                <a:gridCol w="1283017">
                  <a:extLst>
                    <a:ext uri="{9D8B030D-6E8A-4147-A177-3AD203B41FA5}">
                      <a16:colId xmlns:a16="http://schemas.microsoft.com/office/drawing/2014/main" val="644585073"/>
                    </a:ext>
                  </a:extLst>
                </a:gridCol>
                <a:gridCol w="1283017">
                  <a:extLst>
                    <a:ext uri="{9D8B030D-6E8A-4147-A177-3AD203B41FA5}">
                      <a16:colId xmlns:a16="http://schemas.microsoft.com/office/drawing/2014/main" val="3106457896"/>
                    </a:ext>
                  </a:extLst>
                </a:gridCol>
                <a:gridCol w="1283017">
                  <a:extLst>
                    <a:ext uri="{9D8B030D-6E8A-4147-A177-3AD203B41FA5}">
                      <a16:colId xmlns:a16="http://schemas.microsoft.com/office/drawing/2014/main" val="357593446"/>
                    </a:ext>
                  </a:extLst>
                </a:gridCol>
                <a:gridCol w="1283017">
                  <a:extLst>
                    <a:ext uri="{9D8B030D-6E8A-4147-A177-3AD203B41FA5}">
                      <a16:colId xmlns:a16="http://schemas.microsoft.com/office/drawing/2014/main" val="2001663901"/>
                    </a:ext>
                  </a:extLst>
                </a:gridCol>
                <a:gridCol w="1283017">
                  <a:extLst>
                    <a:ext uri="{9D8B030D-6E8A-4147-A177-3AD203B41FA5}">
                      <a16:colId xmlns:a16="http://schemas.microsoft.com/office/drawing/2014/main" val="887050395"/>
                    </a:ext>
                  </a:extLst>
                </a:gridCol>
                <a:gridCol w="1283017">
                  <a:extLst>
                    <a:ext uri="{9D8B030D-6E8A-4147-A177-3AD203B41FA5}">
                      <a16:colId xmlns:a16="http://schemas.microsoft.com/office/drawing/2014/main" val="3604691000"/>
                    </a:ext>
                  </a:extLst>
                </a:gridCol>
                <a:gridCol w="1283017">
                  <a:extLst>
                    <a:ext uri="{9D8B030D-6E8A-4147-A177-3AD203B41FA5}">
                      <a16:colId xmlns:a16="http://schemas.microsoft.com/office/drawing/2014/main" val="2639182388"/>
                    </a:ext>
                  </a:extLst>
                </a:gridCol>
                <a:gridCol w="1283017">
                  <a:extLst>
                    <a:ext uri="{9D8B030D-6E8A-4147-A177-3AD203B41FA5}">
                      <a16:colId xmlns:a16="http://schemas.microsoft.com/office/drawing/2014/main" val="2361402772"/>
                    </a:ext>
                  </a:extLst>
                </a:gridCol>
              </a:tblGrid>
              <a:tr h="241726">
                <a:tc>
                  <a:txBody>
                    <a:bodyPr/>
                    <a:lstStyle/>
                    <a:p>
                      <a:pPr algn="r" fontAlgn="ctr"/>
                      <a:br>
                        <a:rPr lang="en-US" sz="1100" b="1">
                          <a:effectLst/>
                        </a:rPr>
                      </a:br>
                      <a:r>
                        <a:rPr lang="en-US" sz="1100" b="1">
                          <a:effectLst/>
                        </a:rPr>
                        <a:t>game_session</a:t>
                      </a:r>
                    </a:p>
                  </a:txBody>
                  <a:tcPr marL="58018" marR="58018" marT="29009" marB="29009" anchor="ctr">
                    <a:lnL>
                      <a:noFill/>
                    </a:lnL>
                    <a:lnR>
                      <a:noFill/>
                    </a:lnR>
                    <a:lnT>
                      <a:noFill/>
                    </a:lnT>
                    <a:lnB>
                      <a:noFill/>
                    </a:lnB>
                    <a:solidFill>
                      <a:srgbClr val="FFFFFF"/>
                    </a:solidFill>
                  </a:tcPr>
                </a:tc>
                <a:tc>
                  <a:txBody>
                    <a:bodyPr/>
                    <a:lstStyle/>
                    <a:p>
                      <a:pPr algn="r" fontAlgn="ctr"/>
                      <a:r>
                        <a:rPr lang="en-US" sz="1100" b="1">
                          <a:effectLst/>
                        </a:rPr>
                        <a:t>installation_id</a:t>
                      </a:r>
                    </a:p>
                  </a:txBody>
                  <a:tcPr marL="58018" marR="58018" marT="29009" marB="29009" anchor="ctr">
                    <a:lnL>
                      <a:noFill/>
                    </a:lnL>
                    <a:lnR>
                      <a:noFill/>
                    </a:lnR>
                    <a:lnT>
                      <a:noFill/>
                    </a:lnT>
                    <a:lnB>
                      <a:noFill/>
                    </a:lnB>
                    <a:solidFill>
                      <a:srgbClr val="FFFFFF"/>
                    </a:solidFill>
                  </a:tcPr>
                </a:tc>
                <a:tc>
                  <a:txBody>
                    <a:bodyPr/>
                    <a:lstStyle/>
                    <a:p>
                      <a:pPr algn="r" fontAlgn="ctr"/>
                      <a:r>
                        <a:rPr lang="en-US" sz="1100" b="1">
                          <a:effectLst/>
                        </a:rPr>
                        <a:t>title</a:t>
                      </a:r>
                    </a:p>
                  </a:txBody>
                  <a:tcPr marL="58018" marR="58018" marT="29009" marB="29009" anchor="ctr">
                    <a:lnL>
                      <a:noFill/>
                    </a:lnL>
                    <a:lnR>
                      <a:noFill/>
                    </a:lnR>
                    <a:lnT>
                      <a:noFill/>
                    </a:lnT>
                    <a:lnB>
                      <a:noFill/>
                    </a:lnB>
                    <a:solidFill>
                      <a:srgbClr val="FFFFFF"/>
                    </a:solidFill>
                  </a:tcPr>
                </a:tc>
                <a:tc>
                  <a:txBody>
                    <a:bodyPr/>
                    <a:lstStyle/>
                    <a:p>
                      <a:pPr algn="r" fontAlgn="ctr"/>
                      <a:r>
                        <a:rPr lang="en-US" sz="1100" b="1">
                          <a:effectLst/>
                        </a:rPr>
                        <a:t>num_correct</a:t>
                      </a:r>
                    </a:p>
                  </a:txBody>
                  <a:tcPr marL="58018" marR="58018" marT="29009" marB="29009" anchor="ctr">
                    <a:lnL>
                      <a:noFill/>
                    </a:lnL>
                    <a:lnR>
                      <a:noFill/>
                    </a:lnR>
                    <a:lnT>
                      <a:noFill/>
                    </a:lnT>
                    <a:lnB>
                      <a:noFill/>
                    </a:lnB>
                    <a:solidFill>
                      <a:srgbClr val="FFFFFF"/>
                    </a:solidFill>
                  </a:tcPr>
                </a:tc>
                <a:tc>
                  <a:txBody>
                    <a:bodyPr/>
                    <a:lstStyle/>
                    <a:p>
                      <a:pPr algn="r" fontAlgn="ctr"/>
                      <a:r>
                        <a:rPr lang="en-US" sz="1100" b="1" dirty="0" err="1">
                          <a:effectLst/>
                        </a:rPr>
                        <a:t>num_incorrect</a:t>
                      </a:r>
                      <a:endParaRPr lang="en-US" sz="1100" b="1" dirty="0">
                        <a:effectLst/>
                      </a:endParaRPr>
                    </a:p>
                  </a:txBody>
                  <a:tcPr marL="58018" marR="58018" marT="29009" marB="29009" anchor="ctr">
                    <a:lnL>
                      <a:noFill/>
                    </a:lnL>
                    <a:lnR>
                      <a:noFill/>
                    </a:lnR>
                    <a:lnT>
                      <a:noFill/>
                    </a:lnT>
                    <a:lnB>
                      <a:noFill/>
                    </a:lnB>
                    <a:solidFill>
                      <a:srgbClr val="FFFFFF"/>
                    </a:solidFill>
                  </a:tcPr>
                </a:tc>
                <a:tc>
                  <a:txBody>
                    <a:bodyPr/>
                    <a:lstStyle/>
                    <a:p>
                      <a:pPr algn="r" fontAlgn="ctr"/>
                      <a:r>
                        <a:rPr lang="en-US" sz="1100" b="1">
                          <a:effectLst/>
                        </a:rPr>
                        <a:t>accuracy</a:t>
                      </a:r>
                    </a:p>
                  </a:txBody>
                  <a:tcPr marL="58018" marR="58018" marT="29009" marB="29009" anchor="ctr">
                    <a:lnL>
                      <a:noFill/>
                    </a:lnL>
                    <a:lnR>
                      <a:noFill/>
                    </a:lnR>
                    <a:lnT>
                      <a:noFill/>
                    </a:lnT>
                    <a:lnB>
                      <a:noFill/>
                    </a:lnB>
                    <a:solidFill>
                      <a:srgbClr val="FFFFFF"/>
                    </a:solidFill>
                  </a:tcPr>
                </a:tc>
                <a:tc>
                  <a:txBody>
                    <a:bodyPr/>
                    <a:lstStyle/>
                    <a:p>
                      <a:pPr algn="r" fontAlgn="ctr"/>
                      <a:r>
                        <a:rPr lang="en-US" sz="1100" b="1">
                          <a:effectLst/>
                        </a:rPr>
                        <a:t>accuracy_group</a:t>
                      </a:r>
                    </a:p>
                  </a:txBody>
                  <a:tcPr marL="58018" marR="58018" marT="29009" marB="29009" anchor="ctr">
                    <a:lnL>
                      <a:noFill/>
                    </a:lnL>
                    <a:lnR>
                      <a:noFill/>
                    </a:lnR>
                    <a:lnT>
                      <a:noFill/>
                    </a:lnT>
                    <a:lnB>
                      <a:noFill/>
                    </a:lnB>
                    <a:solidFill>
                      <a:srgbClr val="FFFFFF"/>
                    </a:solidFill>
                  </a:tcPr>
                </a:tc>
                <a:tc>
                  <a:txBody>
                    <a:bodyPr/>
                    <a:lstStyle/>
                    <a:p>
                      <a:endParaRPr lang="en-US" sz="1100"/>
                    </a:p>
                  </a:txBody>
                  <a:tcPr marL="58018" marR="58018" marT="29009" marB="29009">
                    <a:lnL>
                      <a:noFill/>
                    </a:lnL>
                  </a:tcPr>
                </a:tc>
                <a:extLst>
                  <a:ext uri="{0D108BD9-81ED-4DB2-BD59-A6C34878D82A}">
                    <a16:rowId xmlns:a16="http://schemas.microsoft.com/office/drawing/2014/main" val="344750641"/>
                  </a:ext>
                </a:extLst>
              </a:tr>
              <a:tr h="281060">
                <a:tc>
                  <a:txBody>
                    <a:bodyPr/>
                    <a:lstStyle/>
                    <a:p>
                      <a:pPr algn="r" fontAlgn="ctr"/>
                      <a:r>
                        <a:rPr lang="en-US" sz="1100">
                          <a:effectLst/>
                        </a:rPr>
                        <a:t>0</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6bdf9623adc94d89</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0006a69f</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Mushroom Sorter (Assessment)</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1</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0</a:t>
                      </a:r>
                    </a:p>
                  </a:txBody>
                  <a:tcPr marL="58018" marR="58018" marT="29009" marB="29009" anchor="ctr">
                    <a:lnL>
                      <a:noFill/>
                    </a:lnL>
                    <a:lnR>
                      <a:noFill/>
                    </a:lnR>
                    <a:lnT>
                      <a:noFill/>
                    </a:lnT>
                    <a:lnB>
                      <a:noFill/>
                    </a:lnB>
                    <a:solidFill>
                      <a:srgbClr val="F5F5F5"/>
                    </a:solidFill>
                  </a:tcPr>
                </a:tc>
                <a:tc>
                  <a:txBody>
                    <a:bodyPr/>
                    <a:lstStyle/>
                    <a:p>
                      <a:pPr algn="r" fontAlgn="ctr"/>
                      <a:r>
                        <a:rPr lang="en-US" sz="1100" dirty="0">
                          <a:effectLst/>
                        </a:rPr>
                        <a:t>1.0</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3</a:t>
                      </a:r>
                    </a:p>
                  </a:txBody>
                  <a:tcPr marL="58018" marR="58018" marT="29009" marB="29009" anchor="ctr">
                    <a:lnL>
                      <a:noFill/>
                    </a:lnL>
                    <a:lnR>
                      <a:noFill/>
                    </a:lnR>
                    <a:lnB>
                      <a:noFill/>
                    </a:lnB>
                    <a:solidFill>
                      <a:srgbClr val="F5F5F5"/>
                    </a:solidFill>
                  </a:tcPr>
                </a:tc>
                <a:extLst>
                  <a:ext uri="{0D108BD9-81ED-4DB2-BD59-A6C34878D82A}">
                    <a16:rowId xmlns:a16="http://schemas.microsoft.com/office/drawing/2014/main" val="2785183141"/>
                  </a:ext>
                </a:extLst>
              </a:tr>
              <a:tr h="241726">
                <a:tc>
                  <a:txBody>
                    <a:bodyPr/>
                    <a:lstStyle/>
                    <a:p>
                      <a:pPr algn="r" fontAlgn="ctr"/>
                      <a:r>
                        <a:rPr lang="en-US" sz="1100">
                          <a:effectLst/>
                        </a:rPr>
                        <a:t>1</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77b8ee947eb84b4e</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0006a69f</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Bird Measurer (Assessment)</a:t>
                      </a:r>
                    </a:p>
                  </a:txBody>
                  <a:tcPr marL="58018" marR="58018" marT="29009" marB="29009" anchor="ctr">
                    <a:lnL>
                      <a:noFill/>
                    </a:lnL>
                    <a:lnR>
                      <a:noFill/>
                    </a:lnR>
                    <a:lnT>
                      <a:noFill/>
                    </a:lnT>
                    <a:lnB>
                      <a:noFill/>
                    </a:lnB>
                    <a:solidFill>
                      <a:srgbClr val="FFFFFF"/>
                    </a:solidFill>
                  </a:tcPr>
                </a:tc>
                <a:tc>
                  <a:txBody>
                    <a:bodyPr/>
                    <a:lstStyle/>
                    <a:p>
                      <a:pPr algn="r" fontAlgn="ctr"/>
                      <a:r>
                        <a:rPr lang="en-US" sz="1100" dirty="0">
                          <a:effectLst/>
                        </a:rPr>
                        <a:t>0</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11</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0.0</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0</a:t>
                      </a:r>
                    </a:p>
                  </a:txBody>
                  <a:tcPr marL="58018" marR="58018" marT="29009" marB="29009" anchor="ctr">
                    <a:lnL>
                      <a:noFill/>
                    </a:lnL>
                    <a:lnR>
                      <a:noFill/>
                    </a:lnR>
                    <a:lnT>
                      <a:noFill/>
                    </a:lnT>
                    <a:lnB>
                      <a:noFill/>
                    </a:lnB>
                    <a:solidFill>
                      <a:srgbClr val="FFFFFF"/>
                    </a:solidFill>
                  </a:tcPr>
                </a:tc>
                <a:extLst>
                  <a:ext uri="{0D108BD9-81ED-4DB2-BD59-A6C34878D82A}">
                    <a16:rowId xmlns:a16="http://schemas.microsoft.com/office/drawing/2014/main" val="382471337"/>
                  </a:ext>
                </a:extLst>
              </a:tr>
              <a:tr h="281060">
                <a:tc>
                  <a:txBody>
                    <a:bodyPr/>
                    <a:lstStyle/>
                    <a:p>
                      <a:pPr algn="r" fontAlgn="ctr"/>
                      <a:r>
                        <a:rPr lang="en-US" sz="1100">
                          <a:effectLst/>
                        </a:rPr>
                        <a:t>2</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901acc108f55a5a1</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0006a69f</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Mushroom Sorter (Assessment)</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1</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0</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1.0</a:t>
                      </a:r>
                    </a:p>
                  </a:txBody>
                  <a:tcPr marL="58018" marR="58018" marT="29009" marB="29009" anchor="ctr">
                    <a:lnL>
                      <a:noFill/>
                    </a:lnL>
                    <a:lnR>
                      <a:noFill/>
                    </a:lnR>
                    <a:lnT>
                      <a:noFill/>
                    </a:lnT>
                    <a:lnB>
                      <a:noFill/>
                    </a:lnB>
                    <a:solidFill>
                      <a:srgbClr val="F5F5F5"/>
                    </a:solidFill>
                  </a:tcPr>
                </a:tc>
                <a:tc>
                  <a:txBody>
                    <a:bodyPr/>
                    <a:lstStyle/>
                    <a:p>
                      <a:pPr algn="r" fontAlgn="ctr"/>
                      <a:r>
                        <a:rPr lang="en-US" sz="1100">
                          <a:effectLst/>
                        </a:rPr>
                        <a:t>3</a:t>
                      </a:r>
                    </a:p>
                  </a:txBody>
                  <a:tcPr marL="58018" marR="58018" marT="29009" marB="29009" anchor="ctr">
                    <a:lnL>
                      <a:noFill/>
                    </a:lnL>
                    <a:lnR>
                      <a:noFill/>
                    </a:lnR>
                    <a:lnT>
                      <a:noFill/>
                    </a:lnT>
                    <a:lnB>
                      <a:noFill/>
                    </a:lnB>
                    <a:solidFill>
                      <a:srgbClr val="F5F5F5"/>
                    </a:solidFill>
                  </a:tcPr>
                </a:tc>
                <a:extLst>
                  <a:ext uri="{0D108BD9-81ED-4DB2-BD59-A6C34878D82A}">
                    <a16:rowId xmlns:a16="http://schemas.microsoft.com/office/drawing/2014/main" val="3994051452"/>
                  </a:ext>
                </a:extLst>
              </a:tr>
              <a:tr h="281060">
                <a:tc>
                  <a:txBody>
                    <a:bodyPr/>
                    <a:lstStyle/>
                    <a:p>
                      <a:pPr algn="r" fontAlgn="ctr"/>
                      <a:r>
                        <a:rPr lang="en-US" sz="1100">
                          <a:effectLst/>
                        </a:rPr>
                        <a:t>3</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9501794defd84e4d</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0006a69f</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Mushroom Sorter (Assessment)</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1</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1</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0.5</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2</a:t>
                      </a:r>
                    </a:p>
                  </a:txBody>
                  <a:tcPr marL="58018" marR="58018" marT="29009" marB="29009" anchor="ctr">
                    <a:lnL>
                      <a:noFill/>
                    </a:lnL>
                    <a:lnR>
                      <a:noFill/>
                    </a:lnR>
                    <a:lnT>
                      <a:noFill/>
                    </a:lnT>
                    <a:lnB>
                      <a:noFill/>
                    </a:lnB>
                    <a:solidFill>
                      <a:srgbClr val="FFFFFF"/>
                    </a:solidFill>
                  </a:tcPr>
                </a:tc>
                <a:extLst>
                  <a:ext uri="{0D108BD9-81ED-4DB2-BD59-A6C34878D82A}">
                    <a16:rowId xmlns:a16="http://schemas.microsoft.com/office/drawing/2014/main" val="4268771492"/>
                  </a:ext>
                </a:extLst>
              </a:tr>
              <a:tr h="241726">
                <a:tc>
                  <a:txBody>
                    <a:bodyPr/>
                    <a:lstStyle/>
                    <a:p>
                      <a:pPr algn="r" fontAlgn="ctr"/>
                      <a:r>
                        <a:rPr lang="en-US" sz="1100">
                          <a:effectLst/>
                        </a:rPr>
                        <a:t>4</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a9ef3ecb3d1acc6a</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0006a69f</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Bird Measurer (Assessment)</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1</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0</a:t>
                      </a:r>
                    </a:p>
                  </a:txBody>
                  <a:tcPr marL="58018" marR="58018" marT="29009" marB="29009" anchor="ctr">
                    <a:lnL>
                      <a:noFill/>
                    </a:lnL>
                    <a:lnR>
                      <a:noFill/>
                    </a:lnR>
                    <a:lnT>
                      <a:noFill/>
                    </a:lnT>
                    <a:lnB>
                      <a:noFill/>
                    </a:lnB>
                    <a:solidFill>
                      <a:srgbClr val="FFFFFF"/>
                    </a:solidFill>
                  </a:tcPr>
                </a:tc>
                <a:tc>
                  <a:txBody>
                    <a:bodyPr/>
                    <a:lstStyle/>
                    <a:p>
                      <a:pPr algn="r" fontAlgn="ctr"/>
                      <a:r>
                        <a:rPr lang="en-US" sz="1100">
                          <a:effectLst/>
                        </a:rPr>
                        <a:t>1.0</a:t>
                      </a:r>
                    </a:p>
                  </a:txBody>
                  <a:tcPr marL="58018" marR="58018" marT="29009" marB="29009" anchor="ctr">
                    <a:lnL>
                      <a:noFill/>
                    </a:lnL>
                    <a:lnR>
                      <a:noFill/>
                    </a:lnR>
                    <a:lnT>
                      <a:noFill/>
                    </a:lnT>
                    <a:lnB>
                      <a:noFill/>
                    </a:lnB>
                    <a:solidFill>
                      <a:srgbClr val="FFFFFF"/>
                    </a:solidFill>
                  </a:tcPr>
                </a:tc>
                <a:tc>
                  <a:txBody>
                    <a:bodyPr/>
                    <a:lstStyle/>
                    <a:p>
                      <a:pPr algn="r" fontAlgn="ctr"/>
                      <a:r>
                        <a:rPr lang="en-US" sz="1100" dirty="0">
                          <a:effectLst/>
                        </a:rPr>
                        <a:t>3</a:t>
                      </a:r>
                    </a:p>
                  </a:txBody>
                  <a:tcPr marL="58018" marR="58018" marT="29009" marB="29009" anchor="ctr">
                    <a:lnL>
                      <a:noFill/>
                    </a:lnL>
                    <a:lnR>
                      <a:noFill/>
                    </a:lnR>
                    <a:lnT>
                      <a:noFill/>
                    </a:lnT>
                    <a:lnB>
                      <a:noFill/>
                    </a:lnB>
                    <a:solidFill>
                      <a:srgbClr val="FFFFFF"/>
                    </a:solidFill>
                  </a:tcPr>
                </a:tc>
                <a:extLst>
                  <a:ext uri="{0D108BD9-81ED-4DB2-BD59-A6C34878D82A}">
                    <a16:rowId xmlns:a16="http://schemas.microsoft.com/office/drawing/2014/main" val="1528561679"/>
                  </a:ext>
                </a:extLst>
              </a:tr>
            </a:tbl>
          </a:graphicData>
        </a:graphic>
      </p:graphicFrame>
      <p:sp>
        <p:nvSpPr>
          <p:cNvPr id="6" name="TextBox 5">
            <a:extLst>
              <a:ext uri="{FF2B5EF4-FFF2-40B4-BE49-F238E27FC236}">
                <a16:creationId xmlns:a16="http://schemas.microsoft.com/office/drawing/2014/main" id="{FB6F8D25-4C4F-41D6-939C-572750F95420}"/>
              </a:ext>
            </a:extLst>
          </p:cNvPr>
          <p:cNvSpPr txBox="1"/>
          <p:nvPr/>
        </p:nvSpPr>
        <p:spPr>
          <a:xfrm>
            <a:off x="4674870" y="3451860"/>
            <a:ext cx="3851910" cy="369332"/>
          </a:xfrm>
          <a:prstGeom prst="rect">
            <a:avLst/>
          </a:prstGeom>
          <a:noFill/>
        </p:spPr>
        <p:txBody>
          <a:bodyPr wrap="square" rtlCol="0">
            <a:spAutoFit/>
          </a:bodyPr>
          <a:lstStyle/>
          <a:p>
            <a:r>
              <a:rPr lang="en-US" dirty="0"/>
              <a:t>Table 1.1 Input Features</a:t>
            </a:r>
          </a:p>
        </p:txBody>
      </p:sp>
      <p:sp>
        <p:nvSpPr>
          <p:cNvPr id="8" name="TextBox 7">
            <a:extLst>
              <a:ext uri="{FF2B5EF4-FFF2-40B4-BE49-F238E27FC236}">
                <a16:creationId xmlns:a16="http://schemas.microsoft.com/office/drawing/2014/main" id="{231B3D38-51D4-4493-98FB-C7DFEC7B696B}"/>
              </a:ext>
            </a:extLst>
          </p:cNvPr>
          <p:cNvSpPr txBox="1"/>
          <p:nvPr/>
        </p:nvSpPr>
        <p:spPr>
          <a:xfrm>
            <a:off x="4674870" y="6495216"/>
            <a:ext cx="3851910" cy="369332"/>
          </a:xfrm>
          <a:prstGeom prst="rect">
            <a:avLst/>
          </a:prstGeom>
          <a:noFill/>
        </p:spPr>
        <p:txBody>
          <a:bodyPr wrap="square" rtlCol="0">
            <a:spAutoFit/>
          </a:bodyPr>
          <a:lstStyle/>
          <a:p>
            <a:r>
              <a:rPr lang="en-US" dirty="0"/>
              <a:t>Table 1.2 Labels</a:t>
            </a:r>
          </a:p>
        </p:txBody>
      </p:sp>
    </p:spTree>
    <p:extLst>
      <p:ext uri="{BB962C8B-B14F-4D97-AF65-F5344CB8AC3E}">
        <p14:creationId xmlns:p14="http://schemas.microsoft.com/office/powerpoint/2010/main" val="382078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DCD5DB-7A69-4382-BB70-2930D4FD8869}"/>
              </a:ext>
            </a:extLst>
          </p:cNvPr>
          <p:cNvPicPr>
            <a:picLocks noChangeAspect="1"/>
          </p:cNvPicPr>
          <p:nvPr/>
        </p:nvPicPr>
        <p:blipFill rotWithShape="1">
          <a:blip r:embed="rId2">
            <a:alphaModFix amt="5000"/>
          </a:blip>
          <a:srcRect l="10103" r="21452" b="-1"/>
          <a:stretch/>
        </p:blipFill>
        <p:spPr>
          <a:xfrm>
            <a:off x="-1" y="10"/>
            <a:ext cx="12192000" cy="6857990"/>
          </a:xfrm>
          <a:prstGeom prst="rect">
            <a:avLst/>
          </a:prstGeom>
          <a:effectLst>
            <a:softEdge rad="635000"/>
          </a:effectLst>
        </p:spPr>
      </p:pic>
      <p:sp>
        <p:nvSpPr>
          <p:cNvPr id="4" name="Title 3">
            <a:extLst>
              <a:ext uri="{FF2B5EF4-FFF2-40B4-BE49-F238E27FC236}">
                <a16:creationId xmlns:a16="http://schemas.microsoft.com/office/drawing/2014/main" id="{F757DA8E-37A5-4FCB-A120-EAAF0A1650D7}"/>
              </a:ext>
            </a:extLst>
          </p:cNvPr>
          <p:cNvSpPr>
            <a:spLocks noGrp="1"/>
          </p:cNvSpPr>
          <p:nvPr>
            <p:ph type="title"/>
          </p:nvPr>
        </p:nvSpPr>
        <p:spPr>
          <a:xfrm>
            <a:off x="838200" y="365125"/>
            <a:ext cx="10515600" cy="861247"/>
          </a:xfrm>
        </p:spPr>
        <p:txBody>
          <a:bodyPr>
            <a:normAutofit/>
          </a:bodyPr>
          <a:lstStyle/>
          <a:p>
            <a:r>
              <a:rPr lang="en-US" b="1" dirty="0"/>
              <a:t>Problem Statement/Business Description</a:t>
            </a:r>
          </a:p>
        </p:txBody>
      </p:sp>
      <p:sp>
        <p:nvSpPr>
          <p:cNvPr id="5" name="Content Placeholder 4">
            <a:extLst>
              <a:ext uri="{FF2B5EF4-FFF2-40B4-BE49-F238E27FC236}">
                <a16:creationId xmlns:a16="http://schemas.microsoft.com/office/drawing/2014/main" id="{F57D4424-1C7E-4F13-B59F-51381D88E774}"/>
              </a:ext>
            </a:extLst>
          </p:cNvPr>
          <p:cNvSpPr>
            <a:spLocks noGrp="1"/>
          </p:cNvSpPr>
          <p:nvPr>
            <p:ph idx="1"/>
          </p:nvPr>
        </p:nvSpPr>
        <p:spPr>
          <a:xfrm>
            <a:off x="838199" y="1613004"/>
            <a:ext cx="10515600" cy="4088550"/>
          </a:xfrm>
        </p:spPr>
        <p:txBody>
          <a:bodyPr>
            <a:normAutofit/>
          </a:bodyPr>
          <a:lstStyle/>
          <a:p>
            <a:pPr algn="just"/>
            <a:r>
              <a:rPr lang="en-US" dirty="0"/>
              <a:t>This problem comes from Kaggle 2019 Data Science Bowl competition. It is the result of a collaboration between Kaggle (online data scientist community) and PBS KIDS (children programming aired by PBS). The goal is to gain insights into how gaming can help children learn important skills for success in school and life. The idea is to create a machine learning model that will predict scores on in-game assessments that will lead to better-designed games and improved learning outcomes. The model will aid in discovering important relationships between engagement with high-quality educational media and learning processes.</a:t>
            </a:r>
          </a:p>
        </p:txBody>
      </p:sp>
    </p:spTree>
    <p:extLst>
      <p:ext uri="{BB962C8B-B14F-4D97-AF65-F5344CB8AC3E}">
        <p14:creationId xmlns:p14="http://schemas.microsoft.com/office/powerpoint/2010/main" val="12292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015F-7AFF-4B0F-85F0-BAD247091352}"/>
              </a:ext>
            </a:extLst>
          </p:cNvPr>
          <p:cNvSpPr>
            <a:spLocks noGrp="1"/>
          </p:cNvSpPr>
          <p:nvPr>
            <p:ph type="title"/>
          </p:nvPr>
        </p:nvSpPr>
        <p:spPr/>
        <p:txBody>
          <a:bodyPr/>
          <a:lstStyle/>
          <a:p>
            <a:r>
              <a:rPr lang="en-US" sz="4000" b="1" dirty="0"/>
              <a:t>Data Munging and Exploratory Analysis</a:t>
            </a:r>
          </a:p>
        </p:txBody>
      </p:sp>
      <p:pic>
        <p:nvPicPr>
          <p:cNvPr id="4" name="Picture 3">
            <a:extLst>
              <a:ext uri="{FF2B5EF4-FFF2-40B4-BE49-F238E27FC236}">
                <a16:creationId xmlns:a16="http://schemas.microsoft.com/office/drawing/2014/main" id="{17ED1A10-46A1-4B17-903A-13C7D3E5B6EE}"/>
              </a:ext>
            </a:extLst>
          </p:cNvPr>
          <p:cNvPicPr>
            <a:picLocks noChangeAspect="1"/>
          </p:cNvPicPr>
          <p:nvPr/>
        </p:nvPicPr>
        <p:blipFill>
          <a:blip r:embed="rId2"/>
          <a:stretch>
            <a:fillRect/>
          </a:stretch>
        </p:blipFill>
        <p:spPr>
          <a:xfrm>
            <a:off x="699804" y="2011639"/>
            <a:ext cx="10792392" cy="4239868"/>
          </a:xfrm>
          <a:prstGeom prst="rect">
            <a:avLst/>
          </a:prstGeom>
        </p:spPr>
      </p:pic>
    </p:spTree>
    <p:extLst>
      <p:ext uri="{BB962C8B-B14F-4D97-AF65-F5344CB8AC3E}">
        <p14:creationId xmlns:p14="http://schemas.microsoft.com/office/powerpoint/2010/main" val="235039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47FF-9B26-45CF-9416-4A3C06FF2890}"/>
              </a:ext>
            </a:extLst>
          </p:cNvPr>
          <p:cNvSpPr>
            <a:spLocks noGrp="1"/>
          </p:cNvSpPr>
          <p:nvPr>
            <p:ph type="title"/>
          </p:nvPr>
        </p:nvSpPr>
        <p:spPr>
          <a:xfrm>
            <a:off x="0" y="0"/>
            <a:ext cx="6244617" cy="720090"/>
          </a:xfrm>
        </p:spPr>
        <p:txBody>
          <a:bodyPr vert="horz" lIns="91440" tIns="45720" rIns="91440" bIns="45720" rtlCol="0" anchor="b">
            <a:normAutofit fontScale="90000"/>
          </a:bodyPr>
          <a:lstStyle/>
          <a:p>
            <a:pPr algn="ctr"/>
            <a:r>
              <a:rPr lang="en-US" sz="5400" dirty="0"/>
              <a:t>EDA Continues</a:t>
            </a:r>
          </a:p>
        </p:txBody>
      </p:sp>
      <p:pic>
        <p:nvPicPr>
          <p:cNvPr id="4" name="Picture 3">
            <a:extLst>
              <a:ext uri="{FF2B5EF4-FFF2-40B4-BE49-F238E27FC236}">
                <a16:creationId xmlns:a16="http://schemas.microsoft.com/office/drawing/2014/main" id="{EED46004-77D8-40A6-9C04-07261340544C}"/>
              </a:ext>
            </a:extLst>
          </p:cNvPr>
          <p:cNvPicPr>
            <a:picLocks noChangeAspect="1"/>
          </p:cNvPicPr>
          <p:nvPr/>
        </p:nvPicPr>
        <p:blipFill>
          <a:blip r:embed="rId2"/>
          <a:stretch>
            <a:fillRect/>
          </a:stretch>
        </p:blipFill>
        <p:spPr>
          <a:xfrm>
            <a:off x="0" y="720090"/>
            <a:ext cx="5250155" cy="2966336"/>
          </a:xfrm>
          <a:prstGeom prst="rect">
            <a:avLst/>
          </a:prstGeom>
        </p:spPr>
      </p:pic>
      <p:pic>
        <p:nvPicPr>
          <p:cNvPr id="5" name="Picture 4">
            <a:extLst>
              <a:ext uri="{FF2B5EF4-FFF2-40B4-BE49-F238E27FC236}">
                <a16:creationId xmlns:a16="http://schemas.microsoft.com/office/drawing/2014/main" id="{084ED9C3-A225-46BC-9AA5-334DD9BC3DC3}"/>
              </a:ext>
            </a:extLst>
          </p:cNvPr>
          <p:cNvPicPr>
            <a:picLocks noChangeAspect="1"/>
          </p:cNvPicPr>
          <p:nvPr/>
        </p:nvPicPr>
        <p:blipFill>
          <a:blip r:embed="rId3"/>
          <a:stretch>
            <a:fillRect/>
          </a:stretch>
        </p:blipFill>
        <p:spPr>
          <a:xfrm>
            <a:off x="552559" y="3983541"/>
            <a:ext cx="5250155" cy="2874459"/>
          </a:xfrm>
          <a:prstGeom prst="rect">
            <a:avLst/>
          </a:prstGeom>
        </p:spPr>
      </p:pic>
      <p:pic>
        <p:nvPicPr>
          <p:cNvPr id="6" name="Picture 5">
            <a:extLst>
              <a:ext uri="{FF2B5EF4-FFF2-40B4-BE49-F238E27FC236}">
                <a16:creationId xmlns:a16="http://schemas.microsoft.com/office/drawing/2014/main" id="{89FF0B69-7DDE-4A65-85FC-6A9366D86B34}"/>
              </a:ext>
            </a:extLst>
          </p:cNvPr>
          <p:cNvPicPr>
            <a:picLocks noChangeAspect="1"/>
          </p:cNvPicPr>
          <p:nvPr/>
        </p:nvPicPr>
        <p:blipFill>
          <a:blip r:embed="rId4"/>
          <a:stretch>
            <a:fillRect/>
          </a:stretch>
        </p:blipFill>
        <p:spPr>
          <a:xfrm>
            <a:off x="6459785" y="537210"/>
            <a:ext cx="5466050" cy="2382202"/>
          </a:xfrm>
          <a:prstGeom prst="rect">
            <a:avLst/>
          </a:prstGeom>
        </p:spPr>
      </p:pic>
      <p:pic>
        <p:nvPicPr>
          <p:cNvPr id="7" name="Picture 6">
            <a:extLst>
              <a:ext uri="{FF2B5EF4-FFF2-40B4-BE49-F238E27FC236}">
                <a16:creationId xmlns:a16="http://schemas.microsoft.com/office/drawing/2014/main" id="{F491E69E-025C-4F21-BC79-DC4F061978D2}"/>
              </a:ext>
            </a:extLst>
          </p:cNvPr>
          <p:cNvPicPr>
            <a:picLocks noChangeAspect="1"/>
          </p:cNvPicPr>
          <p:nvPr/>
        </p:nvPicPr>
        <p:blipFill>
          <a:blip r:embed="rId5"/>
          <a:stretch>
            <a:fillRect/>
          </a:stretch>
        </p:blipFill>
        <p:spPr>
          <a:xfrm>
            <a:off x="6459785" y="3005865"/>
            <a:ext cx="4840144" cy="3614649"/>
          </a:xfrm>
          <a:prstGeom prst="rect">
            <a:avLst/>
          </a:prstGeom>
        </p:spPr>
      </p:pic>
    </p:spTree>
    <p:extLst>
      <p:ext uri="{BB962C8B-B14F-4D97-AF65-F5344CB8AC3E}">
        <p14:creationId xmlns:p14="http://schemas.microsoft.com/office/powerpoint/2010/main" val="324889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192-1121-4579-8514-37804EFDA902}"/>
              </a:ext>
            </a:extLst>
          </p:cNvPr>
          <p:cNvSpPr>
            <a:spLocks noGrp="1"/>
          </p:cNvSpPr>
          <p:nvPr>
            <p:ph type="title"/>
          </p:nvPr>
        </p:nvSpPr>
        <p:spPr>
          <a:xfrm>
            <a:off x="961644" y="99410"/>
            <a:ext cx="10506456" cy="952150"/>
          </a:xfrm>
        </p:spPr>
        <p:txBody>
          <a:bodyPr vert="horz" lIns="91440" tIns="45720" rIns="91440" bIns="45720" rtlCol="0" anchor="b">
            <a:normAutofit/>
          </a:bodyPr>
          <a:lstStyle/>
          <a:p>
            <a:pPr algn="ctr"/>
            <a:r>
              <a:rPr lang="en-US" sz="5400" dirty="0"/>
              <a:t>EDA continues</a:t>
            </a:r>
          </a:p>
        </p:txBody>
      </p:sp>
      <p:pic>
        <p:nvPicPr>
          <p:cNvPr id="5" name="Picture 4">
            <a:extLst>
              <a:ext uri="{FF2B5EF4-FFF2-40B4-BE49-F238E27FC236}">
                <a16:creationId xmlns:a16="http://schemas.microsoft.com/office/drawing/2014/main" id="{4721160E-4B23-475E-A256-F451F4ABEE00}"/>
              </a:ext>
            </a:extLst>
          </p:cNvPr>
          <p:cNvPicPr>
            <a:picLocks noChangeAspect="1"/>
          </p:cNvPicPr>
          <p:nvPr/>
        </p:nvPicPr>
        <p:blipFill>
          <a:blip r:embed="rId2"/>
          <a:stretch>
            <a:fillRect/>
          </a:stretch>
        </p:blipFill>
        <p:spPr>
          <a:xfrm>
            <a:off x="7146348" y="1366673"/>
            <a:ext cx="5023318" cy="2988873"/>
          </a:xfrm>
          <a:prstGeom prst="rect">
            <a:avLst/>
          </a:prstGeom>
        </p:spPr>
      </p:pic>
      <p:pic>
        <p:nvPicPr>
          <p:cNvPr id="4" name="Picture 3">
            <a:extLst>
              <a:ext uri="{FF2B5EF4-FFF2-40B4-BE49-F238E27FC236}">
                <a16:creationId xmlns:a16="http://schemas.microsoft.com/office/drawing/2014/main" id="{7B3292F6-B815-4E3D-BE71-12E9901CEE03}"/>
              </a:ext>
            </a:extLst>
          </p:cNvPr>
          <p:cNvPicPr>
            <a:picLocks noChangeAspect="1"/>
          </p:cNvPicPr>
          <p:nvPr/>
        </p:nvPicPr>
        <p:blipFill>
          <a:blip r:embed="rId3"/>
          <a:stretch>
            <a:fillRect/>
          </a:stretch>
        </p:blipFill>
        <p:spPr>
          <a:xfrm>
            <a:off x="7383781" y="4223850"/>
            <a:ext cx="4724936" cy="2634150"/>
          </a:xfrm>
          <a:prstGeom prst="rect">
            <a:avLst/>
          </a:prstGeom>
        </p:spPr>
      </p:pic>
      <p:pic>
        <p:nvPicPr>
          <p:cNvPr id="6" name="Picture 5">
            <a:extLst>
              <a:ext uri="{FF2B5EF4-FFF2-40B4-BE49-F238E27FC236}">
                <a16:creationId xmlns:a16="http://schemas.microsoft.com/office/drawing/2014/main" id="{05FBEFEB-9FAA-4B12-8F38-3F3A8686E3D7}"/>
              </a:ext>
            </a:extLst>
          </p:cNvPr>
          <p:cNvPicPr>
            <a:picLocks noChangeAspect="1"/>
          </p:cNvPicPr>
          <p:nvPr/>
        </p:nvPicPr>
        <p:blipFill>
          <a:blip r:embed="rId4"/>
          <a:stretch>
            <a:fillRect/>
          </a:stretch>
        </p:blipFill>
        <p:spPr>
          <a:xfrm>
            <a:off x="217170" y="1640277"/>
            <a:ext cx="6929178" cy="5118313"/>
          </a:xfrm>
          <a:prstGeom prst="rect">
            <a:avLst/>
          </a:prstGeom>
        </p:spPr>
      </p:pic>
      <p:sp>
        <p:nvSpPr>
          <p:cNvPr id="7" name="TextBox 6">
            <a:extLst>
              <a:ext uri="{FF2B5EF4-FFF2-40B4-BE49-F238E27FC236}">
                <a16:creationId xmlns:a16="http://schemas.microsoft.com/office/drawing/2014/main" id="{C40B95FF-C3F7-4A9C-862A-09E56AB3968D}"/>
              </a:ext>
            </a:extLst>
          </p:cNvPr>
          <p:cNvSpPr txBox="1"/>
          <p:nvPr/>
        </p:nvSpPr>
        <p:spPr>
          <a:xfrm>
            <a:off x="723900" y="1051560"/>
            <a:ext cx="5221986" cy="369332"/>
          </a:xfrm>
          <a:prstGeom prst="rect">
            <a:avLst/>
          </a:prstGeom>
          <a:noFill/>
        </p:spPr>
        <p:txBody>
          <a:bodyPr wrap="square" rtlCol="0">
            <a:spAutoFit/>
          </a:bodyPr>
          <a:lstStyle/>
          <a:p>
            <a:r>
              <a:rPr lang="en-US" dirty="0"/>
              <a:t>Sun burst for Assessment to accuracy group</a:t>
            </a:r>
          </a:p>
        </p:txBody>
      </p:sp>
    </p:spTree>
    <p:extLst>
      <p:ext uri="{BB962C8B-B14F-4D97-AF65-F5344CB8AC3E}">
        <p14:creationId xmlns:p14="http://schemas.microsoft.com/office/powerpoint/2010/main" val="156297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16FEE3-3621-4725-9414-EC6339344FDC}"/>
              </a:ext>
            </a:extLst>
          </p:cNvPr>
          <p:cNvPicPr>
            <a:picLocks noChangeAspect="1"/>
          </p:cNvPicPr>
          <p:nvPr/>
        </p:nvPicPr>
        <p:blipFill>
          <a:blip r:embed="rId2"/>
          <a:stretch>
            <a:fillRect/>
          </a:stretch>
        </p:blipFill>
        <p:spPr>
          <a:xfrm>
            <a:off x="98781" y="39803"/>
            <a:ext cx="3103290" cy="2203336"/>
          </a:xfrm>
          <a:prstGeom prst="rect">
            <a:avLst/>
          </a:prstGeom>
        </p:spPr>
      </p:pic>
      <p:pic>
        <p:nvPicPr>
          <p:cNvPr id="5" name="Picture 4">
            <a:extLst>
              <a:ext uri="{FF2B5EF4-FFF2-40B4-BE49-F238E27FC236}">
                <a16:creationId xmlns:a16="http://schemas.microsoft.com/office/drawing/2014/main" id="{2E846E1E-24EF-4E38-B8FC-9B1F0CFA72C4}"/>
              </a:ext>
            </a:extLst>
          </p:cNvPr>
          <p:cNvPicPr>
            <a:picLocks noChangeAspect="1"/>
          </p:cNvPicPr>
          <p:nvPr/>
        </p:nvPicPr>
        <p:blipFill>
          <a:blip r:embed="rId3"/>
          <a:stretch>
            <a:fillRect/>
          </a:stretch>
        </p:blipFill>
        <p:spPr>
          <a:xfrm>
            <a:off x="3300831" y="-8886"/>
            <a:ext cx="3238217" cy="2282943"/>
          </a:xfrm>
          <a:prstGeom prst="rect">
            <a:avLst/>
          </a:prstGeom>
        </p:spPr>
      </p:pic>
      <p:pic>
        <p:nvPicPr>
          <p:cNvPr id="7" name="Picture 6">
            <a:extLst>
              <a:ext uri="{FF2B5EF4-FFF2-40B4-BE49-F238E27FC236}">
                <a16:creationId xmlns:a16="http://schemas.microsoft.com/office/drawing/2014/main" id="{2F6E9B6E-8C6B-492E-9ECA-32B04CA06498}"/>
              </a:ext>
            </a:extLst>
          </p:cNvPr>
          <p:cNvPicPr>
            <a:picLocks noChangeAspect="1"/>
          </p:cNvPicPr>
          <p:nvPr/>
        </p:nvPicPr>
        <p:blipFill>
          <a:blip r:embed="rId4"/>
          <a:stretch>
            <a:fillRect/>
          </a:stretch>
        </p:blipFill>
        <p:spPr>
          <a:xfrm>
            <a:off x="160594" y="2303325"/>
            <a:ext cx="3063952" cy="2146033"/>
          </a:xfrm>
          <a:prstGeom prst="rect">
            <a:avLst/>
          </a:prstGeom>
        </p:spPr>
      </p:pic>
      <p:pic>
        <p:nvPicPr>
          <p:cNvPr id="16" name="Picture 15">
            <a:extLst>
              <a:ext uri="{FF2B5EF4-FFF2-40B4-BE49-F238E27FC236}">
                <a16:creationId xmlns:a16="http://schemas.microsoft.com/office/drawing/2014/main" id="{D86E1A31-D960-43AF-84AC-6B92BDBCBD2D}"/>
              </a:ext>
            </a:extLst>
          </p:cNvPr>
          <p:cNvPicPr>
            <a:picLocks noChangeAspect="1"/>
          </p:cNvPicPr>
          <p:nvPr/>
        </p:nvPicPr>
        <p:blipFill>
          <a:blip r:embed="rId5"/>
          <a:stretch>
            <a:fillRect/>
          </a:stretch>
        </p:blipFill>
        <p:spPr>
          <a:xfrm>
            <a:off x="3300831" y="2318577"/>
            <a:ext cx="3041257" cy="2146402"/>
          </a:xfrm>
          <a:prstGeom prst="rect">
            <a:avLst/>
          </a:prstGeom>
        </p:spPr>
      </p:pic>
      <p:pic>
        <p:nvPicPr>
          <p:cNvPr id="18" name="Picture 17">
            <a:extLst>
              <a:ext uri="{FF2B5EF4-FFF2-40B4-BE49-F238E27FC236}">
                <a16:creationId xmlns:a16="http://schemas.microsoft.com/office/drawing/2014/main" id="{9A565A4D-FF5D-4DC0-85E2-FF3C4A29BC26}"/>
              </a:ext>
            </a:extLst>
          </p:cNvPr>
          <p:cNvPicPr>
            <a:picLocks noChangeAspect="1"/>
          </p:cNvPicPr>
          <p:nvPr/>
        </p:nvPicPr>
        <p:blipFill>
          <a:blip r:embed="rId6"/>
          <a:stretch>
            <a:fillRect/>
          </a:stretch>
        </p:blipFill>
        <p:spPr>
          <a:xfrm>
            <a:off x="160594" y="4559882"/>
            <a:ext cx="3140237" cy="2213610"/>
          </a:xfrm>
          <a:prstGeom prst="rect">
            <a:avLst/>
          </a:prstGeom>
        </p:spPr>
      </p:pic>
      <p:pic>
        <p:nvPicPr>
          <p:cNvPr id="20" name="Picture 19">
            <a:extLst>
              <a:ext uri="{FF2B5EF4-FFF2-40B4-BE49-F238E27FC236}">
                <a16:creationId xmlns:a16="http://schemas.microsoft.com/office/drawing/2014/main" id="{653F33DC-75F6-4FA0-A477-E4015E02CE3C}"/>
              </a:ext>
            </a:extLst>
          </p:cNvPr>
          <p:cNvPicPr>
            <a:picLocks noChangeAspect="1"/>
          </p:cNvPicPr>
          <p:nvPr/>
        </p:nvPicPr>
        <p:blipFill>
          <a:blip r:embed="rId7"/>
          <a:stretch>
            <a:fillRect/>
          </a:stretch>
        </p:blipFill>
        <p:spPr>
          <a:xfrm>
            <a:off x="3224546" y="4583944"/>
            <a:ext cx="3140237" cy="2206218"/>
          </a:xfrm>
          <a:prstGeom prst="rect">
            <a:avLst/>
          </a:prstGeom>
        </p:spPr>
      </p:pic>
      <p:pic>
        <p:nvPicPr>
          <p:cNvPr id="21" name="Picture 20">
            <a:extLst>
              <a:ext uri="{FF2B5EF4-FFF2-40B4-BE49-F238E27FC236}">
                <a16:creationId xmlns:a16="http://schemas.microsoft.com/office/drawing/2014/main" id="{04C8CB42-D12C-42A4-94FE-B54E23C9A588}"/>
              </a:ext>
            </a:extLst>
          </p:cNvPr>
          <p:cNvPicPr>
            <a:picLocks noChangeAspect="1"/>
          </p:cNvPicPr>
          <p:nvPr/>
        </p:nvPicPr>
        <p:blipFill>
          <a:blip r:embed="rId8"/>
          <a:stretch>
            <a:fillRect/>
          </a:stretch>
        </p:blipFill>
        <p:spPr>
          <a:xfrm>
            <a:off x="6487050" y="70721"/>
            <a:ext cx="2995495" cy="2203336"/>
          </a:xfrm>
          <a:prstGeom prst="rect">
            <a:avLst/>
          </a:prstGeom>
        </p:spPr>
      </p:pic>
      <p:pic>
        <p:nvPicPr>
          <p:cNvPr id="22" name="Picture 21">
            <a:extLst>
              <a:ext uri="{FF2B5EF4-FFF2-40B4-BE49-F238E27FC236}">
                <a16:creationId xmlns:a16="http://schemas.microsoft.com/office/drawing/2014/main" id="{463A0853-68D4-4A66-9F9F-BC88F00F09D6}"/>
              </a:ext>
            </a:extLst>
          </p:cNvPr>
          <p:cNvPicPr>
            <a:picLocks noChangeAspect="1"/>
          </p:cNvPicPr>
          <p:nvPr/>
        </p:nvPicPr>
        <p:blipFill>
          <a:blip r:embed="rId9"/>
          <a:stretch>
            <a:fillRect/>
          </a:stretch>
        </p:blipFill>
        <p:spPr>
          <a:xfrm>
            <a:off x="9395250" y="112358"/>
            <a:ext cx="2796750" cy="2206219"/>
          </a:xfrm>
          <a:prstGeom prst="rect">
            <a:avLst/>
          </a:prstGeom>
        </p:spPr>
      </p:pic>
      <p:pic>
        <p:nvPicPr>
          <p:cNvPr id="23" name="Picture 22">
            <a:extLst>
              <a:ext uri="{FF2B5EF4-FFF2-40B4-BE49-F238E27FC236}">
                <a16:creationId xmlns:a16="http://schemas.microsoft.com/office/drawing/2014/main" id="{7DADDF09-74A1-42CC-B14A-D39E6A6E7079}"/>
              </a:ext>
            </a:extLst>
          </p:cNvPr>
          <p:cNvPicPr>
            <a:picLocks noChangeAspect="1"/>
          </p:cNvPicPr>
          <p:nvPr/>
        </p:nvPicPr>
        <p:blipFill>
          <a:blip r:embed="rId10"/>
          <a:stretch>
            <a:fillRect/>
          </a:stretch>
        </p:blipFill>
        <p:spPr>
          <a:xfrm>
            <a:off x="6418373" y="2353664"/>
            <a:ext cx="3120131" cy="2206218"/>
          </a:xfrm>
          <a:prstGeom prst="rect">
            <a:avLst/>
          </a:prstGeom>
        </p:spPr>
      </p:pic>
      <p:pic>
        <p:nvPicPr>
          <p:cNvPr id="25" name="Picture 24">
            <a:extLst>
              <a:ext uri="{FF2B5EF4-FFF2-40B4-BE49-F238E27FC236}">
                <a16:creationId xmlns:a16="http://schemas.microsoft.com/office/drawing/2014/main" id="{12B1CAF8-14EC-447D-80C4-93E666F30335}"/>
              </a:ext>
            </a:extLst>
          </p:cNvPr>
          <p:cNvPicPr>
            <a:picLocks noChangeAspect="1"/>
          </p:cNvPicPr>
          <p:nvPr/>
        </p:nvPicPr>
        <p:blipFill>
          <a:blip r:embed="rId11"/>
          <a:stretch>
            <a:fillRect/>
          </a:stretch>
        </p:blipFill>
        <p:spPr>
          <a:xfrm>
            <a:off x="9395250" y="2461260"/>
            <a:ext cx="2837242" cy="1988098"/>
          </a:xfrm>
          <a:prstGeom prst="rect">
            <a:avLst/>
          </a:prstGeom>
        </p:spPr>
      </p:pic>
      <p:sp>
        <p:nvSpPr>
          <p:cNvPr id="37" name="Title 1">
            <a:extLst>
              <a:ext uri="{FF2B5EF4-FFF2-40B4-BE49-F238E27FC236}">
                <a16:creationId xmlns:a16="http://schemas.microsoft.com/office/drawing/2014/main" id="{61A4DE86-6E51-4DD9-966D-A764F317CC00}"/>
              </a:ext>
            </a:extLst>
          </p:cNvPr>
          <p:cNvSpPr>
            <a:spLocks noGrp="1"/>
          </p:cNvSpPr>
          <p:nvPr>
            <p:ph type="title"/>
          </p:nvPr>
        </p:nvSpPr>
        <p:spPr>
          <a:xfrm>
            <a:off x="6221899" y="4857750"/>
            <a:ext cx="6099641" cy="1776240"/>
          </a:xfrm>
        </p:spPr>
        <p:txBody>
          <a:bodyPr vert="horz" lIns="91440" tIns="45720" rIns="91440" bIns="45720" rtlCol="0" anchor="b">
            <a:noAutofit/>
          </a:bodyPr>
          <a:lstStyle/>
          <a:p>
            <a:pPr algn="ctr"/>
            <a:r>
              <a:rPr lang="en-US" sz="4000" dirty="0"/>
              <a:t>Accuracy Group Vs Correct/Incorrect Answers for Different Assessment Types</a:t>
            </a:r>
          </a:p>
        </p:txBody>
      </p:sp>
    </p:spTree>
    <p:extLst>
      <p:ext uri="{BB962C8B-B14F-4D97-AF65-F5344CB8AC3E}">
        <p14:creationId xmlns:p14="http://schemas.microsoft.com/office/powerpoint/2010/main" val="581369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718</Words>
  <Application>Microsoft Office PowerPoint</Application>
  <PresentationFormat>Widescreen</PresentationFormat>
  <Paragraphs>152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In-Game Assessment Scoring Engine -A predictive model that scores in-game assessment which leads to better-designed games and improved learning outcome</vt:lpstr>
      <vt:lpstr>PBS KIDS</vt:lpstr>
      <vt:lpstr>About the Dataset</vt:lpstr>
      <vt:lpstr>Sample Dataset</vt:lpstr>
      <vt:lpstr>Problem Statement/Business Description</vt:lpstr>
      <vt:lpstr>Data Munging and Exploratory Analysis</vt:lpstr>
      <vt:lpstr>EDA Continues</vt:lpstr>
      <vt:lpstr>EDA continues</vt:lpstr>
      <vt:lpstr>Accuracy Group Vs Correct/Incorrect Answers for Different Assessment Types</vt:lpstr>
      <vt:lpstr>Modeling</vt:lpstr>
      <vt:lpstr>Correlation Matrix</vt:lpstr>
      <vt:lpstr>Model Outcomes</vt:lpstr>
      <vt:lpstr>Results</vt:lpstr>
      <vt:lpstr>Conclusion</vt:lpstr>
      <vt:lpstr>Study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In-Game Assessment Scoring Engine -A predictive model that scores in-game assessment which leads to better-designed games and improved learning outcome</dc:title>
  <dc:creator>Ram Krishnan</dc:creator>
  <cp:lastModifiedBy>Ram Krishnan</cp:lastModifiedBy>
  <cp:revision>3</cp:revision>
  <dcterms:created xsi:type="dcterms:W3CDTF">2019-12-14T20:43:25Z</dcterms:created>
  <dcterms:modified xsi:type="dcterms:W3CDTF">2019-12-14T21:25:12Z</dcterms:modified>
</cp:coreProperties>
</file>