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106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379871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23A51-DC6A-4CD2-995A-EE23D00DA88C}"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262190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3206655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340950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332490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2434822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263403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356180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41613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9105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23A51-DC6A-4CD2-995A-EE23D00DA88C}"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3222496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623A51-DC6A-4CD2-995A-EE23D00DA88C}"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13085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623A51-DC6A-4CD2-995A-EE23D00DA88C}"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258077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623A51-DC6A-4CD2-995A-EE23D00DA88C}"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174096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23A51-DC6A-4CD2-995A-EE23D00DA88C}"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31229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23A51-DC6A-4CD2-995A-EE23D00DA88C}"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276146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23A51-DC6A-4CD2-995A-EE23D00DA88C}"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DAE40-64CF-4C60-9F0C-18C68CFDAA51}" type="slidenum">
              <a:rPr lang="en-US" smtClean="0"/>
              <a:t>‹#›</a:t>
            </a:fld>
            <a:endParaRPr lang="en-US"/>
          </a:p>
        </p:txBody>
      </p:sp>
    </p:spTree>
    <p:extLst>
      <p:ext uri="{BB962C8B-B14F-4D97-AF65-F5344CB8AC3E}">
        <p14:creationId xmlns:p14="http://schemas.microsoft.com/office/powerpoint/2010/main" val="112158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623A51-DC6A-4CD2-995A-EE23D00DA88C}" type="datetimeFigureOut">
              <a:rPr lang="en-US" smtClean="0"/>
              <a:t>12/8/2019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7DAE40-64CF-4C60-9F0C-18C68CFDAA51}" type="slidenum">
              <a:rPr lang="en-US" smtClean="0"/>
              <a:t>‹#›</a:t>
            </a:fld>
            <a:endParaRPr lang="en-US"/>
          </a:p>
        </p:txBody>
      </p:sp>
    </p:spTree>
    <p:extLst>
      <p:ext uri="{BB962C8B-B14F-4D97-AF65-F5344CB8AC3E}">
        <p14:creationId xmlns:p14="http://schemas.microsoft.com/office/powerpoint/2010/main" val="2383750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EEFB7-8266-4E67-8AC0-6AA887C98AC8}"/>
              </a:ext>
            </a:extLst>
          </p:cNvPr>
          <p:cNvSpPr>
            <a:spLocks noGrp="1"/>
          </p:cNvSpPr>
          <p:nvPr>
            <p:ph type="ctrTitle"/>
          </p:nvPr>
        </p:nvSpPr>
        <p:spPr>
          <a:xfrm>
            <a:off x="3854450" y="965200"/>
            <a:ext cx="7372350" cy="3404680"/>
          </a:xfrm>
        </p:spPr>
        <p:txBody>
          <a:bodyPr>
            <a:normAutofit/>
          </a:bodyPr>
          <a:lstStyle/>
          <a:p>
            <a:pPr algn="l">
              <a:lnSpc>
                <a:spcPct val="90000"/>
              </a:lnSpc>
            </a:pPr>
            <a:r>
              <a:rPr lang="en-US" sz="5600" dirty="0"/>
              <a:t>Predicting best investment opportunity on real estate using Zillow home value index</a:t>
            </a:r>
          </a:p>
        </p:txBody>
      </p:sp>
      <p:sp>
        <p:nvSpPr>
          <p:cNvPr id="3" name="Subtitle 2">
            <a:extLst>
              <a:ext uri="{FF2B5EF4-FFF2-40B4-BE49-F238E27FC236}">
                <a16:creationId xmlns:a16="http://schemas.microsoft.com/office/drawing/2014/main" id="{A3D1449D-0B65-4B52-B4C8-D2645184A8F5}"/>
              </a:ext>
            </a:extLst>
          </p:cNvPr>
          <p:cNvSpPr>
            <a:spLocks noGrp="1"/>
          </p:cNvSpPr>
          <p:nvPr>
            <p:ph type="subTitle" idx="1"/>
          </p:nvPr>
        </p:nvSpPr>
        <p:spPr>
          <a:xfrm>
            <a:off x="3854450" y="4503906"/>
            <a:ext cx="7372350" cy="1388892"/>
          </a:xfrm>
        </p:spPr>
        <p:txBody>
          <a:bodyPr>
            <a:normAutofit lnSpcReduction="10000"/>
          </a:bodyPr>
          <a:lstStyle/>
          <a:p>
            <a:r>
              <a:rPr lang="en-US" b="1" dirty="0"/>
              <a:t>IST-652 Final Project</a:t>
            </a:r>
          </a:p>
          <a:p>
            <a:r>
              <a:rPr lang="en-US" dirty="0"/>
              <a:t>By: </a:t>
            </a:r>
            <a:r>
              <a:rPr lang="en-US" dirty="0" err="1"/>
              <a:t>ThulasiRam</a:t>
            </a:r>
            <a:r>
              <a:rPr lang="en-US" dirty="0"/>
              <a:t> </a:t>
            </a:r>
            <a:r>
              <a:rPr lang="en-US" dirty="0" err="1"/>
              <a:t>RuppaKrishnan</a:t>
            </a:r>
            <a:endParaRPr lang="en-US" dirty="0"/>
          </a:p>
          <a:p>
            <a:r>
              <a:rPr lang="en-US" dirty="0"/>
              <a:t>Professor: Jason </a:t>
            </a:r>
            <a:r>
              <a:rPr lang="en-US" dirty="0" err="1"/>
              <a:t>Anastasopoulos</a:t>
            </a:r>
            <a:endParaRPr lang="en-US" dirty="0"/>
          </a:p>
          <a:p>
            <a:endParaRPr lang="en-US" dirty="0"/>
          </a:p>
        </p:txBody>
      </p:sp>
      <p:sp>
        <p:nvSpPr>
          <p:cNvPr id="10" name="Rectangle 9">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2" name="Group 11">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13"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Shape 16">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342724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E1F0-14EF-4687-85A8-7AF584C18BB4}"/>
              </a:ext>
            </a:extLst>
          </p:cNvPr>
          <p:cNvSpPr>
            <a:spLocks noGrp="1"/>
          </p:cNvSpPr>
          <p:nvPr>
            <p:ph type="title"/>
          </p:nvPr>
        </p:nvSpPr>
        <p:spPr>
          <a:xfrm>
            <a:off x="1688706" y="83372"/>
            <a:ext cx="10018713" cy="680421"/>
          </a:xfrm>
        </p:spPr>
        <p:txBody>
          <a:bodyPr>
            <a:normAutofit fontScale="90000"/>
          </a:bodyPr>
          <a:lstStyle/>
          <a:p>
            <a:r>
              <a:rPr lang="en-US" dirty="0"/>
              <a:t>Results</a:t>
            </a:r>
          </a:p>
        </p:txBody>
      </p:sp>
      <p:pic>
        <p:nvPicPr>
          <p:cNvPr id="3" name="Picture 2" descr="C:\Users\rkrishnan\AppData\Local\Microsoft\Windows\INetCache\Content.MSO\DAC62BC.tmp">
            <a:extLst>
              <a:ext uri="{FF2B5EF4-FFF2-40B4-BE49-F238E27FC236}">
                <a16:creationId xmlns:a16="http://schemas.microsoft.com/office/drawing/2014/main" id="{5ED7E398-6C95-4786-9FDF-5106BCE703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3437" y="763793"/>
            <a:ext cx="7916956" cy="5280082"/>
          </a:xfrm>
          <a:prstGeom prst="rect">
            <a:avLst/>
          </a:prstGeom>
          <a:noFill/>
          <a:ln>
            <a:noFill/>
          </a:ln>
        </p:spPr>
      </p:pic>
      <p:sp>
        <p:nvSpPr>
          <p:cNvPr id="4" name="Rectangle 3">
            <a:extLst>
              <a:ext uri="{FF2B5EF4-FFF2-40B4-BE49-F238E27FC236}">
                <a16:creationId xmlns:a16="http://schemas.microsoft.com/office/drawing/2014/main" id="{58C194D2-7ABE-4365-A1F3-25D8A88E49CE}"/>
              </a:ext>
            </a:extLst>
          </p:cNvPr>
          <p:cNvSpPr/>
          <p:nvPr/>
        </p:nvSpPr>
        <p:spPr>
          <a:xfrm>
            <a:off x="8506646" y="5279387"/>
            <a:ext cx="1274708" cy="373757"/>
          </a:xfrm>
          <a:prstGeom prst="rect">
            <a:avLst/>
          </a:prstGeom>
        </p:spPr>
        <p:txBody>
          <a:bodyPr wrap="non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2.5</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F17EDD5-C667-4E0D-9C40-6C8559050A9C}"/>
              </a:ext>
            </a:extLst>
          </p:cNvPr>
          <p:cNvSpPr/>
          <p:nvPr/>
        </p:nvSpPr>
        <p:spPr>
          <a:xfrm>
            <a:off x="3983915" y="6187880"/>
            <a:ext cx="6096000" cy="670120"/>
          </a:xfrm>
          <a:prstGeom prst="rect">
            <a:avLst/>
          </a:prstGeom>
        </p:spPr>
        <p:txBody>
          <a:bodyPr>
            <a:spAutoFit/>
          </a:bodyPr>
          <a:lstStyle/>
          <a:p>
            <a:pPr algn="just">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2.5</a:t>
            </a:r>
            <a:r>
              <a:rPr lang="en-US" dirty="0">
                <a:latin typeface="Arial" panose="020B0604020202020204" pitchFamily="34" charset="0"/>
                <a:ea typeface="Calibri" panose="020F0502020204030204" pitchFamily="34" charset="0"/>
                <a:cs typeface="Times New Roman" panose="02020603050405020304" pitchFamily="18" charset="0"/>
              </a:rPr>
              <a:t>: Shows the top 10 zip codes which yielded consistently higher returns in the past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237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A6425-3035-4FB4-865C-BD712E2E7925}"/>
              </a:ext>
            </a:extLst>
          </p:cNvPr>
          <p:cNvSpPr>
            <a:spLocks noGrp="1"/>
          </p:cNvSpPr>
          <p:nvPr>
            <p:ph type="title"/>
          </p:nvPr>
        </p:nvSpPr>
        <p:spPr>
          <a:xfrm>
            <a:off x="8341804" y="1048812"/>
            <a:ext cx="3461281" cy="1663964"/>
          </a:xfrm>
        </p:spPr>
        <p:txBody>
          <a:bodyPr vert="horz" lIns="91440" tIns="45720" rIns="91440" bIns="45720" rtlCol="0" anchor="b">
            <a:normAutofit/>
          </a:bodyPr>
          <a:lstStyle/>
          <a:p>
            <a:pPr algn="r"/>
            <a:r>
              <a:rPr lang="en-US" sz="4800" dirty="0"/>
              <a:t>Results Continued..</a:t>
            </a:r>
          </a:p>
        </p:txBody>
      </p:sp>
      <p:grpSp>
        <p:nvGrpSpPr>
          <p:cNvPr id="18" name="Group 17">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9"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1"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2"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6"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sers\rkrishnan\AppData\Local\Microsoft\Windows\INetCache\Content.MSO\7782242A.tmp">
            <a:extLst>
              <a:ext uri="{FF2B5EF4-FFF2-40B4-BE49-F238E27FC236}">
                <a16:creationId xmlns:a16="http://schemas.microsoft.com/office/drawing/2014/main" id="{526F9311-E1D0-44F2-B103-E93EB3F821F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28924" y="1957793"/>
            <a:ext cx="6202778" cy="2651687"/>
          </a:xfrm>
          <a:prstGeom prst="rect">
            <a:avLst/>
          </a:prstGeom>
          <a:noFill/>
        </p:spPr>
      </p:pic>
      <p:sp>
        <p:nvSpPr>
          <p:cNvPr id="4" name="Rectangle 3">
            <a:extLst>
              <a:ext uri="{FF2B5EF4-FFF2-40B4-BE49-F238E27FC236}">
                <a16:creationId xmlns:a16="http://schemas.microsoft.com/office/drawing/2014/main" id="{1FEEFAA0-C760-41E3-B0F6-D1E9B95EE9A1}"/>
              </a:ext>
            </a:extLst>
          </p:cNvPr>
          <p:cNvSpPr/>
          <p:nvPr/>
        </p:nvSpPr>
        <p:spPr>
          <a:xfrm>
            <a:off x="3069337" y="4718050"/>
            <a:ext cx="1274708" cy="373757"/>
          </a:xfrm>
          <a:prstGeom prst="rect">
            <a:avLst/>
          </a:prstGeom>
        </p:spPr>
        <p:txBody>
          <a:bodyPr wrap="non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2.6</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20BEF51-B133-47B8-BC9B-A2073C3D0F0E}"/>
              </a:ext>
            </a:extLst>
          </p:cNvPr>
          <p:cNvSpPr/>
          <p:nvPr/>
        </p:nvSpPr>
        <p:spPr>
          <a:xfrm>
            <a:off x="1030939" y="979743"/>
            <a:ext cx="6096000" cy="670120"/>
          </a:xfrm>
          <a:prstGeom prst="rect">
            <a:avLst/>
          </a:prstGeom>
        </p:spPr>
        <p:txBody>
          <a:bodyPr>
            <a:spAutoFit/>
          </a:bodyPr>
          <a:lstStyle/>
          <a:p>
            <a:pPr algn="just">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2.6</a:t>
            </a:r>
            <a:r>
              <a:rPr lang="en-US" dirty="0">
                <a:latin typeface="Arial" panose="020B0604020202020204" pitchFamily="34" charset="0"/>
                <a:ea typeface="Calibri" panose="020F0502020204030204" pitchFamily="34" charset="0"/>
                <a:cs typeface="Times New Roman" panose="02020603050405020304" pitchFamily="18" charset="0"/>
              </a:rPr>
              <a:t>: Shows the top 10 zip codes with highest return in 2018</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AC1B884B-CF25-47AA-B41D-FBC8AB66A604}"/>
              </a:ext>
            </a:extLst>
          </p:cNvPr>
          <p:cNvSpPr/>
          <p:nvPr/>
        </p:nvSpPr>
        <p:spPr>
          <a:xfrm>
            <a:off x="7589243" y="3968203"/>
            <a:ext cx="4476171" cy="966483"/>
          </a:xfrm>
          <a:prstGeom prst="rect">
            <a:avLst/>
          </a:prstGeom>
        </p:spPr>
        <p:txBody>
          <a:bodyPr wrap="square">
            <a:spAutoFit/>
          </a:bodyPr>
          <a:lstStyle/>
          <a:p>
            <a:pPr algn="just">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Table 2.1</a:t>
            </a:r>
            <a:r>
              <a:rPr lang="en-US" dirty="0">
                <a:latin typeface="Arial" panose="020B0604020202020204" pitchFamily="34" charset="0"/>
                <a:ea typeface="Calibri" panose="020F0502020204030204" pitchFamily="34" charset="0"/>
                <a:cs typeface="Times New Roman" panose="02020603050405020304" pitchFamily="18" charset="0"/>
              </a:rPr>
              <a:t>: It gives the top 3 </a:t>
            </a:r>
            <a:r>
              <a:rPr lang="en-US" dirty="0" err="1">
                <a:latin typeface="Arial" panose="020B0604020202020204" pitchFamily="34" charset="0"/>
                <a:ea typeface="Calibri" panose="020F0502020204030204" pitchFamily="34" charset="0"/>
                <a:cs typeface="Times New Roman" panose="02020603050405020304" pitchFamily="18" charset="0"/>
              </a:rPr>
              <a:t>zipcodes</a:t>
            </a:r>
            <a:r>
              <a:rPr lang="en-US" dirty="0">
                <a:latin typeface="Arial" panose="020B0604020202020204" pitchFamily="34" charset="0"/>
                <a:ea typeface="Calibri" panose="020F0502020204030204" pitchFamily="34" charset="0"/>
                <a:cs typeface="Times New Roman" panose="02020603050405020304" pitchFamily="18" charset="0"/>
              </a:rPr>
              <a:t> which are best for investment for the year 2018 based on the maximum log return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FF63F032-4192-4084-8D09-FEF843438999}"/>
              </a:ext>
            </a:extLst>
          </p:cNvPr>
          <p:cNvPicPr/>
          <p:nvPr/>
        </p:nvPicPr>
        <p:blipFill>
          <a:blip r:embed="rId4"/>
          <a:stretch>
            <a:fillRect/>
          </a:stretch>
        </p:blipFill>
        <p:spPr>
          <a:xfrm>
            <a:off x="266220" y="5259892"/>
            <a:ext cx="11742412" cy="1465393"/>
          </a:xfrm>
          <a:prstGeom prst="rect">
            <a:avLst/>
          </a:prstGeom>
        </p:spPr>
      </p:pic>
      <p:sp>
        <p:nvSpPr>
          <p:cNvPr id="7" name="Rectangle 6">
            <a:extLst>
              <a:ext uri="{FF2B5EF4-FFF2-40B4-BE49-F238E27FC236}">
                <a16:creationId xmlns:a16="http://schemas.microsoft.com/office/drawing/2014/main" id="{98EEAB7B-E5A2-42AE-8AE6-B991CAC95154}"/>
              </a:ext>
            </a:extLst>
          </p:cNvPr>
          <p:cNvSpPr/>
          <p:nvPr/>
        </p:nvSpPr>
        <p:spPr>
          <a:xfrm>
            <a:off x="5138594" y="6535998"/>
            <a:ext cx="1154995" cy="373757"/>
          </a:xfrm>
          <a:prstGeom prst="rect">
            <a:avLst/>
          </a:prstGeom>
        </p:spPr>
        <p:txBody>
          <a:bodyPr wrap="non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Table 2.1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670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E12AE88B-3B3C-443C-9EFC-05C01F9ABEAF}"/>
              </a:ext>
            </a:extLst>
          </p:cNvPr>
          <p:cNvSpPr>
            <a:spLocks noGrp="1"/>
          </p:cNvSpPr>
          <p:nvPr>
            <p:ph type="title"/>
          </p:nvPr>
        </p:nvSpPr>
        <p:spPr>
          <a:xfrm>
            <a:off x="1574800" y="173915"/>
            <a:ext cx="3922358" cy="579120"/>
          </a:xfrm>
        </p:spPr>
        <p:txBody>
          <a:bodyPr vert="horz" lIns="91440" tIns="45720" rIns="91440" bIns="45720" rtlCol="0" anchor="ctr">
            <a:noAutofit/>
          </a:bodyPr>
          <a:lstStyle/>
          <a:p>
            <a:r>
              <a:rPr lang="en-US" sz="4400" b="1" dirty="0"/>
              <a:t>Introduction</a:t>
            </a:r>
          </a:p>
        </p:txBody>
      </p:sp>
      <p:sp>
        <p:nvSpPr>
          <p:cNvPr id="3" name="Rectangle 2">
            <a:extLst>
              <a:ext uri="{FF2B5EF4-FFF2-40B4-BE49-F238E27FC236}">
                <a16:creationId xmlns:a16="http://schemas.microsoft.com/office/drawing/2014/main" id="{6D0FE92B-4108-49AA-879E-0FF93292AAF5}"/>
              </a:ext>
            </a:extLst>
          </p:cNvPr>
          <p:cNvSpPr/>
          <p:nvPr/>
        </p:nvSpPr>
        <p:spPr>
          <a:xfrm>
            <a:off x="1814156" y="961924"/>
            <a:ext cx="6265940" cy="2588845"/>
          </a:xfrm>
          <a:prstGeom prst="rect">
            <a:avLst/>
          </a:prstGeom>
        </p:spPr>
        <p:txBody>
          <a:bodyPr vert="horz" lIns="91440" tIns="45720" rIns="91440" bIns="45720" rtlCol="0" anchor="t">
            <a:noAutofit/>
          </a:bodyPr>
          <a:lstStyle/>
          <a:p>
            <a:pPr algn="just">
              <a:spcBef>
                <a:spcPct val="20000"/>
              </a:spcBef>
              <a:spcAft>
                <a:spcPts val="600"/>
              </a:spcAft>
              <a:buClr>
                <a:schemeClr val="accent1">
                  <a:lumMod val="75000"/>
                </a:schemeClr>
              </a:buClr>
              <a:buSzPct val="145000"/>
            </a:pPr>
            <a:r>
              <a:rPr lang="en-US" dirty="0"/>
              <a:t>Buying and owning real estate is an exciting investment strategy, that can be both satisfying and lucrative. Unlike stock and bond investors, prospective real estate owners can use leverage to buy a property by paying a portion of the total cost up front, then paying off the balance, plus interest, over time. While a traditional mortgage generally requires a 20% to 25% down payment, in some cases, a 5% down payment is all it takes to purchase an entire property. </a:t>
            </a:r>
          </a:p>
        </p:txBody>
      </p:sp>
      <p:pic>
        <p:nvPicPr>
          <p:cNvPr id="2" name="Picture 1">
            <a:extLst>
              <a:ext uri="{FF2B5EF4-FFF2-40B4-BE49-F238E27FC236}">
                <a16:creationId xmlns:a16="http://schemas.microsoft.com/office/drawing/2014/main" id="{6FFF5236-75AE-4C9D-A141-A72CAC3526A1}"/>
              </a:ext>
            </a:extLst>
          </p:cNvPr>
          <p:cNvPicPr/>
          <p:nvPr/>
        </p:nvPicPr>
        <p:blipFill>
          <a:blip r:embed="rId3"/>
          <a:stretch>
            <a:fillRect/>
          </a:stretch>
        </p:blipFill>
        <p:spPr>
          <a:xfrm>
            <a:off x="8391247" y="961924"/>
            <a:ext cx="3649941" cy="258884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B1BDFEBD-701C-4DF9-98A6-88823A4F9AE9}"/>
              </a:ext>
            </a:extLst>
          </p:cNvPr>
          <p:cNvSpPr txBox="1"/>
          <p:nvPr/>
        </p:nvSpPr>
        <p:spPr>
          <a:xfrm>
            <a:off x="1885951" y="4222112"/>
            <a:ext cx="9945333" cy="1754326"/>
          </a:xfrm>
          <a:prstGeom prst="rect">
            <a:avLst/>
          </a:prstGeom>
          <a:noFill/>
        </p:spPr>
        <p:txBody>
          <a:bodyPr wrap="square" rtlCol="0">
            <a:spAutoFit/>
          </a:bodyPr>
          <a:lstStyle/>
          <a:p>
            <a:r>
              <a:rPr lang="en-US" dirty="0"/>
              <a:t>Real estate is generally a great investment option. It can generate ongoing passive income and can be a good long-term investment if the value increases over time. You may even use it as a part of your overall strategy to begin building wealth.</a:t>
            </a:r>
          </a:p>
          <a:p>
            <a:endParaRPr lang="en-US" dirty="0"/>
          </a:p>
          <a:p>
            <a:r>
              <a:rPr lang="en-US" dirty="0"/>
              <a:t>The goal of the project is to predict the Zillow home value index and find out the </a:t>
            </a:r>
            <a:r>
              <a:rPr lang="en-US" dirty="0" err="1"/>
              <a:t>zipcodes</a:t>
            </a:r>
            <a:r>
              <a:rPr lang="en-US" dirty="0"/>
              <a:t> that are great for investment opportunity</a:t>
            </a:r>
          </a:p>
        </p:txBody>
      </p:sp>
    </p:spTree>
    <p:extLst>
      <p:ext uri="{BB962C8B-B14F-4D97-AF65-F5344CB8AC3E}">
        <p14:creationId xmlns:p14="http://schemas.microsoft.com/office/powerpoint/2010/main" val="31721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3" name="Picture 2">
            <a:extLst>
              <a:ext uri="{FF2B5EF4-FFF2-40B4-BE49-F238E27FC236}">
                <a16:creationId xmlns:a16="http://schemas.microsoft.com/office/drawing/2014/main" id="{8E010413-EE53-40FA-869D-93DBB450E78F}"/>
              </a:ext>
            </a:extLst>
          </p:cNvPr>
          <p:cNvPicPr/>
          <p:nvPr/>
        </p:nvPicPr>
        <p:blipFill rotWithShape="1">
          <a:blip r:embed="rId2">
            <a:alphaModFix amt="35000"/>
            <a:extLst/>
          </a:blip>
          <a:srcRect t="8909" b="7136"/>
          <a:stretch/>
        </p:blipFill>
        <p:spPr>
          <a:xfrm>
            <a:off x="20" y="10"/>
            <a:ext cx="12191980" cy="6857990"/>
          </a:xfrm>
          <a:prstGeom prst="rect">
            <a:avLst/>
          </a:prstGeom>
        </p:spPr>
      </p:pic>
      <p:sp>
        <p:nvSpPr>
          <p:cNvPr id="2" name="Title 1">
            <a:extLst>
              <a:ext uri="{FF2B5EF4-FFF2-40B4-BE49-F238E27FC236}">
                <a16:creationId xmlns:a16="http://schemas.microsoft.com/office/drawing/2014/main" id="{0E91CFF9-1DAE-4F01-B018-E7972EAE8CFF}"/>
              </a:ext>
            </a:extLst>
          </p:cNvPr>
          <p:cNvSpPr>
            <a:spLocks noGrp="1"/>
          </p:cNvSpPr>
          <p:nvPr>
            <p:ph type="title"/>
          </p:nvPr>
        </p:nvSpPr>
        <p:spPr>
          <a:xfrm>
            <a:off x="3534777" y="-86281"/>
            <a:ext cx="8574622" cy="986613"/>
          </a:xfrm>
        </p:spPr>
        <p:txBody>
          <a:bodyPr vert="horz" lIns="91440" tIns="45720" rIns="91440" bIns="45720" rtlCol="0" anchor="b">
            <a:normAutofit fontScale="90000"/>
          </a:bodyPr>
          <a:lstStyle/>
          <a:p>
            <a:pPr algn="r"/>
            <a:r>
              <a:rPr lang="en-US" sz="6000" dirty="0"/>
              <a:t>About the Data</a:t>
            </a:r>
          </a:p>
        </p:txBody>
      </p:sp>
      <p:grpSp>
        <p:nvGrpSpPr>
          <p:cNvPr id="27" name="Group 15">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7"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28"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19"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20"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21"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22"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4" name="Rectangle 3">
            <a:extLst>
              <a:ext uri="{FF2B5EF4-FFF2-40B4-BE49-F238E27FC236}">
                <a16:creationId xmlns:a16="http://schemas.microsoft.com/office/drawing/2014/main" id="{DA216B36-3C54-4FD6-B174-13745C66759C}"/>
              </a:ext>
            </a:extLst>
          </p:cNvPr>
          <p:cNvSpPr/>
          <p:nvPr/>
        </p:nvSpPr>
        <p:spPr>
          <a:xfrm>
            <a:off x="2127230" y="900332"/>
            <a:ext cx="9953961" cy="923330"/>
          </a:xfrm>
          <a:prstGeom prst="rect">
            <a:avLst/>
          </a:prstGeom>
        </p:spPr>
        <p:txBody>
          <a:bodyPr wrap="square">
            <a:spAutoFit/>
          </a:bodyPr>
          <a:lstStyle/>
          <a:p>
            <a:pPr algn="just"/>
            <a:r>
              <a:rPr lang="en-US" dirty="0">
                <a:latin typeface="Arial" panose="020B0604020202020204" pitchFamily="34" charset="0"/>
                <a:ea typeface="Calibri" panose="020F0502020204030204" pitchFamily="34" charset="0"/>
              </a:rPr>
              <a:t>Zillow has data on 110 million homes across the United States, not just those homes currently for sale. In addition to giving value estimates of homes, it offers several features including value changes of each home in a given time frame (such as one, five, or 10 years)</a:t>
            </a:r>
            <a:endParaRPr lang="en-US" dirty="0"/>
          </a:p>
        </p:txBody>
      </p:sp>
      <p:sp>
        <p:nvSpPr>
          <p:cNvPr id="5" name="Rectangle 4">
            <a:extLst>
              <a:ext uri="{FF2B5EF4-FFF2-40B4-BE49-F238E27FC236}">
                <a16:creationId xmlns:a16="http://schemas.microsoft.com/office/drawing/2014/main" id="{B5C10771-BB5C-4FD4-B427-929900456B73}"/>
              </a:ext>
            </a:extLst>
          </p:cNvPr>
          <p:cNvSpPr/>
          <p:nvPr/>
        </p:nvSpPr>
        <p:spPr>
          <a:xfrm>
            <a:off x="2127230" y="1748156"/>
            <a:ext cx="9679360" cy="106907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(files.zillowstatic.com/research/public/Zip/Zip_Zhvi_SingleFamilyResidence.csv)</a:t>
            </a: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The dataset (Zip_Zhvi_SingleFamilyResidence.csv) is a comma-separated files with the following variables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2500988-3C60-4459-B83C-DDAA31B1D478}"/>
              </a:ext>
            </a:extLst>
          </p:cNvPr>
          <p:cNvGraphicFramePr>
            <a:graphicFrameLocks noGrp="1"/>
          </p:cNvGraphicFramePr>
          <p:nvPr>
            <p:extLst>
              <p:ext uri="{D42A27DB-BD31-4B8C-83A1-F6EECF244321}">
                <p14:modId xmlns:p14="http://schemas.microsoft.com/office/powerpoint/2010/main" val="1467095597"/>
              </p:ext>
            </p:extLst>
          </p:nvPr>
        </p:nvGraphicFramePr>
        <p:xfrm>
          <a:off x="9237708" y="2578100"/>
          <a:ext cx="2761587" cy="4040769"/>
        </p:xfrm>
        <a:graphic>
          <a:graphicData uri="http://schemas.openxmlformats.org/drawingml/2006/table">
            <a:tbl>
              <a:tblPr firstRow="1" firstCol="1" bandRow="1">
                <a:tableStyleId>{5C22544A-7EE6-4342-B048-85BDC9FD1C3A}</a:tableStyleId>
              </a:tblPr>
              <a:tblGrid>
                <a:gridCol w="794262">
                  <a:extLst>
                    <a:ext uri="{9D8B030D-6E8A-4147-A177-3AD203B41FA5}">
                      <a16:colId xmlns:a16="http://schemas.microsoft.com/office/drawing/2014/main" val="2248068109"/>
                    </a:ext>
                  </a:extLst>
                </a:gridCol>
                <a:gridCol w="1967325">
                  <a:extLst>
                    <a:ext uri="{9D8B030D-6E8A-4147-A177-3AD203B41FA5}">
                      <a16:colId xmlns:a16="http://schemas.microsoft.com/office/drawing/2014/main" val="1504271236"/>
                    </a:ext>
                  </a:extLst>
                </a:gridCol>
              </a:tblGrid>
              <a:tr h="175960">
                <a:tc>
                  <a:txBody>
                    <a:bodyPr/>
                    <a:lstStyle/>
                    <a:p>
                      <a:pPr marL="0" marR="0">
                        <a:lnSpc>
                          <a:spcPct val="107000"/>
                        </a:lnSpc>
                        <a:spcBef>
                          <a:spcPts val="0"/>
                        </a:spcBef>
                        <a:spcAft>
                          <a:spcPts val="0"/>
                        </a:spcAft>
                      </a:pPr>
                      <a:r>
                        <a:rPr lang="en-US" sz="1100">
                          <a:effectLst/>
                        </a:rPr>
                        <a:t>RegionID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Unique Identifier for a Region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1421968555"/>
                  </a:ext>
                </a:extLst>
              </a:tr>
              <a:tr h="337562">
                <a:tc>
                  <a:txBody>
                    <a:bodyPr/>
                    <a:lstStyle/>
                    <a:p>
                      <a:pPr marL="0" marR="0">
                        <a:lnSpc>
                          <a:spcPct val="107000"/>
                        </a:lnSpc>
                        <a:spcBef>
                          <a:spcPts val="0"/>
                        </a:spcBef>
                        <a:spcAft>
                          <a:spcPts val="0"/>
                        </a:spcAft>
                      </a:pPr>
                      <a:r>
                        <a:rPr lang="en-US" sz="1100">
                          <a:effectLst/>
                        </a:rPr>
                        <a:t>RegionName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Region identified by zip code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3519277587"/>
                  </a:ext>
                </a:extLst>
              </a:tr>
              <a:tr h="175960">
                <a:tc>
                  <a:txBody>
                    <a:bodyPr/>
                    <a:lstStyle/>
                    <a:p>
                      <a:pPr marL="0" marR="0">
                        <a:lnSpc>
                          <a:spcPct val="107000"/>
                        </a:lnSpc>
                        <a:spcBef>
                          <a:spcPts val="0"/>
                        </a:spcBef>
                        <a:spcAft>
                          <a:spcPts val="0"/>
                        </a:spcAft>
                      </a:pPr>
                      <a:r>
                        <a:rPr lang="en-US" sz="1100">
                          <a:effectLst/>
                        </a:rPr>
                        <a:t>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City identified by zip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3969148342"/>
                  </a:ext>
                </a:extLst>
              </a:tr>
              <a:tr h="175960">
                <a:tc>
                  <a:txBody>
                    <a:bodyPr/>
                    <a:lstStyle/>
                    <a:p>
                      <a:pPr marL="0" marR="0">
                        <a:lnSpc>
                          <a:spcPct val="107000"/>
                        </a:lnSpc>
                        <a:spcBef>
                          <a:spcPts val="0"/>
                        </a:spcBef>
                        <a:spcAft>
                          <a:spcPts val="0"/>
                        </a:spcAft>
                      </a:pPr>
                      <a:r>
                        <a:rPr lang="en-US" sz="1100">
                          <a:effectLst/>
                        </a:rPr>
                        <a:t>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State identified by zip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1463594727"/>
                  </a:ext>
                </a:extLst>
              </a:tr>
              <a:tr h="175960">
                <a:tc>
                  <a:txBody>
                    <a:bodyPr/>
                    <a:lstStyle/>
                    <a:p>
                      <a:pPr marL="0" marR="0">
                        <a:lnSpc>
                          <a:spcPct val="107000"/>
                        </a:lnSpc>
                        <a:spcBef>
                          <a:spcPts val="0"/>
                        </a:spcBef>
                        <a:spcAft>
                          <a:spcPts val="0"/>
                        </a:spcAft>
                      </a:pPr>
                      <a:r>
                        <a:rPr lang="en-US" sz="1100">
                          <a:effectLst/>
                        </a:rPr>
                        <a:t>Metro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Metro identified by zip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3268174762"/>
                  </a:ext>
                </a:extLst>
              </a:tr>
              <a:tr h="337562">
                <a:tc>
                  <a:txBody>
                    <a:bodyPr/>
                    <a:lstStyle/>
                    <a:p>
                      <a:pPr marL="0" marR="0">
                        <a:lnSpc>
                          <a:spcPct val="107000"/>
                        </a:lnSpc>
                        <a:spcBef>
                          <a:spcPts val="0"/>
                        </a:spcBef>
                        <a:spcAft>
                          <a:spcPts val="0"/>
                        </a:spcAft>
                      </a:pPr>
                      <a:r>
                        <a:rPr lang="en-US" sz="1100">
                          <a:effectLst/>
                        </a:rPr>
                        <a:t>CountyName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County identified by zip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4114797198"/>
                  </a:ext>
                </a:extLst>
              </a:tr>
              <a:tr h="337562">
                <a:tc>
                  <a:txBody>
                    <a:bodyPr/>
                    <a:lstStyle/>
                    <a:p>
                      <a:pPr marL="0" marR="0">
                        <a:lnSpc>
                          <a:spcPct val="107000"/>
                        </a:lnSpc>
                        <a:spcBef>
                          <a:spcPts val="0"/>
                        </a:spcBef>
                        <a:spcAft>
                          <a:spcPts val="0"/>
                        </a:spcAft>
                      </a:pPr>
                      <a:r>
                        <a:rPr lang="en-US" sz="1100">
                          <a:effectLst/>
                        </a:rPr>
                        <a:t>SizeRank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Size identified based on 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4002662436"/>
                  </a:ext>
                </a:extLst>
              </a:tr>
              <a:tr h="175960">
                <a:tc>
                  <a:txBody>
                    <a:bodyPr/>
                    <a:lstStyle/>
                    <a:p>
                      <a:pPr marL="0" marR="0">
                        <a:lnSpc>
                          <a:spcPct val="107000"/>
                        </a:lnSpc>
                        <a:spcBef>
                          <a:spcPts val="0"/>
                        </a:spcBef>
                        <a:spcAft>
                          <a:spcPts val="0"/>
                        </a:spcAft>
                      </a:pPr>
                      <a:r>
                        <a:rPr lang="en-US" sz="1100">
                          <a:effectLst/>
                        </a:rPr>
                        <a:t>1996-04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Zhvi by zip code and year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1678948664"/>
                  </a:ext>
                </a:extLst>
              </a:tr>
              <a:tr h="175960">
                <a:tc>
                  <a:txBody>
                    <a:bodyPr/>
                    <a:lstStyle/>
                    <a:p>
                      <a:pPr marL="0" marR="0">
                        <a:lnSpc>
                          <a:spcPct val="107000"/>
                        </a:lnSpc>
                        <a:spcBef>
                          <a:spcPts val="0"/>
                        </a:spcBef>
                        <a:spcAft>
                          <a:spcPts val="0"/>
                        </a:spcAft>
                      </a:pPr>
                      <a:r>
                        <a:rPr lang="en-US" sz="1100">
                          <a:effectLst/>
                        </a:rPr>
                        <a:t>1996-05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Zhvi by zip code and year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2371591967"/>
                  </a:ext>
                </a:extLst>
              </a:tr>
              <a:tr h="175960">
                <a:tc>
                  <a:txBody>
                    <a:bodyPr/>
                    <a:lstStyle/>
                    <a:p>
                      <a:pPr marL="0" marR="0">
                        <a:lnSpc>
                          <a:spcPct val="107000"/>
                        </a:lnSpc>
                        <a:spcBef>
                          <a:spcPts val="0"/>
                        </a:spcBef>
                        <a:spcAft>
                          <a:spcPts val="0"/>
                        </a:spcAft>
                      </a:pPr>
                      <a:r>
                        <a:rPr lang="en-US" sz="1100">
                          <a:effectLst/>
                        </a:rPr>
                        <a:t>1996-06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Zhvi by zip code and year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3464853598"/>
                  </a:ext>
                </a:extLst>
              </a:tr>
              <a:tr h="527879">
                <a:tc>
                  <a:txBody>
                    <a:bodyPr/>
                    <a:lstStyle/>
                    <a:p>
                      <a:pPr marL="0" marR="0">
                        <a:lnSpc>
                          <a:spcPct val="107000"/>
                        </a:lnSpc>
                        <a:spcBef>
                          <a:spcPts val="0"/>
                        </a:spcBef>
                        <a:spcAft>
                          <a:spcPts val="0"/>
                        </a:spcAft>
                      </a:pPr>
                      <a:r>
                        <a:rPr lang="en-US" sz="1100">
                          <a:effectLst/>
                        </a:rPr>
                        <a:t>.</a:t>
                      </a:r>
                      <a:br>
                        <a:rPr lang="en-US" sz="1100">
                          <a:effectLst/>
                        </a:rPr>
                      </a:br>
                      <a:r>
                        <a:rPr lang="en-US" sz="1100">
                          <a:effectLst/>
                        </a:rPr>
                        <a:t>.</a:t>
                      </a:r>
                      <a:br>
                        <a:rPr lang="en-US" sz="1100">
                          <a:effectLst/>
                        </a:rPr>
                      </a:b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Zhvi by zip code and year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2658798899"/>
                  </a:ext>
                </a:extLst>
              </a:tr>
              <a:tr h="175960">
                <a:tc>
                  <a:txBody>
                    <a:bodyPr/>
                    <a:lstStyle/>
                    <a:p>
                      <a:pPr marL="0" marR="0">
                        <a:lnSpc>
                          <a:spcPct val="107000"/>
                        </a:lnSpc>
                        <a:spcBef>
                          <a:spcPts val="0"/>
                        </a:spcBef>
                        <a:spcAft>
                          <a:spcPts val="0"/>
                        </a:spcAft>
                      </a:pPr>
                      <a:r>
                        <a:rPr lang="en-US" sz="1100">
                          <a:effectLst/>
                        </a:rPr>
                        <a:t>2019-08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a:effectLst/>
                        </a:rPr>
                        <a:t>Zhvi by zip code and year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3714983333"/>
                  </a:ext>
                </a:extLst>
              </a:tr>
              <a:tr h="175960">
                <a:tc>
                  <a:txBody>
                    <a:bodyPr/>
                    <a:lstStyle/>
                    <a:p>
                      <a:pPr marL="0" marR="0">
                        <a:lnSpc>
                          <a:spcPct val="107000"/>
                        </a:lnSpc>
                        <a:spcBef>
                          <a:spcPts val="0"/>
                        </a:spcBef>
                        <a:spcAft>
                          <a:spcPts val="0"/>
                        </a:spcAft>
                      </a:pPr>
                      <a:r>
                        <a:rPr lang="en-US" sz="1100">
                          <a:effectLst/>
                        </a:rPr>
                        <a:t>2019-09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tc>
                  <a:txBody>
                    <a:bodyPr/>
                    <a:lstStyle/>
                    <a:p>
                      <a:pPr marL="0" marR="0">
                        <a:lnSpc>
                          <a:spcPct val="107000"/>
                        </a:lnSpc>
                        <a:spcBef>
                          <a:spcPts val="0"/>
                        </a:spcBef>
                        <a:spcAft>
                          <a:spcPts val="0"/>
                        </a:spcAft>
                      </a:pPr>
                      <a:r>
                        <a:rPr lang="en-US" sz="1100" dirty="0" err="1">
                          <a:effectLst/>
                        </a:rPr>
                        <a:t>Zhvi</a:t>
                      </a:r>
                      <a:r>
                        <a:rPr lang="en-US" sz="1100" dirty="0">
                          <a:effectLst/>
                        </a:rPr>
                        <a:t> by zip code and year month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985" marR="65985" marT="0" marB="0" anchor="b"/>
                </a:tc>
                <a:extLst>
                  <a:ext uri="{0D108BD9-81ED-4DB2-BD59-A6C34878D82A}">
                    <a16:rowId xmlns:a16="http://schemas.microsoft.com/office/drawing/2014/main" val="2315389535"/>
                  </a:ext>
                </a:extLst>
              </a:tr>
            </a:tbl>
          </a:graphicData>
        </a:graphic>
      </p:graphicFrame>
      <p:pic>
        <p:nvPicPr>
          <p:cNvPr id="29" name="Picture 28">
            <a:extLst>
              <a:ext uri="{FF2B5EF4-FFF2-40B4-BE49-F238E27FC236}">
                <a16:creationId xmlns:a16="http://schemas.microsoft.com/office/drawing/2014/main" id="{B30CC471-1BFB-41D8-A3C2-03F56BAC2E03}"/>
              </a:ext>
            </a:extLst>
          </p:cNvPr>
          <p:cNvPicPr/>
          <p:nvPr/>
        </p:nvPicPr>
        <p:blipFill>
          <a:blip r:embed="rId3"/>
          <a:stretch>
            <a:fillRect/>
          </a:stretch>
        </p:blipFill>
        <p:spPr>
          <a:xfrm>
            <a:off x="192705" y="3159425"/>
            <a:ext cx="8852298" cy="2059978"/>
          </a:xfrm>
          <a:prstGeom prst="rect">
            <a:avLst/>
          </a:prstGeom>
        </p:spPr>
      </p:pic>
      <p:sp>
        <p:nvSpPr>
          <p:cNvPr id="7" name="Rectangle 6">
            <a:extLst>
              <a:ext uri="{FF2B5EF4-FFF2-40B4-BE49-F238E27FC236}">
                <a16:creationId xmlns:a16="http://schemas.microsoft.com/office/drawing/2014/main" id="{8E43A0C9-BCA5-40A3-9FBA-5B3D74D4AF46}"/>
              </a:ext>
            </a:extLst>
          </p:cNvPr>
          <p:cNvSpPr/>
          <p:nvPr/>
        </p:nvSpPr>
        <p:spPr>
          <a:xfrm>
            <a:off x="1628755" y="5395321"/>
            <a:ext cx="6096000" cy="670120"/>
          </a:xfrm>
          <a:prstGeom prst="rect">
            <a:avLst/>
          </a:prstGeom>
        </p:spPr>
        <p:txBody>
          <a:bodyPr>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Table 1.1 Sample </a:t>
            </a:r>
            <a:r>
              <a:rPr lang="en-US" b="1" dirty="0" err="1">
                <a:latin typeface="Arial" panose="020B0604020202020204" pitchFamily="34" charset="0"/>
                <a:ea typeface="Calibri" panose="020F0502020204030204" pitchFamily="34" charset="0"/>
                <a:cs typeface="Times New Roman" panose="02020603050405020304" pitchFamily="18" charset="0"/>
              </a:rPr>
              <a:t>Zip_Zhvi_SingleFamilyResidence</a:t>
            </a:r>
            <a:r>
              <a:rPr lang="en-US" b="1" dirty="0">
                <a:latin typeface="Arial" panose="020B0604020202020204" pitchFamily="34" charset="0"/>
                <a:ea typeface="Calibri" panose="020F0502020204030204" pitchFamily="34" charset="0"/>
                <a:cs typeface="Times New Roman" panose="02020603050405020304" pitchFamily="18" charset="0"/>
              </a:rPr>
              <a:t> dataset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3686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3" name="Picture 2">
            <a:extLst>
              <a:ext uri="{FF2B5EF4-FFF2-40B4-BE49-F238E27FC236}">
                <a16:creationId xmlns:a16="http://schemas.microsoft.com/office/drawing/2014/main" id="{8E010413-EE53-40FA-869D-93DBB450E78F}"/>
              </a:ext>
            </a:extLst>
          </p:cNvPr>
          <p:cNvPicPr/>
          <p:nvPr/>
        </p:nvPicPr>
        <p:blipFill rotWithShape="1">
          <a:blip r:embed="rId2">
            <a:alphaModFix amt="35000"/>
            <a:extLst/>
          </a:blip>
          <a:srcRect t="8909" b="7136"/>
          <a:stretch/>
        </p:blipFill>
        <p:spPr>
          <a:xfrm>
            <a:off x="20" y="10"/>
            <a:ext cx="12191980" cy="6857990"/>
          </a:xfrm>
          <a:prstGeom prst="rect">
            <a:avLst/>
          </a:prstGeom>
        </p:spPr>
      </p:pic>
      <p:sp>
        <p:nvSpPr>
          <p:cNvPr id="2" name="Title 1">
            <a:extLst>
              <a:ext uri="{FF2B5EF4-FFF2-40B4-BE49-F238E27FC236}">
                <a16:creationId xmlns:a16="http://schemas.microsoft.com/office/drawing/2014/main" id="{0E91CFF9-1DAE-4F01-B018-E7972EAE8CFF}"/>
              </a:ext>
            </a:extLst>
          </p:cNvPr>
          <p:cNvSpPr>
            <a:spLocks noGrp="1"/>
          </p:cNvSpPr>
          <p:nvPr>
            <p:ph type="title"/>
          </p:nvPr>
        </p:nvSpPr>
        <p:spPr>
          <a:xfrm>
            <a:off x="3534777" y="-86281"/>
            <a:ext cx="8574622" cy="986613"/>
          </a:xfrm>
        </p:spPr>
        <p:txBody>
          <a:bodyPr vert="horz" lIns="91440" tIns="45720" rIns="91440" bIns="45720" rtlCol="0" anchor="b">
            <a:normAutofit fontScale="90000"/>
          </a:bodyPr>
          <a:lstStyle/>
          <a:p>
            <a:pPr algn="r"/>
            <a:r>
              <a:rPr lang="en-US" sz="6000" dirty="0"/>
              <a:t>Additional Dataset</a:t>
            </a:r>
          </a:p>
        </p:txBody>
      </p:sp>
      <p:grpSp>
        <p:nvGrpSpPr>
          <p:cNvPr id="27" name="Group 15">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7"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28"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19"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20"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21"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22"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4" name="Rectangle 3">
            <a:extLst>
              <a:ext uri="{FF2B5EF4-FFF2-40B4-BE49-F238E27FC236}">
                <a16:creationId xmlns:a16="http://schemas.microsoft.com/office/drawing/2014/main" id="{DA216B36-3C54-4FD6-B174-13745C66759C}"/>
              </a:ext>
            </a:extLst>
          </p:cNvPr>
          <p:cNvSpPr/>
          <p:nvPr/>
        </p:nvSpPr>
        <p:spPr>
          <a:xfrm>
            <a:off x="2127230" y="900332"/>
            <a:ext cx="9953961" cy="369332"/>
          </a:xfrm>
          <a:prstGeom prst="rect">
            <a:avLst/>
          </a:prstGeom>
        </p:spPr>
        <p:txBody>
          <a:bodyPr wrap="square">
            <a:spAutoFit/>
          </a:bodyPr>
          <a:lstStyle/>
          <a:p>
            <a:pPr algn="just"/>
            <a:r>
              <a:rPr lang="en-US" dirty="0"/>
              <a:t>Unemployment rate from Bureau of Labor Statistics and Census data </a:t>
            </a:r>
          </a:p>
        </p:txBody>
      </p:sp>
      <p:pic>
        <p:nvPicPr>
          <p:cNvPr id="23" name="Picture 22">
            <a:extLst>
              <a:ext uri="{FF2B5EF4-FFF2-40B4-BE49-F238E27FC236}">
                <a16:creationId xmlns:a16="http://schemas.microsoft.com/office/drawing/2014/main" id="{5D0329BD-CFEB-46CC-84C1-9C1E3ABE4E46}"/>
              </a:ext>
            </a:extLst>
          </p:cNvPr>
          <p:cNvPicPr/>
          <p:nvPr/>
        </p:nvPicPr>
        <p:blipFill>
          <a:blip r:embed="rId3"/>
          <a:stretch>
            <a:fillRect/>
          </a:stretch>
        </p:blipFill>
        <p:spPr>
          <a:xfrm>
            <a:off x="9018038" y="801854"/>
            <a:ext cx="3040380" cy="2985770"/>
          </a:xfrm>
          <a:prstGeom prst="rect">
            <a:avLst/>
          </a:prstGeom>
        </p:spPr>
      </p:pic>
      <p:graphicFrame>
        <p:nvGraphicFramePr>
          <p:cNvPr id="8" name="Table 7">
            <a:extLst>
              <a:ext uri="{FF2B5EF4-FFF2-40B4-BE49-F238E27FC236}">
                <a16:creationId xmlns:a16="http://schemas.microsoft.com/office/drawing/2014/main" id="{E986101B-BBE4-47CB-85E9-56B3603B08FE}"/>
              </a:ext>
            </a:extLst>
          </p:cNvPr>
          <p:cNvGraphicFramePr>
            <a:graphicFrameLocks noGrp="1"/>
          </p:cNvGraphicFramePr>
          <p:nvPr>
            <p:extLst>
              <p:ext uri="{D42A27DB-BD31-4B8C-83A1-F6EECF244321}">
                <p14:modId xmlns:p14="http://schemas.microsoft.com/office/powerpoint/2010/main" val="406094068"/>
              </p:ext>
            </p:extLst>
          </p:nvPr>
        </p:nvGraphicFramePr>
        <p:xfrm>
          <a:off x="2166504" y="1798196"/>
          <a:ext cx="6691255" cy="1989428"/>
        </p:xfrm>
        <a:graphic>
          <a:graphicData uri="http://schemas.openxmlformats.org/drawingml/2006/table">
            <a:tbl>
              <a:tblPr firstRow="1" firstCol="1" bandRow="1">
                <a:tableStyleId>{5C22544A-7EE6-4342-B048-85BDC9FD1C3A}</a:tableStyleId>
              </a:tblPr>
              <a:tblGrid>
                <a:gridCol w="1652376">
                  <a:extLst>
                    <a:ext uri="{9D8B030D-6E8A-4147-A177-3AD203B41FA5}">
                      <a16:colId xmlns:a16="http://schemas.microsoft.com/office/drawing/2014/main" val="3984658145"/>
                    </a:ext>
                  </a:extLst>
                </a:gridCol>
                <a:gridCol w="5038879">
                  <a:extLst>
                    <a:ext uri="{9D8B030D-6E8A-4147-A177-3AD203B41FA5}">
                      <a16:colId xmlns:a16="http://schemas.microsoft.com/office/drawing/2014/main" val="3056593262"/>
                    </a:ext>
                  </a:extLst>
                </a:gridCol>
              </a:tblGrid>
              <a:tr h="1093251">
                <a:tc>
                  <a:txBody>
                    <a:bodyPr/>
                    <a:lstStyle/>
                    <a:p>
                      <a:pPr marL="0" marR="0">
                        <a:lnSpc>
                          <a:spcPct val="107000"/>
                        </a:lnSpc>
                        <a:spcBef>
                          <a:spcPts val="0"/>
                        </a:spcBef>
                        <a:spcAft>
                          <a:spcPts val="0"/>
                        </a:spcAft>
                      </a:pPr>
                      <a:r>
                        <a:rPr lang="en-US" sz="1100">
                          <a:effectLst/>
                        </a:rPr>
                        <a:t>series_id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Unique identifier for a metric published by bureau</a:t>
                      </a:r>
                      <a:br>
                        <a:rPr lang="en-US" sz="1100">
                          <a:effectLst/>
                        </a:rPr>
                      </a:br>
                      <a:r>
                        <a:rPr lang="en-US" sz="1100">
                          <a:effectLst/>
                        </a:rPr>
                        <a:t>LASST100000000000003 represents Unemployment Rate by state where the two digits (10) followed by "LASST" represents the identifier for state (10 </a:t>
                      </a:r>
                      <a:r>
                        <a:rPr lang="en-US" sz="1100">
                          <a:effectLst/>
                          <a:sym typeface="Wingdings" panose="05000000000000000000" pitchFamily="2" charset="2"/>
                        </a:rPr>
                        <a:t></a:t>
                      </a:r>
                      <a:r>
                        <a:rPr lang="en-US" sz="1100">
                          <a:effectLst/>
                        </a:rPr>
                        <a:t> Delaware)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6231848"/>
                  </a:ext>
                </a:extLst>
              </a:tr>
              <a:tr h="182209">
                <a:tc>
                  <a:txBody>
                    <a:bodyPr/>
                    <a:lstStyle/>
                    <a:p>
                      <a:pPr marL="0" marR="0">
                        <a:lnSpc>
                          <a:spcPct val="107000"/>
                        </a:lnSpc>
                        <a:spcBef>
                          <a:spcPts val="0"/>
                        </a:spcBef>
                        <a:spcAft>
                          <a:spcPts val="0"/>
                        </a:spcAft>
                      </a:pPr>
                      <a:r>
                        <a:rPr lang="en-US" sz="1100">
                          <a:effectLst/>
                        </a:rPr>
                        <a:t>year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year when the metrics value is recorded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7820570"/>
                  </a:ext>
                </a:extLst>
              </a:tr>
              <a:tr h="182209">
                <a:tc>
                  <a:txBody>
                    <a:bodyPr/>
                    <a:lstStyle/>
                    <a:p>
                      <a:pPr marL="0" marR="0">
                        <a:lnSpc>
                          <a:spcPct val="107000"/>
                        </a:lnSpc>
                        <a:spcBef>
                          <a:spcPts val="0"/>
                        </a:spcBef>
                        <a:spcAft>
                          <a:spcPts val="0"/>
                        </a:spcAft>
                      </a:pPr>
                      <a:r>
                        <a:rPr lang="en-US" sz="1100">
                          <a:effectLst/>
                        </a:rPr>
                        <a:t>period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identifier for month when the metric value is recorded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2157043"/>
                  </a:ext>
                </a:extLst>
              </a:tr>
              <a:tr h="349550">
                <a:tc>
                  <a:txBody>
                    <a:bodyPr/>
                    <a:lstStyle/>
                    <a:p>
                      <a:pPr marL="0" marR="0">
                        <a:lnSpc>
                          <a:spcPct val="107000"/>
                        </a:lnSpc>
                        <a:spcBef>
                          <a:spcPts val="0"/>
                        </a:spcBef>
                        <a:spcAft>
                          <a:spcPts val="0"/>
                        </a:spcAft>
                      </a:pPr>
                      <a:r>
                        <a:rPr lang="en-US" sz="11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metric value where the metric in this case is unemployment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97372273"/>
                  </a:ext>
                </a:extLst>
              </a:tr>
              <a:tr h="182209">
                <a:tc>
                  <a:txBody>
                    <a:bodyPr/>
                    <a:lstStyle/>
                    <a:p>
                      <a:pPr marL="0" marR="0">
                        <a:lnSpc>
                          <a:spcPct val="107000"/>
                        </a:lnSpc>
                        <a:spcBef>
                          <a:spcPts val="0"/>
                        </a:spcBef>
                        <a:spcAft>
                          <a:spcPts val="0"/>
                        </a:spcAft>
                      </a:pPr>
                      <a:r>
                        <a:rPr lang="en-US" sz="1100">
                          <a:effectLst/>
                        </a:rPr>
                        <a:t>footnote_codes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notes/comments if applicable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5551755"/>
                  </a:ext>
                </a:extLst>
              </a:tr>
            </a:tbl>
          </a:graphicData>
        </a:graphic>
      </p:graphicFrame>
      <p:pic>
        <p:nvPicPr>
          <p:cNvPr id="2050" name="Picture 17">
            <a:extLst>
              <a:ext uri="{FF2B5EF4-FFF2-40B4-BE49-F238E27FC236}">
                <a16:creationId xmlns:a16="http://schemas.microsoft.com/office/drawing/2014/main" id="{64C37A52-D90B-4696-B767-741E1BA29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599" y="4092541"/>
            <a:ext cx="10972800" cy="12619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6">
            <a:extLst>
              <a:ext uri="{FF2B5EF4-FFF2-40B4-BE49-F238E27FC236}">
                <a16:creationId xmlns:a16="http://schemas.microsoft.com/office/drawing/2014/main" id="{7D5B1496-4F50-455E-8743-92CFECA71F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599" y="4226490"/>
            <a:ext cx="10972800" cy="15533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DD1BBE4C-D1D9-4462-BA53-143636FBED6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4">
            <a:extLst>
              <a:ext uri="{FF2B5EF4-FFF2-40B4-BE49-F238E27FC236}">
                <a16:creationId xmlns:a16="http://schemas.microsoft.com/office/drawing/2014/main" id="{5BAA3A61-0BE1-435F-A5DC-3471509889E5}"/>
              </a:ext>
            </a:extLst>
          </p:cNvPr>
          <p:cNvSpPr>
            <a:spLocks noChangeArrowheads="1"/>
          </p:cNvSpPr>
          <p:nvPr/>
        </p:nvSpPr>
        <p:spPr bwMode="auto">
          <a:xfrm>
            <a:off x="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 name="Picture 29">
            <a:extLst>
              <a:ext uri="{FF2B5EF4-FFF2-40B4-BE49-F238E27FC236}">
                <a16:creationId xmlns:a16="http://schemas.microsoft.com/office/drawing/2014/main" id="{4145A6BF-4677-4F31-97F8-0229C11EE172}"/>
              </a:ext>
            </a:extLst>
          </p:cNvPr>
          <p:cNvPicPr/>
          <p:nvPr/>
        </p:nvPicPr>
        <p:blipFill>
          <a:blip r:embed="rId6"/>
          <a:stretch>
            <a:fillRect/>
          </a:stretch>
        </p:blipFill>
        <p:spPr>
          <a:xfrm>
            <a:off x="6456556" y="4559935"/>
            <a:ext cx="5189344" cy="2050566"/>
          </a:xfrm>
          <a:prstGeom prst="rect">
            <a:avLst/>
          </a:prstGeom>
        </p:spPr>
      </p:pic>
    </p:spTree>
    <p:extLst>
      <p:ext uri="{BB962C8B-B14F-4D97-AF65-F5344CB8AC3E}">
        <p14:creationId xmlns:p14="http://schemas.microsoft.com/office/powerpoint/2010/main" val="4101904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FD22-F954-4A21-955F-450B4C6EF1B1}"/>
              </a:ext>
            </a:extLst>
          </p:cNvPr>
          <p:cNvSpPr>
            <a:spLocks noGrp="1"/>
          </p:cNvSpPr>
          <p:nvPr>
            <p:ph type="title"/>
          </p:nvPr>
        </p:nvSpPr>
        <p:spPr>
          <a:xfrm>
            <a:off x="1839313" y="104888"/>
            <a:ext cx="10018713" cy="884816"/>
          </a:xfrm>
        </p:spPr>
        <p:txBody>
          <a:bodyPr/>
          <a:lstStyle/>
          <a:p>
            <a:r>
              <a:rPr lang="en-US" dirty="0"/>
              <a:t>Analysis</a:t>
            </a:r>
          </a:p>
        </p:txBody>
      </p:sp>
      <p:sp>
        <p:nvSpPr>
          <p:cNvPr id="3" name="Rectangle 2">
            <a:extLst>
              <a:ext uri="{FF2B5EF4-FFF2-40B4-BE49-F238E27FC236}">
                <a16:creationId xmlns:a16="http://schemas.microsoft.com/office/drawing/2014/main" id="{BCE8146C-E0E7-4590-A19D-167ED139B6CD}"/>
              </a:ext>
            </a:extLst>
          </p:cNvPr>
          <p:cNvSpPr/>
          <p:nvPr/>
        </p:nvSpPr>
        <p:spPr>
          <a:xfrm>
            <a:off x="1982991" y="1128573"/>
            <a:ext cx="10018713" cy="670120"/>
          </a:xfrm>
          <a:prstGeom prst="rect">
            <a:avLst/>
          </a:prstGeom>
        </p:spPr>
        <p:txBody>
          <a:bodyPr wrap="square">
            <a:spAutoFit/>
          </a:bodyPr>
          <a:lstStyle/>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After cleaning the dataset, exploratory data analysis is performed on top of this dataset to study each variable and its interaction with one another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9C5A81A-49F3-4BDE-B0DC-FF8DCAB0A124}"/>
              </a:ext>
            </a:extLst>
          </p:cNvPr>
          <p:cNvPicPr/>
          <p:nvPr/>
        </p:nvPicPr>
        <p:blipFill>
          <a:blip r:embed="rId2"/>
          <a:stretch>
            <a:fillRect/>
          </a:stretch>
        </p:blipFill>
        <p:spPr>
          <a:xfrm>
            <a:off x="2263588" y="2067634"/>
            <a:ext cx="8733826" cy="2841924"/>
          </a:xfrm>
          <a:prstGeom prst="rect">
            <a:avLst/>
          </a:prstGeom>
        </p:spPr>
      </p:pic>
      <p:sp>
        <p:nvSpPr>
          <p:cNvPr id="5" name="Rectangle 4">
            <a:extLst>
              <a:ext uri="{FF2B5EF4-FFF2-40B4-BE49-F238E27FC236}">
                <a16:creationId xmlns:a16="http://schemas.microsoft.com/office/drawing/2014/main" id="{03C42421-4D2D-4797-B91A-77691BF80E11}"/>
              </a:ext>
            </a:extLst>
          </p:cNvPr>
          <p:cNvSpPr/>
          <p:nvPr/>
        </p:nvSpPr>
        <p:spPr>
          <a:xfrm>
            <a:off x="5717640" y="5205920"/>
            <a:ext cx="1274708" cy="373757"/>
          </a:xfrm>
          <a:prstGeom prst="rect">
            <a:avLst/>
          </a:prstGeom>
        </p:spPr>
        <p:txBody>
          <a:bodyPr wrap="non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71D1D5B5-7C0C-4693-A3DF-C578996F1195}"/>
              </a:ext>
            </a:extLst>
          </p:cNvPr>
          <p:cNvSpPr/>
          <p:nvPr/>
        </p:nvSpPr>
        <p:spPr>
          <a:xfrm>
            <a:off x="4123765" y="5876039"/>
            <a:ext cx="6096000" cy="966483"/>
          </a:xfrm>
          <a:prstGeom prst="rect">
            <a:avLst/>
          </a:prstGeom>
        </p:spPr>
        <p:txBody>
          <a:bodyPr>
            <a:spAutoFit/>
          </a:bodyPr>
          <a:lstStyle/>
          <a:p>
            <a:pPr algn="just">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1.1</a:t>
            </a:r>
            <a:r>
              <a:rPr lang="en-US" dirty="0">
                <a:latin typeface="Arial" panose="020B0604020202020204" pitchFamily="34" charset="0"/>
                <a:ea typeface="Calibri" panose="020F0502020204030204" pitchFamily="34" charset="0"/>
                <a:cs typeface="Times New Roman" panose="02020603050405020304" pitchFamily="18" charset="0"/>
              </a:rPr>
              <a:t>: This gives the distribution of median housing value for Hot Springs, Little Rock, Fayetteville, Searcy and its trend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198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4" name="Group 13">
            <a:extLst>
              <a:ext uri="{FF2B5EF4-FFF2-40B4-BE49-F238E27FC236}">
                <a16:creationId xmlns:a16="http://schemas.microsoft.com/office/drawing/2014/main" id="{DD58CC35-7270-4AD2-8792-2D2E934CD6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5" name="Freeform 6">
              <a:extLst>
                <a:ext uri="{FF2B5EF4-FFF2-40B4-BE49-F238E27FC236}">
                  <a16:creationId xmlns:a16="http://schemas.microsoft.com/office/drawing/2014/main" id="{03BC05D6-945D-49D6-AD12-785A6998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6" name="Freeform 7">
              <a:extLst>
                <a:ext uri="{FF2B5EF4-FFF2-40B4-BE49-F238E27FC236}">
                  <a16:creationId xmlns:a16="http://schemas.microsoft.com/office/drawing/2014/main" id="{6A42BEE3-F173-4D31-9A98-D9577034A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7" name="Freeform 9">
              <a:extLst>
                <a:ext uri="{FF2B5EF4-FFF2-40B4-BE49-F238E27FC236}">
                  <a16:creationId xmlns:a16="http://schemas.microsoft.com/office/drawing/2014/main" id="{BD131322-78B2-4EAC-961C-DC16216EC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8" name="Freeform 10">
              <a:extLst>
                <a:ext uri="{FF2B5EF4-FFF2-40B4-BE49-F238E27FC236}">
                  <a16:creationId xmlns:a16="http://schemas.microsoft.com/office/drawing/2014/main" id="{5A685BC6-9921-44E3-86D9-D15AB6393D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9" name="Freeform 11">
              <a:extLst>
                <a:ext uri="{FF2B5EF4-FFF2-40B4-BE49-F238E27FC236}">
                  <a16:creationId xmlns:a16="http://schemas.microsoft.com/office/drawing/2014/main" id="{99E9A136-C426-4D4A-9ACE-AA69BB7FD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0" name="Freeform 12">
              <a:extLst>
                <a:ext uri="{FF2B5EF4-FFF2-40B4-BE49-F238E27FC236}">
                  <a16:creationId xmlns:a16="http://schemas.microsoft.com/office/drawing/2014/main" id="{D55B2D10-C6DF-4033-940F-915CFDAE5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FCEFD22-F954-4A21-955F-450B4C6EF1B1}"/>
              </a:ext>
            </a:extLst>
          </p:cNvPr>
          <p:cNvSpPr>
            <a:spLocks noGrp="1"/>
          </p:cNvSpPr>
          <p:nvPr>
            <p:ph type="title"/>
          </p:nvPr>
        </p:nvSpPr>
        <p:spPr>
          <a:xfrm>
            <a:off x="7287687" y="-150103"/>
            <a:ext cx="4904313" cy="2086683"/>
          </a:xfrm>
        </p:spPr>
        <p:txBody>
          <a:bodyPr vert="horz" lIns="91440" tIns="45720" rIns="91440" bIns="45720" rtlCol="0" anchor="b">
            <a:normAutofit/>
          </a:bodyPr>
          <a:lstStyle/>
          <a:p>
            <a:pPr algn="r"/>
            <a:r>
              <a:rPr lang="en-US" sz="6000" dirty="0"/>
              <a:t>Analysis Continued..</a:t>
            </a:r>
          </a:p>
        </p:txBody>
      </p:sp>
      <p:pic>
        <p:nvPicPr>
          <p:cNvPr id="7" name="Picture 6">
            <a:extLst>
              <a:ext uri="{FF2B5EF4-FFF2-40B4-BE49-F238E27FC236}">
                <a16:creationId xmlns:a16="http://schemas.microsoft.com/office/drawing/2014/main" id="{4851A773-63CC-452A-A0BF-244725D61351}"/>
              </a:ext>
            </a:extLst>
          </p:cNvPr>
          <p:cNvPicPr/>
          <p:nvPr/>
        </p:nvPicPr>
        <p:blipFill>
          <a:blip r:embed="rId3"/>
          <a:stretch>
            <a:fillRect/>
          </a:stretch>
        </p:blipFill>
        <p:spPr>
          <a:xfrm>
            <a:off x="133730" y="118582"/>
            <a:ext cx="5427282" cy="179100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8" name="Picture 7">
            <a:extLst>
              <a:ext uri="{FF2B5EF4-FFF2-40B4-BE49-F238E27FC236}">
                <a16:creationId xmlns:a16="http://schemas.microsoft.com/office/drawing/2014/main" id="{91DBFBC0-460B-42CA-A277-B5B08687CAE7}"/>
              </a:ext>
            </a:extLst>
          </p:cNvPr>
          <p:cNvPicPr/>
          <p:nvPr/>
        </p:nvPicPr>
        <p:blipFill>
          <a:blip r:embed="rId4"/>
          <a:stretch>
            <a:fillRect/>
          </a:stretch>
        </p:blipFill>
        <p:spPr>
          <a:xfrm>
            <a:off x="146523" y="2299587"/>
            <a:ext cx="5427282" cy="247323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9" name="Picture 8">
            <a:extLst>
              <a:ext uri="{FF2B5EF4-FFF2-40B4-BE49-F238E27FC236}">
                <a16:creationId xmlns:a16="http://schemas.microsoft.com/office/drawing/2014/main" id="{9D739C69-A005-450E-B216-13A83DA9BBAD}"/>
              </a:ext>
            </a:extLst>
          </p:cNvPr>
          <p:cNvPicPr/>
          <p:nvPr/>
        </p:nvPicPr>
        <p:blipFill>
          <a:blip r:embed="rId5"/>
          <a:stretch>
            <a:fillRect/>
          </a:stretch>
        </p:blipFill>
        <p:spPr>
          <a:xfrm>
            <a:off x="133730" y="5051331"/>
            <a:ext cx="5503277" cy="180666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0" name="Rectangle 9">
            <a:extLst>
              <a:ext uri="{FF2B5EF4-FFF2-40B4-BE49-F238E27FC236}">
                <a16:creationId xmlns:a16="http://schemas.microsoft.com/office/drawing/2014/main" id="{DF29045D-6694-4FB5-B81E-BF0123E9A4B8}"/>
              </a:ext>
            </a:extLst>
          </p:cNvPr>
          <p:cNvSpPr/>
          <p:nvPr/>
        </p:nvSpPr>
        <p:spPr>
          <a:xfrm>
            <a:off x="2274093" y="716561"/>
            <a:ext cx="1063625" cy="670120"/>
          </a:xfrm>
          <a:prstGeom prst="rect">
            <a:avLst/>
          </a:prstGeom>
        </p:spPr>
        <p:txBody>
          <a:bodyPr wrap="squar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1.2</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E420AE54-3249-4712-B22D-DE7783BE3DFA}"/>
              </a:ext>
            </a:extLst>
          </p:cNvPr>
          <p:cNvSpPr/>
          <p:nvPr/>
        </p:nvSpPr>
        <p:spPr>
          <a:xfrm>
            <a:off x="4121970" y="2391221"/>
            <a:ext cx="1274708" cy="373757"/>
          </a:xfrm>
          <a:prstGeom prst="rect">
            <a:avLst/>
          </a:prstGeom>
        </p:spPr>
        <p:txBody>
          <a:bodyPr wrap="non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1.6</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E8D30BE2-8C11-478A-ACFF-8C12E364CEE0}"/>
              </a:ext>
            </a:extLst>
          </p:cNvPr>
          <p:cNvSpPr/>
          <p:nvPr/>
        </p:nvSpPr>
        <p:spPr>
          <a:xfrm rot="16200000">
            <a:off x="2248015" y="5767786"/>
            <a:ext cx="1274708" cy="373757"/>
          </a:xfrm>
          <a:prstGeom prst="rect">
            <a:avLst/>
          </a:prstGeom>
        </p:spPr>
        <p:txBody>
          <a:bodyPr wrap="non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1.7</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2844631A-BEFB-4811-A302-F61F282A11DE}"/>
              </a:ext>
            </a:extLst>
          </p:cNvPr>
          <p:cNvSpPr/>
          <p:nvPr/>
        </p:nvSpPr>
        <p:spPr>
          <a:xfrm>
            <a:off x="5973382" y="2705301"/>
            <a:ext cx="6096000" cy="2653483"/>
          </a:xfrm>
          <a:prstGeom prst="rect">
            <a:avLst/>
          </a:prstGeom>
        </p:spPr>
        <p:txBody>
          <a:bodyPr>
            <a:spAutoFit/>
          </a:bodyPr>
          <a:lstStyle/>
          <a:p>
            <a:pPr algn="just">
              <a:lnSpc>
                <a:spcPct val="107000"/>
              </a:lnSpc>
              <a:spcAft>
                <a:spcPts val="800"/>
              </a:spcAft>
            </a:pPr>
            <a:r>
              <a:rPr lang="en-US" b="1" dirty="0">
                <a:latin typeface="Arial" panose="020B0604020202020204" pitchFamily="34" charset="0"/>
                <a:cs typeface="Times New Roman" panose="02020603050405020304" pitchFamily="18" charset="0"/>
              </a:rPr>
              <a:t>Figure 1.2: </a:t>
            </a:r>
            <a:r>
              <a:rPr lang="en-US" dirty="0">
                <a:latin typeface="Arial" panose="020B0604020202020204" pitchFamily="34" charset="0"/>
                <a:cs typeface="Times New Roman" panose="02020603050405020304" pitchFamily="18" charset="0"/>
              </a:rPr>
              <a:t>Shows the boxplot and annual trend compared to each other to see the variations and any seasonal input for Fayetteville</a:t>
            </a:r>
            <a:endParaRPr lang="en-US" b="1"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1.6</a:t>
            </a:r>
            <a:r>
              <a:rPr lang="en-US" dirty="0">
                <a:latin typeface="Arial" panose="020B0604020202020204" pitchFamily="34" charset="0"/>
                <a:ea typeface="Calibri" panose="020F0502020204030204" pitchFamily="34" charset="0"/>
                <a:cs typeface="Times New Roman" panose="02020603050405020304" pitchFamily="18" charset="0"/>
              </a:rPr>
              <a:t>: Shows the stationary observation of </a:t>
            </a:r>
            <a:r>
              <a:rPr lang="en-US" b="1" dirty="0">
                <a:latin typeface="Arial" panose="020B0604020202020204" pitchFamily="34" charset="0"/>
                <a:ea typeface="Calibri" panose="020F0502020204030204" pitchFamily="34" charset="0"/>
                <a:cs typeface="Times New Roman" panose="02020603050405020304" pitchFamily="18" charset="0"/>
              </a:rPr>
              <a:t>Hot</a:t>
            </a:r>
            <a:r>
              <a:rPr lang="en-US" dirty="0">
                <a:latin typeface="Arial" panose="020B0604020202020204" pitchFamily="34" charset="0"/>
                <a:ea typeface="Calibri" panose="020F0502020204030204" pitchFamily="34" charset="0"/>
                <a:cs typeface="Times New Roman" panose="02020603050405020304" pitchFamily="18" charset="0"/>
              </a:rPr>
              <a:t> Springs, Little Rock, Fayetteville, Searcy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1.7</a:t>
            </a:r>
            <a:r>
              <a:rPr lang="en-US" dirty="0">
                <a:latin typeface="Arial" panose="020B0604020202020204" pitchFamily="34" charset="0"/>
                <a:ea typeface="Calibri" panose="020F0502020204030204" pitchFamily="34" charset="0"/>
                <a:cs typeface="Times New Roman" panose="02020603050405020304" pitchFamily="18" charset="0"/>
              </a:rPr>
              <a:t>: Shows the autocorrelation and partial auto correlation details on </a:t>
            </a:r>
            <a:r>
              <a:rPr lang="en-US" b="1" dirty="0">
                <a:latin typeface="Arial" panose="020B0604020202020204" pitchFamily="34" charset="0"/>
                <a:ea typeface="Calibri" panose="020F0502020204030204" pitchFamily="34" charset="0"/>
                <a:cs typeface="Times New Roman" panose="02020603050405020304" pitchFamily="18" charset="0"/>
              </a:rPr>
              <a:t>Hot</a:t>
            </a:r>
            <a:r>
              <a:rPr lang="en-US" dirty="0">
                <a:latin typeface="Arial" panose="020B0604020202020204" pitchFamily="34" charset="0"/>
                <a:ea typeface="Calibri" panose="020F0502020204030204" pitchFamily="34" charset="0"/>
                <a:cs typeface="Times New Roman" panose="02020603050405020304" pitchFamily="18" charset="0"/>
              </a:rPr>
              <a:t> Springs, Little Rock, Fayetteville, Searcy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01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55BF0-37B1-4333-96B3-F10DF0048493}"/>
              </a:ext>
            </a:extLst>
          </p:cNvPr>
          <p:cNvSpPr>
            <a:spLocks noGrp="1"/>
          </p:cNvSpPr>
          <p:nvPr>
            <p:ph type="title"/>
          </p:nvPr>
        </p:nvSpPr>
        <p:spPr>
          <a:xfrm>
            <a:off x="8041742" y="648930"/>
            <a:ext cx="3461281" cy="1685479"/>
          </a:xfrm>
        </p:spPr>
        <p:txBody>
          <a:bodyPr vert="horz" lIns="91440" tIns="45720" rIns="91440" bIns="45720" rtlCol="0" anchor="b">
            <a:normAutofit/>
          </a:bodyPr>
          <a:lstStyle/>
          <a:p>
            <a:pPr algn="r"/>
            <a:r>
              <a:rPr lang="en-US" sz="4800" dirty="0"/>
              <a:t>Correlation Findings</a:t>
            </a:r>
          </a:p>
        </p:txBody>
      </p:sp>
      <p:grpSp>
        <p:nvGrpSpPr>
          <p:cNvPr id="18" name="Group 17">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9"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1"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2"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6"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sers\rkrishnan\AppData\Local\Microsoft\Windows\INetCache\Content.MSO\ED384F95.tmp">
            <a:extLst>
              <a:ext uri="{FF2B5EF4-FFF2-40B4-BE49-F238E27FC236}">
                <a16:creationId xmlns:a16="http://schemas.microsoft.com/office/drawing/2014/main" id="{05C7B505-00B1-4C61-96C5-F4AE650D38F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77550" y="1214663"/>
            <a:ext cx="6202778" cy="4140911"/>
          </a:xfrm>
          <a:prstGeom prst="rect">
            <a:avLst/>
          </a:prstGeom>
          <a:noFill/>
        </p:spPr>
      </p:pic>
      <p:sp>
        <p:nvSpPr>
          <p:cNvPr id="4" name="Rectangle 3">
            <a:extLst>
              <a:ext uri="{FF2B5EF4-FFF2-40B4-BE49-F238E27FC236}">
                <a16:creationId xmlns:a16="http://schemas.microsoft.com/office/drawing/2014/main" id="{DAF2074E-F721-4F24-AFA1-E597A6F8193A}"/>
              </a:ext>
            </a:extLst>
          </p:cNvPr>
          <p:cNvSpPr/>
          <p:nvPr/>
        </p:nvSpPr>
        <p:spPr>
          <a:xfrm>
            <a:off x="3246787" y="5374624"/>
            <a:ext cx="1274708" cy="373757"/>
          </a:xfrm>
          <a:prstGeom prst="rect">
            <a:avLst/>
          </a:prstGeom>
        </p:spPr>
        <p:txBody>
          <a:bodyPr wrap="non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1.8</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53BE311-A129-43FE-8244-A204A4CA4830}"/>
              </a:ext>
            </a:extLst>
          </p:cNvPr>
          <p:cNvSpPr/>
          <p:nvPr/>
        </p:nvSpPr>
        <p:spPr>
          <a:xfrm>
            <a:off x="7846977" y="3093940"/>
            <a:ext cx="4201587" cy="2653483"/>
          </a:xfrm>
          <a:prstGeom prst="rect">
            <a:avLst/>
          </a:prstGeom>
        </p:spPr>
        <p:txBody>
          <a:bodyPr wrap="square">
            <a:spAutoFit/>
          </a:bodyPr>
          <a:lstStyle/>
          <a:p>
            <a:pPr algn="just">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Figure 1.8</a:t>
            </a:r>
            <a:r>
              <a:rPr lang="en-US" dirty="0">
                <a:latin typeface="Arial" panose="020B0604020202020204" pitchFamily="34" charset="0"/>
                <a:ea typeface="Calibri" panose="020F0502020204030204" pitchFamily="34" charset="0"/>
                <a:cs typeface="Times New Roman" panose="02020603050405020304" pitchFamily="18" charset="0"/>
              </a:rPr>
              <a:t>: This gives the correlation matrix between all the dependent variable</a:t>
            </a:r>
          </a:p>
          <a:p>
            <a:pPr algn="just">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It is observed that the home value is positively correlated with Year and negatively corelated with size rank as expected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991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23BB-9922-44B6-AFEF-A75873E4BFAB}"/>
              </a:ext>
            </a:extLst>
          </p:cNvPr>
          <p:cNvSpPr>
            <a:spLocks noGrp="1"/>
          </p:cNvSpPr>
          <p:nvPr>
            <p:ph type="title"/>
          </p:nvPr>
        </p:nvSpPr>
        <p:spPr>
          <a:xfrm>
            <a:off x="1850071" y="0"/>
            <a:ext cx="10018713" cy="863301"/>
          </a:xfrm>
        </p:spPr>
        <p:txBody>
          <a:bodyPr/>
          <a:lstStyle/>
          <a:p>
            <a:r>
              <a:rPr lang="en-US" dirty="0"/>
              <a:t>Model and Prediction</a:t>
            </a:r>
          </a:p>
        </p:txBody>
      </p:sp>
      <p:sp>
        <p:nvSpPr>
          <p:cNvPr id="3" name="Rectangle 2">
            <a:extLst>
              <a:ext uri="{FF2B5EF4-FFF2-40B4-BE49-F238E27FC236}">
                <a16:creationId xmlns:a16="http://schemas.microsoft.com/office/drawing/2014/main" id="{B504628E-9B01-481C-A889-E7C27366C8C4}"/>
              </a:ext>
            </a:extLst>
          </p:cNvPr>
          <p:cNvSpPr/>
          <p:nvPr/>
        </p:nvSpPr>
        <p:spPr>
          <a:xfrm>
            <a:off x="3536229" y="1212970"/>
            <a:ext cx="6058069" cy="373757"/>
          </a:xfrm>
          <a:prstGeom prst="rect">
            <a:avLst/>
          </a:prstGeom>
        </p:spPr>
        <p:txBody>
          <a:bodyPr wrap="none">
            <a:spAutoFit/>
          </a:bodyPr>
          <a:lstStyle/>
          <a:p>
            <a:pPr>
              <a:lnSpc>
                <a:spcPct val="107000"/>
              </a:lnSpc>
              <a:spcBef>
                <a:spcPts val="200"/>
              </a:spcBef>
            </a:pPr>
            <a:r>
              <a:rPr lang="en-US" b="1" dirty="0">
                <a:solidFill>
                  <a:srgbClr val="000000"/>
                </a:solidFill>
                <a:latin typeface="Arial" panose="020B0604020202020204" pitchFamily="34" charset="0"/>
                <a:ea typeface="Calibri" panose="020F0502020204030204" pitchFamily="34" charset="0"/>
                <a:cs typeface="Times New Roman" panose="02020603050405020304" pitchFamily="18" charset="0"/>
              </a:rPr>
              <a:t>OLS Regression for predicting ZHVI using Zillow data</a:t>
            </a:r>
            <a:endParaRPr lang="en-US" sz="16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9A5524D-C3C3-4ECC-BC36-E6CA08C72ED9}"/>
              </a:ext>
            </a:extLst>
          </p:cNvPr>
          <p:cNvSpPr/>
          <p:nvPr/>
        </p:nvSpPr>
        <p:spPr>
          <a:xfrm>
            <a:off x="1261745" y="1946173"/>
            <a:ext cx="10607039" cy="1262846"/>
          </a:xfrm>
          <a:prstGeom prst="rect">
            <a:avLst/>
          </a:prstGeom>
        </p:spPr>
        <p:txBody>
          <a:bodyPr wrap="square">
            <a:spAutoFit/>
          </a:bodyPr>
          <a:lstStyle/>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OLS chooses the parameters of a linear function of a set of explanatory variables by the principle of least squares: minimizing the sum of the squares of the differences between the observed dependent variable (values of the variable being predicted) in the given dataset and those predicted by the linear function.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B356F531-445D-4E0F-BEA2-27516544A9D4}"/>
              </a:ext>
            </a:extLst>
          </p:cNvPr>
          <p:cNvSpPr/>
          <p:nvPr/>
        </p:nvSpPr>
        <p:spPr>
          <a:xfrm>
            <a:off x="1258645" y="3582776"/>
            <a:ext cx="11048104" cy="2421817"/>
          </a:xfrm>
          <a:prstGeom prst="rect">
            <a:avLst/>
          </a:prstGeom>
        </p:spPr>
        <p:txBody>
          <a:bodyPr wrap="square">
            <a:spAutoFit/>
          </a:bodyPr>
          <a:lstStyle/>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OLS Regression Results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Dep. Variable:                  value   R-squared:                       0.986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Model:                            OLS   Adj. R-squared:                  0.986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Method:                 Least Squares   F-statistic:                 2.449e+04</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Date:                Sun, 10 Nov 2019   Prob (F-statistic):               0.00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Time:                        10:00:53   Log-Likelihood:            -3.3450e+06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No. Observations:              286604   AIC:                         6.692e+06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Df Residuals:                  285766   BIC:                         6.700e+06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Df Model:                         837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Covariance Type: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nonrobust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9576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8" name="Freeform: Shape 27">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094C5CB-20F3-4640-BF43-3F99AB9807D3}"/>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574800" y="1791431"/>
            <a:ext cx="9652000" cy="3737999"/>
          </a:xfrm>
          <a:prstGeom prst="rect">
            <a:avLst/>
          </a:prstGeom>
          <a:noFill/>
        </p:spPr>
      </p:pic>
      <p:sp>
        <p:nvSpPr>
          <p:cNvPr id="19" name="Title 1">
            <a:extLst>
              <a:ext uri="{FF2B5EF4-FFF2-40B4-BE49-F238E27FC236}">
                <a16:creationId xmlns:a16="http://schemas.microsoft.com/office/drawing/2014/main" id="{3D9481B3-348A-4DBD-A76A-D77D942ECEC6}"/>
              </a:ext>
            </a:extLst>
          </p:cNvPr>
          <p:cNvSpPr txBox="1">
            <a:spLocks/>
          </p:cNvSpPr>
          <p:nvPr/>
        </p:nvSpPr>
        <p:spPr>
          <a:xfrm>
            <a:off x="1574800" y="444383"/>
            <a:ext cx="10018713" cy="680421"/>
          </a:xfrm>
          <a:prstGeom prst="rect">
            <a:avLst/>
          </a:prstGeom>
        </p:spPr>
        <p:txBody>
          <a:bodyP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Results</a:t>
            </a:r>
            <a:endParaRPr lang="en-US" dirty="0"/>
          </a:p>
        </p:txBody>
      </p:sp>
      <p:sp>
        <p:nvSpPr>
          <p:cNvPr id="3" name="Rectangle 2">
            <a:extLst>
              <a:ext uri="{FF2B5EF4-FFF2-40B4-BE49-F238E27FC236}">
                <a16:creationId xmlns:a16="http://schemas.microsoft.com/office/drawing/2014/main" id="{02B820C9-C051-440B-964B-C40BCCB0A7BA}"/>
              </a:ext>
            </a:extLst>
          </p:cNvPr>
          <p:cNvSpPr/>
          <p:nvPr/>
        </p:nvSpPr>
        <p:spPr>
          <a:xfrm>
            <a:off x="3227387" y="1134638"/>
            <a:ext cx="6096000" cy="373757"/>
          </a:xfrm>
          <a:prstGeom prst="rect">
            <a:avLst/>
          </a:prstGeom>
        </p:spPr>
        <p:txBody>
          <a:bodyPr>
            <a:spAutoFit/>
          </a:bodyPr>
          <a:lstStyle/>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State Average Housing Value is plotted in the US MAP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2292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TotalTime>
  <Words>825</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Century Gothic</vt:lpstr>
      <vt:lpstr>Corbel</vt:lpstr>
      <vt:lpstr>Courier New</vt:lpstr>
      <vt:lpstr>Wingdings</vt:lpstr>
      <vt:lpstr>Parallax</vt:lpstr>
      <vt:lpstr>Predicting best investment opportunity on real estate using Zillow home value index</vt:lpstr>
      <vt:lpstr>Introduction</vt:lpstr>
      <vt:lpstr>About the Data</vt:lpstr>
      <vt:lpstr>Additional Dataset</vt:lpstr>
      <vt:lpstr>Analysis</vt:lpstr>
      <vt:lpstr>Analysis Continued..</vt:lpstr>
      <vt:lpstr>Correlation Findings</vt:lpstr>
      <vt:lpstr>Model and Prediction</vt:lpstr>
      <vt:lpstr>PowerPoint Presentation</vt:lpstr>
      <vt:lpstr>Results</vt:lpstr>
      <vt:lpstr>Results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best investment opportunity on real estate using Zillow home value index</dc:title>
  <dc:creator>Ram Krishnan</dc:creator>
  <cp:lastModifiedBy>Ram Krishnan</cp:lastModifiedBy>
  <cp:revision>1</cp:revision>
  <dcterms:created xsi:type="dcterms:W3CDTF">2019-12-09T04:29:17Z</dcterms:created>
  <dcterms:modified xsi:type="dcterms:W3CDTF">2019-12-09T04:32:16Z</dcterms:modified>
</cp:coreProperties>
</file>