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4" r:id="rId3"/>
    <p:sldId id="257" r:id="rId4"/>
    <p:sldId id="258" r:id="rId5"/>
    <p:sldId id="259" r:id="rId6"/>
    <p:sldId id="260" r:id="rId7"/>
    <p:sldId id="261" r:id="rId8"/>
    <p:sldId id="265" r:id="rId9"/>
    <p:sldId id="263" r:id="rId10"/>
    <p:sldId id="262"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B16936-804E-429F-B87B-1722FBDB5817}">
          <p14:sldIdLst>
            <p14:sldId id="256"/>
            <p14:sldId id="274"/>
            <p14:sldId id="257"/>
            <p14:sldId id="258"/>
            <p14:sldId id="259"/>
            <p14:sldId id="260"/>
            <p14:sldId id="261"/>
            <p14:sldId id="265"/>
            <p14:sldId id="263"/>
            <p14:sldId id="262"/>
            <p14:sldId id="264"/>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75" d="100"/>
          <a:sy n="75" d="100"/>
        </p:scale>
        <p:origin x="9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krishnan\Documents\01%20Personal\MS\MBC%20638\Raw_Data_RTE_Tickets.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krishnan\Documents\01%20Personal\MS\MBC%20638\Raw_Data_RTE_Tickets.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krishnan\Documents\01%20Personal\MS\MBC%20638\Raw_Data_RTE_Ticket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krishnan\Documents\01%20Personal\MS\MBC%20638\Raw_Data_RTE_Tickets.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rkrishnan\Documents\01%20Personal\MS\MBC%20638\Raw_Data_RTE_Ticket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rkrishnan\Documents\01%20Personal\MS\MBC%20638\Raw_Data_RTE_Ticke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'Before Pivot'!$G$4</c:f>
              <c:strCache>
                <c:ptCount val="1"/>
                <c:pt idx="0">
                  <c:v>R</c:v>
                </c:pt>
              </c:strCache>
            </c:strRef>
          </c:tx>
          <c:spPr>
            <a:ln w="28575" cap="rnd">
              <a:solidFill>
                <a:schemeClr val="accent1"/>
              </a:solidFill>
              <a:round/>
            </a:ln>
            <a:effectLst/>
          </c:spPr>
          <c:marker>
            <c:symbol val="none"/>
          </c:marker>
          <c:val>
            <c:numRef>
              <c:f>'Before Pivot'!$G$5:$G$9</c:f>
              <c:numCache>
                <c:formatCode>General</c:formatCode>
                <c:ptCount val="5"/>
                <c:pt idx="0">
                  <c:v>14.356737268518518</c:v>
                </c:pt>
                <c:pt idx="1">
                  <c:v>8.7508940972222238</c:v>
                </c:pt>
                <c:pt idx="2">
                  <c:v>16.048517361111109</c:v>
                </c:pt>
                <c:pt idx="3">
                  <c:v>9.8761255787037019</c:v>
                </c:pt>
                <c:pt idx="4">
                  <c:v>11.789292245370373</c:v>
                </c:pt>
              </c:numCache>
            </c:numRef>
          </c:val>
          <c:smooth val="0"/>
          <c:extLst>
            <c:ext xmlns:c16="http://schemas.microsoft.com/office/drawing/2014/chart" uri="{C3380CC4-5D6E-409C-BE32-E72D297353CC}">
              <c16:uniqueId val="{00000000-A556-41A5-8076-4B7033453735}"/>
            </c:ext>
          </c:extLst>
        </c:ser>
        <c:ser>
          <c:idx val="1"/>
          <c:order val="1"/>
          <c:tx>
            <c:strRef>
              <c:f>'Before Pivot'!$H$4</c:f>
              <c:strCache>
                <c:ptCount val="1"/>
                <c:pt idx="0">
                  <c:v>R bar</c:v>
                </c:pt>
              </c:strCache>
            </c:strRef>
          </c:tx>
          <c:spPr>
            <a:ln w="28575" cap="rnd">
              <a:solidFill>
                <a:schemeClr val="accent2"/>
              </a:solidFill>
              <a:round/>
            </a:ln>
            <a:effectLst/>
          </c:spPr>
          <c:marker>
            <c:symbol val="none"/>
          </c:marker>
          <c:val>
            <c:numRef>
              <c:f>'Before Pivot'!$H$5:$H$9</c:f>
              <c:numCache>
                <c:formatCode>General</c:formatCode>
                <c:ptCount val="5"/>
                <c:pt idx="0">
                  <c:v>12.164313310185184</c:v>
                </c:pt>
                <c:pt idx="1">
                  <c:v>12.164313310185184</c:v>
                </c:pt>
                <c:pt idx="2">
                  <c:v>12.164313310185184</c:v>
                </c:pt>
                <c:pt idx="3">
                  <c:v>12.164313310185184</c:v>
                </c:pt>
                <c:pt idx="4">
                  <c:v>12.164313310185184</c:v>
                </c:pt>
              </c:numCache>
            </c:numRef>
          </c:val>
          <c:smooth val="0"/>
          <c:extLst>
            <c:ext xmlns:c16="http://schemas.microsoft.com/office/drawing/2014/chart" uri="{C3380CC4-5D6E-409C-BE32-E72D297353CC}">
              <c16:uniqueId val="{00000001-A556-41A5-8076-4B7033453735}"/>
            </c:ext>
          </c:extLst>
        </c:ser>
        <c:ser>
          <c:idx val="2"/>
          <c:order val="2"/>
          <c:tx>
            <c:strRef>
              <c:f>'Before Pivot'!$I$4</c:f>
              <c:strCache>
                <c:ptCount val="1"/>
                <c:pt idx="0">
                  <c:v>UCL </c:v>
                </c:pt>
              </c:strCache>
            </c:strRef>
          </c:tx>
          <c:spPr>
            <a:ln w="28575" cap="rnd">
              <a:solidFill>
                <a:schemeClr val="accent3"/>
              </a:solidFill>
              <a:round/>
            </a:ln>
            <a:effectLst/>
          </c:spPr>
          <c:marker>
            <c:symbol val="none"/>
          </c:marker>
          <c:val>
            <c:numRef>
              <c:f>'Before Pivot'!$I$5:$I$9</c:f>
              <c:numCache>
                <c:formatCode>General</c:formatCode>
                <c:ptCount val="5"/>
                <c:pt idx="0">
                  <c:v>27.734634347222219</c:v>
                </c:pt>
                <c:pt idx="1">
                  <c:v>27.734634347222219</c:v>
                </c:pt>
                <c:pt idx="2">
                  <c:v>27.734634347222219</c:v>
                </c:pt>
                <c:pt idx="3">
                  <c:v>27.734634347222219</c:v>
                </c:pt>
                <c:pt idx="4">
                  <c:v>27.734634347222219</c:v>
                </c:pt>
              </c:numCache>
            </c:numRef>
          </c:val>
          <c:smooth val="0"/>
          <c:extLst>
            <c:ext xmlns:c16="http://schemas.microsoft.com/office/drawing/2014/chart" uri="{C3380CC4-5D6E-409C-BE32-E72D297353CC}">
              <c16:uniqueId val="{00000002-A556-41A5-8076-4B7033453735}"/>
            </c:ext>
          </c:extLst>
        </c:ser>
        <c:ser>
          <c:idx val="3"/>
          <c:order val="3"/>
          <c:tx>
            <c:strRef>
              <c:f>'Before Pivot'!$J$4</c:f>
              <c:strCache>
                <c:ptCount val="1"/>
                <c:pt idx="0">
                  <c:v>LCL</c:v>
                </c:pt>
              </c:strCache>
            </c:strRef>
          </c:tx>
          <c:spPr>
            <a:ln w="28575" cap="rnd">
              <a:solidFill>
                <a:schemeClr val="accent4"/>
              </a:solidFill>
              <a:round/>
            </a:ln>
            <a:effectLst/>
          </c:spPr>
          <c:marker>
            <c:symbol val="none"/>
          </c:marker>
          <c:val>
            <c:numRef>
              <c:f>'Before Pivot'!$J$5:$J$9</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3-A556-41A5-8076-4B7033453735}"/>
            </c:ext>
          </c:extLst>
        </c:ser>
        <c:dLbls>
          <c:showLegendKey val="0"/>
          <c:showVal val="0"/>
          <c:showCatName val="0"/>
          <c:showSerName val="0"/>
          <c:showPercent val="0"/>
          <c:showBubbleSize val="0"/>
        </c:dLbls>
        <c:smooth val="0"/>
        <c:axId val="926437688"/>
        <c:axId val="926440312"/>
      </c:lineChart>
      <c:catAx>
        <c:axId val="926437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440312"/>
        <c:crosses val="autoZero"/>
        <c:auto val="1"/>
        <c:lblAlgn val="ctr"/>
        <c:lblOffset val="100"/>
        <c:noMultiLvlLbl val="0"/>
      </c:catAx>
      <c:valAx>
        <c:axId val="926440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437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a:t>
            </a:r>
            <a:r>
              <a:rPr lang="en-US" baseline="0"/>
              <a:t> bar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'Before Pivot'!$M$4</c:f>
              <c:strCache>
                <c:ptCount val="1"/>
                <c:pt idx="0">
                  <c:v>X bar</c:v>
                </c:pt>
              </c:strCache>
            </c:strRef>
          </c:tx>
          <c:spPr>
            <a:ln w="28575" cap="rnd">
              <a:solidFill>
                <a:schemeClr val="accent1"/>
              </a:solidFill>
              <a:round/>
            </a:ln>
            <a:effectLst/>
          </c:spPr>
          <c:marker>
            <c:symbol val="none"/>
          </c:marker>
          <c:val>
            <c:numRef>
              <c:f>'Before Pivot'!$M$5:$M$9</c:f>
              <c:numCache>
                <c:formatCode>General</c:formatCode>
                <c:ptCount val="5"/>
                <c:pt idx="0">
                  <c:v>5.6252915943287034</c:v>
                </c:pt>
                <c:pt idx="1">
                  <c:v>6.3645124421296302</c:v>
                </c:pt>
                <c:pt idx="2">
                  <c:v>6.5401323061342591</c:v>
                </c:pt>
                <c:pt idx="3">
                  <c:v>6.8778324652777769</c:v>
                </c:pt>
                <c:pt idx="4">
                  <c:v>4.3720190248842599</c:v>
                </c:pt>
              </c:numCache>
            </c:numRef>
          </c:val>
          <c:smooth val="0"/>
          <c:extLst>
            <c:ext xmlns:c16="http://schemas.microsoft.com/office/drawing/2014/chart" uri="{C3380CC4-5D6E-409C-BE32-E72D297353CC}">
              <c16:uniqueId val="{00000000-66FE-4EAC-B343-CE128103261D}"/>
            </c:ext>
          </c:extLst>
        </c:ser>
        <c:ser>
          <c:idx val="1"/>
          <c:order val="1"/>
          <c:tx>
            <c:strRef>
              <c:f>'Before Pivot'!$N$4</c:f>
              <c:strCache>
                <c:ptCount val="1"/>
                <c:pt idx="0">
                  <c:v>X bar bar</c:v>
                </c:pt>
              </c:strCache>
            </c:strRef>
          </c:tx>
          <c:spPr>
            <a:ln w="28575" cap="rnd">
              <a:solidFill>
                <a:schemeClr val="accent2"/>
              </a:solidFill>
              <a:round/>
            </a:ln>
            <a:effectLst/>
          </c:spPr>
          <c:marker>
            <c:symbol val="none"/>
          </c:marker>
          <c:val>
            <c:numRef>
              <c:f>'Before Pivot'!$N$5:$N$9</c:f>
              <c:numCache>
                <c:formatCode>General</c:formatCode>
                <c:ptCount val="5"/>
                <c:pt idx="0">
                  <c:v>5.9559575665509259</c:v>
                </c:pt>
                <c:pt idx="1">
                  <c:v>5.9559575665509259</c:v>
                </c:pt>
                <c:pt idx="2">
                  <c:v>5.9559575665509259</c:v>
                </c:pt>
                <c:pt idx="3">
                  <c:v>5.9559575665509259</c:v>
                </c:pt>
                <c:pt idx="4">
                  <c:v>5.9559575665509259</c:v>
                </c:pt>
              </c:numCache>
            </c:numRef>
          </c:val>
          <c:smooth val="0"/>
          <c:extLst>
            <c:ext xmlns:c16="http://schemas.microsoft.com/office/drawing/2014/chart" uri="{C3380CC4-5D6E-409C-BE32-E72D297353CC}">
              <c16:uniqueId val="{00000001-66FE-4EAC-B343-CE128103261D}"/>
            </c:ext>
          </c:extLst>
        </c:ser>
        <c:ser>
          <c:idx val="2"/>
          <c:order val="2"/>
          <c:tx>
            <c:strRef>
              <c:f>'Before Pivot'!$O$4</c:f>
              <c:strCache>
                <c:ptCount val="1"/>
                <c:pt idx="0">
                  <c:v>UCL</c:v>
                </c:pt>
              </c:strCache>
            </c:strRef>
          </c:tx>
          <c:spPr>
            <a:ln w="28575" cap="rnd">
              <a:solidFill>
                <a:schemeClr val="accent3"/>
              </a:solidFill>
              <a:round/>
            </a:ln>
            <a:effectLst/>
          </c:spPr>
          <c:marker>
            <c:symbol val="none"/>
          </c:marker>
          <c:val>
            <c:numRef>
              <c:f>'Before Pivot'!$O$5:$O$9</c:f>
              <c:numCache>
                <c:formatCode>General</c:formatCode>
                <c:ptCount val="5"/>
                <c:pt idx="0">
                  <c:v>8.8799487164351838</c:v>
                </c:pt>
                <c:pt idx="1">
                  <c:v>8.8799487164351838</c:v>
                </c:pt>
                <c:pt idx="2">
                  <c:v>8.8799487164351838</c:v>
                </c:pt>
                <c:pt idx="3">
                  <c:v>8.8799487164351838</c:v>
                </c:pt>
                <c:pt idx="4">
                  <c:v>8.8799487164351838</c:v>
                </c:pt>
              </c:numCache>
            </c:numRef>
          </c:val>
          <c:smooth val="0"/>
          <c:extLst>
            <c:ext xmlns:c16="http://schemas.microsoft.com/office/drawing/2014/chart" uri="{C3380CC4-5D6E-409C-BE32-E72D297353CC}">
              <c16:uniqueId val="{00000002-66FE-4EAC-B343-CE128103261D}"/>
            </c:ext>
          </c:extLst>
        </c:ser>
        <c:ser>
          <c:idx val="3"/>
          <c:order val="3"/>
          <c:tx>
            <c:strRef>
              <c:f>'Before Pivot'!$P$4</c:f>
              <c:strCache>
                <c:ptCount val="1"/>
                <c:pt idx="0">
                  <c:v>LCL</c:v>
                </c:pt>
              </c:strCache>
            </c:strRef>
          </c:tx>
          <c:spPr>
            <a:ln w="28575" cap="rnd">
              <a:solidFill>
                <a:schemeClr val="accent4"/>
              </a:solidFill>
              <a:round/>
            </a:ln>
            <a:effectLst/>
          </c:spPr>
          <c:marker>
            <c:symbol val="none"/>
          </c:marker>
          <c:val>
            <c:numRef>
              <c:f>'Before Pivot'!$P$5:$P$9</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3-66FE-4EAC-B343-CE128103261D}"/>
            </c:ext>
          </c:extLst>
        </c:ser>
        <c:dLbls>
          <c:showLegendKey val="0"/>
          <c:showVal val="0"/>
          <c:showCatName val="0"/>
          <c:showSerName val="0"/>
          <c:showPercent val="0"/>
          <c:showBubbleSize val="0"/>
        </c:dLbls>
        <c:smooth val="0"/>
        <c:axId val="863272728"/>
        <c:axId val="863273384"/>
      </c:lineChart>
      <c:catAx>
        <c:axId val="8632727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273384"/>
        <c:crosses val="autoZero"/>
        <c:auto val="1"/>
        <c:lblAlgn val="ctr"/>
        <c:lblOffset val="100"/>
        <c:noMultiLvlLbl val="0"/>
      </c:catAx>
      <c:valAx>
        <c:axId val="863273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272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R</a:t>
            </a:r>
            <a:r>
              <a:rPr lang="en-US" baseline="0"/>
              <a:t> Chart</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'After Pilot'!$G$6</c:f>
              <c:strCache>
                <c:ptCount val="1"/>
                <c:pt idx="0">
                  <c:v>R</c:v>
                </c:pt>
              </c:strCache>
            </c:strRef>
          </c:tx>
          <c:spPr>
            <a:ln w="31750" cap="rnd">
              <a:solidFill>
                <a:schemeClr val="accent1"/>
              </a:solidFill>
              <a:round/>
            </a:ln>
            <a:effectLst/>
          </c:spPr>
          <c:marker>
            <c:symbol val="none"/>
          </c:marker>
          <c:val>
            <c:numRef>
              <c:f>'After Pilot'!$G$7:$G$16</c:f>
              <c:numCache>
                <c:formatCode>General</c:formatCode>
                <c:ptCount val="10"/>
                <c:pt idx="0">
                  <c:v>14.356737268518518</c:v>
                </c:pt>
                <c:pt idx="1">
                  <c:v>8.7508940972222238</c:v>
                </c:pt>
                <c:pt idx="2">
                  <c:v>16.048517361111109</c:v>
                </c:pt>
                <c:pt idx="3">
                  <c:v>9.8761255787037019</c:v>
                </c:pt>
                <c:pt idx="4">
                  <c:v>11.789292245370373</c:v>
                </c:pt>
                <c:pt idx="5">
                  <c:v>0.18134664351851859</c:v>
                </c:pt>
                <c:pt idx="6">
                  <c:v>2.631859953703704</c:v>
                </c:pt>
                <c:pt idx="7">
                  <c:v>2.0621822916666663</c:v>
                </c:pt>
                <c:pt idx="8">
                  <c:v>1.9365815972222222</c:v>
                </c:pt>
                <c:pt idx="9">
                  <c:v>2.6630954861111111</c:v>
                </c:pt>
              </c:numCache>
            </c:numRef>
          </c:val>
          <c:smooth val="0"/>
          <c:extLst>
            <c:ext xmlns:c16="http://schemas.microsoft.com/office/drawing/2014/chart" uri="{C3380CC4-5D6E-409C-BE32-E72D297353CC}">
              <c16:uniqueId val="{00000000-CA8A-4516-86D6-710537A22B83}"/>
            </c:ext>
          </c:extLst>
        </c:ser>
        <c:ser>
          <c:idx val="1"/>
          <c:order val="1"/>
          <c:tx>
            <c:strRef>
              <c:f>'After Pilot'!$H$6</c:f>
              <c:strCache>
                <c:ptCount val="1"/>
                <c:pt idx="0">
                  <c:v>R bar</c:v>
                </c:pt>
              </c:strCache>
            </c:strRef>
          </c:tx>
          <c:spPr>
            <a:ln w="31750" cap="rnd">
              <a:solidFill>
                <a:schemeClr val="accent2"/>
              </a:solidFill>
              <a:round/>
            </a:ln>
            <a:effectLst/>
          </c:spPr>
          <c:marker>
            <c:symbol val="none"/>
          </c:marker>
          <c:val>
            <c:numRef>
              <c:f>'After Pilot'!$H$7:$H$16</c:f>
              <c:numCache>
                <c:formatCode>General</c:formatCode>
                <c:ptCount val="10"/>
                <c:pt idx="0">
                  <c:v>12.164313310185184</c:v>
                </c:pt>
                <c:pt idx="1">
                  <c:v>12.164313310185184</c:v>
                </c:pt>
                <c:pt idx="2">
                  <c:v>12.164313310185184</c:v>
                </c:pt>
                <c:pt idx="3">
                  <c:v>12.164313310185184</c:v>
                </c:pt>
                <c:pt idx="4">
                  <c:v>12.164313310185184</c:v>
                </c:pt>
                <c:pt idx="5">
                  <c:v>12.164313310185184</c:v>
                </c:pt>
                <c:pt idx="6">
                  <c:v>12.164313310185184</c:v>
                </c:pt>
                <c:pt idx="7">
                  <c:v>12.164313310185184</c:v>
                </c:pt>
                <c:pt idx="8">
                  <c:v>12.164313310185184</c:v>
                </c:pt>
                <c:pt idx="9">
                  <c:v>12.164313310185184</c:v>
                </c:pt>
              </c:numCache>
            </c:numRef>
          </c:val>
          <c:smooth val="0"/>
          <c:extLst>
            <c:ext xmlns:c16="http://schemas.microsoft.com/office/drawing/2014/chart" uri="{C3380CC4-5D6E-409C-BE32-E72D297353CC}">
              <c16:uniqueId val="{00000001-CA8A-4516-86D6-710537A22B83}"/>
            </c:ext>
          </c:extLst>
        </c:ser>
        <c:ser>
          <c:idx val="2"/>
          <c:order val="2"/>
          <c:tx>
            <c:strRef>
              <c:f>'After Pilot'!$I$6</c:f>
              <c:strCache>
                <c:ptCount val="1"/>
                <c:pt idx="0">
                  <c:v>UCL </c:v>
                </c:pt>
              </c:strCache>
            </c:strRef>
          </c:tx>
          <c:spPr>
            <a:ln w="31750" cap="rnd">
              <a:solidFill>
                <a:schemeClr val="accent3"/>
              </a:solidFill>
              <a:round/>
            </a:ln>
            <a:effectLst/>
          </c:spPr>
          <c:marker>
            <c:symbol val="none"/>
          </c:marker>
          <c:val>
            <c:numRef>
              <c:f>'After Pilot'!$I$7:$I$16</c:f>
              <c:numCache>
                <c:formatCode>General</c:formatCode>
                <c:ptCount val="10"/>
                <c:pt idx="0">
                  <c:v>27.734634347222219</c:v>
                </c:pt>
                <c:pt idx="1">
                  <c:v>27.734634347222219</c:v>
                </c:pt>
                <c:pt idx="2">
                  <c:v>27.734634347222219</c:v>
                </c:pt>
                <c:pt idx="3">
                  <c:v>27.734634347222219</c:v>
                </c:pt>
                <c:pt idx="4">
                  <c:v>27.734634347222219</c:v>
                </c:pt>
                <c:pt idx="5">
                  <c:v>27.734634347222219</c:v>
                </c:pt>
                <c:pt idx="6">
                  <c:v>27.734634347222219</c:v>
                </c:pt>
                <c:pt idx="7">
                  <c:v>27.734634347222219</c:v>
                </c:pt>
                <c:pt idx="8">
                  <c:v>27.734634347222219</c:v>
                </c:pt>
                <c:pt idx="9">
                  <c:v>27.734634347222219</c:v>
                </c:pt>
              </c:numCache>
            </c:numRef>
          </c:val>
          <c:smooth val="0"/>
          <c:extLst>
            <c:ext xmlns:c16="http://schemas.microsoft.com/office/drawing/2014/chart" uri="{C3380CC4-5D6E-409C-BE32-E72D297353CC}">
              <c16:uniqueId val="{00000002-CA8A-4516-86D6-710537A22B83}"/>
            </c:ext>
          </c:extLst>
        </c:ser>
        <c:ser>
          <c:idx val="3"/>
          <c:order val="3"/>
          <c:tx>
            <c:strRef>
              <c:f>'After Pilot'!$J$6</c:f>
              <c:strCache>
                <c:ptCount val="1"/>
                <c:pt idx="0">
                  <c:v>LCL</c:v>
                </c:pt>
              </c:strCache>
            </c:strRef>
          </c:tx>
          <c:spPr>
            <a:ln w="31750" cap="rnd">
              <a:solidFill>
                <a:schemeClr val="accent4"/>
              </a:solidFill>
              <a:round/>
            </a:ln>
            <a:effectLst/>
          </c:spPr>
          <c:marker>
            <c:symbol val="none"/>
          </c:marker>
          <c:val>
            <c:numRef>
              <c:f>'After Pilot'!$J$7:$J$16</c:f>
              <c:numCache>
                <c:formatCode>General</c:formatCode>
                <c:ptCount val="10"/>
                <c:pt idx="0">
                  <c:v>0</c:v>
                </c:pt>
                <c:pt idx="1">
                  <c:v>0</c:v>
                </c:pt>
                <c:pt idx="2">
                  <c:v>0</c:v>
                </c:pt>
                <c:pt idx="3">
                  <c:v>0</c:v>
                </c:pt>
                <c:pt idx="4">
                  <c:v>0</c:v>
                </c:pt>
                <c:pt idx="5">
                  <c:v>0</c:v>
                </c:pt>
                <c:pt idx="6">
                  <c:v>0</c:v>
                </c:pt>
                <c:pt idx="7">
                  <c:v>0</c:v>
                </c:pt>
                <c:pt idx="8">
                  <c:v>0</c:v>
                </c:pt>
                <c:pt idx="9">
                  <c:v>0</c:v>
                </c:pt>
              </c:numCache>
            </c:numRef>
          </c:val>
          <c:smooth val="0"/>
          <c:extLst>
            <c:ext xmlns:c16="http://schemas.microsoft.com/office/drawing/2014/chart" uri="{C3380CC4-5D6E-409C-BE32-E72D297353CC}">
              <c16:uniqueId val="{00000003-CA8A-4516-86D6-710537A22B83}"/>
            </c:ext>
          </c:extLst>
        </c:ser>
        <c:dLbls>
          <c:showLegendKey val="0"/>
          <c:showVal val="0"/>
          <c:showCatName val="0"/>
          <c:showSerName val="0"/>
          <c:showPercent val="0"/>
          <c:showBubbleSize val="0"/>
        </c:dLbls>
        <c:smooth val="0"/>
        <c:axId val="1066868328"/>
        <c:axId val="1066868656"/>
      </c:lineChart>
      <c:catAx>
        <c:axId val="1066868328"/>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66868656"/>
        <c:crosses val="autoZero"/>
        <c:auto val="1"/>
        <c:lblAlgn val="ctr"/>
        <c:lblOffset val="100"/>
        <c:noMultiLvlLbl val="0"/>
      </c:catAx>
      <c:valAx>
        <c:axId val="1066868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66868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 bar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'After Pilot'!$M$6</c:f>
              <c:strCache>
                <c:ptCount val="1"/>
                <c:pt idx="0">
                  <c:v>X bar</c:v>
                </c:pt>
              </c:strCache>
            </c:strRef>
          </c:tx>
          <c:spPr>
            <a:ln w="28575" cap="rnd">
              <a:solidFill>
                <a:schemeClr val="accent1"/>
              </a:solidFill>
              <a:round/>
            </a:ln>
            <a:effectLst/>
          </c:spPr>
          <c:marker>
            <c:symbol val="none"/>
          </c:marker>
          <c:val>
            <c:numRef>
              <c:f>'After Pilot'!$M$7:$M$16</c:f>
              <c:numCache>
                <c:formatCode>General</c:formatCode>
                <c:ptCount val="10"/>
                <c:pt idx="0">
                  <c:v>5.6252915943287034</c:v>
                </c:pt>
                <c:pt idx="1">
                  <c:v>6.3645124421296302</c:v>
                </c:pt>
                <c:pt idx="2">
                  <c:v>6.5401323061342591</c:v>
                </c:pt>
                <c:pt idx="3">
                  <c:v>6.8778324652777769</c:v>
                </c:pt>
                <c:pt idx="4">
                  <c:v>4.3720190248842599</c:v>
                </c:pt>
                <c:pt idx="5">
                  <c:v>0.95558752893518517</c:v>
                </c:pt>
                <c:pt idx="6">
                  <c:v>3.5102641782407407</c:v>
                </c:pt>
                <c:pt idx="7">
                  <c:v>2.1305177951388887</c:v>
                </c:pt>
                <c:pt idx="8">
                  <c:v>1.0031069155092593</c:v>
                </c:pt>
                <c:pt idx="9">
                  <c:v>1.1730415943287036</c:v>
                </c:pt>
              </c:numCache>
            </c:numRef>
          </c:val>
          <c:smooth val="0"/>
          <c:extLst>
            <c:ext xmlns:c16="http://schemas.microsoft.com/office/drawing/2014/chart" uri="{C3380CC4-5D6E-409C-BE32-E72D297353CC}">
              <c16:uniqueId val="{00000000-FA46-4855-8E2E-FCC29A0AA8AE}"/>
            </c:ext>
          </c:extLst>
        </c:ser>
        <c:ser>
          <c:idx val="1"/>
          <c:order val="1"/>
          <c:tx>
            <c:strRef>
              <c:f>'After Pilot'!$N$6</c:f>
              <c:strCache>
                <c:ptCount val="1"/>
                <c:pt idx="0">
                  <c:v>X bar bar</c:v>
                </c:pt>
              </c:strCache>
            </c:strRef>
          </c:tx>
          <c:spPr>
            <a:ln w="28575" cap="rnd">
              <a:solidFill>
                <a:schemeClr val="accent2"/>
              </a:solidFill>
              <a:round/>
            </a:ln>
            <a:effectLst/>
          </c:spPr>
          <c:marker>
            <c:symbol val="none"/>
          </c:marker>
          <c:val>
            <c:numRef>
              <c:f>'After Pilot'!$N$7:$N$16</c:f>
              <c:numCache>
                <c:formatCode>General</c:formatCode>
                <c:ptCount val="10"/>
                <c:pt idx="0">
                  <c:v>5.9559575665509259</c:v>
                </c:pt>
                <c:pt idx="1">
                  <c:v>5.9559575665509259</c:v>
                </c:pt>
                <c:pt idx="2">
                  <c:v>5.9559575665509259</c:v>
                </c:pt>
                <c:pt idx="3">
                  <c:v>5.9559575665509259</c:v>
                </c:pt>
                <c:pt idx="4">
                  <c:v>5.9559575665509259</c:v>
                </c:pt>
                <c:pt idx="5">
                  <c:v>5.9559575665509259</c:v>
                </c:pt>
                <c:pt idx="6">
                  <c:v>5.9559575665509259</c:v>
                </c:pt>
                <c:pt idx="7">
                  <c:v>5.9559575665509259</c:v>
                </c:pt>
                <c:pt idx="8">
                  <c:v>5.9559575665509259</c:v>
                </c:pt>
                <c:pt idx="9">
                  <c:v>5.9559575665509259</c:v>
                </c:pt>
              </c:numCache>
            </c:numRef>
          </c:val>
          <c:smooth val="0"/>
          <c:extLst>
            <c:ext xmlns:c16="http://schemas.microsoft.com/office/drawing/2014/chart" uri="{C3380CC4-5D6E-409C-BE32-E72D297353CC}">
              <c16:uniqueId val="{00000001-FA46-4855-8E2E-FCC29A0AA8AE}"/>
            </c:ext>
          </c:extLst>
        </c:ser>
        <c:ser>
          <c:idx val="2"/>
          <c:order val="2"/>
          <c:tx>
            <c:strRef>
              <c:f>'After Pilot'!$O$6</c:f>
              <c:strCache>
                <c:ptCount val="1"/>
                <c:pt idx="0">
                  <c:v>UCL</c:v>
                </c:pt>
              </c:strCache>
            </c:strRef>
          </c:tx>
          <c:spPr>
            <a:ln w="28575" cap="rnd">
              <a:solidFill>
                <a:schemeClr val="accent3"/>
              </a:solidFill>
              <a:round/>
            </a:ln>
            <a:effectLst/>
          </c:spPr>
          <c:marker>
            <c:symbol val="none"/>
          </c:marker>
          <c:val>
            <c:numRef>
              <c:f>'After Pilot'!$O$7:$O$16</c:f>
              <c:numCache>
                <c:formatCode>General</c:formatCode>
                <c:ptCount val="10"/>
                <c:pt idx="0">
                  <c:v>8.8799487164351838</c:v>
                </c:pt>
                <c:pt idx="1">
                  <c:v>8.8799487164351838</c:v>
                </c:pt>
                <c:pt idx="2">
                  <c:v>8.8799487164351838</c:v>
                </c:pt>
                <c:pt idx="3">
                  <c:v>8.8799487164351838</c:v>
                </c:pt>
                <c:pt idx="4">
                  <c:v>8.8799487164351838</c:v>
                </c:pt>
                <c:pt idx="5">
                  <c:v>8.8799487164351838</c:v>
                </c:pt>
                <c:pt idx="6">
                  <c:v>8.8799487164351838</c:v>
                </c:pt>
                <c:pt idx="7">
                  <c:v>8.8799487164351838</c:v>
                </c:pt>
                <c:pt idx="8">
                  <c:v>8.8799487164351838</c:v>
                </c:pt>
                <c:pt idx="9">
                  <c:v>8.8799487164351838</c:v>
                </c:pt>
              </c:numCache>
            </c:numRef>
          </c:val>
          <c:smooth val="0"/>
          <c:extLst>
            <c:ext xmlns:c16="http://schemas.microsoft.com/office/drawing/2014/chart" uri="{C3380CC4-5D6E-409C-BE32-E72D297353CC}">
              <c16:uniqueId val="{00000002-FA46-4855-8E2E-FCC29A0AA8AE}"/>
            </c:ext>
          </c:extLst>
        </c:ser>
        <c:ser>
          <c:idx val="3"/>
          <c:order val="3"/>
          <c:tx>
            <c:strRef>
              <c:f>'After Pilot'!$P$6</c:f>
              <c:strCache>
                <c:ptCount val="1"/>
                <c:pt idx="0">
                  <c:v>LCL</c:v>
                </c:pt>
              </c:strCache>
            </c:strRef>
          </c:tx>
          <c:spPr>
            <a:ln w="28575" cap="rnd">
              <a:solidFill>
                <a:schemeClr val="accent4"/>
              </a:solidFill>
              <a:round/>
            </a:ln>
            <a:effectLst/>
          </c:spPr>
          <c:marker>
            <c:symbol val="none"/>
          </c:marker>
          <c:val>
            <c:numRef>
              <c:f>'After Pilot'!$P$7:$P$16</c:f>
              <c:numCache>
                <c:formatCode>General</c:formatCode>
                <c:ptCount val="10"/>
                <c:pt idx="0">
                  <c:v>0</c:v>
                </c:pt>
                <c:pt idx="1">
                  <c:v>0</c:v>
                </c:pt>
                <c:pt idx="2">
                  <c:v>0</c:v>
                </c:pt>
                <c:pt idx="3">
                  <c:v>0</c:v>
                </c:pt>
                <c:pt idx="4">
                  <c:v>0</c:v>
                </c:pt>
                <c:pt idx="5">
                  <c:v>0</c:v>
                </c:pt>
                <c:pt idx="6">
                  <c:v>0</c:v>
                </c:pt>
                <c:pt idx="7">
                  <c:v>0</c:v>
                </c:pt>
                <c:pt idx="8">
                  <c:v>0</c:v>
                </c:pt>
                <c:pt idx="9">
                  <c:v>0</c:v>
                </c:pt>
              </c:numCache>
            </c:numRef>
          </c:val>
          <c:smooth val="0"/>
          <c:extLst>
            <c:ext xmlns:c16="http://schemas.microsoft.com/office/drawing/2014/chart" uri="{C3380CC4-5D6E-409C-BE32-E72D297353CC}">
              <c16:uniqueId val="{00000003-FA46-4855-8E2E-FCC29A0AA8AE}"/>
            </c:ext>
          </c:extLst>
        </c:ser>
        <c:dLbls>
          <c:showLegendKey val="0"/>
          <c:showVal val="0"/>
          <c:showCatName val="0"/>
          <c:showSerName val="0"/>
          <c:showPercent val="0"/>
          <c:showBubbleSize val="0"/>
        </c:dLbls>
        <c:smooth val="0"/>
        <c:axId val="898938552"/>
        <c:axId val="898944128"/>
      </c:lineChart>
      <c:catAx>
        <c:axId val="8989385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944128"/>
        <c:crosses val="autoZero"/>
        <c:auto val="1"/>
        <c:lblAlgn val="ctr"/>
        <c:lblOffset val="100"/>
        <c:noMultiLvlLbl val="0"/>
      </c:catAx>
      <c:valAx>
        <c:axId val="89894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938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'Before Improvement - 4 Months'!$AA$2:$AA$39</cx:f>
        <cx:lvl ptCount="38" formatCode="0">
          <cx:pt idx="0">2.8319357638888891</cx:pt>
          <cx:pt idx="1">1.7452609953703702</cx:pt>
          <cx:pt idx="2">16.101998263888888</cx:pt>
          <cx:pt idx="3">1.8219713541666669</cx:pt>
          <cx:pt idx="4">1.8115714699074073</cx:pt>
          <cx:pt idx="5">3.5409629629629631</cx:pt>
          <cx:pt idx="6">1.7137586805555554</cx:pt>
          <cx:pt idx="7">10.464652777777779</cx:pt>
          <cx:pt idx="8">9.7386753472222214</cx:pt>
          <cx:pt idx="9">0.22350578703703702</cx:pt>
          <cx:pt idx="10">1.8559325810185185</cx:pt>
          <cx:pt idx="11">1.8596030092592593</cx:pt>
          <cx:pt idx="12">1.8495138888888889</cx:pt>
          <cx:pt idx="13">1.844867476851852</cx:pt>
          <cx:pt idx="14">10.078263888888888</cx:pt>
          <cx:pt idx="15">19.177991030092592</cx:pt>
          <cx:pt idx="16">3.3966536458333336</cx:pt>
          <cx:pt idx="17">3.3780555555555556</cx:pt>
          <cx:pt idx="18">6.4595734953703703</cx:pt>
          <cx:pt idx="19">0.22298321759259257</cx:pt>
          <cx:pt idx="20">6.9992650462962951</cx:pt>
          <cx:pt idx="21">1.7983263888888887</cx:pt>
          <cx:pt idx="22">1.6297838541666669</cx:pt>
          <cx:pt idx="23">17.678301215277777</cx:pt>
          <cx:pt idx="24">1.7347265625000003</cx:pt>
          <cx:pt idx="25">5.1177175925925926</cx:pt>
          <cx:pt idx="26">3.337792245370371</cx:pt>
          <cx:pt idx="27">10.597484374999999</cx:pt>
          <cx:pt idx="28">1.8499638310185187</cx:pt>
          <cx:pt idx="29">11.726089409722221</cx:pt>
          <cx:pt idx="30">0.14608796296296298</cx:pt>
          <cx:pt idx="31">0.17692303240740739</cx:pt>
          <cx:pt idx="32">0.22771990740740741</cx:pt>
          <cx:pt idx="33">5.1172178819444447</cx:pt>
          <cx:pt idx="34">11.966215277777779</cx:pt>
          <cx:pt idx="35">5.2791597222222215</cx:pt>
          <cx:pt idx="36">1.7975373263888892</cx:pt>
          <cx:pt idx="37">1.9634409722222221</cx:pt>
        </cx:lvl>
      </cx:numDim>
    </cx:data>
  </cx:chartData>
  <cx:chart>
    <cx:title pos="t" align="ctr" overlay="0">
      <cx:tx>
        <cx:txData>
          <cx:v>Histogram of Time Spent in RTE Reporting (Days)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Histogram of Time Spent in RTE Reporting (Days)</a:t>
          </a:r>
        </a:p>
      </cx:txPr>
    </cx:title>
    <cx:plotArea>
      <cx:plotAreaRegion>
        <cx:series layoutId="clusteredColumn" uniqueId="{D7766C10-E252-4FAA-8048-03D695256BFF}">
          <cx:tx>
            <cx:txData>
              <cx:f>'Before Improvement - 4 Months'!$AA$1</cx:f>
              <cx:v>Actual Time spent</cx:v>
            </cx:txData>
          </cx:tx>
          <cx:dataId val="0"/>
          <cx:layoutPr>
            <cx:binning intervalClosed="r"/>
          </cx:layoutPr>
        </cx:series>
      </cx:plotAreaRegion>
      <cx:axis id="0">
        <cx:catScaling gapWidth="0"/>
        <cx:title>
          <cx:tx>
            <cx:txData>
              <cx:v>Days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Days</a:t>
              </a:r>
            </a:p>
          </cx:txPr>
        </cx:title>
        <cx:tickLabels/>
      </cx:axis>
      <cx:axis id="1">
        <cx:valScaling/>
        <cx:title>
          <cx:tx>
            <cx:txData>
              <cx:v>Number of Requests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Number of Requests</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'Pareto Chart'!$A$2:$A$7</cx:f>
        <cx:lvl ptCount="6">
          <cx:pt idx="0">AM Follow up (hrs)</cx:pt>
          <cx:pt idx="1">Raise a ticket for IT (min)</cx:pt>
          <cx:pt idx="2">IT Prioritization (hrs)</cx:pt>
          <cx:pt idx="3">Manual Effort to clean and transform data (min)</cx:pt>
          <cx:pt idx="4">Run the job (min)</cx:pt>
          <cx:pt idx="5">Run reports (min)</cx:pt>
        </cx:lvl>
      </cx:strDim>
      <cx:numDim type="val">
        <cx:f>'Pareto Chart'!$B$2:$B$7</cx:f>
        <cx:lvl ptCount="6" formatCode="0.00">
          <cx:pt idx="0">79.657603365384716</cx:pt>
          <cx:pt idx="1">0.20811965811965832</cx:pt>
          <cx:pt idx="2">67.022990651709364</cx:pt>
          <cx:pt idx="3">2.7019230769230771</cx:pt>
          <cx:pt idx="4">0.29380341880341831</cx:pt>
          <cx:pt idx="5">0.077350427350427325</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Pareto Chart -</a:t>
            </a:r>
          </a:p>
          <a:p>
            <a:pPr algn="ctr" rtl="0">
              <a:defRPr/>
            </a:pPr>
            <a:r>
              <a:rPr lang="en-US" sz="1400" b="0" i="0" u="none" strike="noStrike" baseline="0">
                <a:solidFill>
                  <a:sysClr val="windowText" lastClr="000000">
                    <a:lumMod val="65000"/>
                    <a:lumOff val="35000"/>
                  </a:sysClr>
                </a:solidFill>
                <a:latin typeface="Calibri" panose="020F0502020204030204"/>
              </a:rPr>
              <a:t>Time spent breakdown for reporting RTE numbers </a:t>
            </a:r>
          </a:p>
        </cx:rich>
      </cx:tx>
    </cx:title>
    <cx:plotArea>
      <cx:plotAreaRegion>
        <cx:series layoutId="clusteredColumn" uniqueId="{98ED77A5-0F95-4B3F-90D7-B0B8575CCFF7}">
          <cx:tx>
            <cx:txData>
              <cx:f>'Pareto Chart'!$B$1</cx:f>
              <cx:v>Time Spent in hours</cx:v>
            </cx:txData>
          </cx:tx>
          <cx:dataLabels pos="inEnd">
            <cx:visibility seriesName="0" categoryName="0" value="1"/>
          </cx:dataLabels>
          <cx:dataId val="0"/>
          <cx:layoutPr>
            <cx:aggregation/>
          </cx:layoutPr>
          <cx:axisId val="1"/>
        </cx:series>
        <cx:series layoutId="paretoLine" ownerIdx="0" uniqueId="{5B8B2606-AB9E-4DF5-B4D5-F45C0AD202C5}">
          <cx:axisId val="2"/>
        </cx:series>
      </cx:plotAreaRegion>
      <cx:axis id="0">
        <cx:catScaling gapWidth="0"/>
        <cx:title>
          <cx:tx>
            <cx:txData>
              <cx:v>Tasks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Tasks</a:t>
              </a:r>
            </a:p>
          </cx:txPr>
        </cx:title>
        <cx:tickLabels/>
        <cx:numFmt formatCode=";;" sourceLinked="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50000"/>
                  <a:lumOff val="50000"/>
                </a:sysClr>
              </a:solidFill>
              <a:latin typeface="Calibri" panose="020F0502020204030204"/>
            </a:endParaRPr>
          </a:p>
        </cx:txPr>
      </cx:axis>
      <cx:axis id="1">
        <cx:valScaling/>
        <cx:title>
          <cx:tx>
            <cx:txData>
              <cx:v>Time Spent in hours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Time Spent in hours</a:t>
              </a:r>
            </a:p>
          </cx:txPr>
        </cx:title>
        <cx:majorGridlines/>
        <cx:tickLabels/>
      </cx:axis>
      <cx:axis id="2">
        <cx:valScaling max="1" min="0"/>
        <cx:title>
          <cx:tx>
            <cx:txData>
              <cx:v>Cumulative Time Spent in %</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Cumulative Time Spent in %</a:t>
              </a:r>
            </a:p>
          </cx:txPr>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900"/>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50000"/>
        <a:lumOff val="50000"/>
      </a:schemeClr>
    </cs:fontRef>
    <cs:defRPr sz="900"/>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400"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9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8E60C-AEF3-4FB2-9728-07722A8E4BFF}" type="doc">
      <dgm:prSet loTypeId="urn:microsoft.com/office/officeart/2005/8/layout/hChevron3" loCatId="process" qsTypeId="urn:microsoft.com/office/officeart/2005/8/quickstyle/simple1" qsCatId="simple" csTypeId="urn:microsoft.com/office/officeart/2005/8/colors/accent1_2" csCatId="accent1" phldr="1"/>
      <dgm:spPr/>
    </dgm:pt>
    <dgm:pt modelId="{06D92075-1741-4C69-A8B9-A97A36B99104}">
      <dgm:prSet phldrT="[Text]" custT="1"/>
      <dgm:spPr/>
      <dgm:t>
        <a:bodyPr/>
        <a:lstStyle/>
        <a:p>
          <a:pPr algn="l"/>
          <a:r>
            <a:rPr lang="en-US" sz="1600" b="1" dirty="0">
              <a:solidFill>
                <a:schemeClr val="tx1"/>
              </a:solidFill>
            </a:rPr>
            <a:t>Key  Dates  </a:t>
          </a:r>
          <a:r>
            <a:rPr lang="en-US" sz="1600" b="1" dirty="0">
              <a:solidFill>
                <a:schemeClr val="tx1"/>
              </a:solidFill>
              <a:sym typeface="Wingdings" panose="05000000000000000000" pitchFamily="2" charset="2"/>
            </a:rPr>
            <a:t></a:t>
          </a:r>
          <a:endParaRPr lang="en-US" sz="1600" b="1" dirty="0">
            <a:solidFill>
              <a:schemeClr val="tx1"/>
            </a:solidFill>
          </a:endParaRPr>
        </a:p>
        <a:p>
          <a:pPr algn="ctr"/>
          <a:r>
            <a:rPr lang="en-US" sz="1600" b="1" dirty="0">
              <a:solidFill>
                <a:schemeClr val="tx1"/>
              </a:solidFill>
            </a:rPr>
            <a:t>Team Launch   9/1</a:t>
          </a:r>
        </a:p>
      </dgm:t>
    </dgm:pt>
    <dgm:pt modelId="{F8C443C4-0689-45D7-BB19-A26AFEDAEB60}" type="parTrans" cxnId="{97800DE2-CA42-4968-A0AA-D7017E9156A7}">
      <dgm:prSet/>
      <dgm:spPr/>
      <dgm:t>
        <a:bodyPr/>
        <a:lstStyle/>
        <a:p>
          <a:endParaRPr lang="en-US"/>
        </a:p>
      </dgm:t>
    </dgm:pt>
    <dgm:pt modelId="{5AF8FA14-C7C6-49BD-9F49-453A9A249BAC}" type="sibTrans" cxnId="{97800DE2-CA42-4968-A0AA-D7017E9156A7}">
      <dgm:prSet/>
      <dgm:spPr/>
      <dgm:t>
        <a:bodyPr/>
        <a:lstStyle/>
        <a:p>
          <a:endParaRPr lang="en-US"/>
        </a:p>
      </dgm:t>
    </dgm:pt>
    <dgm:pt modelId="{2E38D342-3B35-4A89-AD8F-E27A087C12B6}">
      <dgm:prSet phldrT="[Text]" custT="1"/>
      <dgm:spPr/>
      <dgm:t>
        <a:bodyPr/>
        <a:lstStyle/>
        <a:p>
          <a:r>
            <a:rPr lang="en-US" sz="1600" b="1" dirty="0">
              <a:solidFill>
                <a:schemeClr val="tx1"/>
              </a:solidFill>
            </a:rPr>
            <a:t>Define 16/1</a:t>
          </a:r>
        </a:p>
      </dgm:t>
    </dgm:pt>
    <dgm:pt modelId="{D8CAA71A-A8A2-4B3B-8D28-422275951CF1}" type="parTrans" cxnId="{2777A133-5CB6-4494-9412-A23A3ADE6C99}">
      <dgm:prSet/>
      <dgm:spPr/>
      <dgm:t>
        <a:bodyPr/>
        <a:lstStyle/>
        <a:p>
          <a:endParaRPr lang="en-US"/>
        </a:p>
      </dgm:t>
    </dgm:pt>
    <dgm:pt modelId="{3C47B7A6-0347-4EB3-B38D-14FDD1696318}" type="sibTrans" cxnId="{2777A133-5CB6-4494-9412-A23A3ADE6C99}">
      <dgm:prSet/>
      <dgm:spPr/>
      <dgm:t>
        <a:bodyPr/>
        <a:lstStyle/>
        <a:p>
          <a:endParaRPr lang="en-US"/>
        </a:p>
      </dgm:t>
    </dgm:pt>
    <dgm:pt modelId="{6D77B5C6-A68A-480D-9099-E8E9D5DEB15A}">
      <dgm:prSet phldrT="[Text]" custT="1"/>
      <dgm:spPr/>
      <dgm:t>
        <a:bodyPr/>
        <a:lstStyle/>
        <a:p>
          <a:r>
            <a:rPr lang="en-US" sz="1600" b="1" dirty="0">
              <a:solidFill>
                <a:schemeClr val="tx1"/>
              </a:solidFill>
            </a:rPr>
            <a:t>Measure  6/2</a:t>
          </a:r>
        </a:p>
      </dgm:t>
    </dgm:pt>
    <dgm:pt modelId="{0DCC22B6-7FAF-4A05-BDA9-DA80CC5F1552}" type="parTrans" cxnId="{A7B81A0B-AFCD-4105-9299-2CCCBB648662}">
      <dgm:prSet/>
      <dgm:spPr/>
      <dgm:t>
        <a:bodyPr/>
        <a:lstStyle/>
        <a:p>
          <a:endParaRPr lang="en-US"/>
        </a:p>
      </dgm:t>
    </dgm:pt>
    <dgm:pt modelId="{FAA24B3D-C67C-4FD5-BF59-78C2B850383F}" type="sibTrans" cxnId="{A7B81A0B-AFCD-4105-9299-2CCCBB648662}">
      <dgm:prSet/>
      <dgm:spPr/>
      <dgm:t>
        <a:bodyPr/>
        <a:lstStyle/>
        <a:p>
          <a:endParaRPr lang="en-US"/>
        </a:p>
      </dgm:t>
    </dgm:pt>
    <dgm:pt modelId="{5A1D61D7-2CAB-42A4-BD2F-8DD25DF68C2E}">
      <dgm:prSet phldrT="[Text]" custT="1"/>
      <dgm:spPr/>
      <dgm:t>
        <a:bodyPr/>
        <a:lstStyle/>
        <a:p>
          <a:r>
            <a:rPr lang="en-US" sz="1600" b="1" dirty="0">
              <a:solidFill>
                <a:schemeClr val="tx1"/>
              </a:solidFill>
            </a:rPr>
            <a:t>Analyze 2/20</a:t>
          </a:r>
        </a:p>
      </dgm:t>
    </dgm:pt>
    <dgm:pt modelId="{CA954439-56C8-48FF-8D46-CCAE131D9233}" type="parTrans" cxnId="{49D42481-6381-43F2-BE3D-9E9B6B533B8A}">
      <dgm:prSet/>
      <dgm:spPr/>
      <dgm:t>
        <a:bodyPr/>
        <a:lstStyle/>
        <a:p>
          <a:endParaRPr lang="en-US"/>
        </a:p>
      </dgm:t>
    </dgm:pt>
    <dgm:pt modelId="{C9E131C6-E844-4C26-AD8B-BD3DDAC6E1EE}" type="sibTrans" cxnId="{49D42481-6381-43F2-BE3D-9E9B6B533B8A}">
      <dgm:prSet/>
      <dgm:spPr/>
      <dgm:t>
        <a:bodyPr/>
        <a:lstStyle/>
        <a:p>
          <a:endParaRPr lang="en-US"/>
        </a:p>
      </dgm:t>
    </dgm:pt>
    <dgm:pt modelId="{46C03AF5-9CA5-4FD9-B572-122E670344FD}">
      <dgm:prSet phldrT="[Text]" custT="1"/>
      <dgm:spPr/>
      <dgm:t>
        <a:bodyPr/>
        <a:lstStyle/>
        <a:p>
          <a:r>
            <a:rPr lang="en-US" sz="1600" b="1" dirty="0">
              <a:solidFill>
                <a:schemeClr val="tx1"/>
              </a:solidFill>
            </a:rPr>
            <a:t>Improve 3/6</a:t>
          </a:r>
        </a:p>
      </dgm:t>
    </dgm:pt>
    <dgm:pt modelId="{7C656929-6AC6-495E-906B-EB088A5C7913}" type="parTrans" cxnId="{3AA20A32-0231-4EB7-B728-ABDD6A05090A}">
      <dgm:prSet/>
      <dgm:spPr/>
      <dgm:t>
        <a:bodyPr/>
        <a:lstStyle/>
        <a:p>
          <a:endParaRPr lang="en-US"/>
        </a:p>
      </dgm:t>
    </dgm:pt>
    <dgm:pt modelId="{774109AB-E26B-4524-902B-D9A9A507149E}" type="sibTrans" cxnId="{3AA20A32-0231-4EB7-B728-ABDD6A05090A}">
      <dgm:prSet/>
      <dgm:spPr/>
      <dgm:t>
        <a:bodyPr/>
        <a:lstStyle/>
        <a:p>
          <a:endParaRPr lang="en-US"/>
        </a:p>
      </dgm:t>
    </dgm:pt>
    <dgm:pt modelId="{E6DA0573-18C2-4456-9BE1-5ADFFB3880B7}">
      <dgm:prSet phldrT="[Text]" custT="1"/>
      <dgm:spPr/>
      <dgm:t>
        <a:bodyPr/>
        <a:lstStyle/>
        <a:p>
          <a:r>
            <a:rPr lang="en-US" sz="1600" b="1" dirty="0">
              <a:solidFill>
                <a:schemeClr val="tx1"/>
              </a:solidFill>
            </a:rPr>
            <a:t>Control  3/17</a:t>
          </a:r>
        </a:p>
      </dgm:t>
    </dgm:pt>
    <dgm:pt modelId="{E17CAD9C-7622-441C-BEB2-CE7DD69973F7}" type="parTrans" cxnId="{3034B8E4-7D39-4636-BF38-AFFF14FFEC40}">
      <dgm:prSet/>
      <dgm:spPr/>
      <dgm:t>
        <a:bodyPr/>
        <a:lstStyle/>
        <a:p>
          <a:endParaRPr lang="en-US"/>
        </a:p>
      </dgm:t>
    </dgm:pt>
    <dgm:pt modelId="{DAF44EC7-743C-475B-B1DE-7D77EF3D051A}" type="sibTrans" cxnId="{3034B8E4-7D39-4636-BF38-AFFF14FFEC40}">
      <dgm:prSet/>
      <dgm:spPr/>
      <dgm:t>
        <a:bodyPr/>
        <a:lstStyle/>
        <a:p>
          <a:endParaRPr lang="en-US"/>
        </a:p>
      </dgm:t>
    </dgm:pt>
    <dgm:pt modelId="{3F08C1A9-257E-42E2-907E-7482C83478F5}" type="pres">
      <dgm:prSet presAssocID="{9788E60C-AEF3-4FB2-9728-07722A8E4BFF}" presName="Name0" presStyleCnt="0">
        <dgm:presLayoutVars>
          <dgm:dir/>
          <dgm:resizeHandles val="exact"/>
        </dgm:presLayoutVars>
      </dgm:prSet>
      <dgm:spPr/>
    </dgm:pt>
    <dgm:pt modelId="{D3D89F65-3C2A-4557-80BA-9171C19C0F31}" type="pres">
      <dgm:prSet presAssocID="{06D92075-1741-4C69-A8B9-A97A36B99104}" presName="parTxOnly" presStyleLbl="node1" presStyleIdx="0" presStyleCnt="6">
        <dgm:presLayoutVars>
          <dgm:bulletEnabled val="1"/>
        </dgm:presLayoutVars>
      </dgm:prSet>
      <dgm:spPr/>
    </dgm:pt>
    <dgm:pt modelId="{308467FF-0144-40F9-8B31-7E446998ABD1}" type="pres">
      <dgm:prSet presAssocID="{5AF8FA14-C7C6-49BD-9F49-453A9A249BAC}" presName="parSpace" presStyleCnt="0"/>
      <dgm:spPr/>
    </dgm:pt>
    <dgm:pt modelId="{9983ED21-09C4-4FC7-B3EB-8734DE83526F}" type="pres">
      <dgm:prSet presAssocID="{2E38D342-3B35-4A89-AD8F-E27A087C12B6}" presName="parTxOnly" presStyleLbl="node1" presStyleIdx="1" presStyleCnt="6">
        <dgm:presLayoutVars>
          <dgm:bulletEnabled val="1"/>
        </dgm:presLayoutVars>
      </dgm:prSet>
      <dgm:spPr/>
    </dgm:pt>
    <dgm:pt modelId="{42FF7904-A8F7-480E-81FA-4FD096F384E3}" type="pres">
      <dgm:prSet presAssocID="{3C47B7A6-0347-4EB3-B38D-14FDD1696318}" presName="parSpace" presStyleCnt="0"/>
      <dgm:spPr/>
    </dgm:pt>
    <dgm:pt modelId="{D890139D-7E1E-4BC9-A3BD-68B8457A55C5}" type="pres">
      <dgm:prSet presAssocID="{6D77B5C6-A68A-480D-9099-E8E9D5DEB15A}" presName="parTxOnly" presStyleLbl="node1" presStyleIdx="2" presStyleCnt="6">
        <dgm:presLayoutVars>
          <dgm:bulletEnabled val="1"/>
        </dgm:presLayoutVars>
      </dgm:prSet>
      <dgm:spPr/>
    </dgm:pt>
    <dgm:pt modelId="{CBD66CEC-6587-40C9-8ECF-FB94C4FEE839}" type="pres">
      <dgm:prSet presAssocID="{FAA24B3D-C67C-4FD5-BF59-78C2B850383F}" presName="parSpace" presStyleCnt="0"/>
      <dgm:spPr/>
    </dgm:pt>
    <dgm:pt modelId="{207BBCF1-9483-44F4-8664-B6034FD57C4D}" type="pres">
      <dgm:prSet presAssocID="{5A1D61D7-2CAB-42A4-BD2F-8DD25DF68C2E}" presName="parTxOnly" presStyleLbl="node1" presStyleIdx="3" presStyleCnt="6">
        <dgm:presLayoutVars>
          <dgm:bulletEnabled val="1"/>
        </dgm:presLayoutVars>
      </dgm:prSet>
      <dgm:spPr/>
    </dgm:pt>
    <dgm:pt modelId="{859A305A-23D1-4BD8-81FC-658246704762}" type="pres">
      <dgm:prSet presAssocID="{C9E131C6-E844-4C26-AD8B-BD3DDAC6E1EE}" presName="parSpace" presStyleCnt="0"/>
      <dgm:spPr/>
    </dgm:pt>
    <dgm:pt modelId="{6FE96D8C-A890-4A52-BBF5-8182A3C47FD0}" type="pres">
      <dgm:prSet presAssocID="{46C03AF5-9CA5-4FD9-B572-122E670344FD}" presName="parTxOnly" presStyleLbl="node1" presStyleIdx="4" presStyleCnt="6">
        <dgm:presLayoutVars>
          <dgm:bulletEnabled val="1"/>
        </dgm:presLayoutVars>
      </dgm:prSet>
      <dgm:spPr/>
    </dgm:pt>
    <dgm:pt modelId="{56ACA40F-E86E-414B-BCBD-236EC9B6CCEF}" type="pres">
      <dgm:prSet presAssocID="{774109AB-E26B-4524-902B-D9A9A507149E}" presName="parSpace" presStyleCnt="0"/>
      <dgm:spPr/>
    </dgm:pt>
    <dgm:pt modelId="{BB58A4B9-AFA1-4430-B16B-398AEC3672CC}" type="pres">
      <dgm:prSet presAssocID="{E6DA0573-18C2-4456-9BE1-5ADFFB3880B7}" presName="parTxOnly" presStyleLbl="node1" presStyleIdx="5" presStyleCnt="6">
        <dgm:presLayoutVars>
          <dgm:bulletEnabled val="1"/>
        </dgm:presLayoutVars>
      </dgm:prSet>
      <dgm:spPr/>
    </dgm:pt>
  </dgm:ptLst>
  <dgm:cxnLst>
    <dgm:cxn modelId="{A7B81A0B-AFCD-4105-9299-2CCCBB648662}" srcId="{9788E60C-AEF3-4FB2-9728-07722A8E4BFF}" destId="{6D77B5C6-A68A-480D-9099-E8E9D5DEB15A}" srcOrd="2" destOrd="0" parTransId="{0DCC22B6-7FAF-4A05-BDA9-DA80CC5F1552}" sibTransId="{FAA24B3D-C67C-4FD5-BF59-78C2B850383F}"/>
    <dgm:cxn modelId="{B832A01A-50E6-4B78-8237-107C7C45251C}" type="presOf" srcId="{6D77B5C6-A68A-480D-9099-E8E9D5DEB15A}" destId="{D890139D-7E1E-4BC9-A3BD-68B8457A55C5}" srcOrd="0" destOrd="0" presId="urn:microsoft.com/office/officeart/2005/8/layout/hChevron3"/>
    <dgm:cxn modelId="{3AA20A32-0231-4EB7-B728-ABDD6A05090A}" srcId="{9788E60C-AEF3-4FB2-9728-07722A8E4BFF}" destId="{46C03AF5-9CA5-4FD9-B572-122E670344FD}" srcOrd="4" destOrd="0" parTransId="{7C656929-6AC6-495E-906B-EB088A5C7913}" sibTransId="{774109AB-E26B-4524-902B-D9A9A507149E}"/>
    <dgm:cxn modelId="{2777A133-5CB6-4494-9412-A23A3ADE6C99}" srcId="{9788E60C-AEF3-4FB2-9728-07722A8E4BFF}" destId="{2E38D342-3B35-4A89-AD8F-E27A087C12B6}" srcOrd="1" destOrd="0" parTransId="{D8CAA71A-A8A2-4B3B-8D28-422275951CF1}" sibTransId="{3C47B7A6-0347-4EB3-B38D-14FDD1696318}"/>
    <dgm:cxn modelId="{6FEBB670-0C79-4E33-8D77-F80CCD7D4D36}" type="presOf" srcId="{5A1D61D7-2CAB-42A4-BD2F-8DD25DF68C2E}" destId="{207BBCF1-9483-44F4-8664-B6034FD57C4D}" srcOrd="0" destOrd="0" presId="urn:microsoft.com/office/officeart/2005/8/layout/hChevron3"/>
    <dgm:cxn modelId="{49D42481-6381-43F2-BE3D-9E9B6B533B8A}" srcId="{9788E60C-AEF3-4FB2-9728-07722A8E4BFF}" destId="{5A1D61D7-2CAB-42A4-BD2F-8DD25DF68C2E}" srcOrd="3" destOrd="0" parTransId="{CA954439-56C8-48FF-8D46-CCAE131D9233}" sibTransId="{C9E131C6-E844-4C26-AD8B-BD3DDAC6E1EE}"/>
    <dgm:cxn modelId="{457E75B4-2D97-4450-978B-03926B2C51C3}" type="presOf" srcId="{2E38D342-3B35-4A89-AD8F-E27A087C12B6}" destId="{9983ED21-09C4-4FC7-B3EB-8734DE83526F}" srcOrd="0" destOrd="0" presId="urn:microsoft.com/office/officeart/2005/8/layout/hChevron3"/>
    <dgm:cxn modelId="{D46300D2-0349-49C6-B8CE-C327032CDFD6}" type="presOf" srcId="{9788E60C-AEF3-4FB2-9728-07722A8E4BFF}" destId="{3F08C1A9-257E-42E2-907E-7482C83478F5}" srcOrd="0" destOrd="0" presId="urn:microsoft.com/office/officeart/2005/8/layout/hChevron3"/>
    <dgm:cxn modelId="{3F3573D6-FFCB-4ED7-8CF3-0F986EFA2239}" type="presOf" srcId="{46C03AF5-9CA5-4FD9-B572-122E670344FD}" destId="{6FE96D8C-A890-4A52-BBF5-8182A3C47FD0}" srcOrd="0" destOrd="0" presId="urn:microsoft.com/office/officeart/2005/8/layout/hChevron3"/>
    <dgm:cxn modelId="{97800DE2-CA42-4968-A0AA-D7017E9156A7}" srcId="{9788E60C-AEF3-4FB2-9728-07722A8E4BFF}" destId="{06D92075-1741-4C69-A8B9-A97A36B99104}" srcOrd="0" destOrd="0" parTransId="{F8C443C4-0689-45D7-BB19-A26AFEDAEB60}" sibTransId="{5AF8FA14-C7C6-49BD-9F49-453A9A249BAC}"/>
    <dgm:cxn modelId="{3034B8E4-7D39-4636-BF38-AFFF14FFEC40}" srcId="{9788E60C-AEF3-4FB2-9728-07722A8E4BFF}" destId="{E6DA0573-18C2-4456-9BE1-5ADFFB3880B7}" srcOrd="5" destOrd="0" parTransId="{E17CAD9C-7622-441C-BEB2-CE7DD69973F7}" sibTransId="{DAF44EC7-743C-475B-B1DE-7D77EF3D051A}"/>
    <dgm:cxn modelId="{5951FAEC-5592-4715-B6D9-81E3B8F1BA86}" type="presOf" srcId="{06D92075-1741-4C69-A8B9-A97A36B99104}" destId="{D3D89F65-3C2A-4557-80BA-9171C19C0F31}" srcOrd="0" destOrd="0" presId="urn:microsoft.com/office/officeart/2005/8/layout/hChevron3"/>
    <dgm:cxn modelId="{C9E066F4-C790-43C4-A961-D7758F5D420A}" type="presOf" srcId="{E6DA0573-18C2-4456-9BE1-5ADFFB3880B7}" destId="{BB58A4B9-AFA1-4430-B16B-398AEC3672CC}" srcOrd="0" destOrd="0" presId="urn:microsoft.com/office/officeart/2005/8/layout/hChevron3"/>
    <dgm:cxn modelId="{40885728-0DE1-4AEE-B301-9BFCE964DB3F}" type="presParOf" srcId="{3F08C1A9-257E-42E2-907E-7482C83478F5}" destId="{D3D89F65-3C2A-4557-80BA-9171C19C0F31}" srcOrd="0" destOrd="0" presId="urn:microsoft.com/office/officeart/2005/8/layout/hChevron3"/>
    <dgm:cxn modelId="{9E282BD8-1732-411C-96AB-4610CD97ADFE}" type="presParOf" srcId="{3F08C1A9-257E-42E2-907E-7482C83478F5}" destId="{308467FF-0144-40F9-8B31-7E446998ABD1}" srcOrd="1" destOrd="0" presId="urn:microsoft.com/office/officeart/2005/8/layout/hChevron3"/>
    <dgm:cxn modelId="{838E271C-C426-4E2D-B209-4EF1692AAF8E}" type="presParOf" srcId="{3F08C1A9-257E-42E2-907E-7482C83478F5}" destId="{9983ED21-09C4-4FC7-B3EB-8734DE83526F}" srcOrd="2" destOrd="0" presId="urn:microsoft.com/office/officeart/2005/8/layout/hChevron3"/>
    <dgm:cxn modelId="{EF35851D-F06C-4CE3-B640-436348ABA944}" type="presParOf" srcId="{3F08C1A9-257E-42E2-907E-7482C83478F5}" destId="{42FF7904-A8F7-480E-81FA-4FD096F384E3}" srcOrd="3" destOrd="0" presId="urn:microsoft.com/office/officeart/2005/8/layout/hChevron3"/>
    <dgm:cxn modelId="{CB31450A-1D2E-4359-8FC1-B38A7143E2F8}" type="presParOf" srcId="{3F08C1A9-257E-42E2-907E-7482C83478F5}" destId="{D890139D-7E1E-4BC9-A3BD-68B8457A55C5}" srcOrd="4" destOrd="0" presId="urn:microsoft.com/office/officeart/2005/8/layout/hChevron3"/>
    <dgm:cxn modelId="{28556620-23A1-4FAD-A7D0-33EC20B65B29}" type="presParOf" srcId="{3F08C1A9-257E-42E2-907E-7482C83478F5}" destId="{CBD66CEC-6587-40C9-8ECF-FB94C4FEE839}" srcOrd="5" destOrd="0" presId="urn:microsoft.com/office/officeart/2005/8/layout/hChevron3"/>
    <dgm:cxn modelId="{E9360746-25E4-4B77-B561-C871C4D85081}" type="presParOf" srcId="{3F08C1A9-257E-42E2-907E-7482C83478F5}" destId="{207BBCF1-9483-44F4-8664-B6034FD57C4D}" srcOrd="6" destOrd="0" presId="urn:microsoft.com/office/officeart/2005/8/layout/hChevron3"/>
    <dgm:cxn modelId="{A198C6CB-2214-4D81-9F3C-C26E0B1535C7}" type="presParOf" srcId="{3F08C1A9-257E-42E2-907E-7482C83478F5}" destId="{859A305A-23D1-4BD8-81FC-658246704762}" srcOrd="7" destOrd="0" presId="urn:microsoft.com/office/officeart/2005/8/layout/hChevron3"/>
    <dgm:cxn modelId="{FE0F212B-99EC-4E5D-94A1-81F9C2D0DF7B}" type="presParOf" srcId="{3F08C1A9-257E-42E2-907E-7482C83478F5}" destId="{6FE96D8C-A890-4A52-BBF5-8182A3C47FD0}" srcOrd="8" destOrd="0" presId="urn:microsoft.com/office/officeart/2005/8/layout/hChevron3"/>
    <dgm:cxn modelId="{E99F4F8F-2C78-4F61-9C97-584001BE9842}" type="presParOf" srcId="{3F08C1A9-257E-42E2-907E-7482C83478F5}" destId="{56ACA40F-E86E-414B-BCBD-236EC9B6CCEF}" srcOrd="9" destOrd="0" presId="urn:microsoft.com/office/officeart/2005/8/layout/hChevron3"/>
    <dgm:cxn modelId="{7870EE49-0012-41A8-AC5E-6E6DA5DDC926}" type="presParOf" srcId="{3F08C1A9-257E-42E2-907E-7482C83478F5}" destId="{BB58A4B9-AFA1-4430-B16B-398AEC3672C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86508-7F35-47B1-BB40-46A8A7715527}" type="doc">
      <dgm:prSet loTypeId="urn:microsoft.com/office/officeart/2005/8/layout/hProcess7" loCatId="list" qsTypeId="urn:microsoft.com/office/officeart/2005/8/quickstyle/simple1" qsCatId="simple" csTypeId="urn:microsoft.com/office/officeart/2005/8/colors/colorful2" csCatId="colorful" phldr="1"/>
      <dgm:spPr/>
      <dgm:t>
        <a:bodyPr/>
        <a:lstStyle/>
        <a:p>
          <a:endParaRPr lang="en-US"/>
        </a:p>
      </dgm:t>
    </dgm:pt>
    <dgm:pt modelId="{67239B70-86B0-41DF-92A7-E2561C686425}">
      <dgm:prSet phldrT="[Text]"/>
      <dgm:spPr>
        <a:gradFill flip="none" rotWithShape="0">
          <a:gsLst>
            <a:gs pos="0">
              <a:schemeClr val="accent2">
                <a:hueOff val="0"/>
                <a:satOff val="0"/>
                <a:lumOff val="0"/>
                <a:tint val="66000"/>
                <a:satMod val="160000"/>
              </a:schemeClr>
            </a:gs>
            <a:gs pos="50000">
              <a:schemeClr val="accent2">
                <a:hueOff val="0"/>
                <a:satOff val="0"/>
                <a:lumOff val="0"/>
                <a:tint val="44500"/>
                <a:satMod val="160000"/>
              </a:schemeClr>
            </a:gs>
            <a:gs pos="100000">
              <a:schemeClr val="accent2">
                <a:hueOff val="0"/>
                <a:satOff val="0"/>
                <a:lumOff val="0"/>
                <a:tint val="23500"/>
                <a:satMod val="160000"/>
              </a:schemeClr>
            </a:gs>
          </a:gsLst>
          <a:lin ang="0" scaled="1"/>
          <a:tileRect/>
        </a:gradFill>
        <a:ln>
          <a:solidFill>
            <a:schemeClr val="tx1"/>
          </a:solidFill>
        </a:ln>
      </dgm:spPr>
      <dgm:t>
        <a:bodyPr/>
        <a:lstStyle/>
        <a:p>
          <a:r>
            <a:rPr lang="en-US" b="1" u="sng" dirty="0">
              <a:solidFill>
                <a:schemeClr val="tx1"/>
              </a:solidFill>
            </a:rPr>
            <a:t>DEFINE</a:t>
          </a:r>
        </a:p>
      </dgm:t>
    </dgm:pt>
    <dgm:pt modelId="{D86AE221-C1BB-42B7-A071-2948E817836A}" type="parTrans" cxnId="{6B72891D-D449-4CA5-A279-EFE08ADBE56A}">
      <dgm:prSet/>
      <dgm:spPr/>
      <dgm:t>
        <a:bodyPr/>
        <a:lstStyle/>
        <a:p>
          <a:endParaRPr lang="en-US"/>
        </a:p>
      </dgm:t>
    </dgm:pt>
    <dgm:pt modelId="{7CC6450E-3B45-402B-B6C5-38DC008F6796}" type="sibTrans" cxnId="{6B72891D-D449-4CA5-A279-EFE08ADBE56A}">
      <dgm:prSet/>
      <dgm:spPr/>
      <dgm:t>
        <a:bodyPr/>
        <a:lstStyle/>
        <a:p>
          <a:endParaRPr lang="en-US"/>
        </a:p>
      </dgm:t>
    </dgm:pt>
    <dgm:pt modelId="{30B6DC63-4F05-4B78-BDC2-F15F4D5AC890}">
      <dgm:prSet phldrT="[Text]"/>
      <dgm:spPr/>
      <dgm:t>
        <a:bodyPr/>
        <a:lstStyle/>
        <a:p>
          <a:r>
            <a:rPr lang="en-US" b="1" u="sng" dirty="0">
              <a:solidFill>
                <a:schemeClr val="tx1"/>
              </a:solidFill>
              <a:latin typeface="Arial" panose="020B0604020202020204" pitchFamily="34" charset="0"/>
              <a:ea typeface="Times New Roman" panose="02020603050405020304" pitchFamily="18" charset="0"/>
            </a:rPr>
            <a:t>Problem Statement</a:t>
          </a:r>
          <a:endParaRPr lang="en-US" dirty="0">
            <a:solidFill>
              <a:schemeClr val="tx1"/>
            </a:solidFill>
          </a:endParaRPr>
        </a:p>
      </dgm:t>
    </dgm:pt>
    <dgm:pt modelId="{88F3335D-5E25-4CAE-9712-1D98D41455F5}" type="parTrans" cxnId="{A42AA450-B879-4442-A8CA-7D7053139141}">
      <dgm:prSet/>
      <dgm:spPr/>
      <dgm:t>
        <a:bodyPr/>
        <a:lstStyle/>
        <a:p>
          <a:endParaRPr lang="en-US"/>
        </a:p>
      </dgm:t>
    </dgm:pt>
    <dgm:pt modelId="{632C361F-3DDE-443A-BE42-1CC977848D29}" type="sibTrans" cxnId="{A42AA450-B879-4442-A8CA-7D7053139141}">
      <dgm:prSet/>
      <dgm:spPr/>
      <dgm:t>
        <a:bodyPr/>
        <a:lstStyle/>
        <a:p>
          <a:endParaRPr lang="en-US"/>
        </a:p>
      </dgm:t>
    </dgm:pt>
    <dgm:pt modelId="{1E6361D1-CE60-48A1-873B-3AA651283AD4}">
      <dgm:prSet phldrT="[Text]"/>
      <dgm:spPr>
        <a:gradFill flip="none" rotWithShape="0">
          <a:gsLst>
            <a:gs pos="0">
              <a:schemeClr val="accent2">
                <a:hueOff val="651485"/>
                <a:satOff val="-10511"/>
                <a:lumOff val="-1830"/>
                <a:tint val="66000"/>
                <a:satMod val="160000"/>
              </a:schemeClr>
            </a:gs>
            <a:gs pos="50000">
              <a:schemeClr val="accent2">
                <a:hueOff val="651485"/>
                <a:satOff val="-10511"/>
                <a:lumOff val="-1830"/>
                <a:tint val="44500"/>
                <a:satMod val="160000"/>
              </a:schemeClr>
            </a:gs>
            <a:gs pos="100000">
              <a:schemeClr val="accent2">
                <a:hueOff val="651485"/>
                <a:satOff val="-10511"/>
                <a:lumOff val="-1830"/>
                <a:tint val="23500"/>
                <a:satMod val="160000"/>
              </a:schemeClr>
            </a:gs>
          </a:gsLst>
          <a:lin ang="0" scaled="1"/>
          <a:tileRect/>
        </a:gradFill>
        <a:ln>
          <a:solidFill>
            <a:schemeClr val="tx1"/>
          </a:solidFill>
        </a:ln>
      </dgm:spPr>
      <dgm:t>
        <a:bodyPr/>
        <a:lstStyle/>
        <a:p>
          <a:r>
            <a:rPr lang="en-US" b="1" u="sng" dirty="0">
              <a:solidFill>
                <a:schemeClr val="tx1"/>
              </a:solidFill>
            </a:rPr>
            <a:t>MEASURE</a:t>
          </a:r>
        </a:p>
      </dgm:t>
    </dgm:pt>
    <dgm:pt modelId="{95D77594-A319-4EEC-A17F-BA533142F249}" type="parTrans" cxnId="{5AD7C162-F8FB-4C25-8560-FF38B86D38AD}">
      <dgm:prSet/>
      <dgm:spPr/>
      <dgm:t>
        <a:bodyPr/>
        <a:lstStyle/>
        <a:p>
          <a:endParaRPr lang="en-US"/>
        </a:p>
      </dgm:t>
    </dgm:pt>
    <dgm:pt modelId="{BA5AB3AF-2265-4679-8FBC-CF983BD4899A}" type="sibTrans" cxnId="{5AD7C162-F8FB-4C25-8560-FF38B86D38AD}">
      <dgm:prSet/>
      <dgm:spPr/>
      <dgm:t>
        <a:bodyPr/>
        <a:lstStyle/>
        <a:p>
          <a:endParaRPr lang="en-US"/>
        </a:p>
      </dgm:t>
    </dgm:pt>
    <dgm:pt modelId="{8F150B59-6243-4425-BE01-01D2A677A370}">
      <dgm:prSet phldrT="[Text]" custT="1"/>
      <dgm:spPr/>
      <dgm:t>
        <a:bodyPr/>
        <a:lstStyle/>
        <a:p>
          <a:pPr>
            <a:buFont typeface="Arial" panose="020B0604020202020204" pitchFamily="34" charset="0"/>
            <a:buChar char="•"/>
          </a:pP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Process Map is derived  Identified CVA, BVA, NVA</a:t>
          </a:r>
        </a:p>
        <a:p>
          <a:pPr>
            <a:buFont typeface="Arial" panose="020B0604020202020204" pitchFamily="34" charset="0"/>
            <a:buChar char="•"/>
          </a:pPr>
          <a:r>
            <a:rPr lang="en-US" sz="2400" dirty="0">
              <a:solidFill>
                <a:schemeClr val="tx1"/>
              </a:solidFill>
              <a:latin typeface="Arial" panose="020B0604020202020204" pitchFamily="34" charset="0"/>
              <a:cs typeface="Times New Roman" panose="02020603050405020304" pitchFamily="18" charset="0"/>
            </a:rPr>
            <a:t>Efforts are Measured</a:t>
          </a:r>
          <a:endParaRPr lang="en-US" sz="2400" dirty="0">
            <a:solidFill>
              <a:schemeClr val="tx1"/>
            </a:solidFill>
          </a:endParaRPr>
        </a:p>
      </dgm:t>
    </dgm:pt>
    <dgm:pt modelId="{F67139A1-8E7B-41F4-91DF-79D3E52BB95B}" type="parTrans" cxnId="{1C33161E-A657-42E8-8786-9BB370634377}">
      <dgm:prSet/>
      <dgm:spPr/>
      <dgm:t>
        <a:bodyPr/>
        <a:lstStyle/>
        <a:p>
          <a:endParaRPr lang="en-US"/>
        </a:p>
      </dgm:t>
    </dgm:pt>
    <dgm:pt modelId="{585E163B-0F7D-48F8-B1B9-D5006E9CEDC7}" type="sibTrans" cxnId="{1C33161E-A657-42E8-8786-9BB370634377}">
      <dgm:prSet/>
      <dgm:spPr/>
      <dgm:t>
        <a:bodyPr/>
        <a:lstStyle/>
        <a:p>
          <a:endParaRPr lang="en-US"/>
        </a:p>
      </dgm:t>
    </dgm:pt>
    <dgm:pt modelId="{4759659F-6515-4E92-84B8-EE36FC7E258C}">
      <dgm:prSet phldrT="[Text]"/>
      <dgm:spPr>
        <a:gradFill flip="none" rotWithShape="0">
          <a:gsLst>
            <a:gs pos="0">
              <a:schemeClr val="accent2">
                <a:hueOff val="1302969"/>
                <a:satOff val="-21023"/>
                <a:lumOff val="-3660"/>
                <a:tint val="66000"/>
                <a:satMod val="160000"/>
              </a:schemeClr>
            </a:gs>
            <a:gs pos="50000">
              <a:schemeClr val="accent2">
                <a:hueOff val="1302969"/>
                <a:satOff val="-21023"/>
                <a:lumOff val="-3660"/>
                <a:tint val="44500"/>
                <a:satMod val="160000"/>
              </a:schemeClr>
            </a:gs>
            <a:gs pos="100000">
              <a:schemeClr val="accent2">
                <a:hueOff val="1302969"/>
                <a:satOff val="-21023"/>
                <a:lumOff val="-3660"/>
                <a:tint val="23500"/>
                <a:satMod val="160000"/>
              </a:schemeClr>
            </a:gs>
          </a:gsLst>
          <a:lin ang="0" scaled="1"/>
          <a:tileRect/>
        </a:gradFill>
        <a:ln>
          <a:solidFill>
            <a:schemeClr val="tx1"/>
          </a:solidFill>
        </a:ln>
      </dgm:spPr>
      <dgm:t>
        <a:bodyPr/>
        <a:lstStyle/>
        <a:p>
          <a:r>
            <a:rPr lang="en-US" b="1" u="sng" dirty="0">
              <a:solidFill>
                <a:schemeClr val="tx1"/>
              </a:solidFill>
            </a:rPr>
            <a:t>ANALYZE</a:t>
          </a:r>
        </a:p>
      </dgm:t>
    </dgm:pt>
    <dgm:pt modelId="{B4864E83-4F7A-4DA2-9610-14B19074A48D}" type="parTrans" cxnId="{AF9FA832-9FF3-489F-8E35-5785016B376F}">
      <dgm:prSet/>
      <dgm:spPr/>
      <dgm:t>
        <a:bodyPr/>
        <a:lstStyle/>
        <a:p>
          <a:endParaRPr lang="en-US"/>
        </a:p>
      </dgm:t>
    </dgm:pt>
    <dgm:pt modelId="{E74D337B-CFC4-4A0C-852B-BE4E4CCFBA29}" type="sibTrans" cxnId="{AF9FA832-9FF3-489F-8E35-5785016B376F}">
      <dgm:prSet/>
      <dgm:spPr/>
      <dgm:t>
        <a:bodyPr/>
        <a:lstStyle/>
        <a:p>
          <a:endParaRPr lang="en-US"/>
        </a:p>
      </dgm:t>
    </dgm:pt>
    <dgm:pt modelId="{378C463C-7486-433D-8752-1A7D9A9387CD}">
      <dgm:prSet phldrT="[Text]"/>
      <dgm:spPr/>
      <dgm:t>
        <a:bodyPr/>
        <a:lstStyle/>
        <a:p>
          <a:endParaRPr lang="en-US" dirty="0">
            <a:solidFill>
              <a:schemeClr val="tx1"/>
            </a:solidFill>
          </a:endParaRPr>
        </a:p>
      </dgm:t>
    </dgm:pt>
    <dgm:pt modelId="{2B085E89-C8C0-4AD6-9814-F0656AD19392}" type="parTrans" cxnId="{C48CDDE6-FF18-4940-96C1-DFFC0B3CE57F}">
      <dgm:prSet/>
      <dgm:spPr/>
      <dgm:t>
        <a:bodyPr/>
        <a:lstStyle/>
        <a:p>
          <a:endParaRPr lang="en-US"/>
        </a:p>
      </dgm:t>
    </dgm:pt>
    <dgm:pt modelId="{E86C6423-D627-4115-ADBD-D84DE66ED06E}" type="sibTrans" cxnId="{C48CDDE6-FF18-4940-96C1-DFFC0B3CE57F}">
      <dgm:prSet/>
      <dgm:spPr/>
      <dgm:t>
        <a:bodyPr/>
        <a:lstStyle/>
        <a:p>
          <a:endParaRPr lang="en-US"/>
        </a:p>
      </dgm:t>
    </dgm:pt>
    <dgm:pt modelId="{C6C8E42C-07DF-4129-B4A0-FFA4AFC7B43A}">
      <dgm:prSet phldrT="[Text]"/>
      <dgm:spPr>
        <a:gradFill flip="none" rotWithShape="0">
          <a:gsLst>
            <a:gs pos="0">
              <a:schemeClr val="accent2">
                <a:hueOff val="1954454"/>
                <a:satOff val="-31534"/>
                <a:lumOff val="-5490"/>
                <a:tint val="66000"/>
                <a:satMod val="160000"/>
              </a:schemeClr>
            </a:gs>
            <a:gs pos="50000">
              <a:schemeClr val="accent2">
                <a:hueOff val="1954454"/>
                <a:satOff val="-31534"/>
                <a:lumOff val="-5490"/>
                <a:tint val="44500"/>
                <a:satMod val="160000"/>
              </a:schemeClr>
            </a:gs>
            <a:gs pos="100000">
              <a:schemeClr val="accent2">
                <a:hueOff val="1954454"/>
                <a:satOff val="-31534"/>
                <a:lumOff val="-5490"/>
                <a:tint val="23500"/>
                <a:satMod val="160000"/>
              </a:schemeClr>
            </a:gs>
          </a:gsLst>
          <a:lin ang="0" scaled="1"/>
          <a:tileRect/>
        </a:gradFill>
        <a:ln>
          <a:solidFill>
            <a:schemeClr val="tx1"/>
          </a:solidFill>
        </a:ln>
      </dgm:spPr>
      <dgm:t>
        <a:bodyPr/>
        <a:lstStyle/>
        <a:p>
          <a:pPr algn="l"/>
          <a:r>
            <a:rPr lang="en-US" b="1" u="sng" dirty="0">
              <a:solidFill>
                <a:schemeClr val="tx1"/>
              </a:solidFill>
            </a:rPr>
            <a:t>CONTROL</a:t>
          </a:r>
          <a:r>
            <a:rPr lang="en-US" b="1" u="none" dirty="0">
              <a:solidFill>
                <a:schemeClr val="tx1"/>
              </a:solidFill>
            </a:rPr>
            <a:t>            </a:t>
          </a:r>
          <a:r>
            <a:rPr lang="en-US" b="1" u="sng" dirty="0">
              <a:solidFill>
                <a:schemeClr val="tx1"/>
              </a:solidFill>
            </a:rPr>
            <a:t>IMPROVE</a:t>
          </a:r>
        </a:p>
      </dgm:t>
    </dgm:pt>
    <dgm:pt modelId="{C496A32A-C93C-4056-82CB-EF4535364794}" type="parTrans" cxnId="{1A47C895-9427-4FBE-99E5-389E83D7B527}">
      <dgm:prSet/>
      <dgm:spPr/>
      <dgm:t>
        <a:bodyPr/>
        <a:lstStyle/>
        <a:p>
          <a:endParaRPr lang="en-US"/>
        </a:p>
      </dgm:t>
    </dgm:pt>
    <dgm:pt modelId="{A4CEB81F-58B4-4C14-9595-19EC8DAA69F2}" type="sibTrans" cxnId="{1A47C895-9427-4FBE-99E5-389E83D7B527}">
      <dgm:prSet/>
      <dgm:spPr/>
      <dgm:t>
        <a:bodyPr/>
        <a:lstStyle/>
        <a:p>
          <a:endParaRPr lang="en-US"/>
        </a:p>
      </dgm:t>
    </dgm:pt>
    <dgm:pt modelId="{472EF456-5001-418E-AAB7-D1476BAE7E35}">
      <dgm:prSet/>
      <dgm:spPr/>
      <dgm:t>
        <a:bodyPr/>
        <a:lstStyle/>
        <a:p>
          <a:r>
            <a:rPr lang="en-US" dirty="0">
              <a:solidFill>
                <a:schemeClr val="tx1"/>
              </a:solidFill>
              <a:latin typeface="Arial" panose="020B0604020202020204" pitchFamily="34" charset="0"/>
              <a:ea typeface="Times New Roman" panose="02020603050405020304" pitchFamily="18" charset="0"/>
            </a:rPr>
            <a:t>Today, my company is receiving eligibility numbers from RTE clients through account managers every month. Account managers will then enter these numbers in a common spreadsheet located in a </a:t>
          </a:r>
          <a:r>
            <a:rPr lang="en-US" dirty="0" err="1">
              <a:solidFill>
                <a:schemeClr val="tx1"/>
              </a:solidFill>
              <a:latin typeface="Arial" panose="020B0604020202020204" pitchFamily="34" charset="0"/>
              <a:ea typeface="Times New Roman" panose="02020603050405020304" pitchFamily="18" charset="0"/>
            </a:rPr>
            <a:t>sharepoint</a:t>
          </a:r>
          <a:r>
            <a:rPr lang="en-US" dirty="0">
              <a:solidFill>
                <a:schemeClr val="tx1"/>
              </a:solidFill>
              <a:latin typeface="Arial" panose="020B0604020202020204" pitchFamily="34" charset="0"/>
              <a:ea typeface="Times New Roman" panose="02020603050405020304" pitchFamily="18" charset="0"/>
            </a:rPr>
            <a:t>. This spreadsheet is then downloaded, formatted   and uploaded in EDW for Reporting by IT. The manual steps involved in downloading, formatting and uploading the numbers to EDW which is time consuming, error prone and more effort intensive operation.</a:t>
          </a: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Arial" panose="020B0604020202020204" pitchFamily="34" charset="0"/>
            <a:ea typeface="Times New Roman" panose="02020603050405020304" pitchFamily="18" charset="0"/>
          </a:endParaRPr>
        </a:p>
        <a:p>
          <a:endParaRPr lang="en-US" dirty="0">
            <a:solidFill>
              <a:schemeClr val="tx1"/>
            </a:solidFill>
            <a:latin typeface="Times New Roman" panose="02020603050405020304" pitchFamily="18" charset="0"/>
            <a:ea typeface="Times New Roman" panose="02020603050405020304" pitchFamily="18" charset="0"/>
          </a:endParaRPr>
        </a:p>
      </dgm:t>
    </dgm:pt>
    <dgm:pt modelId="{93017743-D781-4F68-B479-A170222F35DE}" type="parTrans" cxnId="{11BEDFCD-C79A-4F97-A5DD-A9AE1267FDA0}">
      <dgm:prSet/>
      <dgm:spPr/>
      <dgm:t>
        <a:bodyPr/>
        <a:lstStyle/>
        <a:p>
          <a:endParaRPr lang="en-US"/>
        </a:p>
      </dgm:t>
    </dgm:pt>
    <dgm:pt modelId="{30A3E073-6597-4A13-ABDA-B2202E4A6206}" type="sibTrans" cxnId="{11BEDFCD-C79A-4F97-A5DD-A9AE1267FDA0}">
      <dgm:prSet/>
      <dgm:spPr/>
      <dgm:t>
        <a:bodyPr/>
        <a:lstStyle/>
        <a:p>
          <a:endParaRPr lang="en-US"/>
        </a:p>
      </dgm:t>
    </dgm:pt>
    <dgm:pt modelId="{99420FC6-1748-44CC-A3BD-57E096678326}">
      <dgm:prSet phldrT="[Text]" custT="1"/>
      <dgm:spPr>
        <a:gradFill flip="none" rotWithShape="0">
          <a:gsLst>
            <a:gs pos="0">
              <a:schemeClr val="accent2">
                <a:hueOff val="1954454"/>
                <a:satOff val="-31534"/>
                <a:lumOff val="-5490"/>
                <a:tint val="66000"/>
                <a:satMod val="160000"/>
              </a:schemeClr>
            </a:gs>
            <a:gs pos="50000">
              <a:schemeClr val="accent2">
                <a:hueOff val="1954454"/>
                <a:satOff val="-31534"/>
                <a:lumOff val="-5490"/>
                <a:tint val="44500"/>
                <a:satMod val="160000"/>
              </a:schemeClr>
            </a:gs>
            <a:gs pos="100000">
              <a:schemeClr val="accent2">
                <a:hueOff val="1954454"/>
                <a:satOff val="-31534"/>
                <a:lumOff val="-5490"/>
                <a:tint val="23500"/>
                <a:satMod val="160000"/>
              </a:schemeClr>
            </a:gs>
          </a:gsLst>
          <a:lin ang="0" scaled="1"/>
          <a:tileRect/>
        </a:gradFill>
        <a:ln>
          <a:solidFill>
            <a:schemeClr val="tx1"/>
          </a:solidFill>
        </a:ln>
      </dgm:spPr>
      <dgm:t>
        <a:bodyPr/>
        <a:lstStyle/>
        <a:p>
          <a:r>
            <a:rPr lang="en-US" sz="1800" b="1" u="none" dirty="0">
              <a:solidFill>
                <a:schemeClr val="tx1"/>
              </a:solidFill>
            </a:rPr>
            <a:t>Implemented a Solution and the new process flow is measured</a:t>
          </a:r>
        </a:p>
        <a:p>
          <a:endParaRPr lang="en-US" sz="1800" b="1" u="none" dirty="0">
            <a:solidFill>
              <a:schemeClr val="tx1"/>
            </a:solidFill>
          </a:endParaRPr>
        </a:p>
        <a:p>
          <a:endParaRPr lang="en-US" sz="1800" b="1" u="none" dirty="0">
            <a:solidFill>
              <a:schemeClr val="tx1"/>
            </a:solidFill>
          </a:endParaRPr>
        </a:p>
        <a:p>
          <a:endParaRPr lang="en-US" sz="1800" b="1" u="none" dirty="0">
            <a:solidFill>
              <a:schemeClr val="tx1"/>
            </a:solidFill>
          </a:endParaRPr>
        </a:p>
        <a:p>
          <a:endParaRPr lang="en-US" sz="1800" b="1" u="none" dirty="0">
            <a:solidFill>
              <a:schemeClr val="tx1"/>
            </a:solidFill>
          </a:endParaRPr>
        </a:p>
        <a:p>
          <a:endParaRPr lang="en-US" sz="1800" b="1" u="none" dirty="0">
            <a:solidFill>
              <a:schemeClr val="tx1"/>
            </a:solidFill>
          </a:endParaRPr>
        </a:p>
        <a:p>
          <a:r>
            <a:rPr lang="en-US" sz="1800" b="1" u="none" dirty="0">
              <a:solidFill>
                <a:schemeClr val="tx1"/>
              </a:solidFill>
            </a:rPr>
            <a:t>SQL is improved from 2.1 to 2.8</a:t>
          </a:r>
        </a:p>
        <a:p>
          <a:r>
            <a:rPr lang="en-US" sz="1800" b="1" u="none" dirty="0">
              <a:solidFill>
                <a:schemeClr val="tx1"/>
              </a:solidFill>
            </a:rPr>
            <a:t>Control Charts are in place to </a:t>
          </a:r>
        </a:p>
        <a:p>
          <a:r>
            <a:rPr lang="en-US" sz="1800" b="1" u="none" dirty="0">
              <a:solidFill>
                <a:schemeClr val="tx1"/>
              </a:solidFill>
            </a:rPr>
            <a:t>stay alert</a:t>
          </a:r>
        </a:p>
        <a:p>
          <a:endParaRPr lang="en-US" sz="1800" b="1" u="none" dirty="0">
            <a:solidFill>
              <a:schemeClr val="tx1"/>
            </a:solidFill>
          </a:endParaRPr>
        </a:p>
      </dgm:t>
    </dgm:pt>
    <dgm:pt modelId="{873C3828-9133-4155-8098-BC16DCB4B624}" type="parTrans" cxnId="{C32CD679-438C-4A4B-8CA8-AC6F013B4121}">
      <dgm:prSet/>
      <dgm:spPr/>
      <dgm:t>
        <a:bodyPr/>
        <a:lstStyle/>
        <a:p>
          <a:endParaRPr lang="en-US"/>
        </a:p>
      </dgm:t>
    </dgm:pt>
    <dgm:pt modelId="{EF30C9E0-F4AB-4611-86A7-D849CBAED203}" type="sibTrans" cxnId="{C32CD679-438C-4A4B-8CA8-AC6F013B4121}">
      <dgm:prSet/>
      <dgm:spPr/>
      <dgm:t>
        <a:bodyPr/>
        <a:lstStyle/>
        <a:p>
          <a:endParaRPr lang="en-US"/>
        </a:p>
      </dgm:t>
    </dgm:pt>
    <dgm:pt modelId="{FDE39928-2544-4C50-A61F-ADAE2B5D88F3}" type="pres">
      <dgm:prSet presAssocID="{94D86508-7F35-47B1-BB40-46A8A7715527}" presName="Name0" presStyleCnt="0">
        <dgm:presLayoutVars>
          <dgm:dir/>
          <dgm:animLvl val="lvl"/>
          <dgm:resizeHandles val="exact"/>
        </dgm:presLayoutVars>
      </dgm:prSet>
      <dgm:spPr/>
    </dgm:pt>
    <dgm:pt modelId="{7480BE10-CBED-4826-B09B-D7634E5F754D}" type="pres">
      <dgm:prSet presAssocID="{67239B70-86B0-41DF-92A7-E2561C686425}" presName="compositeNode" presStyleCnt="0">
        <dgm:presLayoutVars>
          <dgm:bulletEnabled val="1"/>
        </dgm:presLayoutVars>
      </dgm:prSet>
      <dgm:spPr/>
    </dgm:pt>
    <dgm:pt modelId="{CFD98796-251D-49E7-82F6-370F20C66DE5}" type="pres">
      <dgm:prSet presAssocID="{67239B70-86B0-41DF-92A7-E2561C686425}" presName="bgRect" presStyleLbl="node1" presStyleIdx="0" presStyleCnt="4" custScaleY="161480" custLinFactNeighborX="-166"/>
      <dgm:spPr/>
    </dgm:pt>
    <dgm:pt modelId="{A4010B47-30D3-4923-AF6D-3CA9539F4590}" type="pres">
      <dgm:prSet presAssocID="{67239B70-86B0-41DF-92A7-E2561C686425}" presName="parentNode" presStyleLbl="node1" presStyleIdx="0" presStyleCnt="4">
        <dgm:presLayoutVars>
          <dgm:chMax val="0"/>
          <dgm:bulletEnabled val="1"/>
        </dgm:presLayoutVars>
      </dgm:prSet>
      <dgm:spPr/>
    </dgm:pt>
    <dgm:pt modelId="{A8EFF566-F784-4F47-820B-EF1F91DEC511}" type="pres">
      <dgm:prSet presAssocID="{67239B70-86B0-41DF-92A7-E2561C686425}" presName="childNode" presStyleLbl="node1" presStyleIdx="0" presStyleCnt="4">
        <dgm:presLayoutVars>
          <dgm:bulletEnabled val="1"/>
        </dgm:presLayoutVars>
      </dgm:prSet>
      <dgm:spPr/>
    </dgm:pt>
    <dgm:pt modelId="{550AE585-4CEA-4867-81C1-8F332F3888C7}" type="pres">
      <dgm:prSet presAssocID="{7CC6450E-3B45-402B-B6C5-38DC008F6796}" presName="hSp" presStyleCnt="0"/>
      <dgm:spPr/>
    </dgm:pt>
    <dgm:pt modelId="{8046097E-C7E1-4227-AAA8-4285E8FF5E0F}" type="pres">
      <dgm:prSet presAssocID="{7CC6450E-3B45-402B-B6C5-38DC008F6796}" presName="vProcSp" presStyleCnt="0"/>
      <dgm:spPr/>
    </dgm:pt>
    <dgm:pt modelId="{35DDB3B8-60AB-46FC-842E-39E3DE522A6C}" type="pres">
      <dgm:prSet presAssocID="{7CC6450E-3B45-402B-B6C5-38DC008F6796}" presName="vSp1" presStyleCnt="0"/>
      <dgm:spPr/>
    </dgm:pt>
    <dgm:pt modelId="{B177B439-495E-481A-BC78-9B9F4E1E08BE}" type="pres">
      <dgm:prSet presAssocID="{7CC6450E-3B45-402B-B6C5-38DC008F6796}" presName="simulatedConn" presStyleLbl="solidFgAcc1" presStyleIdx="0" presStyleCnt="3"/>
      <dgm:spPr/>
    </dgm:pt>
    <dgm:pt modelId="{37C6B6EB-00B3-4C0C-8ECE-FF851338CFA0}" type="pres">
      <dgm:prSet presAssocID="{7CC6450E-3B45-402B-B6C5-38DC008F6796}" presName="vSp2" presStyleCnt="0"/>
      <dgm:spPr/>
    </dgm:pt>
    <dgm:pt modelId="{9CD931B5-67E0-40A6-A055-038B6C6AE5D1}" type="pres">
      <dgm:prSet presAssocID="{7CC6450E-3B45-402B-B6C5-38DC008F6796}" presName="sibTrans" presStyleCnt="0"/>
      <dgm:spPr/>
    </dgm:pt>
    <dgm:pt modelId="{C12270A2-B7CF-483B-8482-6CF67187A822}" type="pres">
      <dgm:prSet presAssocID="{1E6361D1-CE60-48A1-873B-3AA651283AD4}" presName="compositeNode" presStyleCnt="0">
        <dgm:presLayoutVars>
          <dgm:bulletEnabled val="1"/>
        </dgm:presLayoutVars>
      </dgm:prSet>
      <dgm:spPr/>
    </dgm:pt>
    <dgm:pt modelId="{4AEA1C72-95EB-450E-B9F4-DC102D40857C}" type="pres">
      <dgm:prSet presAssocID="{1E6361D1-CE60-48A1-873B-3AA651283AD4}" presName="bgRect" presStyleLbl="node1" presStyleIdx="1" presStyleCnt="4" custScaleY="161480"/>
      <dgm:spPr/>
    </dgm:pt>
    <dgm:pt modelId="{6C579BD4-7750-4315-88A2-2F7AEDE83DE6}" type="pres">
      <dgm:prSet presAssocID="{1E6361D1-CE60-48A1-873B-3AA651283AD4}" presName="parentNode" presStyleLbl="node1" presStyleIdx="1" presStyleCnt="4">
        <dgm:presLayoutVars>
          <dgm:chMax val="0"/>
          <dgm:bulletEnabled val="1"/>
        </dgm:presLayoutVars>
      </dgm:prSet>
      <dgm:spPr/>
    </dgm:pt>
    <dgm:pt modelId="{15B7498E-8A29-41AA-BE06-D93615F7923C}" type="pres">
      <dgm:prSet presAssocID="{1E6361D1-CE60-48A1-873B-3AA651283AD4}" presName="childNode" presStyleLbl="node1" presStyleIdx="1" presStyleCnt="4">
        <dgm:presLayoutVars>
          <dgm:bulletEnabled val="1"/>
        </dgm:presLayoutVars>
      </dgm:prSet>
      <dgm:spPr/>
    </dgm:pt>
    <dgm:pt modelId="{32B87898-BBCB-4FF9-8A94-83030C1B3057}" type="pres">
      <dgm:prSet presAssocID="{BA5AB3AF-2265-4679-8FBC-CF983BD4899A}" presName="hSp" presStyleCnt="0"/>
      <dgm:spPr/>
    </dgm:pt>
    <dgm:pt modelId="{6C3356DC-5124-4252-BCA0-507D42ADA4F7}" type="pres">
      <dgm:prSet presAssocID="{BA5AB3AF-2265-4679-8FBC-CF983BD4899A}" presName="vProcSp" presStyleCnt="0"/>
      <dgm:spPr/>
    </dgm:pt>
    <dgm:pt modelId="{94575C47-D332-4F2B-B732-426D0DA0F031}" type="pres">
      <dgm:prSet presAssocID="{BA5AB3AF-2265-4679-8FBC-CF983BD4899A}" presName="vSp1" presStyleCnt="0"/>
      <dgm:spPr/>
    </dgm:pt>
    <dgm:pt modelId="{F6C7B90C-4AA3-4722-A064-FCF78BF042A1}" type="pres">
      <dgm:prSet presAssocID="{BA5AB3AF-2265-4679-8FBC-CF983BD4899A}" presName="simulatedConn" presStyleLbl="solidFgAcc1" presStyleIdx="1" presStyleCnt="3"/>
      <dgm:spPr/>
    </dgm:pt>
    <dgm:pt modelId="{F2F4FCC1-6807-4F3B-8211-3B8EA5B95D38}" type="pres">
      <dgm:prSet presAssocID="{BA5AB3AF-2265-4679-8FBC-CF983BD4899A}" presName="vSp2" presStyleCnt="0"/>
      <dgm:spPr/>
    </dgm:pt>
    <dgm:pt modelId="{FA8087F7-87A9-4B6E-85EB-FBE9D0CFACC1}" type="pres">
      <dgm:prSet presAssocID="{BA5AB3AF-2265-4679-8FBC-CF983BD4899A}" presName="sibTrans" presStyleCnt="0"/>
      <dgm:spPr/>
    </dgm:pt>
    <dgm:pt modelId="{7C2D6BCC-97A1-4057-9431-8EE1AC38BCB8}" type="pres">
      <dgm:prSet presAssocID="{4759659F-6515-4E92-84B8-EE36FC7E258C}" presName="compositeNode" presStyleCnt="0">
        <dgm:presLayoutVars>
          <dgm:bulletEnabled val="1"/>
        </dgm:presLayoutVars>
      </dgm:prSet>
      <dgm:spPr/>
    </dgm:pt>
    <dgm:pt modelId="{A128A73F-7794-4A2F-A746-C29C81E09478}" type="pres">
      <dgm:prSet presAssocID="{4759659F-6515-4E92-84B8-EE36FC7E258C}" presName="bgRect" presStyleLbl="node1" presStyleIdx="2" presStyleCnt="4" custScaleY="161480" custLinFactNeighborX="856" custLinFactNeighborY="-855"/>
      <dgm:spPr/>
    </dgm:pt>
    <dgm:pt modelId="{7B0E3754-C902-4E35-A89B-E199ABF80745}" type="pres">
      <dgm:prSet presAssocID="{4759659F-6515-4E92-84B8-EE36FC7E258C}" presName="parentNode" presStyleLbl="node1" presStyleIdx="2" presStyleCnt="4">
        <dgm:presLayoutVars>
          <dgm:chMax val="0"/>
          <dgm:bulletEnabled val="1"/>
        </dgm:presLayoutVars>
      </dgm:prSet>
      <dgm:spPr/>
    </dgm:pt>
    <dgm:pt modelId="{ACB36E69-DC75-4ECF-B91B-BB35D2757589}" type="pres">
      <dgm:prSet presAssocID="{4759659F-6515-4E92-84B8-EE36FC7E258C}" presName="childNode" presStyleLbl="node1" presStyleIdx="2" presStyleCnt="4">
        <dgm:presLayoutVars>
          <dgm:bulletEnabled val="1"/>
        </dgm:presLayoutVars>
      </dgm:prSet>
      <dgm:spPr/>
    </dgm:pt>
    <dgm:pt modelId="{3471F65C-E5C9-4AA1-B87A-30A53893FC59}" type="pres">
      <dgm:prSet presAssocID="{E74D337B-CFC4-4A0C-852B-BE4E4CCFBA29}" presName="hSp" presStyleCnt="0"/>
      <dgm:spPr/>
    </dgm:pt>
    <dgm:pt modelId="{2AB85903-4978-4705-9284-287E7CDFBC2B}" type="pres">
      <dgm:prSet presAssocID="{E74D337B-CFC4-4A0C-852B-BE4E4CCFBA29}" presName="vProcSp" presStyleCnt="0"/>
      <dgm:spPr/>
    </dgm:pt>
    <dgm:pt modelId="{8D032D59-47E5-4572-8B44-471B9FAF1245}" type="pres">
      <dgm:prSet presAssocID="{E74D337B-CFC4-4A0C-852B-BE4E4CCFBA29}" presName="vSp1" presStyleCnt="0"/>
      <dgm:spPr/>
    </dgm:pt>
    <dgm:pt modelId="{57B4C8A1-487E-43F0-8CBD-7B52F31CDE06}" type="pres">
      <dgm:prSet presAssocID="{E74D337B-CFC4-4A0C-852B-BE4E4CCFBA29}" presName="simulatedConn" presStyleLbl="solidFgAcc1" presStyleIdx="2" presStyleCnt="3"/>
      <dgm:spPr/>
    </dgm:pt>
    <dgm:pt modelId="{F2B20C7B-A951-44C5-BCB3-CAEB27BD0A57}" type="pres">
      <dgm:prSet presAssocID="{E74D337B-CFC4-4A0C-852B-BE4E4CCFBA29}" presName="vSp2" presStyleCnt="0"/>
      <dgm:spPr/>
    </dgm:pt>
    <dgm:pt modelId="{7B10145B-7A8F-47F1-9D72-8AEFD72DE24A}" type="pres">
      <dgm:prSet presAssocID="{E74D337B-CFC4-4A0C-852B-BE4E4CCFBA29}" presName="sibTrans" presStyleCnt="0"/>
      <dgm:spPr/>
    </dgm:pt>
    <dgm:pt modelId="{0881A8A8-222C-44D7-95EE-9C942050B632}" type="pres">
      <dgm:prSet presAssocID="{C6C8E42C-07DF-4129-B4A0-FFA4AFC7B43A}" presName="compositeNode" presStyleCnt="0">
        <dgm:presLayoutVars>
          <dgm:bulletEnabled val="1"/>
        </dgm:presLayoutVars>
      </dgm:prSet>
      <dgm:spPr/>
    </dgm:pt>
    <dgm:pt modelId="{392FE959-0809-4E8E-8A55-909A6BC49FC6}" type="pres">
      <dgm:prSet presAssocID="{C6C8E42C-07DF-4129-B4A0-FFA4AFC7B43A}" presName="bgRect" presStyleLbl="node1" presStyleIdx="3" presStyleCnt="4" custScaleY="161480"/>
      <dgm:spPr/>
    </dgm:pt>
    <dgm:pt modelId="{5233C494-C71F-4000-ACCB-525AEC12C65D}" type="pres">
      <dgm:prSet presAssocID="{C6C8E42C-07DF-4129-B4A0-FFA4AFC7B43A}" presName="parentNode" presStyleLbl="node1" presStyleIdx="3" presStyleCnt="4">
        <dgm:presLayoutVars>
          <dgm:chMax val="0"/>
          <dgm:bulletEnabled val="1"/>
        </dgm:presLayoutVars>
      </dgm:prSet>
      <dgm:spPr/>
    </dgm:pt>
    <dgm:pt modelId="{DF320AD1-DE9F-4B1C-9066-328E9D0434F0}" type="pres">
      <dgm:prSet presAssocID="{C6C8E42C-07DF-4129-B4A0-FFA4AFC7B43A}" presName="childNode" presStyleLbl="node1" presStyleIdx="3" presStyleCnt="4">
        <dgm:presLayoutVars>
          <dgm:bulletEnabled val="1"/>
        </dgm:presLayoutVars>
      </dgm:prSet>
      <dgm:spPr/>
    </dgm:pt>
  </dgm:ptLst>
  <dgm:cxnLst>
    <dgm:cxn modelId="{4B1AF904-A795-4749-BCCA-32909C42C0E7}" type="presOf" srcId="{C6C8E42C-07DF-4129-B4A0-FFA4AFC7B43A}" destId="{392FE959-0809-4E8E-8A55-909A6BC49FC6}" srcOrd="0" destOrd="0" presId="urn:microsoft.com/office/officeart/2005/8/layout/hProcess7"/>
    <dgm:cxn modelId="{6B72891D-D449-4CA5-A279-EFE08ADBE56A}" srcId="{94D86508-7F35-47B1-BB40-46A8A7715527}" destId="{67239B70-86B0-41DF-92A7-E2561C686425}" srcOrd="0" destOrd="0" parTransId="{D86AE221-C1BB-42B7-A071-2948E817836A}" sibTransId="{7CC6450E-3B45-402B-B6C5-38DC008F6796}"/>
    <dgm:cxn modelId="{1C33161E-A657-42E8-8786-9BB370634377}" srcId="{1E6361D1-CE60-48A1-873B-3AA651283AD4}" destId="{8F150B59-6243-4425-BE01-01D2A677A370}" srcOrd="0" destOrd="0" parTransId="{F67139A1-8E7B-41F4-91DF-79D3E52BB95B}" sibTransId="{585E163B-0F7D-48F8-B1B9-D5006E9CEDC7}"/>
    <dgm:cxn modelId="{16671920-1E88-490C-ACAA-BCEBA126BB86}" type="presOf" srcId="{378C463C-7486-433D-8752-1A7D9A9387CD}" destId="{ACB36E69-DC75-4ECF-B91B-BB35D2757589}" srcOrd="0" destOrd="0" presId="urn:microsoft.com/office/officeart/2005/8/layout/hProcess7"/>
    <dgm:cxn modelId="{AF9FA832-9FF3-489F-8E35-5785016B376F}" srcId="{94D86508-7F35-47B1-BB40-46A8A7715527}" destId="{4759659F-6515-4E92-84B8-EE36FC7E258C}" srcOrd="2" destOrd="0" parTransId="{B4864E83-4F7A-4DA2-9610-14B19074A48D}" sibTransId="{E74D337B-CFC4-4A0C-852B-BE4E4CCFBA29}"/>
    <dgm:cxn modelId="{63BF135E-0C8C-438F-B755-F0C18CFF93FB}" type="presOf" srcId="{1E6361D1-CE60-48A1-873B-3AA651283AD4}" destId="{6C579BD4-7750-4315-88A2-2F7AEDE83DE6}" srcOrd="1" destOrd="0" presId="urn:microsoft.com/office/officeart/2005/8/layout/hProcess7"/>
    <dgm:cxn modelId="{5AD7C162-F8FB-4C25-8560-FF38B86D38AD}" srcId="{94D86508-7F35-47B1-BB40-46A8A7715527}" destId="{1E6361D1-CE60-48A1-873B-3AA651283AD4}" srcOrd="1" destOrd="0" parTransId="{95D77594-A319-4EEC-A17F-BA533142F249}" sibTransId="{BA5AB3AF-2265-4679-8FBC-CF983BD4899A}"/>
    <dgm:cxn modelId="{8A9CA245-7AF7-42F9-A65F-5E0988FBA6CE}" type="presOf" srcId="{4759659F-6515-4E92-84B8-EE36FC7E258C}" destId="{7B0E3754-C902-4E35-A89B-E199ABF80745}" srcOrd="1" destOrd="0" presId="urn:microsoft.com/office/officeart/2005/8/layout/hProcess7"/>
    <dgm:cxn modelId="{71747F68-C611-45C7-AB8D-F27708C86BD3}" type="presOf" srcId="{67239B70-86B0-41DF-92A7-E2561C686425}" destId="{CFD98796-251D-49E7-82F6-370F20C66DE5}" srcOrd="0" destOrd="0" presId="urn:microsoft.com/office/officeart/2005/8/layout/hProcess7"/>
    <dgm:cxn modelId="{C04C136D-FFAE-417F-8546-8B528AA50F22}" type="presOf" srcId="{8F150B59-6243-4425-BE01-01D2A677A370}" destId="{15B7498E-8A29-41AA-BE06-D93615F7923C}" srcOrd="0" destOrd="0" presId="urn:microsoft.com/office/officeart/2005/8/layout/hProcess7"/>
    <dgm:cxn modelId="{A42AA450-B879-4442-A8CA-7D7053139141}" srcId="{67239B70-86B0-41DF-92A7-E2561C686425}" destId="{30B6DC63-4F05-4B78-BDC2-F15F4D5AC890}" srcOrd="0" destOrd="0" parTransId="{88F3335D-5E25-4CAE-9712-1D98D41455F5}" sibTransId="{632C361F-3DDE-443A-BE42-1CC977848D29}"/>
    <dgm:cxn modelId="{5736A570-B997-4220-A4EC-D3B206426B6C}" type="presOf" srcId="{67239B70-86B0-41DF-92A7-E2561C686425}" destId="{A4010B47-30D3-4923-AF6D-3CA9539F4590}" srcOrd="1" destOrd="0" presId="urn:microsoft.com/office/officeart/2005/8/layout/hProcess7"/>
    <dgm:cxn modelId="{C32CD679-438C-4A4B-8CA8-AC6F013B4121}" srcId="{C6C8E42C-07DF-4129-B4A0-FFA4AFC7B43A}" destId="{99420FC6-1748-44CC-A3BD-57E096678326}" srcOrd="0" destOrd="0" parTransId="{873C3828-9133-4155-8098-BC16DCB4B624}" sibTransId="{EF30C9E0-F4AB-4611-86A7-D849CBAED203}"/>
    <dgm:cxn modelId="{1A47C895-9427-4FBE-99E5-389E83D7B527}" srcId="{94D86508-7F35-47B1-BB40-46A8A7715527}" destId="{C6C8E42C-07DF-4129-B4A0-FFA4AFC7B43A}" srcOrd="3" destOrd="0" parTransId="{C496A32A-C93C-4056-82CB-EF4535364794}" sibTransId="{A4CEB81F-58B4-4C14-9595-19EC8DAA69F2}"/>
    <dgm:cxn modelId="{644C3A99-53E1-4260-8DA9-8C22860BF5EC}" type="presOf" srcId="{4759659F-6515-4E92-84B8-EE36FC7E258C}" destId="{A128A73F-7794-4A2F-A746-C29C81E09478}" srcOrd="0" destOrd="0" presId="urn:microsoft.com/office/officeart/2005/8/layout/hProcess7"/>
    <dgm:cxn modelId="{0B3EE8B5-36AE-41AE-A41A-35EF80C86775}" type="presOf" srcId="{94D86508-7F35-47B1-BB40-46A8A7715527}" destId="{FDE39928-2544-4C50-A61F-ADAE2B5D88F3}" srcOrd="0" destOrd="0" presId="urn:microsoft.com/office/officeart/2005/8/layout/hProcess7"/>
    <dgm:cxn modelId="{11BEDFCD-C79A-4F97-A5DD-A9AE1267FDA0}" srcId="{67239B70-86B0-41DF-92A7-E2561C686425}" destId="{472EF456-5001-418E-AAB7-D1476BAE7E35}" srcOrd="1" destOrd="0" parTransId="{93017743-D781-4F68-B479-A170222F35DE}" sibTransId="{30A3E073-6597-4A13-ABDA-B2202E4A6206}"/>
    <dgm:cxn modelId="{B62B49D8-4D2C-49E5-8881-6653541D38FB}" type="presOf" srcId="{472EF456-5001-418E-AAB7-D1476BAE7E35}" destId="{A8EFF566-F784-4F47-820B-EF1F91DEC511}" srcOrd="0" destOrd="1" presId="urn:microsoft.com/office/officeart/2005/8/layout/hProcess7"/>
    <dgm:cxn modelId="{1F529BDB-6161-41DA-9CD4-FA50DAD53B5D}" type="presOf" srcId="{99420FC6-1748-44CC-A3BD-57E096678326}" destId="{DF320AD1-DE9F-4B1C-9066-328E9D0434F0}" srcOrd="0" destOrd="0" presId="urn:microsoft.com/office/officeart/2005/8/layout/hProcess7"/>
    <dgm:cxn modelId="{14F289E1-FE04-4E51-897C-785A2A45A220}" type="presOf" srcId="{C6C8E42C-07DF-4129-B4A0-FFA4AFC7B43A}" destId="{5233C494-C71F-4000-ACCB-525AEC12C65D}" srcOrd="1" destOrd="0" presId="urn:microsoft.com/office/officeart/2005/8/layout/hProcess7"/>
    <dgm:cxn modelId="{C48CDDE6-FF18-4940-96C1-DFFC0B3CE57F}" srcId="{4759659F-6515-4E92-84B8-EE36FC7E258C}" destId="{378C463C-7486-433D-8752-1A7D9A9387CD}" srcOrd="0" destOrd="0" parTransId="{2B085E89-C8C0-4AD6-9814-F0656AD19392}" sibTransId="{E86C6423-D627-4115-ADBD-D84DE66ED06E}"/>
    <dgm:cxn modelId="{CF5A6AF0-067F-4C50-A6CC-59ECE49B7725}" type="presOf" srcId="{1E6361D1-CE60-48A1-873B-3AA651283AD4}" destId="{4AEA1C72-95EB-450E-B9F4-DC102D40857C}" srcOrd="0" destOrd="0" presId="urn:microsoft.com/office/officeart/2005/8/layout/hProcess7"/>
    <dgm:cxn modelId="{E9A9B3F2-4F11-4E34-BD25-7221D23C6253}" type="presOf" srcId="{30B6DC63-4F05-4B78-BDC2-F15F4D5AC890}" destId="{A8EFF566-F784-4F47-820B-EF1F91DEC511}" srcOrd="0" destOrd="0" presId="urn:microsoft.com/office/officeart/2005/8/layout/hProcess7"/>
    <dgm:cxn modelId="{C15814E8-3AC2-4A1E-B7C7-2BE7513B18A6}" type="presParOf" srcId="{FDE39928-2544-4C50-A61F-ADAE2B5D88F3}" destId="{7480BE10-CBED-4826-B09B-D7634E5F754D}" srcOrd="0" destOrd="0" presId="urn:microsoft.com/office/officeart/2005/8/layout/hProcess7"/>
    <dgm:cxn modelId="{DDF7D04A-1548-49FC-AD2E-27BF1902251B}" type="presParOf" srcId="{7480BE10-CBED-4826-B09B-D7634E5F754D}" destId="{CFD98796-251D-49E7-82F6-370F20C66DE5}" srcOrd="0" destOrd="0" presId="urn:microsoft.com/office/officeart/2005/8/layout/hProcess7"/>
    <dgm:cxn modelId="{5EC22105-6502-49DB-ADA4-AA7B7BDC9B4B}" type="presParOf" srcId="{7480BE10-CBED-4826-B09B-D7634E5F754D}" destId="{A4010B47-30D3-4923-AF6D-3CA9539F4590}" srcOrd="1" destOrd="0" presId="urn:microsoft.com/office/officeart/2005/8/layout/hProcess7"/>
    <dgm:cxn modelId="{5A0CC5DE-4389-4AB2-AD66-BF30754E3736}" type="presParOf" srcId="{7480BE10-CBED-4826-B09B-D7634E5F754D}" destId="{A8EFF566-F784-4F47-820B-EF1F91DEC511}" srcOrd="2" destOrd="0" presId="urn:microsoft.com/office/officeart/2005/8/layout/hProcess7"/>
    <dgm:cxn modelId="{5D121C16-7636-4E5C-B063-25BFC8A379F9}" type="presParOf" srcId="{FDE39928-2544-4C50-A61F-ADAE2B5D88F3}" destId="{550AE585-4CEA-4867-81C1-8F332F3888C7}" srcOrd="1" destOrd="0" presId="urn:microsoft.com/office/officeart/2005/8/layout/hProcess7"/>
    <dgm:cxn modelId="{415E4F92-DFC6-43AA-80A0-1CDFCE782963}" type="presParOf" srcId="{FDE39928-2544-4C50-A61F-ADAE2B5D88F3}" destId="{8046097E-C7E1-4227-AAA8-4285E8FF5E0F}" srcOrd="2" destOrd="0" presId="urn:microsoft.com/office/officeart/2005/8/layout/hProcess7"/>
    <dgm:cxn modelId="{89978E6F-730E-45B9-91F3-AA85868F4F71}" type="presParOf" srcId="{8046097E-C7E1-4227-AAA8-4285E8FF5E0F}" destId="{35DDB3B8-60AB-46FC-842E-39E3DE522A6C}" srcOrd="0" destOrd="0" presId="urn:microsoft.com/office/officeart/2005/8/layout/hProcess7"/>
    <dgm:cxn modelId="{FE3EE05E-2423-4AA7-B792-6055EA0B27D6}" type="presParOf" srcId="{8046097E-C7E1-4227-AAA8-4285E8FF5E0F}" destId="{B177B439-495E-481A-BC78-9B9F4E1E08BE}" srcOrd="1" destOrd="0" presId="urn:microsoft.com/office/officeart/2005/8/layout/hProcess7"/>
    <dgm:cxn modelId="{BB5F8E1A-E874-4B1E-BD38-0F0D87735E0B}" type="presParOf" srcId="{8046097E-C7E1-4227-AAA8-4285E8FF5E0F}" destId="{37C6B6EB-00B3-4C0C-8ECE-FF851338CFA0}" srcOrd="2" destOrd="0" presId="urn:microsoft.com/office/officeart/2005/8/layout/hProcess7"/>
    <dgm:cxn modelId="{727E3651-FD7A-426C-AFDD-A0BDFEB89C84}" type="presParOf" srcId="{FDE39928-2544-4C50-A61F-ADAE2B5D88F3}" destId="{9CD931B5-67E0-40A6-A055-038B6C6AE5D1}" srcOrd="3" destOrd="0" presId="urn:microsoft.com/office/officeart/2005/8/layout/hProcess7"/>
    <dgm:cxn modelId="{450C9FE8-7D0B-48EF-BDEB-6C68A1BAB09E}" type="presParOf" srcId="{FDE39928-2544-4C50-A61F-ADAE2B5D88F3}" destId="{C12270A2-B7CF-483B-8482-6CF67187A822}" srcOrd="4" destOrd="0" presId="urn:microsoft.com/office/officeart/2005/8/layout/hProcess7"/>
    <dgm:cxn modelId="{3B2FEC31-E2CE-4AFA-99E3-6D6C5FB6AA2A}" type="presParOf" srcId="{C12270A2-B7CF-483B-8482-6CF67187A822}" destId="{4AEA1C72-95EB-450E-B9F4-DC102D40857C}" srcOrd="0" destOrd="0" presId="urn:microsoft.com/office/officeart/2005/8/layout/hProcess7"/>
    <dgm:cxn modelId="{30182847-9524-4077-8963-6D3B40677659}" type="presParOf" srcId="{C12270A2-B7CF-483B-8482-6CF67187A822}" destId="{6C579BD4-7750-4315-88A2-2F7AEDE83DE6}" srcOrd="1" destOrd="0" presId="urn:microsoft.com/office/officeart/2005/8/layout/hProcess7"/>
    <dgm:cxn modelId="{E48847C8-4ED3-4E25-B6A2-C0312D54716D}" type="presParOf" srcId="{C12270A2-B7CF-483B-8482-6CF67187A822}" destId="{15B7498E-8A29-41AA-BE06-D93615F7923C}" srcOrd="2" destOrd="0" presId="urn:microsoft.com/office/officeart/2005/8/layout/hProcess7"/>
    <dgm:cxn modelId="{701C627C-7161-4943-B494-415B15CC56FA}" type="presParOf" srcId="{FDE39928-2544-4C50-A61F-ADAE2B5D88F3}" destId="{32B87898-BBCB-4FF9-8A94-83030C1B3057}" srcOrd="5" destOrd="0" presId="urn:microsoft.com/office/officeart/2005/8/layout/hProcess7"/>
    <dgm:cxn modelId="{D254471B-1549-4643-8C12-2F1F2983E4FE}" type="presParOf" srcId="{FDE39928-2544-4C50-A61F-ADAE2B5D88F3}" destId="{6C3356DC-5124-4252-BCA0-507D42ADA4F7}" srcOrd="6" destOrd="0" presId="urn:microsoft.com/office/officeart/2005/8/layout/hProcess7"/>
    <dgm:cxn modelId="{943D8195-81C4-492A-B102-B5B6B42316A5}" type="presParOf" srcId="{6C3356DC-5124-4252-BCA0-507D42ADA4F7}" destId="{94575C47-D332-4F2B-B732-426D0DA0F031}" srcOrd="0" destOrd="0" presId="urn:microsoft.com/office/officeart/2005/8/layout/hProcess7"/>
    <dgm:cxn modelId="{49941560-0733-4914-B7B0-2BA62D76E513}" type="presParOf" srcId="{6C3356DC-5124-4252-BCA0-507D42ADA4F7}" destId="{F6C7B90C-4AA3-4722-A064-FCF78BF042A1}" srcOrd="1" destOrd="0" presId="urn:microsoft.com/office/officeart/2005/8/layout/hProcess7"/>
    <dgm:cxn modelId="{E2F7A372-5EC6-4487-9215-BD9C2CC5583C}" type="presParOf" srcId="{6C3356DC-5124-4252-BCA0-507D42ADA4F7}" destId="{F2F4FCC1-6807-4F3B-8211-3B8EA5B95D38}" srcOrd="2" destOrd="0" presId="urn:microsoft.com/office/officeart/2005/8/layout/hProcess7"/>
    <dgm:cxn modelId="{0609EA51-3C3B-4F33-B414-78DD273D5F1E}" type="presParOf" srcId="{FDE39928-2544-4C50-A61F-ADAE2B5D88F3}" destId="{FA8087F7-87A9-4B6E-85EB-FBE9D0CFACC1}" srcOrd="7" destOrd="0" presId="urn:microsoft.com/office/officeart/2005/8/layout/hProcess7"/>
    <dgm:cxn modelId="{69477F69-4500-4309-B4C8-B840860825A9}" type="presParOf" srcId="{FDE39928-2544-4C50-A61F-ADAE2B5D88F3}" destId="{7C2D6BCC-97A1-4057-9431-8EE1AC38BCB8}" srcOrd="8" destOrd="0" presId="urn:microsoft.com/office/officeart/2005/8/layout/hProcess7"/>
    <dgm:cxn modelId="{3549416E-5D90-445D-A1F2-0DB97F237428}" type="presParOf" srcId="{7C2D6BCC-97A1-4057-9431-8EE1AC38BCB8}" destId="{A128A73F-7794-4A2F-A746-C29C81E09478}" srcOrd="0" destOrd="0" presId="urn:microsoft.com/office/officeart/2005/8/layout/hProcess7"/>
    <dgm:cxn modelId="{0C004368-DB9B-4A95-9EE6-881B8322973B}" type="presParOf" srcId="{7C2D6BCC-97A1-4057-9431-8EE1AC38BCB8}" destId="{7B0E3754-C902-4E35-A89B-E199ABF80745}" srcOrd="1" destOrd="0" presId="urn:microsoft.com/office/officeart/2005/8/layout/hProcess7"/>
    <dgm:cxn modelId="{089771F8-A5EB-4071-8520-D88036CD947B}" type="presParOf" srcId="{7C2D6BCC-97A1-4057-9431-8EE1AC38BCB8}" destId="{ACB36E69-DC75-4ECF-B91B-BB35D2757589}" srcOrd="2" destOrd="0" presId="urn:microsoft.com/office/officeart/2005/8/layout/hProcess7"/>
    <dgm:cxn modelId="{3D5BDCB6-A01A-4171-9A6A-1C886BC2F9FC}" type="presParOf" srcId="{FDE39928-2544-4C50-A61F-ADAE2B5D88F3}" destId="{3471F65C-E5C9-4AA1-B87A-30A53893FC59}" srcOrd="9" destOrd="0" presId="urn:microsoft.com/office/officeart/2005/8/layout/hProcess7"/>
    <dgm:cxn modelId="{27DA2C51-F22D-48B6-91EB-B1985FA2B7A6}" type="presParOf" srcId="{FDE39928-2544-4C50-A61F-ADAE2B5D88F3}" destId="{2AB85903-4978-4705-9284-287E7CDFBC2B}" srcOrd="10" destOrd="0" presId="urn:microsoft.com/office/officeart/2005/8/layout/hProcess7"/>
    <dgm:cxn modelId="{563AF7AD-3F89-4C67-B70A-C7D9DF018FED}" type="presParOf" srcId="{2AB85903-4978-4705-9284-287E7CDFBC2B}" destId="{8D032D59-47E5-4572-8B44-471B9FAF1245}" srcOrd="0" destOrd="0" presId="urn:microsoft.com/office/officeart/2005/8/layout/hProcess7"/>
    <dgm:cxn modelId="{47297589-7EA5-43B6-93BC-30C1479A6BA3}" type="presParOf" srcId="{2AB85903-4978-4705-9284-287E7CDFBC2B}" destId="{57B4C8A1-487E-43F0-8CBD-7B52F31CDE06}" srcOrd="1" destOrd="0" presId="urn:microsoft.com/office/officeart/2005/8/layout/hProcess7"/>
    <dgm:cxn modelId="{CBA0E682-02D3-434C-8F82-0E9FF16A0B84}" type="presParOf" srcId="{2AB85903-4978-4705-9284-287E7CDFBC2B}" destId="{F2B20C7B-A951-44C5-BCB3-CAEB27BD0A57}" srcOrd="2" destOrd="0" presId="urn:microsoft.com/office/officeart/2005/8/layout/hProcess7"/>
    <dgm:cxn modelId="{6B283866-14D0-4264-80FA-38DFE84B75F8}" type="presParOf" srcId="{FDE39928-2544-4C50-A61F-ADAE2B5D88F3}" destId="{7B10145B-7A8F-47F1-9D72-8AEFD72DE24A}" srcOrd="11" destOrd="0" presId="urn:microsoft.com/office/officeart/2005/8/layout/hProcess7"/>
    <dgm:cxn modelId="{33FDFCC0-299C-437D-BA39-E9C26CA916E0}" type="presParOf" srcId="{FDE39928-2544-4C50-A61F-ADAE2B5D88F3}" destId="{0881A8A8-222C-44D7-95EE-9C942050B632}" srcOrd="12" destOrd="0" presId="urn:microsoft.com/office/officeart/2005/8/layout/hProcess7"/>
    <dgm:cxn modelId="{5200AE10-5BCC-4889-82E3-D2958A252DDF}" type="presParOf" srcId="{0881A8A8-222C-44D7-95EE-9C942050B632}" destId="{392FE959-0809-4E8E-8A55-909A6BC49FC6}" srcOrd="0" destOrd="0" presId="urn:microsoft.com/office/officeart/2005/8/layout/hProcess7"/>
    <dgm:cxn modelId="{61294F09-4663-422A-B640-527F5E7D2518}" type="presParOf" srcId="{0881A8A8-222C-44D7-95EE-9C942050B632}" destId="{5233C494-C71F-4000-ACCB-525AEC12C65D}" srcOrd="1" destOrd="0" presId="urn:microsoft.com/office/officeart/2005/8/layout/hProcess7"/>
    <dgm:cxn modelId="{3FAA71CC-F60A-4194-BA60-B912CE498533}" type="presParOf" srcId="{0881A8A8-222C-44D7-95EE-9C942050B632}" destId="{DF320AD1-DE9F-4B1C-9066-328E9D0434F0}"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7B1C1C-7850-4E04-A966-3DFC439CC3FB}"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en-US"/>
        </a:p>
      </dgm:t>
    </dgm:pt>
    <dgm:pt modelId="{6AF92F15-8704-4A20-9C45-D613A2A7852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tx1"/>
              </a:solidFill>
            </a:rPr>
            <a:t>Define</a:t>
          </a:r>
        </a:p>
      </dgm:t>
    </dgm:pt>
    <dgm:pt modelId="{18F14F1D-2BB1-45FB-BBE2-800A014E957C}" type="parTrans" cxnId="{CE0F7421-0EEA-404F-80AC-1976124A6881}">
      <dgm:prSet/>
      <dgm:spPr/>
      <dgm:t>
        <a:bodyPr/>
        <a:lstStyle/>
        <a:p>
          <a:endParaRPr lang="en-US"/>
        </a:p>
      </dgm:t>
    </dgm:pt>
    <dgm:pt modelId="{AB4C2759-8475-473B-9948-F549AEE1F645}" type="sibTrans" cxnId="{CE0F7421-0EEA-404F-80AC-1976124A6881}">
      <dgm:prSet/>
      <dgm:spPr/>
      <dgm:t>
        <a:bodyPr/>
        <a:lstStyle/>
        <a:p>
          <a:endParaRPr lang="en-US"/>
        </a:p>
      </dgm:t>
    </dgm:pt>
    <dgm:pt modelId="{BE4D23E5-A74A-4650-8427-6E69283C36DE}">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Identify the problem and scope.</a:t>
          </a:r>
          <a:endParaRPr lang="en-US" dirty="0"/>
        </a:p>
      </dgm:t>
    </dgm:pt>
    <dgm:pt modelId="{5601C67B-0E6C-4860-BABC-187BA8854844}" type="parTrans" cxnId="{91306612-1CAD-42A5-90E0-935EDE039257}">
      <dgm:prSet/>
      <dgm:spPr/>
      <dgm:t>
        <a:bodyPr/>
        <a:lstStyle/>
        <a:p>
          <a:endParaRPr lang="en-US"/>
        </a:p>
      </dgm:t>
    </dgm:pt>
    <dgm:pt modelId="{23759A67-56F9-4676-949D-470E891E4AC8}" type="sibTrans" cxnId="{91306612-1CAD-42A5-90E0-935EDE039257}">
      <dgm:prSet/>
      <dgm:spPr/>
      <dgm:t>
        <a:bodyPr/>
        <a:lstStyle/>
        <a:p>
          <a:endParaRPr lang="en-US"/>
        </a:p>
      </dgm:t>
    </dgm:pt>
    <dgm:pt modelId="{7937F175-8973-4039-BB4F-1DE5953F6263}">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Complete Problem Definition Worksheet</a:t>
          </a:r>
          <a:endParaRPr lang="en-US" dirty="0"/>
        </a:p>
      </dgm:t>
    </dgm:pt>
    <dgm:pt modelId="{9713AC62-526B-46E5-AB93-6F992CF4DF2D}" type="parTrans" cxnId="{916F4B75-F09F-4552-918B-D240CF82F638}">
      <dgm:prSet/>
      <dgm:spPr/>
      <dgm:t>
        <a:bodyPr/>
        <a:lstStyle/>
        <a:p>
          <a:endParaRPr lang="en-US"/>
        </a:p>
      </dgm:t>
    </dgm:pt>
    <dgm:pt modelId="{8F34D91E-18B2-4B33-8612-A4910B27F98E}" type="sibTrans" cxnId="{916F4B75-F09F-4552-918B-D240CF82F638}">
      <dgm:prSet/>
      <dgm:spPr/>
      <dgm:t>
        <a:bodyPr/>
        <a:lstStyle/>
        <a:p>
          <a:endParaRPr lang="en-US"/>
        </a:p>
      </dgm:t>
    </dgm:pt>
    <dgm:pt modelId="{8A2EAC01-AADC-44A4-8250-11E1B122D77E}">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a:solidFill>
                <a:schemeClr val="tx1"/>
              </a:solidFill>
            </a:rPr>
            <a:t>Measure</a:t>
          </a:r>
        </a:p>
      </dgm:t>
    </dgm:pt>
    <dgm:pt modelId="{04C39C1C-72B1-43F5-A3BF-A6B0E8AEA0CB}" type="parTrans" cxnId="{BA4A23FF-71BE-4D39-BC8B-28FF837B63DD}">
      <dgm:prSet/>
      <dgm:spPr/>
      <dgm:t>
        <a:bodyPr/>
        <a:lstStyle/>
        <a:p>
          <a:endParaRPr lang="en-US"/>
        </a:p>
      </dgm:t>
    </dgm:pt>
    <dgm:pt modelId="{B87B6FC2-57F2-4B95-8D06-187BB1A8B0D2}" type="sibTrans" cxnId="{BA4A23FF-71BE-4D39-BC8B-28FF837B63DD}">
      <dgm:prSet/>
      <dgm:spPr/>
      <dgm:t>
        <a:bodyPr/>
        <a:lstStyle/>
        <a:p>
          <a:endParaRPr lang="en-US"/>
        </a:p>
      </dgm:t>
    </dgm:pt>
    <dgm:pt modelId="{F0918DCD-6F27-43E3-808E-C3DA50876DE7}">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Process Map, identify CVA, BVA, NVA</a:t>
          </a:r>
          <a:endParaRPr lang="en-US" dirty="0"/>
        </a:p>
      </dgm:t>
    </dgm:pt>
    <dgm:pt modelId="{E982C6BE-F644-4E0B-B924-3E78827F7892}" type="parTrans" cxnId="{32BA9D98-AA9C-49B8-9F2B-F3949BCC0EDD}">
      <dgm:prSet/>
      <dgm:spPr/>
      <dgm:t>
        <a:bodyPr/>
        <a:lstStyle/>
        <a:p>
          <a:endParaRPr lang="en-US"/>
        </a:p>
      </dgm:t>
    </dgm:pt>
    <dgm:pt modelId="{B39394ED-CF0E-4DA7-99FD-3035483A6AA7}" type="sibTrans" cxnId="{32BA9D98-AA9C-49B8-9F2B-F3949BCC0EDD}">
      <dgm:prSet/>
      <dgm:spPr/>
      <dgm:t>
        <a:bodyPr/>
        <a:lstStyle/>
        <a:p>
          <a:endParaRPr lang="en-US"/>
        </a:p>
      </dgm:t>
    </dgm:pt>
    <dgm:pt modelId="{081DE518-0A60-4370-BAB4-D975699090D3}">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Measure effort required for each step in the process map</a:t>
          </a:r>
          <a:endParaRPr lang="en-US" dirty="0"/>
        </a:p>
      </dgm:t>
    </dgm:pt>
    <dgm:pt modelId="{E9CFECC1-25D9-47DF-88A1-FAA7E4B14855}" type="parTrans" cxnId="{8DAB0C00-32DB-4008-B226-CE734D60A0E2}">
      <dgm:prSet/>
      <dgm:spPr/>
      <dgm:t>
        <a:bodyPr/>
        <a:lstStyle/>
        <a:p>
          <a:endParaRPr lang="en-US"/>
        </a:p>
      </dgm:t>
    </dgm:pt>
    <dgm:pt modelId="{705D94C6-E8CE-4D22-8F5C-D8604EBF55FE}" type="sibTrans" cxnId="{8DAB0C00-32DB-4008-B226-CE734D60A0E2}">
      <dgm:prSet/>
      <dgm:spPr/>
      <dgm:t>
        <a:bodyPr/>
        <a:lstStyle/>
        <a:p>
          <a:endParaRPr lang="en-US"/>
        </a:p>
      </dgm:t>
    </dgm:pt>
    <dgm:pt modelId="{7AF97C29-ACE7-4818-B3E5-B82CB7F7F33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tx1"/>
              </a:solidFill>
            </a:rPr>
            <a:t>Analyze</a:t>
          </a:r>
        </a:p>
      </dgm:t>
    </dgm:pt>
    <dgm:pt modelId="{ADC3A715-67CD-48A0-8EEF-7F3E7EC054CA}" type="parTrans" cxnId="{E317FC03-1589-4228-994C-52A70A83E274}">
      <dgm:prSet/>
      <dgm:spPr/>
      <dgm:t>
        <a:bodyPr/>
        <a:lstStyle/>
        <a:p>
          <a:endParaRPr lang="en-US"/>
        </a:p>
      </dgm:t>
    </dgm:pt>
    <dgm:pt modelId="{AB1642AA-1A60-4429-BCB4-0D7D62FD04FE}" type="sibTrans" cxnId="{E317FC03-1589-4228-994C-52A70A83E274}">
      <dgm:prSet/>
      <dgm:spPr/>
      <dgm:t>
        <a:bodyPr/>
        <a:lstStyle/>
        <a:p>
          <a:endParaRPr lang="en-US"/>
        </a:p>
      </dgm:t>
    </dgm:pt>
    <dgm:pt modelId="{7B78A1BC-044A-4393-9A04-EF64445BA2AD}">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Analyze Data</a:t>
          </a:r>
          <a:endParaRPr lang="en-US" dirty="0"/>
        </a:p>
      </dgm:t>
    </dgm:pt>
    <dgm:pt modelId="{FAF2231A-2C63-4575-86E1-BE8487BB935C}" type="parTrans" cxnId="{B6B60975-1540-44F2-86D6-AAE164D93C51}">
      <dgm:prSet/>
      <dgm:spPr/>
      <dgm:t>
        <a:bodyPr/>
        <a:lstStyle/>
        <a:p>
          <a:endParaRPr lang="en-US"/>
        </a:p>
      </dgm:t>
    </dgm:pt>
    <dgm:pt modelId="{EA6F1776-C794-4361-AE43-D346DA969433}" type="sibTrans" cxnId="{B6B60975-1540-44F2-86D6-AAE164D93C51}">
      <dgm:prSet/>
      <dgm:spPr/>
      <dgm:t>
        <a:bodyPr/>
        <a:lstStyle/>
        <a:p>
          <a:endParaRPr lang="en-US"/>
        </a:p>
      </dgm:t>
    </dgm:pt>
    <dgm:pt modelId="{3D1E234E-6019-4A8A-AED9-08AE24EC133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a:solidFill>
                <a:schemeClr val="tx1"/>
              </a:solidFill>
            </a:rPr>
            <a:t>Improve</a:t>
          </a:r>
        </a:p>
      </dgm:t>
    </dgm:pt>
    <dgm:pt modelId="{3A36FFC7-0808-4925-B134-9E4B20EB35E1}" type="parTrans" cxnId="{31FE714D-4D4C-4EAA-9C46-94A023ADEA5A}">
      <dgm:prSet/>
      <dgm:spPr/>
      <dgm:t>
        <a:bodyPr/>
        <a:lstStyle/>
        <a:p>
          <a:endParaRPr lang="en-US"/>
        </a:p>
      </dgm:t>
    </dgm:pt>
    <dgm:pt modelId="{492E029F-C5C6-48A3-B223-C654545810D8}" type="sibTrans" cxnId="{31FE714D-4D4C-4EAA-9C46-94A023ADEA5A}">
      <dgm:prSet/>
      <dgm:spPr/>
      <dgm:t>
        <a:bodyPr/>
        <a:lstStyle/>
        <a:p>
          <a:endParaRPr lang="en-US"/>
        </a:p>
      </dgm:t>
    </dgm:pt>
    <dgm:pt modelId="{26C0EE53-1E77-4441-9CB2-EBE24433DC3F}">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Determine Root causes</a:t>
          </a:r>
          <a:endParaRPr lang="en-US" dirty="0"/>
        </a:p>
      </dgm:t>
    </dgm:pt>
    <dgm:pt modelId="{97C41F49-038A-40A0-8F9C-08719BCD8623}" type="parTrans" cxnId="{69B78225-D5A8-4635-8048-8539AA1066E9}">
      <dgm:prSet/>
      <dgm:spPr/>
      <dgm:t>
        <a:bodyPr/>
        <a:lstStyle/>
        <a:p>
          <a:endParaRPr lang="en-US"/>
        </a:p>
      </dgm:t>
    </dgm:pt>
    <dgm:pt modelId="{75B9FCD9-469B-4537-A516-22F5C9819D7A}" type="sibTrans" cxnId="{69B78225-D5A8-4635-8048-8539AA1066E9}">
      <dgm:prSet/>
      <dgm:spPr/>
      <dgm:t>
        <a:bodyPr/>
        <a:lstStyle/>
        <a:p>
          <a:endParaRPr lang="en-US"/>
        </a:p>
      </dgm:t>
    </dgm:pt>
    <dgm:pt modelId="{4133FD7F-8B54-4ADD-A6DD-32C5368F25A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tx1"/>
              </a:solidFill>
            </a:rPr>
            <a:t>Control</a:t>
          </a:r>
        </a:p>
      </dgm:t>
    </dgm:pt>
    <dgm:pt modelId="{9E3FB24B-EA1C-42C4-A30F-4FA6AC3537C5}" type="parTrans" cxnId="{CB77F42D-6548-4BD0-A56D-C4C9179DBF90}">
      <dgm:prSet/>
      <dgm:spPr/>
      <dgm:t>
        <a:bodyPr/>
        <a:lstStyle/>
        <a:p>
          <a:endParaRPr lang="en-US"/>
        </a:p>
      </dgm:t>
    </dgm:pt>
    <dgm:pt modelId="{0E22D821-2038-4D5B-A630-9CF668DCF084}" type="sibTrans" cxnId="{CB77F42D-6548-4BD0-A56D-C4C9179DBF90}">
      <dgm:prSet/>
      <dgm:spPr/>
      <dgm:t>
        <a:bodyPr/>
        <a:lstStyle/>
        <a:p>
          <a:endParaRPr lang="en-US"/>
        </a:p>
      </dgm:t>
    </dgm:pt>
    <dgm:pt modelId="{A3E90FEE-8F4D-404D-8557-BA9DA2830347}">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Identify and implement process improvements</a:t>
          </a:r>
          <a:endParaRPr lang="en-US" dirty="0"/>
        </a:p>
      </dgm:t>
    </dgm:pt>
    <dgm:pt modelId="{41CCF1A7-7EBE-4348-82C5-EDBA9B9DD34D}" type="parTrans" cxnId="{EBA3CEC2-532F-49A8-9497-E47AFEE82A7A}">
      <dgm:prSet/>
      <dgm:spPr/>
      <dgm:t>
        <a:bodyPr/>
        <a:lstStyle/>
        <a:p>
          <a:endParaRPr lang="en-US"/>
        </a:p>
      </dgm:t>
    </dgm:pt>
    <dgm:pt modelId="{F6C57D24-342C-49C2-89A0-8A57DFAEBD89}" type="sibTrans" cxnId="{EBA3CEC2-532F-49A8-9497-E47AFEE82A7A}">
      <dgm:prSet/>
      <dgm:spPr/>
      <dgm:t>
        <a:bodyPr/>
        <a:lstStyle/>
        <a:p>
          <a:endParaRPr lang="en-US"/>
        </a:p>
      </dgm:t>
    </dgm:pt>
    <dgm:pt modelId="{9B2A28A4-42A4-46E4-96BA-52D5D88B5455}">
      <dgm:prSet phldrT="[Text]"/>
      <dgm:spPr/>
      <dgm:t>
        <a:bodyPr/>
        <a:lstStyle/>
        <a:p>
          <a:pPr>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Verify improvements through SQL &amp; other tools</a:t>
          </a:r>
          <a:endParaRPr lang="en-US" dirty="0"/>
        </a:p>
      </dgm:t>
    </dgm:pt>
    <dgm:pt modelId="{162C605E-2F88-4E5D-822B-75FEFB22D4BE}" type="parTrans" cxnId="{A4E3515E-F945-4F37-8FE9-A6B3C1E351AE}">
      <dgm:prSet/>
      <dgm:spPr/>
      <dgm:t>
        <a:bodyPr/>
        <a:lstStyle/>
        <a:p>
          <a:endParaRPr lang="en-US"/>
        </a:p>
      </dgm:t>
    </dgm:pt>
    <dgm:pt modelId="{321A3239-DB15-4A86-B0CD-20024E29BDDF}" type="sibTrans" cxnId="{A4E3515E-F945-4F37-8FE9-A6B3C1E351AE}">
      <dgm:prSet/>
      <dgm:spPr/>
      <dgm:t>
        <a:bodyPr/>
        <a:lstStyle/>
        <a:p>
          <a:endParaRPr lang="en-US"/>
        </a:p>
      </dgm:t>
    </dgm:pt>
    <dgm:pt modelId="{53FB0408-2B1E-49FA-98E6-03D64E8B29A5}">
      <dgm:prSet phldrT="[Text]" custT="1"/>
      <dgm:spPr/>
      <dgm:t>
        <a:bodyPr/>
        <a:lstStyle/>
        <a:p>
          <a:r>
            <a:rPr lang="en-US" sz="2100" kern="1200" dirty="0">
              <a:latin typeface="Arial" panose="020B0604020202020204" pitchFamily="34" charset="0"/>
              <a:ea typeface="Times New Roman" panose="02020603050405020304" pitchFamily="18" charset="0"/>
              <a:cs typeface="Times New Roman" panose="02020603050405020304" pitchFamily="18" charset="0"/>
            </a:rPr>
            <a:t>Put a control plan in place; ensure the problem stays fixed.</a:t>
          </a:r>
        </a:p>
      </dgm:t>
    </dgm:pt>
    <dgm:pt modelId="{9D7BFD63-C0A3-4658-AB82-1E9C84C954D5}" type="parTrans" cxnId="{B9F0E8E7-42A8-43F1-821E-628D00F850DC}">
      <dgm:prSet/>
      <dgm:spPr/>
      <dgm:t>
        <a:bodyPr/>
        <a:lstStyle/>
        <a:p>
          <a:endParaRPr lang="en-US"/>
        </a:p>
      </dgm:t>
    </dgm:pt>
    <dgm:pt modelId="{154F620F-1AA1-49F8-BABB-C6F6E4E6B089}" type="sibTrans" cxnId="{B9F0E8E7-42A8-43F1-821E-628D00F850DC}">
      <dgm:prSet/>
      <dgm:spPr/>
      <dgm:t>
        <a:bodyPr/>
        <a:lstStyle/>
        <a:p>
          <a:endParaRPr lang="en-US"/>
        </a:p>
      </dgm:t>
    </dgm:pt>
    <dgm:pt modelId="{3BAD33D8-6467-4DDF-B537-6C633DD7AA9F}">
      <dgm:prSet phldrT="[Text]" custT="1"/>
      <dgm:spPr/>
      <dgm:t>
        <a:bodyPr/>
        <a:lstStyle/>
        <a:p>
          <a:r>
            <a:rPr lang="en-US" sz="2100" kern="1200" dirty="0">
              <a:latin typeface="Arial" panose="020B0604020202020204" pitchFamily="34" charset="0"/>
              <a:ea typeface="Times New Roman" panose="02020603050405020304" pitchFamily="18" charset="0"/>
              <a:cs typeface="Times New Roman" panose="02020603050405020304" pitchFamily="18" charset="0"/>
            </a:rPr>
            <a:t>Prepare Control Charts to stay Alert</a:t>
          </a:r>
        </a:p>
      </dgm:t>
    </dgm:pt>
    <dgm:pt modelId="{84173ECF-6081-4EAE-8F85-0DF1E1A37172}" type="parTrans" cxnId="{A5E89470-0D57-4C49-96E8-1E1FB6F063FE}">
      <dgm:prSet/>
      <dgm:spPr/>
      <dgm:t>
        <a:bodyPr/>
        <a:lstStyle/>
        <a:p>
          <a:endParaRPr lang="en-US"/>
        </a:p>
      </dgm:t>
    </dgm:pt>
    <dgm:pt modelId="{A54DAFA0-9D06-487D-B82E-11768807EC82}" type="sibTrans" cxnId="{A5E89470-0D57-4C49-96E8-1E1FB6F063FE}">
      <dgm:prSet/>
      <dgm:spPr/>
      <dgm:t>
        <a:bodyPr/>
        <a:lstStyle/>
        <a:p>
          <a:endParaRPr lang="en-US"/>
        </a:p>
      </dgm:t>
    </dgm:pt>
    <dgm:pt modelId="{6E21E65C-45A1-4DED-8699-F1A5CC02AE22}" type="pres">
      <dgm:prSet presAssocID="{DC7B1C1C-7850-4E04-A966-3DFC439CC3FB}" presName="linearFlow" presStyleCnt="0">
        <dgm:presLayoutVars>
          <dgm:dir/>
          <dgm:animLvl val="lvl"/>
          <dgm:resizeHandles val="exact"/>
        </dgm:presLayoutVars>
      </dgm:prSet>
      <dgm:spPr/>
    </dgm:pt>
    <dgm:pt modelId="{EE0A50E1-3CB6-4792-AFEE-8E8D35FAEF48}" type="pres">
      <dgm:prSet presAssocID="{6AF92F15-8704-4A20-9C45-D613A2A7852E}" presName="composite" presStyleCnt="0"/>
      <dgm:spPr/>
    </dgm:pt>
    <dgm:pt modelId="{E187289C-DEE7-4380-82E9-101EB8294928}" type="pres">
      <dgm:prSet presAssocID="{6AF92F15-8704-4A20-9C45-D613A2A7852E}" presName="parentText" presStyleLbl="alignNode1" presStyleIdx="0" presStyleCnt="5">
        <dgm:presLayoutVars>
          <dgm:chMax val="1"/>
          <dgm:bulletEnabled val="1"/>
        </dgm:presLayoutVars>
      </dgm:prSet>
      <dgm:spPr/>
    </dgm:pt>
    <dgm:pt modelId="{CF65690A-4226-4A88-8954-A6B8E49D016E}" type="pres">
      <dgm:prSet presAssocID="{6AF92F15-8704-4A20-9C45-D613A2A7852E}" presName="descendantText" presStyleLbl="alignAcc1" presStyleIdx="0" presStyleCnt="5">
        <dgm:presLayoutVars>
          <dgm:bulletEnabled val="1"/>
        </dgm:presLayoutVars>
      </dgm:prSet>
      <dgm:spPr/>
    </dgm:pt>
    <dgm:pt modelId="{6960D396-5037-43A7-AE10-DE3A38D20189}" type="pres">
      <dgm:prSet presAssocID="{AB4C2759-8475-473B-9948-F549AEE1F645}" presName="sp" presStyleCnt="0"/>
      <dgm:spPr/>
    </dgm:pt>
    <dgm:pt modelId="{B14AF951-3C8C-444C-B160-0F70876FB864}" type="pres">
      <dgm:prSet presAssocID="{8A2EAC01-AADC-44A4-8250-11E1B122D77E}" presName="composite" presStyleCnt="0"/>
      <dgm:spPr/>
    </dgm:pt>
    <dgm:pt modelId="{76314116-5FED-4DCA-9FDA-7CB542091AEE}" type="pres">
      <dgm:prSet presAssocID="{8A2EAC01-AADC-44A4-8250-11E1B122D77E}" presName="parentText" presStyleLbl="alignNode1" presStyleIdx="1" presStyleCnt="5">
        <dgm:presLayoutVars>
          <dgm:chMax val="1"/>
          <dgm:bulletEnabled val="1"/>
        </dgm:presLayoutVars>
      </dgm:prSet>
      <dgm:spPr/>
    </dgm:pt>
    <dgm:pt modelId="{D4FEF3DD-65A4-4125-8B4B-F884E39CAE48}" type="pres">
      <dgm:prSet presAssocID="{8A2EAC01-AADC-44A4-8250-11E1B122D77E}" presName="descendantText" presStyleLbl="alignAcc1" presStyleIdx="1" presStyleCnt="5">
        <dgm:presLayoutVars>
          <dgm:bulletEnabled val="1"/>
        </dgm:presLayoutVars>
      </dgm:prSet>
      <dgm:spPr/>
    </dgm:pt>
    <dgm:pt modelId="{22CA7F7D-289E-4628-871E-92430EFB1968}" type="pres">
      <dgm:prSet presAssocID="{B87B6FC2-57F2-4B95-8D06-187BB1A8B0D2}" presName="sp" presStyleCnt="0"/>
      <dgm:spPr/>
    </dgm:pt>
    <dgm:pt modelId="{10AE9C1E-AF1C-4AFB-B63B-09D80D213755}" type="pres">
      <dgm:prSet presAssocID="{7AF97C29-ACE7-4818-B3E5-B82CB7F7F33B}" presName="composite" presStyleCnt="0"/>
      <dgm:spPr/>
    </dgm:pt>
    <dgm:pt modelId="{B8D33BA0-064D-48AB-B2C9-D68C89EF0A77}" type="pres">
      <dgm:prSet presAssocID="{7AF97C29-ACE7-4818-B3E5-B82CB7F7F33B}" presName="parentText" presStyleLbl="alignNode1" presStyleIdx="2" presStyleCnt="5">
        <dgm:presLayoutVars>
          <dgm:chMax val="1"/>
          <dgm:bulletEnabled val="1"/>
        </dgm:presLayoutVars>
      </dgm:prSet>
      <dgm:spPr/>
    </dgm:pt>
    <dgm:pt modelId="{25C86FCF-7A40-49F4-BA4A-FD0B8971623F}" type="pres">
      <dgm:prSet presAssocID="{7AF97C29-ACE7-4818-B3E5-B82CB7F7F33B}" presName="descendantText" presStyleLbl="alignAcc1" presStyleIdx="2" presStyleCnt="5">
        <dgm:presLayoutVars>
          <dgm:bulletEnabled val="1"/>
        </dgm:presLayoutVars>
      </dgm:prSet>
      <dgm:spPr/>
    </dgm:pt>
    <dgm:pt modelId="{75F50525-F8DF-4755-81F2-E1672A71967C}" type="pres">
      <dgm:prSet presAssocID="{AB1642AA-1A60-4429-BCB4-0D7D62FD04FE}" presName="sp" presStyleCnt="0"/>
      <dgm:spPr/>
    </dgm:pt>
    <dgm:pt modelId="{F1249B40-646C-4104-A8F7-AD8284EDA22A}" type="pres">
      <dgm:prSet presAssocID="{3D1E234E-6019-4A8A-AED9-08AE24EC133C}" presName="composite" presStyleCnt="0"/>
      <dgm:spPr/>
    </dgm:pt>
    <dgm:pt modelId="{68481D62-5E2F-4565-83D1-363B298C76DA}" type="pres">
      <dgm:prSet presAssocID="{3D1E234E-6019-4A8A-AED9-08AE24EC133C}" presName="parentText" presStyleLbl="alignNode1" presStyleIdx="3" presStyleCnt="5">
        <dgm:presLayoutVars>
          <dgm:chMax val="1"/>
          <dgm:bulletEnabled val="1"/>
        </dgm:presLayoutVars>
      </dgm:prSet>
      <dgm:spPr/>
    </dgm:pt>
    <dgm:pt modelId="{76E21EA7-96BF-4DDC-A945-CC916A3101CD}" type="pres">
      <dgm:prSet presAssocID="{3D1E234E-6019-4A8A-AED9-08AE24EC133C}" presName="descendantText" presStyleLbl="alignAcc1" presStyleIdx="3" presStyleCnt="5">
        <dgm:presLayoutVars>
          <dgm:bulletEnabled val="1"/>
        </dgm:presLayoutVars>
      </dgm:prSet>
      <dgm:spPr/>
    </dgm:pt>
    <dgm:pt modelId="{40556989-A0B0-4D02-AF3E-5D94AC521060}" type="pres">
      <dgm:prSet presAssocID="{492E029F-C5C6-48A3-B223-C654545810D8}" presName="sp" presStyleCnt="0"/>
      <dgm:spPr/>
    </dgm:pt>
    <dgm:pt modelId="{0A4F810D-0087-475F-84F0-6F04495C6923}" type="pres">
      <dgm:prSet presAssocID="{4133FD7F-8B54-4ADD-A6DD-32C5368F25AC}" presName="composite" presStyleCnt="0"/>
      <dgm:spPr/>
    </dgm:pt>
    <dgm:pt modelId="{A49089A4-1F48-4103-B271-B04749EE78CB}" type="pres">
      <dgm:prSet presAssocID="{4133FD7F-8B54-4ADD-A6DD-32C5368F25AC}" presName="parentText" presStyleLbl="alignNode1" presStyleIdx="4" presStyleCnt="5">
        <dgm:presLayoutVars>
          <dgm:chMax val="1"/>
          <dgm:bulletEnabled val="1"/>
        </dgm:presLayoutVars>
      </dgm:prSet>
      <dgm:spPr/>
    </dgm:pt>
    <dgm:pt modelId="{3897FCF8-2701-4970-BDDA-C8E3882F613F}" type="pres">
      <dgm:prSet presAssocID="{4133FD7F-8B54-4ADD-A6DD-32C5368F25AC}" presName="descendantText" presStyleLbl="alignAcc1" presStyleIdx="4" presStyleCnt="5">
        <dgm:presLayoutVars>
          <dgm:bulletEnabled val="1"/>
        </dgm:presLayoutVars>
      </dgm:prSet>
      <dgm:spPr/>
    </dgm:pt>
  </dgm:ptLst>
  <dgm:cxnLst>
    <dgm:cxn modelId="{8DAB0C00-32DB-4008-B226-CE734D60A0E2}" srcId="{8A2EAC01-AADC-44A4-8250-11E1B122D77E}" destId="{081DE518-0A60-4370-BAB4-D975699090D3}" srcOrd="1" destOrd="0" parTransId="{E9CFECC1-25D9-47DF-88A1-FAA7E4B14855}" sibTransId="{705D94C6-E8CE-4D22-8F5C-D8604EBF55FE}"/>
    <dgm:cxn modelId="{E317FC03-1589-4228-994C-52A70A83E274}" srcId="{DC7B1C1C-7850-4E04-A966-3DFC439CC3FB}" destId="{7AF97C29-ACE7-4818-B3E5-B82CB7F7F33B}" srcOrd="2" destOrd="0" parTransId="{ADC3A715-67CD-48A0-8EEF-7F3E7EC054CA}" sibTransId="{AB1642AA-1A60-4429-BCB4-0D7D62FD04FE}"/>
    <dgm:cxn modelId="{E15C9D06-AFEC-4392-A0F6-7C92E043B44F}" type="presOf" srcId="{7937F175-8973-4039-BB4F-1DE5953F6263}" destId="{CF65690A-4226-4A88-8954-A6B8E49D016E}" srcOrd="0" destOrd="1" presId="urn:microsoft.com/office/officeart/2005/8/layout/chevron2"/>
    <dgm:cxn modelId="{91306612-1CAD-42A5-90E0-935EDE039257}" srcId="{6AF92F15-8704-4A20-9C45-D613A2A7852E}" destId="{BE4D23E5-A74A-4650-8427-6E69283C36DE}" srcOrd="0" destOrd="0" parTransId="{5601C67B-0E6C-4860-BABC-187BA8854844}" sibTransId="{23759A67-56F9-4676-949D-470E891E4AC8}"/>
    <dgm:cxn modelId="{CE0F7421-0EEA-404F-80AC-1976124A6881}" srcId="{DC7B1C1C-7850-4E04-A966-3DFC439CC3FB}" destId="{6AF92F15-8704-4A20-9C45-D613A2A7852E}" srcOrd="0" destOrd="0" parTransId="{18F14F1D-2BB1-45FB-BBE2-800A014E957C}" sibTransId="{AB4C2759-8475-473B-9948-F549AEE1F645}"/>
    <dgm:cxn modelId="{A993FA22-54B4-4F62-B7CF-C1ECCBBE34A8}" type="presOf" srcId="{9B2A28A4-42A4-46E4-96BA-52D5D88B5455}" destId="{76E21EA7-96BF-4DDC-A945-CC916A3101CD}" srcOrd="0" destOrd="1" presId="urn:microsoft.com/office/officeart/2005/8/layout/chevron2"/>
    <dgm:cxn modelId="{69B78225-D5A8-4635-8048-8539AA1066E9}" srcId="{7AF97C29-ACE7-4818-B3E5-B82CB7F7F33B}" destId="{26C0EE53-1E77-4441-9CB2-EBE24433DC3F}" srcOrd="1" destOrd="0" parTransId="{97C41F49-038A-40A0-8F9C-08719BCD8623}" sibTransId="{75B9FCD9-469B-4537-A516-22F5C9819D7A}"/>
    <dgm:cxn modelId="{CB77F42D-6548-4BD0-A56D-C4C9179DBF90}" srcId="{DC7B1C1C-7850-4E04-A966-3DFC439CC3FB}" destId="{4133FD7F-8B54-4ADD-A6DD-32C5368F25AC}" srcOrd="4" destOrd="0" parTransId="{9E3FB24B-EA1C-42C4-A30F-4FA6AC3537C5}" sibTransId="{0E22D821-2038-4D5B-A630-9CF668DCF084}"/>
    <dgm:cxn modelId="{E355EB2F-6426-4BC9-9122-DCCBD7488A14}" type="presOf" srcId="{8A2EAC01-AADC-44A4-8250-11E1B122D77E}" destId="{76314116-5FED-4DCA-9FDA-7CB542091AEE}" srcOrd="0" destOrd="0" presId="urn:microsoft.com/office/officeart/2005/8/layout/chevron2"/>
    <dgm:cxn modelId="{36A9AB31-A54A-49CF-91AA-A07FEF41F014}" type="presOf" srcId="{DC7B1C1C-7850-4E04-A966-3DFC439CC3FB}" destId="{6E21E65C-45A1-4DED-8699-F1A5CC02AE22}" srcOrd="0" destOrd="0" presId="urn:microsoft.com/office/officeart/2005/8/layout/chevron2"/>
    <dgm:cxn modelId="{A4E3515E-F945-4F37-8FE9-A6B3C1E351AE}" srcId="{3D1E234E-6019-4A8A-AED9-08AE24EC133C}" destId="{9B2A28A4-42A4-46E4-96BA-52D5D88B5455}" srcOrd="1" destOrd="0" parTransId="{162C605E-2F88-4E5D-822B-75FEFB22D4BE}" sibTransId="{321A3239-DB15-4A86-B0CD-20024E29BDDF}"/>
    <dgm:cxn modelId="{B8900B41-B365-4D64-A25B-DF6792F67C47}" type="presOf" srcId="{53FB0408-2B1E-49FA-98E6-03D64E8B29A5}" destId="{3897FCF8-2701-4970-BDDA-C8E3882F613F}" srcOrd="0" destOrd="0" presId="urn:microsoft.com/office/officeart/2005/8/layout/chevron2"/>
    <dgm:cxn modelId="{31FE714D-4D4C-4EAA-9C46-94A023ADEA5A}" srcId="{DC7B1C1C-7850-4E04-A966-3DFC439CC3FB}" destId="{3D1E234E-6019-4A8A-AED9-08AE24EC133C}" srcOrd="3" destOrd="0" parTransId="{3A36FFC7-0808-4925-B134-9E4B20EB35E1}" sibTransId="{492E029F-C5C6-48A3-B223-C654545810D8}"/>
    <dgm:cxn modelId="{A5E89470-0D57-4C49-96E8-1E1FB6F063FE}" srcId="{4133FD7F-8B54-4ADD-A6DD-32C5368F25AC}" destId="{3BAD33D8-6467-4DDF-B537-6C633DD7AA9F}" srcOrd="1" destOrd="0" parTransId="{84173ECF-6081-4EAE-8F85-0DF1E1A37172}" sibTransId="{A54DAFA0-9D06-487D-B82E-11768807EC82}"/>
    <dgm:cxn modelId="{D3363073-0A01-43E7-B14E-D13D54334851}" type="presOf" srcId="{3D1E234E-6019-4A8A-AED9-08AE24EC133C}" destId="{68481D62-5E2F-4565-83D1-363B298C76DA}" srcOrd="0" destOrd="0" presId="urn:microsoft.com/office/officeart/2005/8/layout/chevron2"/>
    <dgm:cxn modelId="{B6B60975-1540-44F2-86D6-AAE164D93C51}" srcId="{7AF97C29-ACE7-4818-B3E5-B82CB7F7F33B}" destId="{7B78A1BC-044A-4393-9A04-EF64445BA2AD}" srcOrd="0" destOrd="0" parTransId="{FAF2231A-2C63-4575-86E1-BE8487BB935C}" sibTransId="{EA6F1776-C794-4361-AE43-D346DA969433}"/>
    <dgm:cxn modelId="{916F4B75-F09F-4552-918B-D240CF82F638}" srcId="{6AF92F15-8704-4A20-9C45-D613A2A7852E}" destId="{7937F175-8973-4039-BB4F-1DE5953F6263}" srcOrd="1" destOrd="0" parTransId="{9713AC62-526B-46E5-AB93-6F992CF4DF2D}" sibTransId="{8F34D91E-18B2-4B33-8612-A4910B27F98E}"/>
    <dgm:cxn modelId="{E74F9456-CA9B-4942-8BD7-1CCD5845659F}" type="presOf" srcId="{3BAD33D8-6467-4DDF-B537-6C633DD7AA9F}" destId="{3897FCF8-2701-4970-BDDA-C8E3882F613F}" srcOrd="0" destOrd="1" presId="urn:microsoft.com/office/officeart/2005/8/layout/chevron2"/>
    <dgm:cxn modelId="{58BE7C59-33A5-4C7C-B98A-DA207989810B}" type="presOf" srcId="{4133FD7F-8B54-4ADD-A6DD-32C5368F25AC}" destId="{A49089A4-1F48-4103-B271-B04749EE78CB}" srcOrd="0" destOrd="0" presId="urn:microsoft.com/office/officeart/2005/8/layout/chevron2"/>
    <dgm:cxn modelId="{5066357B-17F9-4FD6-A5D6-625212374ACB}" type="presOf" srcId="{6AF92F15-8704-4A20-9C45-D613A2A7852E}" destId="{E187289C-DEE7-4380-82E9-101EB8294928}" srcOrd="0" destOrd="0" presId="urn:microsoft.com/office/officeart/2005/8/layout/chevron2"/>
    <dgm:cxn modelId="{08B35682-2CA3-4A85-8372-2496B177C4A2}" type="presOf" srcId="{26C0EE53-1E77-4441-9CB2-EBE24433DC3F}" destId="{25C86FCF-7A40-49F4-BA4A-FD0B8971623F}" srcOrd="0" destOrd="1" presId="urn:microsoft.com/office/officeart/2005/8/layout/chevron2"/>
    <dgm:cxn modelId="{DC84AB86-C443-4E39-8E98-A61FE76D772C}" type="presOf" srcId="{7AF97C29-ACE7-4818-B3E5-B82CB7F7F33B}" destId="{B8D33BA0-064D-48AB-B2C9-D68C89EF0A77}" srcOrd="0" destOrd="0" presId="urn:microsoft.com/office/officeart/2005/8/layout/chevron2"/>
    <dgm:cxn modelId="{6D85A495-A317-413C-9AB8-E14C3A8E8526}" type="presOf" srcId="{081DE518-0A60-4370-BAB4-D975699090D3}" destId="{D4FEF3DD-65A4-4125-8B4B-F884E39CAE48}" srcOrd="0" destOrd="1" presId="urn:microsoft.com/office/officeart/2005/8/layout/chevron2"/>
    <dgm:cxn modelId="{32BA9D98-AA9C-49B8-9F2B-F3949BCC0EDD}" srcId="{8A2EAC01-AADC-44A4-8250-11E1B122D77E}" destId="{F0918DCD-6F27-43E3-808E-C3DA50876DE7}" srcOrd="0" destOrd="0" parTransId="{E982C6BE-F644-4E0B-B924-3E78827F7892}" sibTransId="{B39394ED-CF0E-4DA7-99FD-3035483A6AA7}"/>
    <dgm:cxn modelId="{68B043B3-A3EA-4543-8F04-F62ADD9C3DD5}" type="presOf" srcId="{BE4D23E5-A74A-4650-8427-6E69283C36DE}" destId="{CF65690A-4226-4A88-8954-A6B8E49D016E}" srcOrd="0" destOrd="0" presId="urn:microsoft.com/office/officeart/2005/8/layout/chevron2"/>
    <dgm:cxn modelId="{EBA3CEC2-532F-49A8-9497-E47AFEE82A7A}" srcId="{3D1E234E-6019-4A8A-AED9-08AE24EC133C}" destId="{A3E90FEE-8F4D-404D-8557-BA9DA2830347}" srcOrd="0" destOrd="0" parTransId="{41CCF1A7-7EBE-4348-82C5-EDBA9B9DD34D}" sibTransId="{F6C57D24-342C-49C2-89A0-8A57DFAEBD89}"/>
    <dgm:cxn modelId="{52E13BDB-D1CC-4D42-8447-DB1E6211960F}" type="presOf" srcId="{7B78A1BC-044A-4393-9A04-EF64445BA2AD}" destId="{25C86FCF-7A40-49F4-BA4A-FD0B8971623F}" srcOrd="0" destOrd="0" presId="urn:microsoft.com/office/officeart/2005/8/layout/chevron2"/>
    <dgm:cxn modelId="{B9F0E8E7-42A8-43F1-821E-628D00F850DC}" srcId="{4133FD7F-8B54-4ADD-A6DD-32C5368F25AC}" destId="{53FB0408-2B1E-49FA-98E6-03D64E8B29A5}" srcOrd="0" destOrd="0" parTransId="{9D7BFD63-C0A3-4658-AB82-1E9C84C954D5}" sibTransId="{154F620F-1AA1-49F8-BABB-C6F6E4E6B089}"/>
    <dgm:cxn modelId="{77D976F9-3B73-4028-B786-6E65F43C9DF8}" type="presOf" srcId="{F0918DCD-6F27-43E3-808E-C3DA50876DE7}" destId="{D4FEF3DD-65A4-4125-8B4B-F884E39CAE48}" srcOrd="0" destOrd="0" presId="urn:microsoft.com/office/officeart/2005/8/layout/chevron2"/>
    <dgm:cxn modelId="{761371FC-43A0-4FE4-9700-314AF64F1176}" type="presOf" srcId="{A3E90FEE-8F4D-404D-8557-BA9DA2830347}" destId="{76E21EA7-96BF-4DDC-A945-CC916A3101CD}" srcOrd="0" destOrd="0" presId="urn:microsoft.com/office/officeart/2005/8/layout/chevron2"/>
    <dgm:cxn modelId="{BA4A23FF-71BE-4D39-BC8B-28FF837B63DD}" srcId="{DC7B1C1C-7850-4E04-A966-3DFC439CC3FB}" destId="{8A2EAC01-AADC-44A4-8250-11E1B122D77E}" srcOrd="1" destOrd="0" parTransId="{04C39C1C-72B1-43F5-A3BF-A6B0E8AEA0CB}" sibTransId="{B87B6FC2-57F2-4B95-8D06-187BB1A8B0D2}"/>
    <dgm:cxn modelId="{9242915E-7873-4EC5-A4C6-8816C61E3B7E}" type="presParOf" srcId="{6E21E65C-45A1-4DED-8699-F1A5CC02AE22}" destId="{EE0A50E1-3CB6-4792-AFEE-8E8D35FAEF48}" srcOrd="0" destOrd="0" presId="urn:microsoft.com/office/officeart/2005/8/layout/chevron2"/>
    <dgm:cxn modelId="{42952935-F298-4442-99E1-BFE74D731EED}" type="presParOf" srcId="{EE0A50E1-3CB6-4792-AFEE-8E8D35FAEF48}" destId="{E187289C-DEE7-4380-82E9-101EB8294928}" srcOrd="0" destOrd="0" presId="urn:microsoft.com/office/officeart/2005/8/layout/chevron2"/>
    <dgm:cxn modelId="{F7D7A4B1-83F2-4838-B7D5-2B39AE810330}" type="presParOf" srcId="{EE0A50E1-3CB6-4792-AFEE-8E8D35FAEF48}" destId="{CF65690A-4226-4A88-8954-A6B8E49D016E}" srcOrd="1" destOrd="0" presId="urn:microsoft.com/office/officeart/2005/8/layout/chevron2"/>
    <dgm:cxn modelId="{926C6D56-5578-44E9-99A1-90E96590FF69}" type="presParOf" srcId="{6E21E65C-45A1-4DED-8699-F1A5CC02AE22}" destId="{6960D396-5037-43A7-AE10-DE3A38D20189}" srcOrd="1" destOrd="0" presId="urn:microsoft.com/office/officeart/2005/8/layout/chevron2"/>
    <dgm:cxn modelId="{64A07365-6034-45CD-AAB3-D0A3E97AC46C}" type="presParOf" srcId="{6E21E65C-45A1-4DED-8699-F1A5CC02AE22}" destId="{B14AF951-3C8C-444C-B160-0F70876FB864}" srcOrd="2" destOrd="0" presId="urn:microsoft.com/office/officeart/2005/8/layout/chevron2"/>
    <dgm:cxn modelId="{083E4CA0-2338-4B91-AAED-5171BD519A9F}" type="presParOf" srcId="{B14AF951-3C8C-444C-B160-0F70876FB864}" destId="{76314116-5FED-4DCA-9FDA-7CB542091AEE}" srcOrd="0" destOrd="0" presId="urn:microsoft.com/office/officeart/2005/8/layout/chevron2"/>
    <dgm:cxn modelId="{0E0CAE96-349D-4157-8B9C-590970AE9A9C}" type="presParOf" srcId="{B14AF951-3C8C-444C-B160-0F70876FB864}" destId="{D4FEF3DD-65A4-4125-8B4B-F884E39CAE48}" srcOrd="1" destOrd="0" presId="urn:microsoft.com/office/officeart/2005/8/layout/chevron2"/>
    <dgm:cxn modelId="{20026E1E-A7D6-4715-9F3E-CF17FFAD950D}" type="presParOf" srcId="{6E21E65C-45A1-4DED-8699-F1A5CC02AE22}" destId="{22CA7F7D-289E-4628-871E-92430EFB1968}" srcOrd="3" destOrd="0" presId="urn:microsoft.com/office/officeart/2005/8/layout/chevron2"/>
    <dgm:cxn modelId="{6171740B-80CA-4523-B081-995CFCE7A584}" type="presParOf" srcId="{6E21E65C-45A1-4DED-8699-F1A5CC02AE22}" destId="{10AE9C1E-AF1C-4AFB-B63B-09D80D213755}" srcOrd="4" destOrd="0" presId="urn:microsoft.com/office/officeart/2005/8/layout/chevron2"/>
    <dgm:cxn modelId="{497FAC84-3367-4F45-961B-7D651245DD8E}" type="presParOf" srcId="{10AE9C1E-AF1C-4AFB-B63B-09D80D213755}" destId="{B8D33BA0-064D-48AB-B2C9-D68C89EF0A77}" srcOrd="0" destOrd="0" presId="urn:microsoft.com/office/officeart/2005/8/layout/chevron2"/>
    <dgm:cxn modelId="{7EEC5F88-DBE2-4A4C-82A1-487CD97FEF6D}" type="presParOf" srcId="{10AE9C1E-AF1C-4AFB-B63B-09D80D213755}" destId="{25C86FCF-7A40-49F4-BA4A-FD0B8971623F}" srcOrd="1" destOrd="0" presId="urn:microsoft.com/office/officeart/2005/8/layout/chevron2"/>
    <dgm:cxn modelId="{AACC9118-8617-4A85-A977-01320B76004F}" type="presParOf" srcId="{6E21E65C-45A1-4DED-8699-F1A5CC02AE22}" destId="{75F50525-F8DF-4755-81F2-E1672A71967C}" srcOrd="5" destOrd="0" presId="urn:microsoft.com/office/officeart/2005/8/layout/chevron2"/>
    <dgm:cxn modelId="{33447F63-1AD7-481C-A02E-3340CE346D88}" type="presParOf" srcId="{6E21E65C-45A1-4DED-8699-F1A5CC02AE22}" destId="{F1249B40-646C-4104-A8F7-AD8284EDA22A}" srcOrd="6" destOrd="0" presId="urn:microsoft.com/office/officeart/2005/8/layout/chevron2"/>
    <dgm:cxn modelId="{5D6AE0C2-328F-4A2A-8817-24F34F52BEB7}" type="presParOf" srcId="{F1249B40-646C-4104-A8F7-AD8284EDA22A}" destId="{68481D62-5E2F-4565-83D1-363B298C76DA}" srcOrd="0" destOrd="0" presId="urn:microsoft.com/office/officeart/2005/8/layout/chevron2"/>
    <dgm:cxn modelId="{BF3E42FE-948F-4A2D-8EC9-5E29A5DDE641}" type="presParOf" srcId="{F1249B40-646C-4104-A8F7-AD8284EDA22A}" destId="{76E21EA7-96BF-4DDC-A945-CC916A3101CD}" srcOrd="1" destOrd="0" presId="urn:microsoft.com/office/officeart/2005/8/layout/chevron2"/>
    <dgm:cxn modelId="{66AC69E7-00DC-4111-840B-1F1DDA524911}" type="presParOf" srcId="{6E21E65C-45A1-4DED-8699-F1A5CC02AE22}" destId="{40556989-A0B0-4D02-AF3E-5D94AC521060}" srcOrd="7" destOrd="0" presId="urn:microsoft.com/office/officeart/2005/8/layout/chevron2"/>
    <dgm:cxn modelId="{D800F51F-AD9D-45FF-BC13-AD77F7C753CF}" type="presParOf" srcId="{6E21E65C-45A1-4DED-8699-F1A5CC02AE22}" destId="{0A4F810D-0087-475F-84F0-6F04495C6923}" srcOrd="8" destOrd="0" presId="urn:microsoft.com/office/officeart/2005/8/layout/chevron2"/>
    <dgm:cxn modelId="{2C15B837-3948-4713-97F2-4BABAA7E6B45}" type="presParOf" srcId="{0A4F810D-0087-475F-84F0-6F04495C6923}" destId="{A49089A4-1F48-4103-B271-B04749EE78CB}" srcOrd="0" destOrd="0" presId="urn:microsoft.com/office/officeart/2005/8/layout/chevron2"/>
    <dgm:cxn modelId="{81BF0010-22E7-4F1E-8238-D6ADB34BC852}" type="presParOf" srcId="{0A4F810D-0087-475F-84F0-6F04495C6923}" destId="{3897FCF8-2701-4970-BDDA-C8E3882F613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C7E194-9665-47E2-B894-8E0B46D91020}" type="doc">
      <dgm:prSet loTypeId="urn:microsoft.com/office/officeart/2009/3/layout/RandomtoResultProcess" loCatId="process" qsTypeId="urn:microsoft.com/office/officeart/2005/8/quickstyle/simple1" qsCatId="simple" csTypeId="urn:microsoft.com/office/officeart/2005/8/colors/colorful3" csCatId="colorful" phldr="1"/>
      <dgm:spPr/>
      <dgm:t>
        <a:bodyPr/>
        <a:lstStyle/>
        <a:p>
          <a:endParaRPr lang="en-US"/>
        </a:p>
      </dgm:t>
    </dgm:pt>
    <dgm:pt modelId="{F53FCBB2-4F55-462D-B047-B6147D6C277C}">
      <dgm:prSet phldrT="[Text]"/>
      <dgm:spPr/>
      <dgm:t>
        <a:bodyPr/>
        <a:lstStyle/>
        <a:p>
          <a:r>
            <a:rPr lang="en-US" dirty="0"/>
            <a:t>Separate RTE Files from every AM</a:t>
          </a:r>
        </a:p>
      </dgm:t>
    </dgm:pt>
    <dgm:pt modelId="{12A4A220-BED0-4D2E-B3C6-34708A71AC0C}" type="parTrans" cxnId="{F43F3641-0841-4C5A-8EFA-6C4EF5D3FB30}">
      <dgm:prSet/>
      <dgm:spPr/>
      <dgm:t>
        <a:bodyPr/>
        <a:lstStyle/>
        <a:p>
          <a:endParaRPr lang="en-US"/>
        </a:p>
      </dgm:t>
    </dgm:pt>
    <dgm:pt modelId="{45D19599-69F8-4227-A0DA-0CAD95D86D88}" type="sibTrans" cxnId="{F43F3641-0841-4C5A-8EFA-6C4EF5D3FB30}">
      <dgm:prSet/>
      <dgm:spPr/>
      <dgm:t>
        <a:bodyPr/>
        <a:lstStyle/>
        <a:p>
          <a:endParaRPr lang="en-US"/>
        </a:p>
      </dgm:t>
    </dgm:pt>
    <dgm:pt modelId="{F4D878E2-50FF-4BFD-BEF5-54F938C0ECC8}">
      <dgm:prSet phldrT="[Text]"/>
      <dgm:spPr/>
      <dgm:t>
        <a:bodyPr/>
        <a:lstStyle/>
        <a:p>
          <a:r>
            <a:rPr lang="en-US" dirty="0"/>
            <a:t>AMs to copy their files with RTE numbers in a shared location</a:t>
          </a:r>
        </a:p>
      </dgm:t>
    </dgm:pt>
    <dgm:pt modelId="{B847E51D-2137-4453-9FD4-4FAB3A2474F3}" type="parTrans" cxnId="{3FB34F40-EE3A-44C6-A9BE-8216437047FD}">
      <dgm:prSet/>
      <dgm:spPr/>
      <dgm:t>
        <a:bodyPr/>
        <a:lstStyle/>
        <a:p>
          <a:endParaRPr lang="en-US"/>
        </a:p>
      </dgm:t>
    </dgm:pt>
    <dgm:pt modelId="{6CF6A465-ACD7-467F-9044-5ACBA4A92CEF}" type="sibTrans" cxnId="{3FB34F40-EE3A-44C6-A9BE-8216437047FD}">
      <dgm:prSet/>
      <dgm:spPr/>
      <dgm:t>
        <a:bodyPr/>
        <a:lstStyle/>
        <a:p>
          <a:endParaRPr lang="en-US"/>
        </a:p>
      </dgm:t>
    </dgm:pt>
    <dgm:pt modelId="{9C091E88-1E1E-4DE6-80C8-15902F0716EB}">
      <dgm:prSet phldrT="[Text]"/>
      <dgm:spPr/>
      <dgm:t>
        <a:bodyPr/>
        <a:lstStyle/>
        <a:p>
          <a:r>
            <a:rPr lang="en-US" dirty="0"/>
            <a:t>One Consolidated RTE File produced by the new process</a:t>
          </a:r>
        </a:p>
      </dgm:t>
    </dgm:pt>
    <dgm:pt modelId="{82B71185-301D-4B5F-939B-68187A947697}" type="parTrans" cxnId="{D48D74FA-5545-45DD-B8FC-D4E9A7A0A33F}">
      <dgm:prSet/>
      <dgm:spPr/>
      <dgm:t>
        <a:bodyPr/>
        <a:lstStyle/>
        <a:p>
          <a:endParaRPr lang="en-US"/>
        </a:p>
      </dgm:t>
    </dgm:pt>
    <dgm:pt modelId="{DB90F352-A904-4CBA-AC50-0BD8D6A8DB66}" type="sibTrans" cxnId="{D48D74FA-5545-45DD-B8FC-D4E9A7A0A33F}">
      <dgm:prSet/>
      <dgm:spPr/>
      <dgm:t>
        <a:bodyPr/>
        <a:lstStyle/>
        <a:p>
          <a:endParaRPr lang="en-US"/>
        </a:p>
      </dgm:t>
    </dgm:pt>
    <dgm:pt modelId="{5DB77B10-B8FB-4461-9EE0-082D9A799889}">
      <dgm:prSet phldrT="[Text]"/>
      <dgm:spPr/>
      <dgm:t>
        <a:bodyPr/>
        <a:lstStyle/>
        <a:p>
          <a:r>
            <a:rPr lang="en-US" dirty="0"/>
            <a:t>New ETL Process  which picks available file and consolidates for processing</a:t>
          </a:r>
        </a:p>
      </dgm:t>
    </dgm:pt>
    <dgm:pt modelId="{44912786-26C6-4C42-85BA-18DE3EE0FAB8}" type="parTrans" cxnId="{2D2870CE-4F94-4790-B42F-B5BD8A1A8985}">
      <dgm:prSet/>
      <dgm:spPr/>
      <dgm:t>
        <a:bodyPr/>
        <a:lstStyle/>
        <a:p>
          <a:endParaRPr lang="en-US"/>
        </a:p>
      </dgm:t>
    </dgm:pt>
    <dgm:pt modelId="{F9A7A78E-CBC0-4600-AB24-4EF2A1B2060D}" type="sibTrans" cxnId="{2D2870CE-4F94-4790-B42F-B5BD8A1A8985}">
      <dgm:prSet/>
      <dgm:spPr/>
      <dgm:t>
        <a:bodyPr/>
        <a:lstStyle/>
        <a:p>
          <a:endParaRPr lang="en-US"/>
        </a:p>
      </dgm:t>
    </dgm:pt>
    <dgm:pt modelId="{00CCF76B-CD3B-4A23-B70F-BA7E390D68E3}" type="pres">
      <dgm:prSet presAssocID="{40C7E194-9665-47E2-B894-8E0B46D91020}" presName="Name0" presStyleCnt="0">
        <dgm:presLayoutVars>
          <dgm:dir/>
          <dgm:animOne val="branch"/>
          <dgm:animLvl val="lvl"/>
        </dgm:presLayoutVars>
      </dgm:prSet>
      <dgm:spPr/>
    </dgm:pt>
    <dgm:pt modelId="{51CB1E70-EBBD-4B9E-9F7E-65AA4D16E981}" type="pres">
      <dgm:prSet presAssocID="{F53FCBB2-4F55-462D-B047-B6147D6C277C}" presName="chaos" presStyleCnt="0"/>
      <dgm:spPr/>
    </dgm:pt>
    <dgm:pt modelId="{04C1D021-79BE-40AE-9590-70F7E0557DC9}" type="pres">
      <dgm:prSet presAssocID="{F53FCBB2-4F55-462D-B047-B6147D6C277C}" presName="parTx1" presStyleLbl="revTx" presStyleIdx="0" presStyleCnt="3"/>
      <dgm:spPr/>
    </dgm:pt>
    <dgm:pt modelId="{874A248D-28A8-47CD-81B3-A6C5D73DA5C7}" type="pres">
      <dgm:prSet presAssocID="{F53FCBB2-4F55-462D-B047-B6147D6C277C}" presName="desTx1" presStyleLbl="revTx" presStyleIdx="1" presStyleCnt="3">
        <dgm:presLayoutVars>
          <dgm:bulletEnabled val="1"/>
        </dgm:presLayoutVars>
      </dgm:prSet>
      <dgm:spPr/>
    </dgm:pt>
    <dgm:pt modelId="{0CD1FCE3-BE49-4302-8829-9C5AA9679A27}" type="pres">
      <dgm:prSet presAssocID="{F53FCBB2-4F55-462D-B047-B6147D6C277C}" presName="c1" presStyleLbl="node1" presStyleIdx="0" presStyleCnt="19"/>
      <dgm:spPr/>
    </dgm:pt>
    <dgm:pt modelId="{80EE73DB-19CC-4782-9F79-FA93DA06E9C6}" type="pres">
      <dgm:prSet presAssocID="{F53FCBB2-4F55-462D-B047-B6147D6C277C}" presName="c2" presStyleLbl="node1" presStyleIdx="1" presStyleCnt="19"/>
      <dgm:spPr/>
    </dgm:pt>
    <dgm:pt modelId="{1428C9C1-B0BE-43E7-AC67-29D4713663A5}" type="pres">
      <dgm:prSet presAssocID="{F53FCBB2-4F55-462D-B047-B6147D6C277C}" presName="c3" presStyleLbl="node1" presStyleIdx="2" presStyleCnt="19"/>
      <dgm:spPr/>
    </dgm:pt>
    <dgm:pt modelId="{FE4B198E-FD23-4AD4-854E-78224D46019E}" type="pres">
      <dgm:prSet presAssocID="{F53FCBB2-4F55-462D-B047-B6147D6C277C}" presName="c4" presStyleLbl="node1" presStyleIdx="3" presStyleCnt="19"/>
      <dgm:spPr/>
    </dgm:pt>
    <dgm:pt modelId="{523E4CEA-11CF-4FE6-87FB-F76DCDB6E119}" type="pres">
      <dgm:prSet presAssocID="{F53FCBB2-4F55-462D-B047-B6147D6C277C}" presName="c5" presStyleLbl="node1" presStyleIdx="4" presStyleCnt="19"/>
      <dgm:spPr/>
    </dgm:pt>
    <dgm:pt modelId="{2B039854-9153-4255-B6C6-470D3AD13B99}" type="pres">
      <dgm:prSet presAssocID="{F53FCBB2-4F55-462D-B047-B6147D6C277C}" presName="c6" presStyleLbl="node1" presStyleIdx="5" presStyleCnt="19"/>
      <dgm:spPr/>
    </dgm:pt>
    <dgm:pt modelId="{1AC26F3A-8ABA-4916-B2AD-8B33A54C5049}" type="pres">
      <dgm:prSet presAssocID="{F53FCBB2-4F55-462D-B047-B6147D6C277C}" presName="c7" presStyleLbl="node1" presStyleIdx="6" presStyleCnt="19"/>
      <dgm:spPr/>
    </dgm:pt>
    <dgm:pt modelId="{5F714273-6B08-4EE6-9B86-BE3EC2935FC7}" type="pres">
      <dgm:prSet presAssocID="{F53FCBB2-4F55-462D-B047-B6147D6C277C}" presName="c8" presStyleLbl="node1" presStyleIdx="7" presStyleCnt="19"/>
      <dgm:spPr/>
    </dgm:pt>
    <dgm:pt modelId="{F213B2F8-E387-4BC6-B7CD-B394EC9CE77C}" type="pres">
      <dgm:prSet presAssocID="{F53FCBB2-4F55-462D-B047-B6147D6C277C}" presName="c9" presStyleLbl="node1" presStyleIdx="8" presStyleCnt="19"/>
      <dgm:spPr/>
    </dgm:pt>
    <dgm:pt modelId="{15B59E1C-ED49-47D6-9D1A-7081814D60CB}" type="pres">
      <dgm:prSet presAssocID="{F53FCBB2-4F55-462D-B047-B6147D6C277C}" presName="c10" presStyleLbl="node1" presStyleIdx="9" presStyleCnt="19"/>
      <dgm:spPr/>
    </dgm:pt>
    <dgm:pt modelId="{FB7C6681-1B29-4536-A50C-3D9F5BC442E7}" type="pres">
      <dgm:prSet presAssocID="{F53FCBB2-4F55-462D-B047-B6147D6C277C}" presName="c11" presStyleLbl="node1" presStyleIdx="10" presStyleCnt="19"/>
      <dgm:spPr/>
    </dgm:pt>
    <dgm:pt modelId="{EFE781CB-DD58-449F-BC25-EFAD0F344977}" type="pres">
      <dgm:prSet presAssocID="{F53FCBB2-4F55-462D-B047-B6147D6C277C}" presName="c12" presStyleLbl="node1" presStyleIdx="11" presStyleCnt="19"/>
      <dgm:spPr/>
    </dgm:pt>
    <dgm:pt modelId="{39357B6E-B69F-4A30-9409-0FBBEF3E0CD3}" type="pres">
      <dgm:prSet presAssocID="{F53FCBB2-4F55-462D-B047-B6147D6C277C}" presName="c13" presStyleLbl="node1" presStyleIdx="12" presStyleCnt="19"/>
      <dgm:spPr/>
    </dgm:pt>
    <dgm:pt modelId="{36F8B0EC-EC8D-437B-A2D7-164BD068A9F0}" type="pres">
      <dgm:prSet presAssocID="{F53FCBB2-4F55-462D-B047-B6147D6C277C}" presName="c14" presStyleLbl="node1" presStyleIdx="13" presStyleCnt="19"/>
      <dgm:spPr/>
    </dgm:pt>
    <dgm:pt modelId="{5ACA138D-345E-44F7-8640-B8FB94E96211}" type="pres">
      <dgm:prSet presAssocID="{F53FCBB2-4F55-462D-B047-B6147D6C277C}" presName="c15" presStyleLbl="node1" presStyleIdx="14" presStyleCnt="19"/>
      <dgm:spPr/>
    </dgm:pt>
    <dgm:pt modelId="{37026CCE-68EC-4585-83DD-E304BE47984A}" type="pres">
      <dgm:prSet presAssocID="{F53FCBB2-4F55-462D-B047-B6147D6C277C}" presName="c16" presStyleLbl="node1" presStyleIdx="15" presStyleCnt="19"/>
      <dgm:spPr/>
    </dgm:pt>
    <dgm:pt modelId="{3CBF0F2F-F464-4BA9-8DAA-629884900B42}" type="pres">
      <dgm:prSet presAssocID="{F53FCBB2-4F55-462D-B047-B6147D6C277C}" presName="c17" presStyleLbl="node1" presStyleIdx="16" presStyleCnt="19"/>
      <dgm:spPr/>
    </dgm:pt>
    <dgm:pt modelId="{ACA972DD-D24A-421B-8BBB-D3B35A98781A}" type="pres">
      <dgm:prSet presAssocID="{F53FCBB2-4F55-462D-B047-B6147D6C277C}" presName="c18" presStyleLbl="node1" presStyleIdx="17" presStyleCnt="19"/>
      <dgm:spPr/>
    </dgm:pt>
    <dgm:pt modelId="{61CD240C-0E86-49E5-A390-69EFFAE4CD6C}" type="pres">
      <dgm:prSet presAssocID="{45D19599-69F8-4227-A0DA-0CAD95D86D88}" presName="chevronComposite1" presStyleCnt="0"/>
      <dgm:spPr/>
    </dgm:pt>
    <dgm:pt modelId="{B4671CA3-0C95-4811-A037-5364DBFB4B7E}" type="pres">
      <dgm:prSet presAssocID="{45D19599-69F8-4227-A0DA-0CAD95D86D88}" presName="chevron1" presStyleLbl="sibTrans2D1" presStyleIdx="0" presStyleCnt="2"/>
      <dgm:spPr/>
    </dgm:pt>
    <dgm:pt modelId="{7C639139-53D6-4B34-B3EF-1B14BEAEEB17}" type="pres">
      <dgm:prSet presAssocID="{45D19599-69F8-4227-A0DA-0CAD95D86D88}" presName="spChevron1" presStyleCnt="0"/>
      <dgm:spPr/>
    </dgm:pt>
    <dgm:pt modelId="{E5AF836B-7214-41DD-AE4F-570B9FFD5084}" type="pres">
      <dgm:prSet presAssocID="{45D19599-69F8-4227-A0DA-0CAD95D86D88}" presName="overlap" presStyleCnt="0"/>
      <dgm:spPr/>
    </dgm:pt>
    <dgm:pt modelId="{3B3A2EC9-9427-4D22-B6E3-2B7B8EDA3C2D}" type="pres">
      <dgm:prSet presAssocID="{45D19599-69F8-4227-A0DA-0CAD95D86D88}" presName="chevronComposite2" presStyleCnt="0"/>
      <dgm:spPr/>
    </dgm:pt>
    <dgm:pt modelId="{BD306FE1-5C03-4688-BD2A-EEB28A1DF657}" type="pres">
      <dgm:prSet presAssocID="{45D19599-69F8-4227-A0DA-0CAD95D86D88}" presName="chevron2" presStyleLbl="sibTrans2D1" presStyleIdx="1" presStyleCnt="2"/>
      <dgm:spPr/>
    </dgm:pt>
    <dgm:pt modelId="{0DC7C8F6-9417-4508-B772-F98927232C50}" type="pres">
      <dgm:prSet presAssocID="{45D19599-69F8-4227-A0DA-0CAD95D86D88}" presName="spChevron2" presStyleCnt="0"/>
      <dgm:spPr/>
    </dgm:pt>
    <dgm:pt modelId="{785180BC-F35B-4049-8CA7-472C090C98A1}" type="pres">
      <dgm:prSet presAssocID="{9C091E88-1E1E-4DE6-80C8-15902F0716EB}" presName="last" presStyleCnt="0"/>
      <dgm:spPr/>
    </dgm:pt>
    <dgm:pt modelId="{BAC4B7E8-B1EF-4862-BF58-9D38268F9ED5}" type="pres">
      <dgm:prSet presAssocID="{9C091E88-1E1E-4DE6-80C8-15902F0716EB}" presName="circleTx" presStyleLbl="node1" presStyleIdx="18" presStyleCnt="19"/>
      <dgm:spPr/>
    </dgm:pt>
    <dgm:pt modelId="{639A4975-1B6A-47EF-AF4F-12AA478CFF86}" type="pres">
      <dgm:prSet presAssocID="{9C091E88-1E1E-4DE6-80C8-15902F0716EB}" presName="desTxN" presStyleLbl="revTx" presStyleIdx="2" presStyleCnt="3">
        <dgm:presLayoutVars>
          <dgm:bulletEnabled val="1"/>
        </dgm:presLayoutVars>
      </dgm:prSet>
      <dgm:spPr/>
    </dgm:pt>
    <dgm:pt modelId="{D697E395-F86F-4B64-9118-97A13A92ED6C}" type="pres">
      <dgm:prSet presAssocID="{9C091E88-1E1E-4DE6-80C8-15902F0716EB}" presName="spN" presStyleCnt="0"/>
      <dgm:spPr/>
    </dgm:pt>
  </dgm:ptLst>
  <dgm:cxnLst>
    <dgm:cxn modelId="{8916DC05-20A6-457F-A621-3233FC47B8CF}" type="presOf" srcId="{F4D878E2-50FF-4BFD-BEF5-54F938C0ECC8}" destId="{874A248D-28A8-47CD-81B3-A6C5D73DA5C7}" srcOrd="0" destOrd="0" presId="urn:microsoft.com/office/officeart/2009/3/layout/RandomtoResultProcess"/>
    <dgm:cxn modelId="{AFC79E28-F876-4B12-867D-D5E313114695}" type="presOf" srcId="{5DB77B10-B8FB-4461-9EE0-082D9A799889}" destId="{639A4975-1B6A-47EF-AF4F-12AA478CFF86}" srcOrd="0" destOrd="0" presId="urn:microsoft.com/office/officeart/2009/3/layout/RandomtoResultProcess"/>
    <dgm:cxn modelId="{3FB34F40-EE3A-44C6-A9BE-8216437047FD}" srcId="{F53FCBB2-4F55-462D-B047-B6147D6C277C}" destId="{F4D878E2-50FF-4BFD-BEF5-54F938C0ECC8}" srcOrd="0" destOrd="0" parTransId="{B847E51D-2137-4453-9FD4-4FAB3A2474F3}" sibTransId="{6CF6A465-ACD7-467F-9044-5ACBA4A92CEF}"/>
    <dgm:cxn modelId="{F43F3641-0841-4C5A-8EFA-6C4EF5D3FB30}" srcId="{40C7E194-9665-47E2-B894-8E0B46D91020}" destId="{F53FCBB2-4F55-462D-B047-B6147D6C277C}" srcOrd="0" destOrd="0" parTransId="{12A4A220-BED0-4D2E-B3C6-34708A71AC0C}" sibTransId="{45D19599-69F8-4227-A0DA-0CAD95D86D88}"/>
    <dgm:cxn modelId="{3FC99C90-1446-47BE-B759-074E118A6A1D}" type="presOf" srcId="{9C091E88-1E1E-4DE6-80C8-15902F0716EB}" destId="{BAC4B7E8-B1EF-4862-BF58-9D38268F9ED5}" srcOrd="0" destOrd="0" presId="urn:microsoft.com/office/officeart/2009/3/layout/RandomtoResultProcess"/>
    <dgm:cxn modelId="{21FC6295-740B-444D-BD95-A19EAC5B98C9}" type="presOf" srcId="{F53FCBB2-4F55-462D-B047-B6147D6C277C}" destId="{04C1D021-79BE-40AE-9590-70F7E0557DC9}" srcOrd="0" destOrd="0" presId="urn:microsoft.com/office/officeart/2009/3/layout/RandomtoResultProcess"/>
    <dgm:cxn modelId="{2D2870CE-4F94-4790-B42F-B5BD8A1A8985}" srcId="{9C091E88-1E1E-4DE6-80C8-15902F0716EB}" destId="{5DB77B10-B8FB-4461-9EE0-082D9A799889}" srcOrd="0" destOrd="0" parTransId="{44912786-26C6-4C42-85BA-18DE3EE0FAB8}" sibTransId="{F9A7A78E-CBC0-4600-AB24-4EF2A1B2060D}"/>
    <dgm:cxn modelId="{B1E10DD4-716E-4B1C-A778-229D9BD8A959}" type="presOf" srcId="{40C7E194-9665-47E2-B894-8E0B46D91020}" destId="{00CCF76B-CD3B-4A23-B70F-BA7E390D68E3}" srcOrd="0" destOrd="0" presId="urn:microsoft.com/office/officeart/2009/3/layout/RandomtoResultProcess"/>
    <dgm:cxn modelId="{D48D74FA-5545-45DD-B8FC-D4E9A7A0A33F}" srcId="{40C7E194-9665-47E2-B894-8E0B46D91020}" destId="{9C091E88-1E1E-4DE6-80C8-15902F0716EB}" srcOrd="1" destOrd="0" parTransId="{82B71185-301D-4B5F-939B-68187A947697}" sibTransId="{DB90F352-A904-4CBA-AC50-0BD8D6A8DB66}"/>
    <dgm:cxn modelId="{3D1844C3-3BB2-473F-ABB8-B5AFA83BC232}" type="presParOf" srcId="{00CCF76B-CD3B-4A23-B70F-BA7E390D68E3}" destId="{51CB1E70-EBBD-4B9E-9F7E-65AA4D16E981}" srcOrd="0" destOrd="0" presId="urn:microsoft.com/office/officeart/2009/3/layout/RandomtoResultProcess"/>
    <dgm:cxn modelId="{E96D0A37-7A5B-4D54-962D-0274D9024F17}" type="presParOf" srcId="{51CB1E70-EBBD-4B9E-9F7E-65AA4D16E981}" destId="{04C1D021-79BE-40AE-9590-70F7E0557DC9}" srcOrd="0" destOrd="0" presId="urn:microsoft.com/office/officeart/2009/3/layout/RandomtoResultProcess"/>
    <dgm:cxn modelId="{271D84E2-A58A-4C5C-B2D7-132C198580F9}" type="presParOf" srcId="{51CB1E70-EBBD-4B9E-9F7E-65AA4D16E981}" destId="{874A248D-28A8-47CD-81B3-A6C5D73DA5C7}" srcOrd="1" destOrd="0" presId="urn:microsoft.com/office/officeart/2009/3/layout/RandomtoResultProcess"/>
    <dgm:cxn modelId="{8EFC723B-6A3F-48AA-8172-7DE8F9F394F2}" type="presParOf" srcId="{51CB1E70-EBBD-4B9E-9F7E-65AA4D16E981}" destId="{0CD1FCE3-BE49-4302-8829-9C5AA9679A27}" srcOrd="2" destOrd="0" presId="urn:microsoft.com/office/officeart/2009/3/layout/RandomtoResultProcess"/>
    <dgm:cxn modelId="{5FF030AF-F8C6-4DCC-90CB-31F4C288EB03}" type="presParOf" srcId="{51CB1E70-EBBD-4B9E-9F7E-65AA4D16E981}" destId="{80EE73DB-19CC-4782-9F79-FA93DA06E9C6}" srcOrd="3" destOrd="0" presId="urn:microsoft.com/office/officeart/2009/3/layout/RandomtoResultProcess"/>
    <dgm:cxn modelId="{1AAD77A9-60A9-496D-A9D7-8E524DDE166E}" type="presParOf" srcId="{51CB1E70-EBBD-4B9E-9F7E-65AA4D16E981}" destId="{1428C9C1-B0BE-43E7-AC67-29D4713663A5}" srcOrd="4" destOrd="0" presId="urn:microsoft.com/office/officeart/2009/3/layout/RandomtoResultProcess"/>
    <dgm:cxn modelId="{B172D0C2-ED77-4E3C-A3F2-E92EA25F9B38}" type="presParOf" srcId="{51CB1E70-EBBD-4B9E-9F7E-65AA4D16E981}" destId="{FE4B198E-FD23-4AD4-854E-78224D46019E}" srcOrd="5" destOrd="0" presId="urn:microsoft.com/office/officeart/2009/3/layout/RandomtoResultProcess"/>
    <dgm:cxn modelId="{B8578868-9CC9-4D43-AA91-06A31D174BCA}" type="presParOf" srcId="{51CB1E70-EBBD-4B9E-9F7E-65AA4D16E981}" destId="{523E4CEA-11CF-4FE6-87FB-F76DCDB6E119}" srcOrd="6" destOrd="0" presId="urn:microsoft.com/office/officeart/2009/3/layout/RandomtoResultProcess"/>
    <dgm:cxn modelId="{05CB5A66-DDC9-471A-AA5D-D91337DCCB9D}" type="presParOf" srcId="{51CB1E70-EBBD-4B9E-9F7E-65AA4D16E981}" destId="{2B039854-9153-4255-B6C6-470D3AD13B99}" srcOrd="7" destOrd="0" presId="urn:microsoft.com/office/officeart/2009/3/layout/RandomtoResultProcess"/>
    <dgm:cxn modelId="{1B718C7D-C62C-4093-B47F-9C3E94533BDB}" type="presParOf" srcId="{51CB1E70-EBBD-4B9E-9F7E-65AA4D16E981}" destId="{1AC26F3A-8ABA-4916-B2AD-8B33A54C5049}" srcOrd="8" destOrd="0" presId="urn:microsoft.com/office/officeart/2009/3/layout/RandomtoResultProcess"/>
    <dgm:cxn modelId="{8C1D5E97-2B01-4337-A659-EFCF16A3A97B}" type="presParOf" srcId="{51CB1E70-EBBD-4B9E-9F7E-65AA4D16E981}" destId="{5F714273-6B08-4EE6-9B86-BE3EC2935FC7}" srcOrd="9" destOrd="0" presId="urn:microsoft.com/office/officeart/2009/3/layout/RandomtoResultProcess"/>
    <dgm:cxn modelId="{0B68A1C4-D267-4B72-B67E-514AA0012904}" type="presParOf" srcId="{51CB1E70-EBBD-4B9E-9F7E-65AA4D16E981}" destId="{F213B2F8-E387-4BC6-B7CD-B394EC9CE77C}" srcOrd="10" destOrd="0" presId="urn:microsoft.com/office/officeart/2009/3/layout/RandomtoResultProcess"/>
    <dgm:cxn modelId="{8C884DB0-FA61-41BF-8224-3E8535359C17}" type="presParOf" srcId="{51CB1E70-EBBD-4B9E-9F7E-65AA4D16E981}" destId="{15B59E1C-ED49-47D6-9D1A-7081814D60CB}" srcOrd="11" destOrd="0" presId="urn:microsoft.com/office/officeart/2009/3/layout/RandomtoResultProcess"/>
    <dgm:cxn modelId="{F4A4F866-CE66-4210-B954-C1B3D0B95C9F}" type="presParOf" srcId="{51CB1E70-EBBD-4B9E-9F7E-65AA4D16E981}" destId="{FB7C6681-1B29-4536-A50C-3D9F5BC442E7}" srcOrd="12" destOrd="0" presId="urn:microsoft.com/office/officeart/2009/3/layout/RandomtoResultProcess"/>
    <dgm:cxn modelId="{877FA14F-13FF-476E-A8FA-C6E507688480}" type="presParOf" srcId="{51CB1E70-EBBD-4B9E-9F7E-65AA4D16E981}" destId="{EFE781CB-DD58-449F-BC25-EFAD0F344977}" srcOrd="13" destOrd="0" presId="urn:microsoft.com/office/officeart/2009/3/layout/RandomtoResultProcess"/>
    <dgm:cxn modelId="{E81C69E2-3A85-49C0-AD12-AD5DF648B7B5}" type="presParOf" srcId="{51CB1E70-EBBD-4B9E-9F7E-65AA4D16E981}" destId="{39357B6E-B69F-4A30-9409-0FBBEF3E0CD3}" srcOrd="14" destOrd="0" presId="urn:microsoft.com/office/officeart/2009/3/layout/RandomtoResultProcess"/>
    <dgm:cxn modelId="{6490715C-E689-4F37-A0B9-1E5CE39F3743}" type="presParOf" srcId="{51CB1E70-EBBD-4B9E-9F7E-65AA4D16E981}" destId="{36F8B0EC-EC8D-437B-A2D7-164BD068A9F0}" srcOrd="15" destOrd="0" presId="urn:microsoft.com/office/officeart/2009/3/layout/RandomtoResultProcess"/>
    <dgm:cxn modelId="{6C6665A7-68EB-4096-925C-22F966F8314B}" type="presParOf" srcId="{51CB1E70-EBBD-4B9E-9F7E-65AA4D16E981}" destId="{5ACA138D-345E-44F7-8640-B8FB94E96211}" srcOrd="16" destOrd="0" presId="urn:microsoft.com/office/officeart/2009/3/layout/RandomtoResultProcess"/>
    <dgm:cxn modelId="{FE0A67A0-C1AF-4D00-9F0D-ED6FE9CA1223}" type="presParOf" srcId="{51CB1E70-EBBD-4B9E-9F7E-65AA4D16E981}" destId="{37026CCE-68EC-4585-83DD-E304BE47984A}" srcOrd="17" destOrd="0" presId="urn:microsoft.com/office/officeart/2009/3/layout/RandomtoResultProcess"/>
    <dgm:cxn modelId="{B8D42B50-0216-4F2E-9404-AEE32CC99E2F}" type="presParOf" srcId="{51CB1E70-EBBD-4B9E-9F7E-65AA4D16E981}" destId="{3CBF0F2F-F464-4BA9-8DAA-629884900B42}" srcOrd="18" destOrd="0" presId="urn:microsoft.com/office/officeart/2009/3/layout/RandomtoResultProcess"/>
    <dgm:cxn modelId="{CB04F48B-16E5-4BB2-AEA7-2023FB953D0A}" type="presParOf" srcId="{51CB1E70-EBBD-4B9E-9F7E-65AA4D16E981}" destId="{ACA972DD-D24A-421B-8BBB-D3B35A98781A}" srcOrd="19" destOrd="0" presId="urn:microsoft.com/office/officeart/2009/3/layout/RandomtoResultProcess"/>
    <dgm:cxn modelId="{38CD0230-2E03-41D3-A6CB-318693505252}" type="presParOf" srcId="{00CCF76B-CD3B-4A23-B70F-BA7E390D68E3}" destId="{61CD240C-0E86-49E5-A390-69EFFAE4CD6C}" srcOrd="1" destOrd="0" presId="urn:microsoft.com/office/officeart/2009/3/layout/RandomtoResultProcess"/>
    <dgm:cxn modelId="{207DC7C1-E2E2-4B9A-871F-58B2C7DE92C1}" type="presParOf" srcId="{61CD240C-0E86-49E5-A390-69EFFAE4CD6C}" destId="{B4671CA3-0C95-4811-A037-5364DBFB4B7E}" srcOrd="0" destOrd="0" presId="urn:microsoft.com/office/officeart/2009/3/layout/RandomtoResultProcess"/>
    <dgm:cxn modelId="{52BF7BD6-5F11-42B2-84DA-B2B90857C43E}" type="presParOf" srcId="{61CD240C-0E86-49E5-A390-69EFFAE4CD6C}" destId="{7C639139-53D6-4B34-B3EF-1B14BEAEEB17}" srcOrd="1" destOrd="0" presId="urn:microsoft.com/office/officeart/2009/3/layout/RandomtoResultProcess"/>
    <dgm:cxn modelId="{17CF498D-5FFA-4946-ACD0-A761912A9DDD}" type="presParOf" srcId="{00CCF76B-CD3B-4A23-B70F-BA7E390D68E3}" destId="{E5AF836B-7214-41DD-AE4F-570B9FFD5084}" srcOrd="2" destOrd="0" presId="urn:microsoft.com/office/officeart/2009/3/layout/RandomtoResultProcess"/>
    <dgm:cxn modelId="{E014048C-0F60-4DF4-AAFB-AD708D6CA8C0}" type="presParOf" srcId="{00CCF76B-CD3B-4A23-B70F-BA7E390D68E3}" destId="{3B3A2EC9-9427-4D22-B6E3-2B7B8EDA3C2D}" srcOrd="3" destOrd="0" presId="urn:microsoft.com/office/officeart/2009/3/layout/RandomtoResultProcess"/>
    <dgm:cxn modelId="{B106790D-279D-4BB6-A996-E19A52272CB1}" type="presParOf" srcId="{3B3A2EC9-9427-4D22-B6E3-2B7B8EDA3C2D}" destId="{BD306FE1-5C03-4688-BD2A-EEB28A1DF657}" srcOrd="0" destOrd="0" presId="urn:microsoft.com/office/officeart/2009/3/layout/RandomtoResultProcess"/>
    <dgm:cxn modelId="{05459256-EAD8-4DFE-A796-FC0F9D9F2249}" type="presParOf" srcId="{3B3A2EC9-9427-4D22-B6E3-2B7B8EDA3C2D}" destId="{0DC7C8F6-9417-4508-B772-F98927232C50}" srcOrd="1" destOrd="0" presId="urn:microsoft.com/office/officeart/2009/3/layout/RandomtoResultProcess"/>
    <dgm:cxn modelId="{5926C42E-C7E8-424D-83AD-E3A30EFDA0A0}" type="presParOf" srcId="{00CCF76B-CD3B-4A23-B70F-BA7E390D68E3}" destId="{785180BC-F35B-4049-8CA7-472C090C98A1}" srcOrd="4" destOrd="0" presId="urn:microsoft.com/office/officeart/2009/3/layout/RandomtoResultProcess"/>
    <dgm:cxn modelId="{A080A269-A463-4447-B138-18F0109019D4}" type="presParOf" srcId="{785180BC-F35B-4049-8CA7-472C090C98A1}" destId="{BAC4B7E8-B1EF-4862-BF58-9D38268F9ED5}" srcOrd="0" destOrd="0" presId="urn:microsoft.com/office/officeart/2009/3/layout/RandomtoResultProcess"/>
    <dgm:cxn modelId="{532D603C-119E-42DA-B8D5-DC6F5966C5E5}" type="presParOf" srcId="{785180BC-F35B-4049-8CA7-472C090C98A1}" destId="{639A4975-1B6A-47EF-AF4F-12AA478CFF86}" srcOrd="1" destOrd="0" presId="urn:microsoft.com/office/officeart/2009/3/layout/RandomtoResultProcess"/>
    <dgm:cxn modelId="{50C7BDF6-C5E6-4E95-A9EB-F4ACB0110FED}" type="presParOf" srcId="{785180BC-F35B-4049-8CA7-472C090C98A1}" destId="{D697E395-F86F-4B64-9118-97A13A92ED6C}"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E2259D-C987-4C09-A09E-C8F175D043A6}"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B9067C69-8B93-4279-9936-EEEEA55DF627}">
      <dgm:prSet phldrT="[Text]"/>
      <dgm:spPr/>
      <dgm:t>
        <a:bodyPr/>
        <a:lstStyle/>
        <a:p>
          <a:r>
            <a:rPr lang="en-US" dirty="0"/>
            <a:t>AM1</a:t>
          </a:r>
        </a:p>
      </dgm:t>
    </dgm:pt>
    <dgm:pt modelId="{A14AF15E-9D84-4AAE-9942-3626482FDFDD}" type="parTrans" cxnId="{205BAE2B-A2B1-49FB-AC8B-6F611297F8E0}">
      <dgm:prSet/>
      <dgm:spPr/>
      <dgm:t>
        <a:bodyPr/>
        <a:lstStyle/>
        <a:p>
          <a:endParaRPr lang="en-US"/>
        </a:p>
      </dgm:t>
    </dgm:pt>
    <dgm:pt modelId="{5C88C37C-50B1-48DD-9970-D0EA684DC4A4}" type="sibTrans" cxnId="{205BAE2B-A2B1-49FB-AC8B-6F611297F8E0}">
      <dgm:prSet/>
      <dgm:spPr/>
      <dgm:t>
        <a:bodyPr/>
        <a:lstStyle/>
        <a:p>
          <a:endParaRPr lang="en-US"/>
        </a:p>
      </dgm:t>
    </dgm:pt>
    <dgm:pt modelId="{A3A0F35A-9DF3-4614-93C9-D68F32035384}">
      <dgm:prSet phldrT="[Text]"/>
      <dgm:spPr/>
      <dgm:t>
        <a:bodyPr/>
        <a:lstStyle/>
        <a:p>
          <a:r>
            <a:rPr lang="en-US" dirty="0"/>
            <a:t>Client1</a:t>
          </a:r>
        </a:p>
      </dgm:t>
    </dgm:pt>
    <dgm:pt modelId="{4858C84C-F57A-486C-AC64-DBAC5B75FE12}" type="parTrans" cxnId="{866CD8BA-9C4D-4F1A-A6B0-6E3DFC0F1F89}">
      <dgm:prSet/>
      <dgm:spPr/>
      <dgm:t>
        <a:bodyPr/>
        <a:lstStyle/>
        <a:p>
          <a:endParaRPr lang="en-US"/>
        </a:p>
      </dgm:t>
    </dgm:pt>
    <dgm:pt modelId="{3E72992F-D77D-469A-ABF9-36530002F37F}" type="sibTrans" cxnId="{866CD8BA-9C4D-4F1A-A6B0-6E3DFC0F1F89}">
      <dgm:prSet/>
      <dgm:spPr/>
      <dgm:t>
        <a:bodyPr/>
        <a:lstStyle/>
        <a:p>
          <a:endParaRPr lang="en-US"/>
        </a:p>
      </dgm:t>
    </dgm:pt>
    <dgm:pt modelId="{F1C404CE-E3EB-47FC-9EB6-D1D6F24B1D52}">
      <dgm:prSet phldrT="[Text]"/>
      <dgm:spPr/>
      <dgm:t>
        <a:bodyPr/>
        <a:lstStyle/>
        <a:p>
          <a:r>
            <a:rPr lang="en-US" dirty="0"/>
            <a:t>AM1 collects RTE number from Client1 and store the information in File1</a:t>
          </a:r>
        </a:p>
      </dgm:t>
    </dgm:pt>
    <dgm:pt modelId="{4F289EFD-D4AA-4F8C-A016-245A6CCA17D8}" type="parTrans" cxnId="{A12E7F07-E7A8-4124-986A-A06A8D54ED37}">
      <dgm:prSet/>
      <dgm:spPr/>
      <dgm:t>
        <a:bodyPr/>
        <a:lstStyle/>
        <a:p>
          <a:endParaRPr lang="en-US"/>
        </a:p>
      </dgm:t>
    </dgm:pt>
    <dgm:pt modelId="{43A02114-2387-462C-B439-004E2EF4A7F3}" type="sibTrans" cxnId="{A12E7F07-E7A8-4124-986A-A06A8D54ED37}">
      <dgm:prSet/>
      <dgm:spPr/>
      <dgm:t>
        <a:bodyPr/>
        <a:lstStyle/>
        <a:p>
          <a:endParaRPr lang="en-US"/>
        </a:p>
      </dgm:t>
    </dgm:pt>
    <dgm:pt modelId="{5C2533B2-00E3-453F-B882-5B7D5B74263D}">
      <dgm:prSet phldrT="[Text]"/>
      <dgm:spPr/>
      <dgm:t>
        <a:bodyPr/>
        <a:lstStyle/>
        <a:p>
          <a:r>
            <a:rPr lang="en-US" dirty="0"/>
            <a:t>AM2</a:t>
          </a:r>
        </a:p>
      </dgm:t>
    </dgm:pt>
    <dgm:pt modelId="{CEC30059-6161-4485-8C53-28850AE385C2}" type="parTrans" cxnId="{01BB3AF3-4C17-4437-9BAA-A45A10B3C224}">
      <dgm:prSet/>
      <dgm:spPr/>
      <dgm:t>
        <a:bodyPr/>
        <a:lstStyle/>
        <a:p>
          <a:endParaRPr lang="en-US"/>
        </a:p>
      </dgm:t>
    </dgm:pt>
    <dgm:pt modelId="{B7511750-FF7D-4C83-B3FB-86880531540C}" type="sibTrans" cxnId="{01BB3AF3-4C17-4437-9BAA-A45A10B3C224}">
      <dgm:prSet/>
      <dgm:spPr/>
      <dgm:t>
        <a:bodyPr/>
        <a:lstStyle/>
        <a:p>
          <a:endParaRPr lang="en-US"/>
        </a:p>
      </dgm:t>
    </dgm:pt>
    <dgm:pt modelId="{DD9D2A57-791B-4EAA-B105-B386C6372D1C}">
      <dgm:prSet phldrT="[Text]"/>
      <dgm:spPr/>
      <dgm:t>
        <a:bodyPr/>
        <a:lstStyle/>
        <a:p>
          <a:r>
            <a:rPr lang="en-US" dirty="0"/>
            <a:t>Client2</a:t>
          </a:r>
        </a:p>
      </dgm:t>
    </dgm:pt>
    <dgm:pt modelId="{D0E89DB6-15A9-4BB8-95D9-4BC9833256A8}" type="parTrans" cxnId="{8A47ED8D-C8D0-4CD5-AE04-69891CE153DE}">
      <dgm:prSet/>
      <dgm:spPr/>
      <dgm:t>
        <a:bodyPr/>
        <a:lstStyle/>
        <a:p>
          <a:endParaRPr lang="en-US"/>
        </a:p>
      </dgm:t>
    </dgm:pt>
    <dgm:pt modelId="{5916307F-CFC8-4A80-A4D0-85C3CFC9EA3D}" type="sibTrans" cxnId="{8A47ED8D-C8D0-4CD5-AE04-69891CE153DE}">
      <dgm:prSet/>
      <dgm:spPr/>
      <dgm:t>
        <a:bodyPr/>
        <a:lstStyle/>
        <a:p>
          <a:endParaRPr lang="en-US"/>
        </a:p>
      </dgm:t>
    </dgm:pt>
    <dgm:pt modelId="{01BACB4A-3356-4E2B-985C-0E797FF205FA}">
      <dgm:prSet phldrT="[Text]"/>
      <dgm:spPr/>
      <dgm:t>
        <a:bodyPr/>
        <a:lstStyle/>
        <a:p>
          <a:r>
            <a:rPr lang="en-US" dirty="0"/>
            <a:t>AM2 collects RTE number from Client2 and store the information in File2</a:t>
          </a:r>
        </a:p>
      </dgm:t>
    </dgm:pt>
    <dgm:pt modelId="{CA1003BD-33BB-43C7-92A8-F21A8129AF1A}" type="parTrans" cxnId="{0EBF7FBE-7B24-4EAE-9A4C-56B1875DF73B}">
      <dgm:prSet/>
      <dgm:spPr/>
      <dgm:t>
        <a:bodyPr/>
        <a:lstStyle/>
        <a:p>
          <a:endParaRPr lang="en-US"/>
        </a:p>
      </dgm:t>
    </dgm:pt>
    <dgm:pt modelId="{C5F9E3C6-ED74-4819-97AB-A2038E6B7C72}" type="sibTrans" cxnId="{0EBF7FBE-7B24-4EAE-9A4C-56B1875DF73B}">
      <dgm:prSet/>
      <dgm:spPr/>
      <dgm:t>
        <a:bodyPr/>
        <a:lstStyle/>
        <a:p>
          <a:endParaRPr lang="en-US"/>
        </a:p>
      </dgm:t>
    </dgm:pt>
    <dgm:pt modelId="{AF430E67-42AE-4F07-B1CB-AF0E27D8E6FF}">
      <dgm:prSet phldrT="[Text]"/>
      <dgm:spPr/>
      <dgm:t>
        <a:bodyPr/>
        <a:lstStyle/>
        <a:p>
          <a:r>
            <a:rPr lang="en-US" dirty="0" err="1"/>
            <a:t>AMn</a:t>
          </a:r>
          <a:endParaRPr lang="en-US" dirty="0"/>
        </a:p>
      </dgm:t>
    </dgm:pt>
    <dgm:pt modelId="{2A1287E4-9ED4-4A0B-87F9-3D0460F2B5D5}" type="parTrans" cxnId="{3DD63C28-6647-4028-99D8-A755DEDB4B13}">
      <dgm:prSet/>
      <dgm:spPr/>
      <dgm:t>
        <a:bodyPr/>
        <a:lstStyle/>
        <a:p>
          <a:endParaRPr lang="en-US"/>
        </a:p>
      </dgm:t>
    </dgm:pt>
    <dgm:pt modelId="{EBE48A62-F68B-45B8-8BB1-6CF0120A85D6}" type="sibTrans" cxnId="{3DD63C28-6647-4028-99D8-A755DEDB4B13}">
      <dgm:prSet/>
      <dgm:spPr/>
      <dgm:t>
        <a:bodyPr/>
        <a:lstStyle/>
        <a:p>
          <a:endParaRPr lang="en-US"/>
        </a:p>
      </dgm:t>
    </dgm:pt>
    <dgm:pt modelId="{5BC22C83-85AE-4AF1-99F9-635BD14579AB}">
      <dgm:prSet phldrT="[Text]"/>
      <dgm:spPr/>
      <dgm:t>
        <a:bodyPr/>
        <a:lstStyle/>
        <a:p>
          <a:r>
            <a:rPr lang="en-US" dirty="0"/>
            <a:t>Client n</a:t>
          </a:r>
        </a:p>
      </dgm:t>
    </dgm:pt>
    <dgm:pt modelId="{44A84964-E632-4887-AFD9-8C0150B51E42}" type="parTrans" cxnId="{011EB9EB-3A16-4FB0-A627-08965A6E0706}">
      <dgm:prSet/>
      <dgm:spPr/>
      <dgm:t>
        <a:bodyPr/>
        <a:lstStyle/>
        <a:p>
          <a:endParaRPr lang="en-US"/>
        </a:p>
      </dgm:t>
    </dgm:pt>
    <dgm:pt modelId="{5F3649D3-DD8E-4B6E-97BC-5DCC9478EBAF}" type="sibTrans" cxnId="{011EB9EB-3A16-4FB0-A627-08965A6E0706}">
      <dgm:prSet/>
      <dgm:spPr/>
      <dgm:t>
        <a:bodyPr/>
        <a:lstStyle/>
        <a:p>
          <a:endParaRPr lang="en-US"/>
        </a:p>
      </dgm:t>
    </dgm:pt>
    <dgm:pt modelId="{6041FA3E-AA48-48D2-84DB-B9AA867FB6A8}">
      <dgm:prSet phldrT="[Text]"/>
      <dgm:spPr/>
      <dgm:t>
        <a:bodyPr/>
        <a:lstStyle/>
        <a:p>
          <a:r>
            <a:rPr lang="en-US" dirty="0"/>
            <a:t>AM n collects RTE number from Client n and store the information in File n</a:t>
          </a:r>
        </a:p>
      </dgm:t>
    </dgm:pt>
    <dgm:pt modelId="{37A44D78-2899-41C4-B2FF-A505715C2796}" type="parTrans" cxnId="{F157D625-C220-473D-88C8-FD2687980248}">
      <dgm:prSet/>
      <dgm:spPr/>
      <dgm:t>
        <a:bodyPr/>
        <a:lstStyle/>
        <a:p>
          <a:endParaRPr lang="en-US"/>
        </a:p>
      </dgm:t>
    </dgm:pt>
    <dgm:pt modelId="{7E508DB5-D165-4203-8D33-B4220B3728BE}" type="sibTrans" cxnId="{F157D625-C220-473D-88C8-FD2687980248}">
      <dgm:prSet/>
      <dgm:spPr/>
      <dgm:t>
        <a:bodyPr/>
        <a:lstStyle/>
        <a:p>
          <a:endParaRPr lang="en-US"/>
        </a:p>
      </dgm:t>
    </dgm:pt>
    <dgm:pt modelId="{891075FF-5193-4367-A6CB-2F3303368658}" type="pres">
      <dgm:prSet presAssocID="{AAE2259D-C987-4C09-A09E-C8F175D043A6}" presName="Name0" presStyleCnt="0">
        <dgm:presLayoutVars>
          <dgm:chMax/>
          <dgm:chPref val="3"/>
          <dgm:dir/>
          <dgm:animOne val="branch"/>
          <dgm:animLvl val="lvl"/>
        </dgm:presLayoutVars>
      </dgm:prSet>
      <dgm:spPr/>
    </dgm:pt>
    <dgm:pt modelId="{B1C59A66-2637-4A36-B92D-A61E3A05D056}" type="pres">
      <dgm:prSet presAssocID="{B9067C69-8B93-4279-9936-EEEEA55DF627}" presName="composite" presStyleCnt="0"/>
      <dgm:spPr/>
    </dgm:pt>
    <dgm:pt modelId="{23EFBC99-05A5-457A-A8FB-3ECA8F907F8F}" type="pres">
      <dgm:prSet presAssocID="{B9067C69-8B93-4279-9936-EEEEA55DF627}" presName="FirstChild" presStyleLbl="revTx" presStyleIdx="0" presStyleCnt="6">
        <dgm:presLayoutVars>
          <dgm:chMax val="0"/>
          <dgm:chPref val="0"/>
          <dgm:bulletEnabled val="1"/>
        </dgm:presLayoutVars>
      </dgm:prSet>
      <dgm:spPr/>
    </dgm:pt>
    <dgm:pt modelId="{5185506C-69A5-42E6-824D-64F4B8DD76B1}" type="pres">
      <dgm:prSet presAssocID="{B9067C69-8B93-4279-9936-EEEEA55DF627}" presName="Parent" presStyleLbl="alignNode1" presStyleIdx="0" presStyleCnt="3">
        <dgm:presLayoutVars>
          <dgm:chMax val="3"/>
          <dgm:chPref val="3"/>
          <dgm:bulletEnabled val="1"/>
        </dgm:presLayoutVars>
      </dgm:prSet>
      <dgm:spPr/>
    </dgm:pt>
    <dgm:pt modelId="{BE8A5D67-A9CC-4F49-91F2-5F7C975FB280}" type="pres">
      <dgm:prSet presAssocID="{B9067C69-8B93-4279-9936-EEEEA55DF627}" presName="Accent" presStyleLbl="parChTrans1D1" presStyleIdx="0" presStyleCnt="3"/>
      <dgm:spPr/>
    </dgm:pt>
    <dgm:pt modelId="{513709DC-3CC4-410B-A405-921E75ED390A}" type="pres">
      <dgm:prSet presAssocID="{B9067C69-8B93-4279-9936-EEEEA55DF627}" presName="Child" presStyleLbl="revTx" presStyleIdx="1" presStyleCnt="6">
        <dgm:presLayoutVars>
          <dgm:chMax val="0"/>
          <dgm:chPref val="0"/>
          <dgm:bulletEnabled val="1"/>
        </dgm:presLayoutVars>
      </dgm:prSet>
      <dgm:spPr/>
    </dgm:pt>
    <dgm:pt modelId="{434EE790-BE15-4C09-8AEA-B69D65059243}" type="pres">
      <dgm:prSet presAssocID="{5C88C37C-50B1-48DD-9970-D0EA684DC4A4}" presName="sibTrans" presStyleCnt="0"/>
      <dgm:spPr/>
    </dgm:pt>
    <dgm:pt modelId="{66446A66-8279-4516-BE21-085D698215E7}" type="pres">
      <dgm:prSet presAssocID="{5C2533B2-00E3-453F-B882-5B7D5B74263D}" presName="composite" presStyleCnt="0"/>
      <dgm:spPr/>
    </dgm:pt>
    <dgm:pt modelId="{20228187-EAB0-4DE3-9387-5DBFF9D4A10F}" type="pres">
      <dgm:prSet presAssocID="{5C2533B2-00E3-453F-B882-5B7D5B74263D}" presName="FirstChild" presStyleLbl="revTx" presStyleIdx="2" presStyleCnt="6">
        <dgm:presLayoutVars>
          <dgm:chMax val="0"/>
          <dgm:chPref val="0"/>
          <dgm:bulletEnabled val="1"/>
        </dgm:presLayoutVars>
      </dgm:prSet>
      <dgm:spPr/>
    </dgm:pt>
    <dgm:pt modelId="{12240EBA-F30E-4DF7-8FB0-18EEEF31383A}" type="pres">
      <dgm:prSet presAssocID="{5C2533B2-00E3-453F-B882-5B7D5B74263D}" presName="Parent" presStyleLbl="alignNode1" presStyleIdx="1" presStyleCnt="3">
        <dgm:presLayoutVars>
          <dgm:chMax val="3"/>
          <dgm:chPref val="3"/>
          <dgm:bulletEnabled val="1"/>
        </dgm:presLayoutVars>
      </dgm:prSet>
      <dgm:spPr/>
    </dgm:pt>
    <dgm:pt modelId="{3DA9BE93-543B-4A29-A4D3-ACAC8F9C8485}" type="pres">
      <dgm:prSet presAssocID="{5C2533B2-00E3-453F-B882-5B7D5B74263D}" presName="Accent" presStyleLbl="parChTrans1D1" presStyleIdx="1" presStyleCnt="3"/>
      <dgm:spPr/>
    </dgm:pt>
    <dgm:pt modelId="{20794E89-8135-461D-8037-7D47944252FF}" type="pres">
      <dgm:prSet presAssocID="{5C2533B2-00E3-453F-B882-5B7D5B74263D}" presName="Child" presStyleLbl="revTx" presStyleIdx="3" presStyleCnt="6">
        <dgm:presLayoutVars>
          <dgm:chMax val="0"/>
          <dgm:chPref val="0"/>
          <dgm:bulletEnabled val="1"/>
        </dgm:presLayoutVars>
      </dgm:prSet>
      <dgm:spPr/>
    </dgm:pt>
    <dgm:pt modelId="{C1C25055-3865-45D5-8A25-78919D512A4C}" type="pres">
      <dgm:prSet presAssocID="{B7511750-FF7D-4C83-B3FB-86880531540C}" presName="sibTrans" presStyleCnt="0"/>
      <dgm:spPr/>
    </dgm:pt>
    <dgm:pt modelId="{F3D22CEB-95D2-46CB-B58A-49E413C5EA67}" type="pres">
      <dgm:prSet presAssocID="{AF430E67-42AE-4F07-B1CB-AF0E27D8E6FF}" presName="composite" presStyleCnt="0"/>
      <dgm:spPr/>
    </dgm:pt>
    <dgm:pt modelId="{20C513EB-F893-473D-ADDF-3B6E1E00C64C}" type="pres">
      <dgm:prSet presAssocID="{AF430E67-42AE-4F07-B1CB-AF0E27D8E6FF}" presName="FirstChild" presStyleLbl="revTx" presStyleIdx="4" presStyleCnt="6">
        <dgm:presLayoutVars>
          <dgm:chMax val="0"/>
          <dgm:chPref val="0"/>
          <dgm:bulletEnabled val="1"/>
        </dgm:presLayoutVars>
      </dgm:prSet>
      <dgm:spPr/>
    </dgm:pt>
    <dgm:pt modelId="{4B4B6807-A901-4F1D-AC52-08E344EDD253}" type="pres">
      <dgm:prSet presAssocID="{AF430E67-42AE-4F07-B1CB-AF0E27D8E6FF}" presName="Parent" presStyleLbl="alignNode1" presStyleIdx="2" presStyleCnt="3">
        <dgm:presLayoutVars>
          <dgm:chMax val="3"/>
          <dgm:chPref val="3"/>
          <dgm:bulletEnabled val="1"/>
        </dgm:presLayoutVars>
      </dgm:prSet>
      <dgm:spPr/>
    </dgm:pt>
    <dgm:pt modelId="{3852AABD-CEA5-40F0-A710-9CFD76AF4EBF}" type="pres">
      <dgm:prSet presAssocID="{AF430E67-42AE-4F07-B1CB-AF0E27D8E6FF}" presName="Accent" presStyleLbl="parChTrans1D1" presStyleIdx="2" presStyleCnt="3"/>
      <dgm:spPr/>
    </dgm:pt>
    <dgm:pt modelId="{5B3D63DE-F762-4099-B6C7-B8ACEEA606A7}" type="pres">
      <dgm:prSet presAssocID="{AF430E67-42AE-4F07-B1CB-AF0E27D8E6FF}" presName="Child" presStyleLbl="revTx" presStyleIdx="5" presStyleCnt="6">
        <dgm:presLayoutVars>
          <dgm:chMax val="0"/>
          <dgm:chPref val="0"/>
          <dgm:bulletEnabled val="1"/>
        </dgm:presLayoutVars>
      </dgm:prSet>
      <dgm:spPr/>
    </dgm:pt>
  </dgm:ptLst>
  <dgm:cxnLst>
    <dgm:cxn modelId="{A12E7F07-E7A8-4124-986A-A06A8D54ED37}" srcId="{B9067C69-8B93-4279-9936-EEEEA55DF627}" destId="{F1C404CE-E3EB-47FC-9EB6-D1D6F24B1D52}" srcOrd="1" destOrd="0" parTransId="{4F289EFD-D4AA-4F8C-A016-245A6CCA17D8}" sibTransId="{43A02114-2387-462C-B439-004E2EF4A7F3}"/>
    <dgm:cxn modelId="{5E728E13-C839-44AF-9DD8-55625D174416}" type="presOf" srcId="{5BC22C83-85AE-4AF1-99F9-635BD14579AB}" destId="{20C513EB-F893-473D-ADDF-3B6E1E00C64C}" srcOrd="0" destOrd="0" presId="urn:microsoft.com/office/officeart/2011/layout/TabList"/>
    <dgm:cxn modelId="{A3F0C31A-DC49-403B-AE91-9FA02C806083}" type="presOf" srcId="{A3A0F35A-9DF3-4614-93C9-D68F32035384}" destId="{23EFBC99-05A5-457A-A8FB-3ECA8F907F8F}" srcOrd="0" destOrd="0" presId="urn:microsoft.com/office/officeart/2011/layout/TabList"/>
    <dgm:cxn modelId="{F157D625-C220-473D-88C8-FD2687980248}" srcId="{AF430E67-42AE-4F07-B1CB-AF0E27D8E6FF}" destId="{6041FA3E-AA48-48D2-84DB-B9AA867FB6A8}" srcOrd="1" destOrd="0" parTransId="{37A44D78-2899-41C4-B2FF-A505715C2796}" sibTransId="{7E508DB5-D165-4203-8D33-B4220B3728BE}"/>
    <dgm:cxn modelId="{3DD63C28-6647-4028-99D8-A755DEDB4B13}" srcId="{AAE2259D-C987-4C09-A09E-C8F175D043A6}" destId="{AF430E67-42AE-4F07-B1CB-AF0E27D8E6FF}" srcOrd="2" destOrd="0" parTransId="{2A1287E4-9ED4-4A0B-87F9-3D0460F2B5D5}" sibTransId="{EBE48A62-F68B-45B8-8BB1-6CF0120A85D6}"/>
    <dgm:cxn modelId="{205BAE2B-A2B1-49FB-AC8B-6F611297F8E0}" srcId="{AAE2259D-C987-4C09-A09E-C8F175D043A6}" destId="{B9067C69-8B93-4279-9936-EEEEA55DF627}" srcOrd="0" destOrd="0" parTransId="{A14AF15E-9D84-4AAE-9942-3626482FDFDD}" sibTransId="{5C88C37C-50B1-48DD-9970-D0EA684DC4A4}"/>
    <dgm:cxn modelId="{B7AA096A-D0D4-457C-899F-A2D770869965}" type="presOf" srcId="{AAE2259D-C987-4C09-A09E-C8F175D043A6}" destId="{891075FF-5193-4367-A6CB-2F3303368658}" srcOrd="0" destOrd="0" presId="urn:microsoft.com/office/officeart/2011/layout/TabList"/>
    <dgm:cxn modelId="{83944353-373B-4050-B8FC-7EAB1442D017}" type="presOf" srcId="{6041FA3E-AA48-48D2-84DB-B9AA867FB6A8}" destId="{5B3D63DE-F762-4099-B6C7-B8ACEEA606A7}" srcOrd="0" destOrd="0" presId="urn:microsoft.com/office/officeart/2011/layout/TabList"/>
    <dgm:cxn modelId="{8A47ED8D-C8D0-4CD5-AE04-69891CE153DE}" srcId="{5C2533B2-00E3-453F-B882-5B7D5B74263D}" destId="{DD9D2A57-791B-4EAA-B105-B386C6372D1C}" srcOrd="0" destOrd="0" parTransId="{D0E89DB6-15A9-4BB8-95D9-4BC9833256A8}" sibTransId="{5916307F-CFC8-4A80-A4D0-85C3CFC9EA3D}"/>
    <dgm:cxn modelId="{1FF2FC8E-1192-4DE4-9F1D-CDFE60283708}" type="presOf" srcId="{DD9D2A57-791B-4EAA-B105-B386C6372D1C}" destId="{20228187-EAB0-4DE3-9387-5DBFF9D4A10F}" srcOrd="0" destOrd="0" presId="urn:microsoft.com/office/officeart/2011/layout/TabList"/>
    <dgm:cxn modelId="{ED03AEB9-4CBE-4BC6-B4C6-67EA9D4CDAFC}" type="presOf" srcId="{5C2533B2-00E3-453F-B882-5B7D5B74263D}" destId="{12240EBA-F30E-4DF7-8FB0-18EEEF31383A}" srcOrd="0" destOrd="0" presId="urn:microsoft.com/office/officeart/2011/layout/TabList"/>
    <dgm:cxn modelId="{866CD8BA-9C4D-4F1A-A6B0-6E3DFC0F1F89}" srcId="{B9067C69-8B93-4279-9936-EEEEA55DF627}" destId="{A3A0F35A-9DF3-4614-93C9-D68F32035384}" srcOrd="0" destOrd="0" parTransId="{4858C84C-F57A-486C-AC64-DBAC5B75FE12}" sibTransId="{3E72992F-D77D-469A-ABF9-36530002F37F}"/>
    <dgm:cxn modelId="{151DE7BB-1B9B-4681-9232-141B80342992}" type="presOf" srcId="{B9067C69-8B93-4279-9936-EEEEA55DF627}" destId="{5185506C-69A5-42E6-824D-64F4B8DD76B1}" srcOrd="0" destOrd="0" presId="urn:microsoft.com/office/officeart/2011/layout/TabList"/>
    <dgm:cxn modelId="{0EBF7FBE-7B24-4EAE-9A4C-56B1875DF73B}" srcId="{5C2533B2-00E3-453F-B882-5B7D5B74263D}" destId="{01BACB4A-3356-4E2B-985C-0E797FF205FA}" srcOrd="1" destOrd="0" parTransId="{CA1003BD-33BB-43C7-92A8-F21A8129AF1A}" sibTransId="{C5F9E3C6-ED74-4819-97AB-A2038E6B7C72}"/>
    <dgm:cxn modelId="{4E759AC4-0933-4CC9-AFB5-37629BDBF48D}" type="presOf" srcId="{AF430E67-42AE-4F07-B1CB-AF0E27D8E6FF}" destId="{4B4B6807-A901-4F1D-AC52-08E344EDD253}" srcOrd="0" destOrd="0" presId="urn:microsoft.com/office/officeart/2011/layout/TabList"/>
    <dgm:cxn modelId="{F4D5F3D1-CDE4-4556-B01F-BEB97B9294B6}" type="presOf" srcId="{01BACB4A-3356-4E2B-985C-0E797FF205FA}" destId="{20794E89-8135-461D-8037-7D47944252FF}" srcOrd="0" destOrd="0" presId="urn:microsoft.com/office/officeart/2011/layout/TabList"/>
    <dgm:cxn modelId="{BF89DDE8-D07F-4AC0-B21B-0D1E318103B5}" type="presOf" srcId="{F1C404CE-E3EB-47FC-9EB6-D1D6F24B1D52}" destId="{513709DC-3CC4-410B-A405-921E75ED390A}" srcOrd="0" destOrd="0" presId="urn:microsoft.com/office/officeart/2011/layout/TabList"/>
    <dgm:cxn modelId="{011EB9EB-3A16-4FB0-A627-08965A6E0706}" srcId="{AF430E67-42AE-4F07-B1CB-AF0E27D8E6FF}" destId="{5BC22C83-85AE-4AF1-99F9-635BD14579AB}" srcOrd="0" destOrd="0" parTransId="{44A84964-E632-4887-AFD9-8C0150B51E42}" sibTransId="{5F3649D3-DD8E-4B6E-97BC-5DCC9478EBAF}"/>
    <dgm:cxn modelId="{01BB3AF3-4C17-4437-9BAA-A45A10B3C224}" srcId="{AAE2259D-C987-4C09-A09E-C8F175D043A6}" destId="{5C2533B2-00E3-453F-B882-5B7D5B74263D}" srcOrd="1" destOrd="0" parTransId="{CEC30059-6161-4485-8C53-28850AE385C2}" sibTransId="{B7511750-FF7D-4C83-B3FB-86880531540C}"/>
    <dgm:cxn modelId="{303DD380-A4B5-46C0-A31E-F477260B8F4D}" type="presParOf" srcId="{891075FF-5193-4367-A6CB-2F3303368658}" destId="{B1C59A66-2637-4A36-B92D-A61E3A05D056}" srcOrd="0" destOrd="0" presId="urn:microsoft.com/office/officeart/2011/layout/TabList"/>
    <dgm:cxn modelId="{5A9200BD-2F59-4CE8-B9BE-947ACC2D5F11}" type="presParOf" srcId="{B1C59A66-2637-4A36-B92D-A61E3A05D056}" destId="{23EFBC99-05A5-457A-A8FB-3ECA8F907F8F}" srcOrd="0" destOrd="0" presId="urn:microsoft.com/office/officeart/2011/layout/TabList"/>
    <dgm:cxn modelId="{8D951DB9-1BFD-452B-8936-1FEE34CADD58}" type="presParOf" srcId="{B1C59A66-2637-4A36-B92D-A61E3A05D056}" destId="{5185506C-69A5-42E6-824D-64F4B8DD76B1}" srcOrd="1" destOrd="0" presId="urn:microsoft.com/office/officeart/2011/layout/TabList"/>
    <dgm:cxn modelId="{6297976A-71DD-4DFE-8560-75E65715ED87}" type="presParOf" srcId="{B1C59A66-2637-4A36-B92D-A61E3A05D056}" destId="{BE8A5D67-A9CC-4F49-91F2-5F7C975FB280}" srcOrd="2" destOrd="0" presId="urn:microsoft.com/office/officeart/2011/layout/TabList"/>
    <dgm:cxn modelId="{B90003E0-5320-4FB0-B949-49EBDA4E3E97}" type="presParOf" srcId="{891075FF-5193-4367-A6CB-2F3303368658}" destId="{513709DC-3CC4-410B-A405-921E75ED390A}" srcOrd="1" destOrd="0" presId="urn:microsoft.com/office/officeart/2011/layout/TabList"/>
    <dgm:cxn modelId="{D6480491-7FF5-49D8-B2DD-BC3E35B4504E}" type="presParOf" srcId="{891075FF-5193-4367-A6CB-2F3303368658}" destId="{434EE790-BE15-4C09-8AEA-B69D65059243}" srcOrd="2" destOrd="0" presId="urn:microsoft.com/office/officeart/2011/layout/TabList"/>
    <dgm:cxn modelId="{94FB2C55-7BCF-4DC5-851D-B3931BA7CE82}" type="presParOf" srcId="{891075FF-5193-4367-A6CB-2F3303368658}" destId="{66446A66-8279-4516-BE21-085D698215E7}" srcOrd="3" destOrd="0" presId="urn:microsoft.com/office/officeart/2011/layout/TabList"/>
    <dgm:cxn modelId="{9B55C2D0-D306-4053-B631-E619FD5DAF08}" type="presParOf" srcId="{66446A66-8279-4516-BE21-085D698215E7}" destId="{20228187-EAB0-4DE3-9387-5DBFF9D4A10F}" srcOrd="0" destOrd="0" presId="urn:microsoft.com/office/officeart/2011/layout/TabList"/>
    <dgm:cxn modelId="{D9FFC1E8-4229-4B17-9739-0CBDD3614E83}" type="presParOf" srcId="{66446A66-8279-4516-BE21-085D698215E7}" destId="{12240EBA-F30E-4DF7-8FB0-18EEEF31383A}" srcOrd="1" destOrd="0" presId="urn:microsoft.com/office/officeart/2011/layout/TabList"/>
    <dgm:cxn modelId="{EAEAC99D-FD77-405D-B388-023AAAEBF7A6}" type="presParOf" srcId="{66446A66-8279-4516-BE21-085D698215E7}" destId="{3DA9BE93-543B-4A29-A4D3-ACAC8F9C8485}" srcOrd="2" destOrd="0" presId="urn:microsoft.com/office/officeart/2011/layout/TabList"/>
    <dgm:cxn modelId="{3D1B2606-995C-4DFE-AB78-8DDA4E81AFAC}" type="presParOf" srcId="{891075FF-5193-4367-A6CB-2F3303368658}" destId="{20794E89-8135-461D-8037-7D47944252FF}" srcOrd="4" destOrd="0" presId="urn:microsoft.com/office/officeart/2011/layout/TabList"/>
    <dgm:cxn modelId="{7A4A1CE0-6DF2-4150-A544-4D4F5AACABA5}" type="presParOf" srcId="{891075FF-5193-4367-A6CB-2F3303368658}" destId="{C1C25055-3865-45D5-8A25-78919D512A4C}" srcOrd="5" destOrd="0" presId="urn:microsoft.com/office/officeart/2011/layout/TabList"/>
    <dgm:cxn modelId="{0403872E-619D-4EB4-B868-F20E09E4A3B5}" type="presParOf" srcId="{891075FF-5193-4367-A6CB-2F3303368658}" destId="{F3D22CEB-95D2-46CB-B58A-49E413C5EA67}" srcOrd="6" destOrd="0" presId="urn:microsoft.com/office/officeart/2011/layout/TabList"/>
    <dgm:cxn modelId="{94B461E4-A50A-45A3-A998-6F6F6BE3A604}" type="presParOf" srcId="{F3D22CEB-95D2-46CB-B58A-49E413C5EA67}" destId="{20C513EB-F893-473D-ADDF-3B6E1E00C64C}" srcOrd="0" destOrd="0" presId="urn:microsoft.com/office/officeart/2011/layout/TabList"/>
    <dgm:cxn modelId="{604656F9-D1C6-4D6E-AF27-AC40F028DFD4}" type="presParOf" srcId="{F3D22CEB-95D2-46CB-B58A-49E413C5EA67}" destId="{4B4B6807-A901-4F1D-AC52-08E344EDD253}" srcOrd="1" destOrd="0" presId="urn:microsoft.com/office/officeart/2011/layout/TabList"/>
    <dgm:cxn modelId="{89FA6E76-7BA6-4E11-AD72-6E74F7454AB0}" type="presParOf" srcId="{F3D22CEB-95D2-46CB-B58A-49E413C5EA67}" destId="{3852AABD-CEA5-40F0-A710-9CFD76AF4EBF}" srcOrd="2" destOrd="0" presId="urn:microsoft.com/office/officeart/2011/layout/TabList"/>
    <dgm:cxn modelId="{99A26BDB-0776-4DC6-937F-7DD6BF33A382}" type="presParOf" srcId="{891075FF-5193-4367-A6CB-2F3303368658}" destId="{5B3D63DE-F762-4099-B6C7-B8ACEEA606A7}" srcOrd="7"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E28F28-EA57-4980-B2BE-214624E6EAD0}" type="doc">
      <dgm:prSet loTypeId="urn:microsoft.com/office/officeart/2005/8/layout/gear1" loCatId="process" qsTypeId="urn:microsoft.com/office/officeart/2005/8/quickstyle/simple1" qsCatId="simple" csTypeId="urn:microsoft.com/office/officeart/2005/8/colors/colorful1" csCatId="colorful" phldr="1"/>
      <dgm:spPr/>
    </dgm:pt>
    <dgm:pt modelId="{C32FF675-E2B2-49F5-9957-3E43608990B5}">
      <dgm:prSet phldrT="[Text]"/>
      <dgm:spPr/>
      <dgm:t>
        <a:bodyPr/>
        <a:lstStyle/>
        <a:p>
          <a:r>
            <a:rPr lang="en-US" dirty="0"/>
            <a:t>Process n</a:t>
          </a:r>
        </a:p>
      </dgm:t>
    </dgm:pt>
    <dgm:pt modelId="{9A9CBF15-8C07-4BF2-899C-73F0C3974A9D}" type="parTrans" cxnId="{5DC31FC4-7F23-4C67-90A8-8A04F373D91A}">
      <dgm:prSet/>
      <dgm:spPr/>
      <dgm:t>
        <a:bodyPr/>
        <a:lstStyle/>
        <a:p>
          <a:endParaRPr lang="en-US"/>
        </a:p>
      </dgm:t>
    </dgm:pt>
    <dgm:pt modelId="{6BF6226C-418B-4A72-9E01-23F67A19FE6C}" type="sibTrans" cxnId="{5DC31FC4-7F23-4C67-90A8-8A04F373D91A}">
      <dgm:prSet/>
      <dgm:spPr/>
      <dgm:t>
        <a:bodyPr/>
        <a:lstStyle/>
        <a:p>
          <a:endParaRPr lang="en-US"/>
        </a:p>
      </dgm:t>
    </dgm:pt>
    <dgm:pt modelId="{09087466-9724-4AB4-9731-E92C9B2330EF}">
      <dgm:prSet phldrT="[Text]"/>
      <dgm:spPr/>
      <dgm:t>
        <a:bodyPr/>
        <a:lstStyle/>
        <a:p>
          <a:r>
            <a:rPr lang="en-US" dirty="0"/>
            <a:t>Process 2</a:t>
          </a:r>
        </a:p>
      </dgm:t>
    </dgm:pt>
    <dgm:pt modelId="{C8880010-9B46-4EF2-A2E0-9612506C1AC3}" type="parTrans" cxnId="{F1E4BD49-A36A-41B1-9F10-5F275C8A5A0C}">
      <dgm:prSet/>
      <dgm:spPr/>
      <dgm:t>
        <a:bodyPr/>
        <a:lstStyle/>
        <a:p>
          <a:endParaRPr lang="en-US"/>
        </a:p>
      </dgm:t>
    </dgm:pt>
    <dgm:pt modelId="{544D86CF-25DB-4028-8D95-437A04E2FF8A}" type="sibTrans" cxnId="{F1E4BD49-A36A-41B1-9F10-5F275C8A5A0C}">
      <dgm:prSet/>
      <dgm:spPr/>
      <dgm:t>
        <a:bodyPr/>
        <a:lstStyle/>
        <a:p>
          <a:endParaRPr lang="en-US"/>
        </a:p>
      </dgm:t>
    </dgm:pt>
    <dgm:pt modelId="{C362FBB1-8DBB-4753-B637-A11509FE2F57}">
      <dgm:prSet phldrT="[Text]"/>
      <dgm:spPr/>
      <dgm:t>
        <a:bodyPr/>
        <a:lstStyle/>
        <a:p>
          <a:r>
            <a:rPr lang="en-US" dirty="0"/>
            <a:t>Process 1</a:t>
          </a:r>
        </a:p>
      </dgm:t>
    </dgm:pt>
    <dgm:pt modelId="{C71B3366-3DDC-417C-AB08-CA03D0243E81}" type="parTrans" cxnId="{2FBD259E-763F-48E1-8F84-2063D803682E}">
      <dgm:prSet/>
      <dgm:spPr/>
      <dgm:t>
        <a:bodyPr/>
        <a:lstStyle/>
        <a:p>
          <a:endParaRPr lang="en-US"/>
        </a:p>
      </dgm:t>
    </dgm:pt>
    <dgm:pt modelId="{7B8FDED6-1301-4305-91F6-A84C0E20BD11}" type="sibTrans" cxnId="{2FBD259E-763F-48E1-8F84-2063D803682E}">
      <dgm:prSet/>
      <dgm:spPr/>
      <dgm:t>
        <a:bodyPr/>
        <a:lstStyle/>
        <a:p>
          <a:endParaRPr lang="en-US"/>
        </a:p>
      </dgm:t>
    </dgm:pt>
    <dgm:pt modelId="{BACFBB6E-9A62-4017-90C3-9CB9FD448CA4}" type="pres">
      <dgm:prSet presAssocID="{FBE28F28-EA57-4980-B2BE-214624E6EAD0}" presName="composite" presStyleCnt="0">
        <dgm:presLayoutVars>
          <dgm:chMax val="3"/>
          <dgm:animLvl val="lvl"/>
          <dgm:resizeHandles val="exact"/>
        </dgm:presLayoutVars>
      </dgm:prSet>
      <dgm:spPr/>
    </dgm:pt>
    <dgm:pt modelId="{7B654124-9A94-409D-AA71-8D14768A3142}" type="pres">
      <dgm:prSet presAssocID="{C32FF675-E2B2-49F5-9957-3E43608990B5}" presName="gear1" presStyleLbl="node1" presStyleIdx="0" presStyleCnt="3">
        <dgm:presLayoutVars>
          <dgm:chMax val="1"/>
          <dgm:bulletEnabled val="1"/>
        </dgm:presLayoutVars>
      </dgm:prSet>
      <dgm:spPr/>
    </dgm:pt>
    <dgm:pt modelId="{E82E31BB-B7E4-4914-A53F-1ED7E1DBDB12}" type="pres">
      <dgm:prSet presAssocID="{C32FF675-E2B2-49F5-9957-3E43608990B5}" presName="gear1srcNode" presStyleLbl="node1" presStyleIdx="0" presStyleCnt="3"/>
      <dgm:spPr/>
    </dgm:pt>
    <dgm:pt modelId="{8D77AF73-1542-4DD4-A08B-9E484B09DD9D}" type="pres">
      <dgm:prSet presAssocID="{C32FF675-E2B2-49F5-9957-3E43608990B5}" presName="gear1dstNode" presStyleLbl="node1" presStyleIdx="0" presStyleCnt="3"/>
      <dgm:spPr/>
    </dgm:pt>
    <dgm:pt modelId="{2DEDAAC0-2ECA-48E0-B139-21CBD6B22BF9}" type="pres">
      <dgm:prSet presAssocID="{09087466-9724-4AB4-9731-E92C9B2330EF}" presName="gear2" presStyleLbl="node1" presStyleIdx="1" presStyleCnt="3">
        <dgm:presLayoutVars>
          <dgm:chMax val="1"/>
          <dgm:bulletEnabled val="1"/>
        </dgm:presLayoutVars>
      </dgm:prSet>
      <dgm:spPr/>
    </dgm:pt>
    <dgm:pt modelId="{3EE66FEB-7299-44F1-BE1D-0248C391F17D}" type="pres">
      <dgm:prSet presAssocID="{09087466-9724-4AB4-9731-E92C9B2330EF}" presName="gear2srcNode" presStyleLbl="node1" presStyleIdx="1" presStyleCnt="3"/>
      <dgm:spPr/>
    </dgm:pt>
    <dgm:pt modelId="{36910C22-5C0A-4654-9849-EF7F4D620E17}" type="pres">
      <dgm:prSet presAssocID="{09087466-9724-4AB4-9731-E92C9B2330EF}" presName="gear2dstNode" presStyleLbl="node1" presStyleIdx="1" presStyleCnt="3"/>
      <dgm:spPr/>
    </dgm:pt>
    <dgm:pt modelId="{AB1B6F9C-2E77-4E93-B6D2-7461355F3D47}" type="pres">
      <dgm:prSet presAssocID="{C362FBB1-8DBB-4753-B637-A11509FE2F57}" presName="gear3" presStyleLbl="node1" presStyleIdx="2" presStyleCnt="3"/>
      <dgm:spPr/>
    </dgm:pt>
    <dgm:pt modelId="{BCDCCDF8-222C-4037-B31C-CBB0A11034A3}" type="pres">
      <dgm:prSet presAssocID="{C362FBB1-8DBB-4753-B637-A11509FE2F57}" presName="gear3tx" presStyleLbl="node1" presStyleIdx="2" presStyleCnt="3">
        <dgm:presLayoutVars>
          <dgm:chMax val="1"/>
          <dgm:bulletEnabled val="1"/>
        </dgm:presLayoutVars>
      </dgm:prSet>
      <dgm:spPr/>
    </dgm:pt>
    <dgm:pt modelId="{BF3648D3-4C3C-457E-9D8D-7756C9576770}" type="pres">
      <dgm:prSet presAssocID="{C362FBB1-8DBB-4753-B637-A11509FE2F57}" presName="gear3srcNode" presStyleLbl="node1" presStyleIdx="2" presStyleCnt="3"/>
      <dgm:spPr/>
    </dgm:pt>
    <dgm:pt modelId="{0406CBBA-208D-47CB-A991-9CBDD821B226}" type="pres">
      <dgm:prSet presAssocID="{C362FBB1-8DBB-4753-B637-A11509FE2F57}" presName="gear3dstNode" presStyleLbl="node1" presStyleIdx="2" presStyleCnt="3"/>
      <dgm:spPr/>
    </dgm:pt>
    <dgm:pt modelId="{BDD1268B-933C-488A-AF04-17A546D3527F}" type="pres">
      <dgm:prSet presAssocID="{6BF6226C-418B-4A72-9E01-23F67A19FE6C}" presName="connector1" presStyleLbl="sibTrans2D1" presStyleIdx="0" presStyleCnt="3"/>
      <dgm:spPr/>
    </dgm:pt>
    <dgm:pt modelId="{C59E5A54-6671-42A7-A6A2-92426D24B00C}" type="pres">
      <dgm:prSet presAssocID="{544D86CF-25DB-4028-8D95-437A04E2FF8A}" presName="connector2" presStyleLbl="sibTrans2D1" presStyleIdx="1" presStyleCnt="3"/>
      <dgm:spPr/>
    </dgm:pt>
    <dgm:pt modelId="{8637A201-0134-4E2D-A93B-42010FE08406}" type="pres">
      <dgm:prSet presAssocID="{7B8FDED6-1301-4305-91F6-A84C0E20BD11}" presName="connector3" presStyleLbl="sibTrans2D1" presStyleIdx="2" presStyleCnt="3"/>
      <dgm:spPr/>
    </dgm:pt>
  </dgm:ptLst>
  <dgm:cxnLst>
    <dgm:cxn modelId="{D0EE6507-9A1B-4F18-83C6-F7B07AC5C09A}" type="presOf" srcId="{09087466-9724-4AB4-9731-E92C9B2330EF}" destId="{3EE66FEB-7299-44F1-BE1D-0248C391F17D}" srcOrd="1" destOrd="0" presId="urn:microsoft.com/office/officeart/2005/8/layout/gear1"/>
    <dgm:cxn modelId="{3EF10F11-53BE-437F-BDC0-7E602C380B7C}" type="presOf" srcId="{C362FBB1-8DBB-4753-B637-A11509FE2F57}" destId="{BF3648D3-4C3C-457E-9D8D-7756C9576770}" srcOrd="2" destOrd="0" presId="urn:microsoft.com/office/officeart/2005/8/layout/gear1"/>
    <dgm:cxn modelId="{9D52C925-CF74-48E2-B4FA-993C88DCABC1}" type="presOf" srcId="{09087466-9724-4AB4-9731-E92C9B2330EF}" destId="{2DEDAAC0-2ECA-48E0-B139-21CBD6B22BF9}" srcOrd="0" destOrd="0" presId="urn:microsoft.com/office/officeart/2005/8/layout/gear1"/>
    <dgm:cxn modelId="{68042D30-9E5E-4D78-8C29-816ECDA72AF2}" type="presOf" srcId="{6BF6226C-418B-4A72-9E01-23F67A19FE6C}" destId="{BDD1268B-933C-488A-AF04-17A546D3527F}" srcOrd="0" destOrd="0" presId="urn:microsoft.com/office/officeart/2005/8/layout/gear1"/>
    <dgm:cxn modelId="{01AB4043-33B1-45D8-A846-5E064DF997FF}" type="presOf" srcId="{C32FF675-E2B2-49F5-9957-3E43608990B5}" destId="{8D77AF73-1542-4DD4-A08B-9E484B09DD9D}" srcOrd="2" destOrd="0" presId="urn:microsoft.com/office/officeart/2005/8/layout/gear1"/>
    <dgm:cxn modelId="{AF419843-9FDD-47D9-8522-19E04EA91C10}" type="presOf" srcId="{544D86CF-25DB-4028-8D95-437A04E2FF8A}" destId="{C59E5A54-6671-42A7-A6A2-92426D24B00C}" srcOrd="0" destOrd="0" presId="urn:microsoft.com/office/officeart/2005/8/layout/gear1"/>
    <dgm:cxn modelId="{BD272A65-9EE5-4BC2-9E8E-DD9CFDB96226}" type="presOf" srcId="{7B8FDED6-1301-4305-91F6-A84C0E20BD11}" destId="{8637A201-0134-4E2D-A93B-42010FE08406}" srcOrd="0" destOrd="0" presId="urn:microsoft.com/office/officeart/2005/8/layout/gear1"/>
    <dgm:cxn modelId="{D4FE0749-27BC-480C-B480-FD9C0BF7A89C}" type="presOf" srcId="{FBE28F28-EA57-4980-B2BE-214624E6EAD0}" destId="{BACFBB6E-9A62-4017-90C3-9CB9FD448CA4}" srcOrd="0" destOrd="0" presId="urn:microsoft.com/office/officeart/2005/8/layout/gear1"/>
    <dgm:cxn modelId="{F1E4BD49-A36A-41B1-9F10-5F275C8A5A0C}" srcId="{FBE28F28-EA57-4980-B2BE-214624E6EAD0}" destId="{09087466-9724-4AB4-9731-E92C9B2330EF}" srcOrd="1" destOrd="0" parTransId="{C8880010-9B46-4EF2-A2E0-9612506C1AC3}" sibTransId="{544D86CF-25DB-4028-8D95-437A04E2FF8A}"/>
    <dgm:cxn modelId="{EAF5BD4D-AC17-4059-8E5B-774DDFBC2FE3}" type="presOf" srcId="{C32FF675-E2B2-49F5-9957-3E43608990B5}" destId="{E82E31BB-B7E4-4914-A53F-1ED7E1DBDB12}" srcOrd="1" destOrd="0" presId="urn:microsoft.com/office/officeart/2005/8/layout/gear1"/>
    <dgm:cxn modelId="{048D5A76-DF1C-44B5-ADC0-99FC8D865CC0}" type="presOf" srcId="{C362FBB1-8DBB-4753-B637-A11509FE2F57}" destId="{AB1B6F9C-2E77-4E93-B6D2-7461355F3D47}" srcOrd="0" destOrd="0" presId="urn:microsoft.com/office/officeart/2005/8/layout/gear1"/>
    <dgm:cxn modelId="{3B7CD17C-627D-46A6-AB5F-BD2E463BA96C}" type="presOf" srcId="{09087466-9724-4AB4-9731-E92C9B2330EF}" destId="{36910C22-5C0A-4654-9849-EF7F4D620E17}" srcOrd="2" destOrd="0" presId="urn:microsoft.com/office/officeart/2005/8/layout/gear1"/>
    <dgm:cxn modelId="{2FBD259E-763F-48E1-8F84-2063D803682E}" srcId="{FBE28F28-EA57-4980-B2BE-214624E6EAD0}" destId="{C362FBB1-8DBB-4753-B637-A11509FE2F57}" srcOrd="2" destOrd="0" parTransId="{C71B3366-3DDC-417C-AB08-CA03D0243E81}" sibTransId="{7B8FDED6-1301-4305-91F6-A84C0E20BD11}"/>
    <dgm:cxn modelId="{A3D0E9A7-5CF4-46E0-AE42-66C6A488A7A3}" type="presOf" srcId="{C32FF675-E2B2-49F5-9957-3E43608990B5}" destId="{7B654124-9A94-409D-AA71-8D14768A3142}" srcOrd="0" destOrd="0" presId="urn:microsoft.com/office/officeart/2005/8/layout/gear1"/>
    <dgm:cxn modelId="{154BB1AC-BDB4-4020-AA4A-107F91C891D8}" type="presOf" srcId="{C362FBB1-8DBB-4753-B637-A11509FE2F57}" destId="{BCDCCDF8-222C-4037-B31C-CBB0A11034A3}" srcOrd="1" destOrd="0" presId="urn:microsoft.com/office/officeart/2005/8/layout/gear1"/>
    <dgm:cxn modelId="{5DC31FC4-7F23-4C67-90A8-8A04F373D91A}" srcId="{FBE28F28-EA57-4980-B2BE-214624E6EAD0}" destId="{C32FF675-E2B2-49F5-9957-3E43608990B5}" srcOrd="0" destOrd="0" parTransId="{9A9CBF15-8C07-4BF2-899C-73F0C3974A9D}" sibTransId="{6BF6226C-418B-4A72-9E01-23F67A19FE6C}"/>
    <dgm:cxn modelId="{14967CFE-DCDB-4A1F-A20E-F4D1024B16E8}" type="presOf" srcId="{C362FBB1-8DBB-4753-B637-A11509FE2F57}" destId="{0406CBBA-208D-47CB-A991-9CBDD821B226}" srcOrd="3" destOrd="0" presId="urn:microsoft.com/office/officeart/2005/8/layout/gear1"/>
    <dgm:cxn modelId="{C5F80280-A4FE-4746-A936-6755BB77A3CE}" type="presParOf" srcId="{BACFBB6E-9A62-4017-90C3-9CB9FD448CA4}" destId="{7B654124-9A94-409D-AA71-8D14768A3142}" srcOrd="0" destOrd="0" presId="urn:microsoft.com/office/officeart/2005/8/layout/gear1"/>
    <dgm:cxn modelId="{9F83A634-9488-4766-817D-11A0E5AD9C78}" type="presParOf" srcId="{BACFBB6E-9A62-4017-90C3-9CB9FD448CA4}" destId="{E82E31BB-B7E4-4914-A53F-1ED7E1DBDB12}" srcOrd="1" destOrd="0" presId="urn:microsoft.com/office/officeart/2005/8/layout/gear1"/>
    <dgm:cxn modelId="{D8C888C7-8437-4A7B-98EB-03E8C1D9EC2E}" type="presParOf" srcId="{BACFBB6E-9A62-4017-90C3-9CB9FD448CA4}" destId="{8D77AF73-1542-4DD4-A08B-9E484B09DD9D}" srcOrd="2" destOrd="0" presId="urn:microsoft.com/office/officeart/2005/8/layout/gear1"/>
    <dgm:cxn modelId="{A23A280C-1BF1-4AA3-83DC-C8A0BF6B8831}" type="presParOf" srcId="{BACFBB6E-9A62-4017-90C3-9CB9FD448CA4}" destId="{2DEDAAC0-2ECA-48E0-B139-21CBD6B22BF9}" srcOrd="3" destOrd="0" presId="urn:microsoft.com/office/officeart/2005/8/layout/gear1"/>
    <dgm:cxn modelId="{9BBD4851-1C51-489D-A2E6-2FCB06772B63}" type="presParOf" srcId="{BACFBB6E-9A62-4017-90C3-9CB9FD448CA4}" destId="{3EE66FEB-7299-44F1-BE1D-0248C391F17D}" srcOrd="4" destOrd="0" presId="urn:microsoft.com/office/officeart/2005/8/layout/gear1"/>
    <dgm:cxn modelId="{03E03845-CE34-4051-BBF1-8246ADA7BDA2}" type="presParOf" srcId="{BACFBB6E-9A62-4017-90C3-9CB9FD448CA4}" destId="{36910C22-5C0A-4654-9849-EF7F4D620E17}" srcOrd="5" destOrd="0" presId="urn:microsoft.com/office/officeart/2005/8/layout/gear1"/>
    <dgm:cxn modelId="{6FE7A802-6F7A-4AD8-935F-165A7D712348}" type="presParOf" srcId="{BACFBB6E-9A62-4017-90C3-9CB9FD448CA4}" destId="{AB1B6F9C-2E77-4E93-B6D2-7461355F3D47}" srcOrd="6" destOrd="0" presId="urn:microsoft.com/office/officeart/2005/8/layout/gear1"/>
    <dgm:cxn modelId="{DD7C9FEE-E358-4D17-9C97-FF76A6EBDD58}" type="presParOf" srcId="{BACFBB6E-9A62-4017-90C3-9CB9FD448CA4}" destId="{BCDCCDF8-222C-4037-B31C-CBB0A11034A3}" srcOrd="7" destOrd="0" presId="urn:microsoft.com/office/officeart/2005/8/layout/gear1"/>
    <dgm:cxn modelId="{D3AE2461-E4DE-4826-998A-FD504CF5AEE6}" type="presParOf" srcId="{BACFBB6E-9A62-4017-90C3-9CB9FD448CA4}" destId="{BF3648D3-4C3C-457E-9D8D-7756C9576770}" srcOrd="8" destOrd="0" presId="urn:microsoft.com/office/officeart/2005/8/layout/gear1"/>
    <dgm:cxn modelId="{4C118EBD-39AA-4681-8296-6AFD2CECFE87}" type="presParOf" srcId="{BACFBB6E-9A62-4017-90C3-9CB9FD448CA4}" destId="{0406CBBA-208D-47CB-A991-9CBDD821B226}" srcOrd="9" destOrd="0" presId="urn:microsoft.com/office/officeart/2005/8/layout/gear1"/>
    <dgm:cxn modelId="{AE417AE7-478E-475D-9608-D056EAAE5143}" type="presParOf" srcId="{BACFBB6E-9A62-4017-90C3-9CB9FD448CA4}" destId="{BDD1268B-933C-488A-AF04-17A546D3527F}" srcOrd="10" destOrd="0" presId="urn:microsoft.com/office/officeart/2005/8/layout/gear1"/>
    <dgm:cxn modelId="{89F94BA2-E107-4693-9ADD-F345D6F009D8}" type="presParOf" srcId="{BACFBB6E-9A62-4017-90C3-9CB9FD448CA4}" destId="{C59E5A54-6671-42A7-A6A2-92426D24B00C}" srcOrd="11" destOrd="0" presId="urn:microsoft.com/office/officeart/2005/8/layout/gear1"/>
    <dgm:cxn modelId="{8603D063-D91A-4708-A2DB-BA7C86B0573A}" type="presParOf" srcId="{BACFBB6E-9A62-4017-90C3-9CB9FD448CA4}" destId="{8637A201-0134-4E2D-A93B-42010FE0840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CFC1EC-E9E9-4D03-A2C3-188835045300}" type="doc">
      <dgm:prSet loTypeId="urn:microsoft.com/office/officeart/2011/layout/RadialPictureList" loCatId="picture" qsTypeId="urn:microsoft.com/office/officeart/2005/8/quickstyle/simple1" qsCatId="simple" csTypeId="urn:microsoft.com/office/officeart/2005/8/colors/colorful1" csCatId="colorful" phldr="1"/>
      <dgm:spPr/>
      <dgm:t>
        <a:bodyPr/>
        <a:lstStyle/>
        <a:p>
          <a:endParaRPr lang="en-US"/>
        </a:p>
      </dgm:t>
    </dgm:pt>
    <dgm:pt modelId="{8202AD85-5A79-44DE-888D-3A9E498D557A}">
      <dgm:prSet phldrT="[Text]"/>
      <dgm:spPr/>
      <dgm:t>
        <a:bodyPr/>
        <a:lstStyle/>
        <a:p>
          <a:r>
            <a:rPr lang="en-US" dirty="0"/>
            <a:t>Reports</a:t>
          </a:r>
        </a:p>
      </dgm:t>
    </dgm:pt>
    <dgm:pt modelId="{46447EE2-F2EC-4930-B089-148693AB567F}" type="parTrans" cxnId="{14B8C6BB-DB72-4F80-95AC-E80D388FA7F4}">
      <dgm:prSet/>
      <dgm:spPr/>
      <dgm:t>
        <a:bodyPr/>
        <a:lstStyle/>
        <a:p>
          <a:endParaRPr lang="en-US"/>
        </a:p>
      </dgm:t>
    </dgm:pt>
    <dgm:pt modelId="{D6784FD6-5885-4017-BB09-40E13120AEF2}" type="sibTrans" cxnId="{14B8C6BB-DB72-4F80-95AC-E80D388FA7F4}">
      <dgm:prSet/>
      <dgm:spPr/>
      <dgm:t>
        <a:bodyPr/>
        <a:lstStyle/>
        <a:p>
          <a:endParaRPr lang="en-US"/>
        </a:p>
      </dgm:t>
    </dgm:pt>
    <dgm:pt modelId="{B4E82B02-35CB-44CF-BC3C-0EDE49834311}">
      <dgm:prSet phldrT="[Text]"/>
      <dgm:spPr/>
      <dgm:t>
        <a:bodyPr/>
        <a:lstStyle/>
        <a:p>
          <a:r>
            <a:rPr lang="en-US" dirty="0"/>
            <a:t>Client 1 RTE Report</a:t>
          </a:r>
        </a:p>
      </dgm:t>
    </dgm:pt>
    <dgm:pt modelId="{1D6FF8F3-FB41-4EDD-BACD-29E305C602BF}" type="parTrans" cxnId="{1804BC5F-2FF6-4DAF-8EB8-508322396EA9}">
      <dgm:prSet/>
      <dgm:spPr/>
      <dgm:t>
        <a:bodyPr/>
        <a:lstStyle/>
        <a:p>
          <a:endParaRPr lang="en-US"/>
        </a:p>
      </dgm:t>
    </dgm:pt>
    <dgm:pt modelId="{F1FE9B25-C65A-4B8E-BB91-E92C885D58B4}" type="sibTrans" cxnId="{1804BC5F-2FF6-4DAF-8EB8-508322396EA9}">
      <dgm:prSet/>
      <dgm:spPr/>
      <dgm:t>
        <a:bodyPr/>
        <a:lstStyle/>
        <a:p>
          <a:endParaRPr lang="en-US"/>
        </a:p>
      </dgm:t>
    </dgm:pt>
    <dgm:pt modelId="{218F3D05-DC7C-482C-979F-15A769CE9FEF}">
      <dgm:prSet phldrT="[Text]"/>
      <dgm:spPr/>
      <dgm:t>
        <a:bodyPr/>
        <a:lstStyle/>
        <a:p>
          <a:r>
            <a:rPr lang="en-US" dirty="0"/>
            <a:t>Client 2 RTE Report</a:t>
          </a:r>
        </a:p>
      </dgm:t>
    </dgm:pt>
    <dgm:pt modelId="{891182EC-6C09-4966-BF94-9508D776A95B}" type="parTrans" cxnId="{DA7FDD50-C2C8-4488-BB01-3672840FA885}">
      <dgm:prSet/>
      <dgm:spPr/>
      <dgm:t>
        <a:bodyPr/>
        <a:lstStyle/>
        <a:p>
          <a:endParaRPr lang="en-US"/>
        </a:p>
      </dgm:t>
    </dgm:pt>
    <dgm:pt modelId="{36901A87-DAED-4D8A-B31A-3FAA80DAC0AA}" type="sibTrans" cxnId="{DA7FDD50-C2C8-4488-BB01-3672840FA885}">
      <dgm:prSet/>
      <dgm:spPr/>
      <dgm:t>
        <a:bodyPr/>
        <a:lstStyle/>
        <a:p>
          <a:endParaRPr lang="en-US"/>
        </a:p>
      </dgm:t>
    </dgm:pt>
    <dgm:pt modelId="{22503A46-5DBF-4DD6-9CCE-CEF7C90F6AA0}">
      <dgm:prSet phldrT="[Text]"/>
      <dgm:spPr/>
      <dgm:t>
        <a:bodyPr/>
        <a:lstStyle/>
        <a:p>
          <a:r>
            <a:rPr lang="en-US" dirty="0"/>
            <a:t>Client n RTE Report</a:t>
          </a:r>
        </a:p>
      </dgm:t>
    </dgm:pt>
    <dgm:pt modelId="{8A0D1D83-6202-47B7-9322-33B63920AE8E}" type="parTrans" cxnId="{A0E2EA34-D828-4936-B2EC-73B2B5AD5430}">
      <dgm:prSet/>
      <dgm:spPr/>
      <dgm:t>
        <a:bodyPr/>
        <a:lstStyle/>
        <a:p>
          <a:endParaRPr lang="en-US"/>
        </a:p>
      </dgm:t>
    </dgm:pt>
    <dgm:pt modelId="{28174DD2-6E80-431A-B126-A4D618D46521}" type="sibTrans" cxnId="{A0E2EA34-D828-4936-B2EC-73B2B5AD5430}">
      <dgm:prSet/>
      <dgm:spPr/>
      <dgm:t>
        <a:bodyPr/>
        <a:lstStyle/>
        <a:p>
          <a:endParaRPr lang="en-US"/>
        </a:p>
      </dgm:t>
    </dgm:pt>
    <dgm:pt modelId="{10630A96-3C86-4F68-AA79-AB5747F90422}" type="pres">
      <dgm:prSet presAssocID="{C4CFC1EC-E9E9-4D03-A2C3-188835045300}" presName="Name0" presStyleCnt="0">
        <dgm:presLayoutVars>
          <dgm:chMax val="1"/>
          <dgm:chPref val="1"/>
          <dgm:dir/>
          <dgm:resizeHandles/>
        </dgm:presLayoutVars>
      </dgm:prSet>
      <dgm:spPr/>
    </dgm:pt>
    <dgm:pt modelId="{C75E6B73-3A4E-466C-A580-C4083002CD17}" type="pres">
      <dgm:prSet presAssocID="{8202AD85-5A79-44DE-888D-3A9E498D557A}" presName="Parent" presStyleLbl="node1" presStyleIdx="0" presStyleCnt="2">
        <dgm:presLayoutVars>
          <dgm:chMax val="4"/>
          <dgm:chPref val="3"/>
        </dgm:presLayoutVars>
      </dgm:prSet>
      <dgm:spPr/>
    </dgm:pt>
    <dgm:pt modelId="{005CBA98-9351-4E0B-ABE3-637BE21C11AD}" type="pres">
      <dgm:prSet presAssocID="{B4E82B02-35CB-44CF-BC3C-0EDE49834311}" presName="Accent" presStyleLbl="node1" presStyleIdx="1" presStyleCnt="2"/>
      <dgm:spPr/>
    </dgm:pt>
    <dgm:pt modelId="{FD7FAD80-B679-4B57-96CC-BD43556AE734}" type="pres">
      <dgm:prSet presAssocID="{B4E82B02-35CB-44CF-BC3C-0EDE49834311}" presName="Image1" presStyleLbl="fgImgPlace1" presStyleIdx="0" presStyleCnt="3"/>
      <dgm:spPr/>
    </dgm:pt>
    <dgm:pt modelId="{FA1214EE-1A75-4C14-82F1-D0E0A0D9CB33}" type="pres">
      <dgm:prSet presAssocID="{B4E82B02-35CB-44CF-BC3C-0EDE49834311}" presName="Child1" presStyleLbl="revTx" presStyleIdx="0" presStyleCnt="3">
        <dgm:presLayoutVars>
          <dgm:chMax val="0"/>
          <dgm:chPref val="0"/>
          <dgm:bulletEnabled val="1"/>
        </dgm:presLayoutVars>
      </dgm:prSet>
      <dgm:spPr/>
    </dgm:pt>
    <dgm:pt modelId="{7AFDF731-76C3-4A6E-B17D-53F65356F6E4}" type="pres">
      <dgm:prSet presAssocID="{218F3D05-DC7C-482C-979F-15A769CE9FEF}" presName="Image2" presStyleCnt="0"/>
      <dgm:spPr/>
    </dgm:pt>
    <dgm:pt modelId="{2842EE80-7C9A-40FE-9CA1-AB7777B02FEB}" type="pres">
      <dgm:prSet presAssocID="{218F3D05-DC7C-482C-979F-15A769CE9FEF}" presName="Image" presStyleLbl="fgImgPlace1" presStyleIdx="1" presStyleCnt="3"/>
      <dgm:spPr/>
    </dgm:pt>
    <dgm:pt modelId="{BF27A0AF-45A8-4E7A-BB33-E3CA5EAFD18A}" type="pres">
      <dgm:prSet presAssocID="{218F3D05-DC7C-482C-979F-15A769CE9FEF}" presName="Child2" presStyleLbl="revTx" presStyleIdx="1" presStyleCnt="3">
        <dgm:presLayoutVars>
          <dgm:chMax val="0"/>
          <dgm:chPref val="0"/>
          <dgm:bulletEnabled val="1"/>
        </dgm:presLayoutVars>
      </dgm:prSet>
      <dgm:spPr/>
    </dgm:pt>
    <dgm:pt modelId="{55C8F294-224A-485E-8B85-544273A5A8E2}" type="pres">
      <dgm:prSet presAssocID="{22503A46-5DBF-4DD6-9CCE-CEF7C90F6AA0}" presName="Image3" presStyleCnt="0"/>
      <dgm:spPr/>
    </dgm:pt>
    <dgm:pt modelId="{7B5CAEB7-7A40-4C5C-AAC9-5B4AE6934B0B}" type="pres">
      <dgm:prSet presAssocID="{22503A46-5DBF-4DD6-9CCE-CEF7C90F6AA0}" presName="Image" presStyleLbl="fgImgPlace1" presStyleIdx="2" presStyleCnt="3"/>
      <dgm:spPr/>
    </dgm:pt>
    <dgm:pt modelId="{D65DB83C-CB23-47B7-964E-2B5DB1EF156F}" type="pres">
      <dgm:prSet presAssocID="{22503A46-5DBF-4DD6-9CCE-CEF7C90F6AA0}" presName="Child3" presStyleLbl="revTx" presStyleIdx="2" presStyleCnt="3">
        <dgm:presLayoutVars>
          <dgm:chMax val="0"/>
          <dgm:chPref val="0"/>
          <dgm:bulletEnabled val="1"/>
        </dgm:presLayoutVars>
      </dgm:prSet>
      <dgm:spPr/>
    </dgm:pt>
  </dgm:ptLst>
  <dgm:cxnLst>
    <dgm:cxn modelId="{A0E2EA34-D828-4936-B2EC-73B2B5AD5430}" srcId="{8202AD85-5A79-44DE-888D-3A9E498D557A}" destId="{22503A46-5DBF-4DD6-9CCE-CEF7C90F6AA0}" srcOrd="2" destOrd="0" parTransId="{8A0D1D83-6202-47B7-9322-33B63920AE8E}" sibTransId="{28174DD2-6E80-431A-B126-A4D618D46521}"/>
    <dgm:cxn modelId="{1CE3193C-6D6F-4477-9907-7D535547E2CA}" type="presOf" srcId="{22503A46-5DBF-4DD6-9CCE-CEF7C90F6AA0}" destId="{D65DB83C-CB23-47B7-964E-2B5DB1EF156F}" srcOrd="0" destOrd="0" presId="urn:microsoft.com/office/officeart/2011/layout/RadialPictureList"/>
    <dgm:cxn modelId="{1804BC5F-2FF6-4DAF-8EB8-508322396EA9}" srcId="{8202AD85-5A79-44DE-888D-3A9E498D557A}" destId="{B4E82B02-35CB-44CF-BC3C-0EDE49834311}" srcOrd="0" destOrd="0" parTransId="{1D6FF8F3-FB41-4EDD-BACD-29E305C602BF}" sibTransId="{F1FE9B25-C65A-4B8E-BB91-E92C885D58B4}"/>
    <dgm:cxn modelId="{EC4A3B48-B643-4A26-80BE-C49828A9D636}" type="presOf" srcId="{C4CFC1EC-E9E9-4D03-A2C3-188835045300}" destId="{10630A96-3C86-4F68-AA79-AB5747F90422}" srcOrd="0" destOrd="0" presId="urn:microsoft.com/office/officeart/2011/layout/RadialPictureList"/>
    <dgm:cxn modelId="{DA7FDD50-C2C8-4488-BB01-3672840FA885}" srcId="{8202AD85-5A79-44DE-888D-3A9E498D557A}" destId="{218F3D05-DC7C-482C-979F-15A769CE9FEF}" srcOrd="1" destOrd="0" parTransId="{891182EC-6C09-4966-BF94-9508D776A95B}" sibTransId="{36901A87-DAED-4D8A-B31A-3FAA80DAC0AA}"/>
    <dgm:cxn modelId="{4646F689-FAA1-4B8D-B029-0282325D21FA}" type="presOf" srcId="{218F3D05-DC7C-482C-979F-15A769CE9FEF}" destId="{BF27A0AF-45A8-4E7A-BB33-E3CA5EAFD18A}" srcOrd="0" destOrd="0" presId="urn:microsoft.com/office/officeart/2011/layout/RadialPictureList"/>
    <dgm:cxn modelId="{5C956CB3-B765-45FF-8977-D2FFBB10D192}" type="presOf" srcId="{B4E82B02-35CB-44CF-BC3C-0EDE49834311}" destId="{FA1214EE-1A75-4C14-82F1-D0E0A0D9CB33}" srcOrd="0" destOrd="0" presId="urn:microsoft.com/office/officeart/2011/layout/RadialPictureList"/>
    <dgm:cxn modelId="{14B8C6BB-DB72-4F80-95AC-E80D388FA7F4}" srcId="{C4CFC1EC-E9E9-4D03-A2C3-188835045300}" destId="{8202AD85-5A79-44DE-888D-3A9E498D557A}" srcOrd="0" destOrd="0" parTransId="{46447EE2-F2EC-4930-B089-148693AB567F}" sibTransId="{D6784FD6-5885-4017-BB09-40E13120AEF2}"/>
    <dgm:cxn modelId="{B02B9EF2-1B39-4A4F-B7C1-E59C25FB5168}" type="presOf" srcId="{8202AD85-5A79-44DE-888D-3A9E498D557A}" destId="{C75E6B73-3A4E-466C-A580-C4083002CD17}" srcOrd="0" destOrd="0" presId="urn:microsoft.com/office/officeart/2011/layout/RadialPictureList"/>
    <dgm:cxn modelId="{0A35CF03-5804-4E4E-88A0-922DE936B052}" type="presParOf" srcId="{10630A96-3C86-4F68-AA79-AB5747F90422}" destId="{C75E6B73-3A4E-466C-A580-C4083002CD17}" srcOrd="0" destOrd="0" presId="urn:microsoft.com/office/officeart/2011/layout/RadialPictureList"/>
    <dgm:cxn modelId="{E66C1204-38F9-4727-A93B-BE7C2F0061F8}" type="presParOf" srcId="{10630A96-3C86-4F68-AA79-AB5747F90422}" destId="{005CBA98-9351-4E0B-ABE3-637BE21C11AD}" srcOrd="1" destOrd="0" presId="urn:microsoft.com/office/officeart/2011/layout/RadialPictureList"/>
    <dgm:cxn modelId="{2DBEA8D8-7D4E-4A92-94F0-1267BD81B296}" type="presParOf" srcId="{10630A96-3C86-4F68-AA79-AB5747F90422}" destId="{FD7FAD80-B679-4B57-96CC-BD43556AE734}" srcOrd="2" destOrd="0" presId="urn:microsoft.com/office/officeart/2011/layout/RadialPictureList"/>
    <dgm:cxn modelId="{0E23EF45-E7E8-44E8-A69E-D255E23B8CAB}" type="presParOf" srcId="{10630A96-3C86-4F68-AA79-AB5747F90422}" destId="{FA1214EE-1A75-4C14-82F1-D0E0A0D9CB33}" srcOrd="3" destOrd="0" presId="urn:microsoft.com/office/officeart/2011/layout/RadialPictureList"/>
    <dgm:cxn modelId="{195D64DF-1F4C-40E8-AE88-C79566C3D6E1}" type="presParOf" srcId="{10630A96-3C86-4F68-AA79-AB5747F90422}" destId="{7AFDF731-76C3-4A6E-B17D-53F65356F6E4}" srcOrd="4" destOrd="0" presId="urn:microsoft.com/office/officeart/2011/layout/RadialPictureList"/>
    <dgm:cxn modelId="{D6C1B878-62A3-4913-9A69-AB356229251F}" type="presParOf" srcId="{7AFDF731-76C3-4A6E-B17D-53F65356F6E4}" destId="{2842EE80-7C9A-40FE-9CA1-AB7777B02FEB}" srcOrd="0" destOrd="0" presId="urn:microsoft.com/office/officeart/2011/layout/RadialPictureList"/>
    <dgm:cxn modelId="{B2A2F1ED-87F5-42A6-AE60-D8382FC17190}" type="presParOf" srcId="{10630A96-3C86-4F68-AA79-AB5747F90422}" destId="{BF27A0AF-45A8-4E7A-BB33-E3CA5EAFD18A}" srcOrd="5" destOrd="0" presId="urn:microsoft.com/office/officeart/2011/layout/RadialPictureList"/>
    <dgm:cxn modelId="{215AA592-890F-454D-B13B-130C8B2020E4}" type="presParOf" srcId="{10630A96-3C86-4F68-AA79-AB5747F90422}" destId="{55C8F294-224A-485E-8B85-544273A5A8E2}" srcOrd="6" destOrd="0" presId="urn:microsoft.com/office/officeart/2011/layout/RadialPictureList"/>
    <dgm:cxn modelId="{6B6A00AC-3CA2-4C8F-AAEF-A3AD7647DAA4}" type="presParOf" srcId="{55C8F294-224A-485E-8B85-544273A5A8E2}" destId="{7B5CAEB7-7A40-4C5C-AAC9-5B4AE6934B0B}" srcOrd="0" destOrd="0" presId="urn:microsoft.com/office/officeart/2011/layout/RadialPictureList"/>
    <dgm:cxn modelId="{0273057C-78BE-470C-BC89-2D964B6A4BF2}" type="presParOf" srcId="{10630A96-3C86-4F68-AA79-AB5747F90422}" destId="{D65DB83C-CB23-47B7-964E-2B5DB1EF156F}" srcOrd="7" destOrd="0" presId="urn:microsoft.com/office/officeart/2011/layout/RadialPicture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3F73B4-32C8-4DF3-B5BA-30FD769E7D45}" type="doc">
      <dgm:prSet loTypeId="urn:microsoft.com/office/officeart/2005/8/layout/arrow3" loCatId="relationship" qsTypeId="urn:microsoft.com/office/officeart/2005/8/quickstyle/simple1" qsCatId="simple" csTypeId="urn:microsoft.com/office/officeart/2005/8/colors/colorful1" csCatId="colorful" phldr="1"/>
      <dgm:spPr/>
      <dgm:t>
        <a:bodyPr/>
        <a:lstStyle/>
        <a:p>
          <a:endParaRPr lang="en-US"/>
        </a:p>
      </dgm:t>
    </dgm:pt>
    <dgm:pt modelId="{3189AC09-D4CE-4034-9476-2BCDFB7FE6DA}">
      <dgm:prSet phldrT="[Text]"/>
      <dgm:spPr/>
      <dgm:t>
        <a:bodyPr/>
        <a:lstStyle/>
        <a:p>
          <a:r>
            <a:rPr lang="en-US" dirty="0"/>
            <a:t>New Process</a:t>
          </a:r>
        </a:p>
      </dgm:t>
    </dgm:pt>
    <dgm:pt modelId="{708F9967-A0C5-49F4-B525-7182FCDA905B}" type="parTrans" cxnId="{2A8B44F9-9F0A-4AF9-8BF8-69D731C7DC77}">
      <dgm:prSet/>
      <dgm:spPr/>
      <dgm:t>
        <a:bodyPr/>
        <a:lstStyle/>
        <a:p>
          <a:endParaRPr lang="en-US"/>
        </a:p>
      </dgm:t>
    </dgm:pt>
    <dgm:pt modelId="{E8A87BAB-C613-41C2-BFD9-48D321F3AAA9}" type="sibTrans" cxnId="{2A8B44F9-9F0A-4AF9-8BF8-69D731C7DC77}">
      <dgm:prSet/>
      <dgm:spPr/>
      <dgm:t>
        <a:bodyPr/>
        <a:lstStyle/>
        <a:p>
          <a:endParaRPr lang="en-US"/>
        </a:p>
      </dgm:t>
    </dgm:pt>
    <dgm:pt modelId="{AFB8DE22-015A-4031-8C9D-AB20B691F415}">
      <dgm:prSet phldrT="[Text]"/>
      <dgm:spPr/>
      <dgm:t>
        <a:bodyPr/>
        <a:lstStyle/>
        <a:p>
          <a:r>
            <a:rPr lang="en-US" dirty="0"/>
            <a:t>Original Process</a:t>
          </a:r>
        </a:p>
      </dgm:t>
    </dgm:pt>
    <dgm:pt modelId="{33BE72D2-295A-4A83-9C44-AD89DB905852}" type="parTrans" cxnId="{0BB9825B-B037-4857-AE0D-A285BAAF507C}">
      <dgm:prSet/>
      <dgm:spPr/>
      <dgm:t>
        <a:bodyPr/>
        <a:lstStyle/>
        <a:p>
          <a:endParaRPr lang="en-US"/>
        </a:p>
      </dgm:t>
    </dgm:pt>
    <dgm:pt modelId="{B37B473E-953A-4DDF-91E3-07BDF2BBE6C1}" type="sibTrans" cxnId="{0BB9825B-B037-4857-AE0D-A285BAAF507C}">
      <dgm:prSet/>
      <dgm:spPr/>
      <dgm:t>
        <a:bodyPr/>
        <a:lstStyle/>
        <a:p>
          <a:endParaRPr lang="en-US"/>
        </a:p>
      </dgm:t>
    </dgm:pt>
    <dgm:pt modelId="{B0E9007D-7BA5-4C3F-A086-176FFA28CB43}" type="pres">
      <dgm:prSet presAssocID="{DC3F73B4-32C8-4DF3-B5BA-30FD769E7D45}" presName="compositeShape" presStyleCnt="0">
        <dgm:presLayoutVars>
          <dgm:chMax val="2"/>
          <dgm:dir/>
          <dgm:resizeHandles val="exact"/>
        </dgm:presLayoutVars>
      </dgm:prSet>
      <dgm:spPr/>
    </dgm:pt>
    <dgm:pt modelId="{DB58841B-44A5-4CD5-84E2-07A606F023B3}" type="pres">
      <dgm:prSet presAssocID="{DC3F73B4-32C8-4DF3-B5BA-30FD769E7D45}" presName="divider" presStyleLbl="fgShp" presStyleIdx="0" presStyleCnt="1"/>
      <dgm:spPr/>
    </dgm:pt>
    <dgm:pt modelId="{8C7E5CC5-6ED5-44C8-8ADE-DC40587AAB90}" type="pres">
      <dgm:prSet presAssocID="{3189AC09-D4CE-4034-9476-2BCDFB7FE6DA}" presName="downArrow" presStyleLbl="node1" presStyleIdx="0" presStyleCnt="2"/>
      <dgm:spPr/>
    </dgm:pt>
    <dgm:pt modelId="{11E749E3-619F-48CF-9898-F6A5717F1B43}" type="pres">
      <dgm:prSet presAssocID="{3189AC09-D4CE-4034-9476-2BCDFB7FE6DA}" presName="downArrowText" presStyleLbl="revTx" presStyleIdx="0" presStyleCnt="2">
        <dgm:presLayoutVars>
          <dgm:bulletEnabled val="1"/>
        </dgm:presLayoutVars>
      </dgm:prSet>
      <dgm:spPr/>
    </dgm:pt>
    <dgm:pt modelId="{9DA6ED43-C7A8-45F6-B917-974D94F72B2B}" type="pres">
      <dgm:prSet presAssocID="{AFB8DE22-015A-4031-8C9D-AB20B691F415}" presName="upArrow" presStyleLbl="node1" presStyleIdx="1" presStyleCnt="2"/>
      <dgm:spPr/>
    </dgm:pt>
    <dgm:pt modelId="{2749F2CA-CDC4-4885-AD1E-EE33AF00D1DF}" type="pres">
      <dgm:prSet presAssocID="{AFB8DE22-015A-4031-8C9D-AB20B691F415}" presName="upArrowText" presStyleLbl="revTx" presStyleIdx="1" presStyleCnt="2">
        <dgm:presLayoutVars>
          <dgm:bulletEnabled val="1"/>
        </dgm:presLayoutVars>
      </dgm:prSet>
      <dgm:spPr/>
    </dgm:pt>
  </dgm:ptLst>
  <dgm:cxnLst>
    <dgm:cxn modelId="{D8D92234-4A6A-4BDE-99CE-1A22D722B6B2}" type="presOf" srcId="{3189AC09-D4CE-4034-9476-2BCDFB7FE6DA}" destId="{11E749E3-619F-48CF-9898-F6A5717F1B43}" srcOrd="0" destOrd="0" presId="urn:microsoft.com/office/officeart/2005/8/layout/arrow3"/>
    <dgm:cxn modelId="{0BB9825B-B037-4857-AE0D-A285BAAF507C}" srcId="{DC3F73B4-32C8-4DF3-B5BA-30FD769E7D45}" destId="{AFB8DE22-015A-4031-8C9D-AB20B691F415}" srcOrd="1" destOrd="0" parTransId="{33BE72D2-295A-4A83-9C44-AD89DB905852}" sibTransId="{B37B473E-953A-4DDF-91E3-07BDF2BBE6C1}"/>
    <dgm:cxn modelId="{1910A462-82CE-477D-9FED-E9E207967CD6}" type="presOf" srcId="{DC3F73B4-32C8-4DF3-B5BA-30FD769E7D45}" destId="{B0E9007D-7BA5-4C3F-A086-176FFA28CB43}" srcOrd="0" destOrd="0" presId="urn:microsoft.com/office/officeart/2005/8/layout/arrow3"/>
    <dgm:cxn modelId="{07EB0B77-2098-44E6-A537-C56817636F4C}" type="presOf" srcId="{AFB8DE22-015A-4031-8C9D-AB20B691F415}" destId="{2749F2CA-CDC4-4885-AD1E-EE33AF00D1DF}" srcOrd="0" destOrd="0" presId="urn:microsoft.com/office/officeart/2005/8/layout/arrow3"/>
    <dgm:cxn modelId="{2A8B44F9-9F0A-4AF9-8BF8-69D731C7DC77}" srcId="{DC3F73B4-32C8-4DF3-B5BA-30FD769E7D45}" destId="{3189AC09-D4CE-4034-9476-2BCDFB7FE6DA}" srcOrd="0" destOrd="0" parTransId="{708F9967-A0C5-49F4-B525-7182FCDA905B}" sibTransId="{E8A87BAB-C613-41C2-BFD9-48D321F3AAA9}"/>
    <dgm:cxn modelId="{A0704816-786D-41B0-9FBF-A12B3007B36F}" type="presParOf" srcId="{B0E9007D-7BA5-4C3F-A086-176FFA28CB43}" destId="{DB58841B-44A5-4CD5-84E2-07A606F023B3}" srcOrd="0" destOrd="0" presId="urn:microsoft.com/office/officeart/2005/8/layout/arrow3"/>
    <dgm:cxn modelId="{6D867D5D-3684-424C-A0D5-0FA769D9ACE7}" type="presParOf" srcId="{B0E9007D-7BA5-4C3F-A086-176FFA28CB43}" destId="{8C7E5CC5-6ED5-44C8-8ADE-DC40587AAB90}" srcOrd="1" destOrd="0" presId="urn:microsoft.com/office/officeart/2005/8/layout/arrow3"/>
    <dgm:cxn modelId="{76045131-0902-447A-B3C3-0BDE2923D38E}" type="presParOf" srcId="{B0E9007D-7BA5-4C3F-A086-176FFA28CB43}" destId="{11E749E3-619F-48CF-9898-F6A5717F1B43}" srcOrd="2" destOrd="0" presId="urn:microsoft.com/office/officeart/2005/8/layout/arrow3"/>
    <dgm:cxn modelId="{35A8E3D9-D3AB-46F6-B8E8-48596222AEBF}" type="presParOf" srcId="{B0E9007D-7BA5-4C3F-A086-176FFA28CB43}" destId="{9DA6ED43-C7A8-45F6-B917-974D94F72B2B}" srcOrd="3" destOrd="0" presId="urn:microsoft.com/office/officeart/2005/8/layout/arrow3"/>
    <dgm:cxn modelId="{E95041D5-8252-4F62-AA69-575241DEC36C}" type="presParOf" srcId="{B0E9007D-7BA5-4C3F-A086-176FFA28CB43}" destId="{2749F2CA-CDC4-4885-AD1E-EE33AF00D1DF}"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9F65-3C2A-4557-80BA-9171C19C0F31}">
      <dsp:nvSpPr>
        <dsp:cNvPr id="0" name=""/>
        <dsp:cNvSpPr/>
      </dsp:nvSpPr>
      <dsp:spPr>
        <a:xfrm>
          <a:off x="1488" y="0"/>
          <a:ext cx="2437804" cy="48767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Key  Dates  </a:t>
          </a:r>
          <a:r>
            <a:rPr lang="en-US" sz="1600" b="1" kern="1200" dirty="0">
              <a:solidFill>
                <a:schemeClr val="tx1"/>
              </a:solidFill>
              <a:sym typeface="Wingdings" panose="05000000000000000000" pitchFamily="2" charset="2"/>
            </a:rPr>
            <a:t></a:t>
          </a:r>
          <a:endParaRPr lang="en-US" sz="1600" b="1" kern="1200" dirty="0">
            <a:solidFill>
              <a:schemeClr val="tx1"/>
            </a:solidFill>
          </a:endParaRPr>
        </a:p>
        <a:p>
          <a:pPr marL="0" lvl="0" indent="0" algn="ctr" defTabSz="711200">
            <a:lnSpc>
              <a:spcPct val="90000"/>
            </a:lnSpc>
            <a:spcBef>
              <a:spcPct val="0"/>
            </a:spcBef>
            <a:spcAft>
              <a:spcPct val="35000"/>
            </a:spcAft>
            <a:buNone/>
          </a:pPr>
          <a:r>
            <a:rPr lang="en-US" sz="1600" b="1" kern="1200" dirty="0">
              <a:solidFill>
                <a:schemeClr val="tx1"/>
              </a:solidFill>
            </a:rPr>
            <a:t>Team Launch   9/1</a:t>
          </a:r>
        </a:p>
      </dsp:txBody>
      <dsp:txXfrm>
        <a:off x="1488" y="0"/>
        <a:ext cx="2315884" cy="487679"/>
      </dsp:txXfrm>
    </dsp:sp>
    <dsp:sp modelId="{9983ED21-09C4-4FC7-B3EB-8734DE83526F}">
      <dsp:nvSpPr>
        <dsp:cNvPr id="0" name=""/>
        <dsp:cNvSpPr/>
      </dsp:nvSpPr>
      <dsp:spPr>
        <a:xfrm>
          <a:off x="1951732" y="0"/>
          <a:ext cx="2437804" cy="4876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Define 16/1</a:t>
          </a:r>
        </a:p>
      </dsp:txBody>
      <dsp:txXfrm>
        <a:off x="2195572" y="0"/>
        <a:ext cx="1950125" cy="487679"/>
      </dsp:txXfrm>
    </dsp:sp>
    <dsp:sp modelId="{D890139D-7E1E-4BC9-A3BD-68B8457A55C5}">
      <dsp:nvSpPr>
        <dsp:cNvPr id="0" name=""/>
        <dsp:cNvSpPr/>
      </dsp:nvSpPr>
      <dsp:spPr>
        <a:xfrm>
          <a:off x="3901975" y="0"/>
          <a:ext cx="2437804" cy="4876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Measure  6/2</a:t>
          </a:r>
        </a:p>
      </dsp:txBody>
      <dsp:txXfrm>
        <a:off x="4145815" y="0"/>
        <a:ext cx="1950125" cy="487679"/>
      </dsp:txXfrm>
    </dsp:sp>
    <dsp:sp modelId="{207BBCF1-9483-44F4-8664-B6034FD57C4D}">
      <dsp:nvSpPr>
        <dsp:cNvPr id="0" name=""/>
        <dsp:cNvSpPr/>
      </dsp:nvSpPr>
      <dsp:spPr>
        <a:xfrm>
          <a:off x="5852219" y="0"/>
          <a:ext cx="2437804" cy="4876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Analyze 2/20</a:t>
          </a:r>
        </a:p>
      </dsp:txBody>
      <dsp:txXfrm>
        <a:off x="6096059" y="0"/>
        <a:ext cx="1950125" cy="487679"/>
      </dsp:txXfrm>
    </dsp:sp>
    <dsp:sp modelId="{6FE96D8C-A890-4A52-BBF5-8182A3C47FD0}">
      <dsp:nvSpPr>
        <dsp:cNvPr id="0" name=""/>
        <dsp:cNvSpPr/>
      </dsp:nvSpPr>
      <dsp:spPr>
        <a:xfrm>
          <a:off x="7802463" y="0"/>
          <a:ext cx="2437804" cy="4876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Improve 3/6</a:t>
          </a:r>
        </a:p>
      </dsp:txBody>
      <dsp:txXfrm>
        <a:off x="8046303" y="0"/>
        <a:ext cx="1950125" cy="487679"/>
      </dsp:txXfrm>
    </dsp:sp>
    <dsp:sp modelId="{BB58A4B9-AFA1-4430-B16B-398AEC3672CC}">
      <dsp:nvSpPr>
        <dsp:cNvPr id="0" name=""/>
        <dsp:cNvSpPr/>
      </dsp:nvSpPr>
      <dsp:spPr>
        <a:xfrm>
          <a:off x="9752707" y="0"/>
          <a:ext cx="2437804" cy="4876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Control  3/17</a:t>
          </a:r>
        </a:p>
      </dsp:txBody>
      <dsp:txXfrm>
        <a:off x="9996547" y="0"/>
        <a:ext cx="1950125" cy="487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98796-251D-49E7-82F6-370F20C66DE5}">
      <dsp:nvSpPr>
        <dsp:cNvPr id="0" name=""/>
        <dsp:cNvSpPr/>
      </dsp:nvSpPr>
      <dsp:spPr>
        <a:xfrm>
          <a:off x="7" y="0"/>
          <a:ext cx="2967632" cy="5750560"/>
        </a:xfrm>
        <a:prstGeom prst="roundRect">
          <a:avLst>
            <a:gd name="adj" fmla="val 5000"/>
          </a:avLst>
        </a:prstGeom>
        <a:gradFill flip="none" rotWithShape="0">
          <a:gsLst>
            <a:gs pos="0">
              <a:schemeClr val="accent2">
                <a:hueOff val="0"/>
                <a:satOff val="0"/>
                <a:lumOff val="0"/>
                <a:tint val="66000"/>
                <a:satMod val="160000"/>
              </a:schemeClr>
            </a:gs>
            <a:gs pos="50000">
              <a:schemeClr val="accent2">
                <a:hueOff val="0"/>
                <a:satOff val="0"/>
                <a:lumOff val="0"/>
                <a:tint val="44500"/>
                <a:satMod val="160000"/>
              </a:schemeClr>
            </a:gs>
            <a:gs pos="100000">
              <a:schemeClr val="accent2">
                <a:hueOff val="0"/>
                <a:satOff val="0"/>
                <a:lumOff val="0"/>
                <a:tint val="23500"/>
                <a:satMod val="160000"/>
              </a:schemeClr>
            </a:gs>
          </a:gsLst>
          <a:lin ang="0" scaled="1"/>
          <a:tileRect/>
        </a:gradFill>
        <a:ln w="1079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u="sng" kern="1200" dirty="0">
              <a:solidFill>
                <a:schemeClr val="tx1"/>
              </a:solidFill>
            </a:rPr>
            <a:t>DEFINE</a:t>
          </a:r>
        </a:p>
      </dsp:txBody>
      <dsp:txXfrm rot="16200000">
        <a:off x="-2060959" y="2060966"/>
        <a:ext cx="4715459" cy="593526"/>
      </dsp:txXfrm>
    </dsp:sp>
    <dsp:sp modelId="{A8EFF566-F784-4F47-820B-EF1F91DEC511}">
      <dsp:nvSpPr>
        <dsp:cNvPr id="0" name=""/>
        <dsp:cNvSpPr/>
      </dsp:nvSpPr>
      <dsp:spPr>
        <a:xfrm>
          <a:off x="593533" y="0"/>
          <a:ext cx="2210886" cy="575056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b="1" u="sng" kern="1200" dirty="0">
              <a:solidFill>
                <a:schemeClr val="tx1"/>
              </a:solidFill>
              <a:latin typeface="Arial" panose="020B0604020202020204" pitchFamily="34" charset="0"/>
              <a:ea typeface="Times New Roman" panose="02020603050405020304" pitchFamily="18" charset="0"/>
            </a:rPr>
            <a:t>Problem Statement</a:t>
          </a:r>
          <a:endParaRPr lang="en-US" sz="1300" kern="1200" dirty="0">
            <a:solidFill>
              <a:schemeClr val="tx1"/>
            </a:solidFill>
          </a:endParaRPr>
        </a:p>
        <a:p>
          <a:pPr marL="0" lvl="0" indent="0" algn="l" defTabSz="577850">
            <a:lnSpc>
              <a:spcPct val="90000"/>
            </a:lnSpc>
            <a:spcBef>
              <a:spcPct val="0"/>
            </a:spcBef>
            <a:spcAft>
              <a:spcPct val="35000"/>
            </a:spcAft>
            <a:buNone/>
          </a:pPr>
          <a:r>
            <a:rPr lang="en-US" sz="1300" kern="1200" dirty="0">
              <a:solidFill>
                <a:schemeClr val="tx1"/>
              </a:solidFill>
              <a:latin typeface="Arial" panose="020B0604020202020204" pitchFamily="34" charset="0"/>
              <a:ea typeface="Times New Roman" panose="02020603050405020304" pitchFamily="18" charset="0"/>
            </a:rPr>
            <a:t>Today, my company is receiving eligibility numbers from RTE clients through account managers every month. Account managers will then enter these numbers in a common spreadsheet located in a </a:t>
          </a:r>
          <a:r>
            <a:rPr lang="en-US" sz="1300" kern="1200" dirty="0" err="1">
              <a:solidFill>
                <a:schemeClr val="tx1"/>
              </a:solidFill>
              <a:latin typeface="Arial" panose="020B0604020202020204" pitchFamily="34" charset="0"/>
              <a:ea typeface="Times New Roman" panose="02020603050405020304" pitchFamily="18" charset="0"/>
            </a:rPr>
            <a:t>sharepoint</a:t>
          </a:r>
          <a:r>
            <a:rPr lang="en-US" sz="1300" kern="1200" dirty="0">
              <a:solidFill>
                <a:schemeClr val="tx1"/>
              </a:solidFill>
              <a:latin typeface="Arial" panose="020B0604020202020204" pitchFamily="34" charset="0"/>
              <a:ea typeface="Times New Roman" panose="02020603050405020304" pitchFamily="18" charset="0"/>
            </a:rPr>
            <a:t>. This spreadsheet is then downloaded, formatted   and uploaded in EDW for Reporting by IT. The manual steps involved in downloading, formatting and uploading the numbers to EDW which is time consuming, error prone and more effort intensive operation.</a:t>
          </a: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Arial" panose="020B0604020202020204" pitchFamily="34" charset="0"/>
            <a:ea typeface="Times New Roman" panose="02020603050405020304" pitchFamily="18" charset="0"/>
          </a:endParaRPr>
        </a:p>
        <a:p>
          <a:pPr marL="0" lvl="0" indent="0" algn="l" defTabSz="577850">
            <a:lnSpc>
              <a:spcPct val="90000"/>
            </a:lnSpc>
            <a:spcBef>
              <a:spcPct val="0"/>
            </a:spcBef>
            <a:spcAft>
              <a:spcPct val="35000"/>
            </a:spcAft>
            <a:buNone/>
          </a:pPr>
          <a:endParaRPr lang="en-US" sz="1300" kern="1200" dirty="0">
            <a:solidFill>
              <a:schemeClr val="tx1"/>
            </a:solidFill>
            <a:latin typeface="Times New Roman" panose="02020603050405020304" pitchFamily="18" charset="0"/>
            <a:ea typeface="Times New Roman" panose="02020603050405020304" pitchFamily="18" charset="0"/>
          </a:endParaRPr>
        </a:p>
      </dsp:txBody>
      <dsp:txXfrm>
        <a:off x="593533" y="0"/>
        <a:ext cx="2210886" cy="5750560"/>
      </dsp:txXfrm>
    </dsp:sp>
    <dsp:sp modelId="{4AEA1C72-95EB-450E-B9F4-DC102D40857C}">
      <dsp:nvSpPr>
        <dsp:cNvPr id="0" name=""/>
        <dsp:cNvSpPr/>
      </dsp:nvSpPr>
      <dsp:spPr>
        <a:xfrm>
          <a:off x="3076433" y="0"/>
          <a:ext cx="2967632" cy="5750560"/>
        </a:xfrm>
        <a:prstGeom prst="roundRect">
          <a:avLst>
            <a:gd name="adj" fmla="val 5000"/>
          </a:avLst>
        </a:prstGeom>
        <a:gradFill flip="none" rotWithShape="0">
          <a:gsLst>
            <a:gs pos="0">
              <a:schemeClr val="accent2">
                <a:hueOff val="651485"/>
                <a:satOff val="-10511"/>
                <a:lumOff val="-1830"/>
                <a:tint val="66000"/>
                <a:satMod val="160000"/>
              </a:schemeClr>
            </a:gs>
            <a:gs pos="50000">
              <a:schemeClr val="accent2">
                <a:hueOff val="651485"/>
                <a:satOff val="-10511"/>
                <a:lumOff val="-1830"/>
                <a:tint val="44500"/>
                <a:satMod val="160000"/>
              </a:schemeClr>
            </a:gs>
            <a:gs pos="100000">
              <a:schemeClr val="accent2">
                <a:hueOff val="651485"/>
                <a:satOff val="-10511"/>
                <a:lumOff val="-1830"/>
                <a:tint val="23500"/>
                <a:satMod val="160000"/>
              </a:schemeClr>
            </a:gs>
          </a:gsLst>
          <a:lin ang="0" scaled="1"/>
          <a:tileRect/>
        </a:gradFill>
        <a:ln w="1079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u="sng" kern="1200" dirty="0">
              <a:solidFill>
                <a:schemeClr val="tx1"/>
              </a:solidFill>
            </a:rPr>
            <a:t>MEASURE</a:t>
          </a:r>
        </a:p>
      </dsp:txBody>
      <dsp:txXfrm rot="16200000">
        <a:off x="1015467" y="2060966"/>
        <a:ext cx="4715459" cy="593526"/>
      </dsp:txXfrm>
    </dsp:sp>
    <dsp:sp modelId="{B177B439-495E-481A-BC78-9B9F4E1E08BE}">
      <dsp:nvSpPr>
        <dsp:cNvPr id="0" name=""/>
        <dsp:cNvSpPr/>
      </dsp:nvSpPr>
      <dsp:spPr>
        <a:xfrm rot="5400000">
          <a:off x="2829486" y="2831591"/>
          <a:ext cx="523570" cy="445144"/>
        </a:xfrm>
        <a:prstGeom prst="flowChartExtract">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498E-8A29-41AA-BE06-D93615F7923C}">
      <dsp:nvSpPr>
        <dsp:cNvPr id="0" name=""/>
        <dsp:cNvSpPr/>
      </dsp:nvSpPr>
      <dsp:spPr>
        <a:xfrm>
          <a:off x="3669960" y="0"/>
          <a:ext cx="2210886" cy="575056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Process Map is derived  Identified CVA, BVA, NVA</a:t>
          </a:r>
        </a:p>
        <a:p>
          <a:pPr marL="0" lvl="0" indent="0" algn="l" defTabSz="1066800">
            <a:lnSpc>
              <a:spcPct val="90000"/>
            </a:lnSpc>
            <a:spcBef>
              <a:spcPct val="0"/>
            </a:spcBef>
            <a:spcAft>
              <a:spcPct val="35000"/>
            </a:spcAft>
            <a:buFont typeface="Arial" panose="020B0604020202020204" pitchFamily="34" charset="0"/>
            <a:buNone/>
          </a:pPr>
          <a:r>
            <a:rPr lang="en-US" sz="2400" kern="1200" dirty="0">
              <a:solidFill>
                <a:schemeClr val="tx1"/>
              </a:solidFill>
              <a:latin typeface="Arial" panose="020B0604020202020204" pitchFamily="34" charset="0"/>
              <a:cs typeface="Times New Roman" panose="02020603050405020304" pitchFamily="18" charset="0"/>
            </a:rPr>
            <a:t>Efforts are Measured</a:t>
          </a:r>
          <a:endParaRPr lang="en-US" sz="2400" kern="1200" dirty="0">
            <a:solidFill>
              <a:schemeClr val="tx1"/>
            </a:solidFill>
          </a:endParaRPr>
        </a:p>
      </dsp:txBody>
      <dsp:txXfrm>
        <a:off x="3669960" y="0"/>
        <a:ext cx="2210886" cy="5750560"/>
      </dsp:txXfrm>
    </dsp:sp>
    <dsp:sp modelId="{A128A73F-7794-4A2F-A746-C29C81E09478}">
      <dsp:nvSpPr>
        <dsp:cNvPr id="0" name=""/>
        <dsp:cNvSpPr/>
      </dsp:nvSpPr>
      <dsp:spPr>
        <a:xfrm>
          <a:off x="6173336" y="0"/>
          <a:ext cx="2967632" cy="5750560"/>
        </a:xfrm>
        <a:prstGeom prst="roundRect">
          <a:avLst>
            <a:gd name="adj" fmla="val 5000"/>
          </a:avLst>
        </a:prstGeom>
        <a:gradFill flip="none" rotWithShape="0">
          <a:gsLst>
            <a:gs pos="0">
              <a:schemeClr val="accent2">
                <a:hueOff val="1302969"/>
                <a:satOff val="-21023"/>
                <a:lumOff val="-3660"/>
                <a:tint val="66000"/>
                <a:satMod val="160000"/>
              </a:schemeClr>
            </a:gs>
            <a:gs pos="50000">
              <a:schemeClr val="accent2">
                <a:hueOff val="1302969"/>
                <a:satOff val="-21023"/>
                <a:lumOff val="-3660"/>
                <a:tint val="44500"/>
                <a:satMod val="160000"/>
              </a:schemeClr>
            </a:gs>
            <a:gs pos="100000">
              <a:schemeClr val="accent2">
                <a:hueOff val="1302969"/>
                <a:satOff val="-21023"/>
                <a:lumOff val="-3660"/>
                <a:tint val="23500"/>
                <a:satMod val="160000"/>
              </a:schemeClr>
            </a:gs>
          </a:gsLst>
          <a:lin ang="0" scaled="1"/>
          <a:tileRect/>
        </a:gradFill>
        <a:ln w="1079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u="sng" kern="1200" dirty="0">
              <a:solidFill>
                <a:schemeClr val="tx1"/>
              </a:solidFill>
            </a:rPr>
            <a:t>ANALYZE</a:t>
          </a:r>
        </a:p>
      </dsp:txBody>
      <dsp:txXfrm rot="16200000">
        <a:off x="4112370" y="2060966"/>
        <a:ext cx="4715459" cy="593526"/>
      </dsp:txXfrm>
    </dsp:sp>
    <dsp:sp modelId="{F6C7B90C-4AA3-4722-A064-FCF78BF042A1}">
      <dsp:nvSpPr>
        <dsp:cNvPr id="0" name=""/>
        <dsp:cNvSpPr/>
      </dsp:nvSpPr>
      <dsp:spPr>
        <a:xfrm rot="5400000">
          <a:off x="5900986" y="2831591"/>
          <a:ext cx="523570" cy="445144"/>
        </a:xfrm>
        <a:prstGeom prst="flowChartExtract">
          <a:avLst/>
        </a:prstGeom>
        <a:solidFill>
          <a:schemeClr val="lt1">
            <a:hueOff val="0"/>
            <a:satOff val="0"/>
            <a:lumOff val="0"/>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dsp:style>
    </dsp:sp>
    <dsp:sp modelId="{ACB36E69-DC75-4ECF-B91B-BB35D2757589}">
      <dsp:nvSpPr>
        <dsp:cNvPr id="0" name=""/>
        <dsp:cNvSpPr/>
      </dsp:nvSpPr>
      <dsp:spPr>
        <a:xfrm>
          <a:off x="6766863" y="0"/>
          <a:ext cx="2210886" cy="575056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endParaRPr lang="en-US" sz="1300" kern="1200" dirty="0">
            <a:solidFill>
              <a:schemeClr val="tx1"/>
            </a:solidFill>
          </a:endParaRPr>
        </a:p>
      </dsp:txBody>
      <dsp:txXfrm>
        <a:off x="6766863" y="0"/>
        <a:ext cx="2210886" cy="5750560"/>
      </dsp:txXfrm>
    </dsp:sp>
    <dsp:sp modelId="{392FE959-0809-4E8E-8A55-909A6BC49FC6}">
      <dsp:nvSpPr>
        <dsp:cNvPr id="0" name=""/>
        <dsp:cNvSpPr/>
      </dsp:nvSpPr>
      <dsp:spPr>
        <a:xfrm>
          <a:off x="9219433" y="0"/>
          <a:ext cx="2967632" cy="5750560"/>
        </a:xfrm>
        <a:prstGeom prst="roundRect">
          <a:avLst>
            <a:gd name="adj" fmla="val 5000"/>
          </a:avLst>
        </a:prstGeom>
        <a:gradFill flip="none" rotWithShape="0">
          <a:gsLst>
            <a:gs pos="0">
              <a:schemeClr val="accent2">
                <a:hueOff val="1954454"/>
                <a:satOff val="-31534"/>
                <a:lumOff val="-5490"/>
                <a:tint val="66000"/>
                <a:satMod val="160000"/>
              </a:schemeClr>
            </a:gs>
            <a:gs pos="50000">
              <a:schemeClr val="accent2">
                <a:hueOff val="1954454"/>
                <a:satOff val="-31534"/>
                <a:lumOff val="-5490"/>
                <a:tint val="44500"/>
                <a:satMod val="160000"/>
              </a:schemeClr>
            </a:gs>
            <a:gs pos="100000">
              <a:schemeClr val="accent2">
                <a:hueOff val="1954454"/>
                <a:satOff val="-31534"/>
                <a:lumOff val="-5490"/>
                <a:tint val="23500"/>
                <a:satMod val="160000"/>
              </a:schemeClr>
            </a:gs>
          </a:gsLst>
          <a:lin ang="0" scaled="1"/>
          <a:tileRect/>
        </a:gradFill>
        <a:ln w="1079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l" defTabSz="1422400">
            <a:lnSpc>
              <a:spcPct val="90000"/>
            </a:lnSpc>
            <a:spcBef>
              <a:spcPct val="0"/>
            </a:spcBef>
            <a:spcAft>
              <a:spcPct val="35000"/>
            </a:spcAft>
            <a:buNone/>
          </a:pPr>
          <a:r>
            <a:rPr lang="en-US" sz="3200" b="1" u="sng" kern="1200" dirty="0">
              <a:solidFill>
                <a:schemeClr val="tx1"/>
              </a:solidFill>
            </a:rPr>
            <a:t>CONTROL</a:t>
          </a:r>
          <a:r>
            <a:rPr lang="en-US" sz="3200" b="1" u="none" kern="1200" dirty="0">
              <a:solidFill>
                <a:schemeClr val="tx1"/>
              </a:solidFill>
            </a:rPr>
            <a:t>            </a:t>
          </a:r>
          <a:r>
            <a:rPr lang="en-US" sz="3200" b="1" u="sng" kern="1200" dirty="0">
              <a:solidFill>
                <a:schemeClr val="tx1"/>
              </a:solidFill>
            </a:rPr>
            <a:t>IMPROVE</a:t>
          </a:r>
        </a:p>
      </dsp:txBody>
      <dsp:txXfrm rot="16200000">
        <a:off x="7158467" y="2060966"/>
        <a:ext cx="4715459" cy="593526"/>
      </dsp:txXfrm>
    </dsp:sp>
    <dsp:sp modelId="{57B4C8A1-487E-43F0-8CBD-7B52F31CDE06}">
      <dsp:nvSpPr>
        <dsp:cNvPr id="0" name=""/>
        <dsp:cNvSpPr/>
      </dsp:nvSpPr>
      <dsp:spPr>
        <a:xfrm rot="5400000">
          <a:off x="8972486" y="2831591"/>
          <a:ext cx="523570" cy="445144"/>
        </a:xfrm>
        <a:prstGeom prst="flowChartExtract">
          <a:avLst/>
        </a:prstGeom>
        <a:solidFill>
          <a:schemeClr val="lt1">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sp>
    <dsp:sp modelId="{DF320AD1-DE9F-4B1C-9066-328E9D0434F0}">
      <dsp:nvSpPr>
        <dsp:cNvPr id="0" name=""/>
        <dsp:cNvSpPr/>
      </dsp:nvSpPr>
      <dsp:spPr>
        <a:xfrm>
          <a:off x="9812960" y="0"/>
          <a:ext cx="2210886" cy="5750560"/>
        </a:xfrm>
        <a:prstGeom prst="rect">
          <a:avLst/>
        </a:prstGeom>
        <a:gradFill flip="none" rotWithShape="0">
          <a:gsLst>
            <a:gs pos="0">
              <a:schemeClr val="accent2">
                <a:hueOff val="1954454"/>
                <a:satOff val="-31534"/>
                <a:lumOff val="-5490"/>
                <a:tint val="66000"/>
                <a:satMod val="160000"/>
              </a:schemeClr>
            </a:gs>
            <a:gs pos="50000">
              <a:schemeClr val="accent2">
                <a:hueOff val="1954454"/>
                <a:satOff val="-31534"/>
                <a:lumOff val="-5490"/>
                <a:tint val="44500"/>
                <a:satMod val="160000"/>
              </a:schemeClr>
            </a:gs>
            <a:gs pos="100000">
              <a:schemeClr val="accent2">
                <a:hueOff val="1954454"/>
                <a:satOff val="-31534"/>
                <a:lumOff val="-5490"/>
                <a:tint val="23500"/>
                <a:satMod val="160000"/>
              </a:schemeClr>
            </a:gs>
          </a:gsLst>
          <a:lin ang="0" scaled="1"/>
          <a:tileRect/>
        </a:grad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u="none" kern="1200" dirty="0">
              <a:solidFill>
                <a:schemeClr val="tx1"/>
              </a:solidFill>
            </a:rPr>
            <a:t>Implemented a Solution and the new process flow is measured</a:t>
          </a:r>
        </a:p>
        <a:p>
          <a:pPr marL="0" lvl="0" indent="0" algn="l" defTabSz="800100">
            <a:lnSpc>
              <a:spcPct val="90000"/>
            </a:lnSpc>
            <a:spcBef>
              <a:spcPct val="0"/>
            </a:spcBef>
            <a:spcAft>
              <a:spcPct val="35000"/>
            </a:spcAft>
            <a:buNone/>
          </a:pPr>
          <a:endParaRPr lang="en-US" sz="1800" b="1" u="none" kern="1200" dirty="0">
            <a:solidFill>
              <a:schemeClr val="tx1"/>
            </a:solidFill>
          </a:endParaRPr>
        </a:p>
        <a:p>
          <a:pPr marL="0" lvl="0" indent="0" algn="l" defTabSz="800100">
            <a:lnSpc>
              <a:spcPct val="90000"/>
            </a:lnSpc>
            <a:spcBef>
              <a:spcPct val="0"/>
            </a:spcBef>
            <a:spcAft>
              <a:spcPct val="35000"/>
            </a:spcAft>
            <a:buNone/>
          </a:pPr>
          <a:endParaRPr lang="en-US" sz="1800" b="1" u="none" kern="1200" dirty="0">
            <a:solidFill>
              <a:schemeClr val="tx1"/>
            </a:solidFill>
          </a:endParaRPr>
        </a:p>
        <a:p>
          <a:pPr marL="0" lvl="0" indent="0" algn="l" defTabSz="800100">
            <a:lnSpc>
              <a:spcPct val="90000"/>
            </a:lnSpc>
            <a:spcBef>
              <a:spcPct val="0"/>
            </a:spcBef>
            <a:spcAft>
              <a:spcPct val="35000"/>
            </a:spcAft>
            <a:buNone/>
          </a:pPr>
          <a:endParaRPr lang="en-US" sz="1800" b="1" u="none" kern="1200" dirty="0">
            <a:solidFill>
              <a:schemeClr val="tx1"/>
            </a:solidFill>
          </a:endParaRPr>
        </a:p>
        <a:p>
          <a:pPr marL="0" lvl="0" indent="0" algn="l" defTabSz="800100">
            <a:lnSpc>
              <a:spcPct val="90000"/>
            </a:lnSpc>
            <a:spcBef>
              <a:spcPct val="0"/>
            </a:spcBef>
            <a:spcAft>
              <a:spcPct val="35000"/>
            </a:spcAft>
            <a:buNone/>
          </a:pPr>
          <a:endParaRPr lang="en-US" sz="1800" b="1" u="none" kern="1200" dirty="0">
            <a:solidFill>
              <a:schemeClr val="tx1"/>
            </a:solidFill>
          </a:endParaRPr>
        </a:p>
        <a:p>
          <a:pPr marL="0" lvl="0" indent="0" algn="l" defTabSz="800100">
            <a:lnSpc>
              <a:spcPct val="90000"/>
            </a:lnSpc>
            <a:spcBef>
              <a:spcPct val="0"/>
            </a:spcBef>
            <a:spcAft>
              <a:spcPct val="35000"/>
            </a:spcAft>
            <a:buNone/>
          </a:pPr>
          <a:endParaRPr lang="en-US" sz="1800" b="1" u="none" kern="1200" dirty="0">
            <a:solidFill>
              <a:schemeClr val="tx1"/>
            </a:solidFill>
          </a:endParaRPr>
        </a:p>
        <a:p>
          <a:pPr marL="0" lvl="0" indent="0" algn="l" defTabSz="800100">
            <a:lnSpc>
              <a:spcPct val="90000"/>
            </a:lnSpc>
            <a:spcBef>
              <a:spcPct val="0"/>
            </a:spcBef>
            <a:spcAft>
              <a:spcPct val="35000"/>
            </a:spcAft>
            <a:buNone/>
          </a:pPr>
          <a:r>
            <a:rPr lang="en-US" sz="1800" b="1" u="none" kern="1200" dirty="0">
              <a:solidFill>
                <a:schemeClr val="tx1"/>
              </a:solidFill>
            </a:rPr>
            <a:t>SQL is improved from 2.1 to 2.8</a:t>
          </a:r>
        </a:p>
        <a:p>
          <a:pPr marL="0" lvl="0" indent="0" algn="l" defTabSz="800100">
            <a:lnSpc>
              <a:spcPct val="90000"/>
            </a:lnSpc>
            <a:spcBef>
              <a:spcPct val="0"/>
            </a:spcBef>
            <a:spcAft>
              <a:spcPct val="35000"/>
            </a:spcAft>
            <a:buNone/>
          </a:pPr>
          <a:r>
            <a:rPr lang="en-US" sz="1800" b="1" u="none" kern="1200" dirty="0">
              <a:solidFill>
                <a:schemeClr val="tx1"/>
              </a:solidFill>
            </a:rPr>
            <a:t>Control Charts are in place to </a:t>
          </a:r>
        </a:p>
        <a:p>
          <a:pPr marL="0" lvl="0" indent="0" algn="l" defTabSz="800100">
            <a:lnSpc>
              <a:spcPct val="90000"/>
            </a:lnSpc>
            <a:spcBef>
              <a:spcPct val="0"/>
            </a:spcBef>
            <a:spcAft>
              <a:spcPct val="35000"/>
            </a:spcAft>
            <a:buNone/>
          </a:pPr>
          <a:r>
            <a:rPr lang="en-US" sz="1800" b="1" u="none" kern="1200" dirty="0">
              <a:solidFill>
                <a:schemeClr val="tx1"/>
              </a:solidFill>
            </a:rPr>
            <a:t>stay alert</a:t>
          </a:r>
        </a:p>
        <a:p>
          <a:pPr marL="0" lvl="0" indent="0" algn="l" defTabSz="800100">
            <a:lnSpc>
              <a:spcPct val="90000"/>
            </a:lnSpc>
            <a:spcBef>
              <a:spcPct val="0"/>
            </a:spcBef>
            <a:spcAft>
              <a:spcPct val="35000"/>
            </a:spcAft>
            <a:buNone/>
          </a:pPr>
          <a:endParaRPr lang="en-US" sz="1800" b="1" u="none" kern="1200" dirty="0">
            <a:solidFill>
              <a:schemeClr val="tx1"/>
            </a:solidFill>
          </a:endParaRPr>
        </a:p>
      </dsp:txBody>
      <dsp:txXfrm>
        <a:off x="9812960" y="0"/>
        <a:ext cx="2210886" cy="5750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7289C-DEE7-4380-82E9-101EB8294928}">
      <dsp:nvSpPr>
        <dsp:cNvPr id="0" name=""/>
        <dsp:cNvSpPr/>
      </dsp:nvSpPr>
      <dsp:spPr>
        <a:xfrm rot="5400000">
          <a:off x="-170921" y="171741"/>
          <a:ext cx="1139477" cy="797634"/>
        </a:xfrm>
        <a:prstGeom prst="chevron">
          <a:avLst/>
        </a:prstGeom>
        <a:solidFill>
          <a:schemeClr val="accent1">
            <a:tint val="65000"/>
          </a:schemeClr>
        </a:soli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Define</a:t>
          </a:r>
        </a:p>
      </dsp:txBody>
      <dsp:txXfrm rot="-5400000">
        <a:off x="1" y="399636"/>
        <a:ext cx="797634" cy="341843"/>
      </dsp:txXfrm>
    </dsp:sp>
    <dsp:sp modelId="{CF65690A-4226-4A88-8954-A6B8E49D016E}">
      <dsp:nvSpPr>
        <dsp:cNvPr id="0" name=""/>
        <dsp:cNvSpPr/>
      </dsp:nvSpPr>
      <dsp:spPr>
        <a:xfrm rot="5400000">
          <a:off x="5657126" y="-4858673"/>
          <a:ext cx="740660" cy="1045964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Identify the problem and scope.</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Complete Problem Definition Worksheet</a:t>
          </a:r>
          <a:endParaRPr lang="en-US" sz="2100" kern="1200" dirty="0"/>
        </a:p>
      </dsp:txBody>
      <dsp:txXfrm rot="-5400000">
        <a:off x="797634" y="36975"/>
        <a:ext cx="10423489" cy="668348"/>
      </dsp:txXfrm>
    </dsp:sp>
    <dsp:sp modelId="{76314116-5FED-4DCA-9FDA-7CB542091AEE}">
      <dsp:nvSpPr>
        <dsp:cNvPr id="0" name=""/>
        <dsp:cNvSpPr/>
      </dsp:nvSpPr>
      <dsp:spPr>
        <a:xfrm rot="5400000">
          <a:off x="-170921" y="1194561"/>
          <a:ext cx="1139477" cy="797634"/>
        </a:xfrm>
        <a:prstGeom prst="chevron">
          <a:avLst/>
        </a:prstGeom>
        <a:solidFill>
          <a:schemeClr val="accent2">
            <a:tint val="65000"/>
          </a:schemeClr>
        </a:soli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Measure</a:t>
          </a:r>
        </a:p>
      </dsp:txBody>
      <dsp:txXfrm rot="-5400000">
        <a:off x="1" y="1422456"/>
        <a:ext cx="797634" cy="341843"/>
      </dsp:txXfrm>
    </dsp:sp>
    <dsp:sp modelId="{D4FEF3DD-65A4-4125-8B4B-F884E39CAE48}">
      <dsp:nvSpPr>
        <dsp:cNvPr id="0" name=""/>
        <dsp:cNvSpPr/>
      </dsp:nvSpPr>
      <dsp:spPr>
        <a:xfrm rot="5400000">
          <a:off x="5657126" y="-3835852"/>
          <a:ext cx="740660" cy="1045964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Process Map, identify CVA, BVA, NVA</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Measure effort required for each step in the process map</a:t>
          </a:r>
          <a:endParaRPr lang="en-US" sz="2100" kern="1200" dirty="0"/>
        </a:p>
      </dsp:txBody>
      <dsp:txXfrm rot="-5400000">
        <a:off x="797634" y="1059796"/>
        <a:ext cx="10423489" cy="668348"/>
      </dsp:txXfrm>
    </dsp:sp>
    <dsp:sp modelId="{B8D33BA0-064D-48AB-B2C9-D68C89EF0A77}">
      <dsp:nvSpPr>
        <dsp:cNvPr id="0" name=""/>
        <dsp:cNvSpPr/>
      </dsp:nvSpPr>
      <dsp:spPr>
        <a:xfrm rot="5400000">
          <a:off x="-170921" y="2217382"/>
          <a:ext cx="1139477" cy="797634"/>
        </a:xfrm>
        <a:prstGeom prst="chevron">
          <a:avLst/>
        </a:prstGeom>
        <a:solidFill>
          <a:schemeClr val="accent3">
            <a:tint val="65000"/>
          </a:schemeClr>
        </a:solidFill>
        <a:ln w="9525"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Analyze</a:t>
          </a:r>
        </a:p>
      </dsp:txBody>
      <dsp:txXfrm rot="-5400000">
        <a:off x="1" y="2445277"/>
        <a:ext cx="797634" cy="341843"/>
      </dsp:txXfrm>
    </dsp:sp>
    <dsp:sp modelId="{25C86FCF-7A40-49F4-BA4A-FD0B8971623F}">
      <dsp:nvSpPr>
        <dsp:cNvPr id="0" name=""/>
        <dsp:cNvSpPr/>
      </dsp:nvSpPr>
      <dsp:spPr>
        <a:xfrm rot="5400000">
          <a:off x="5657126" y="-2813031"/>
          <a:ext cx="740660" cy="1045964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Analyze Data</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Determine Root causes</a:t>
          </a:r>
          <a:endParaRPr lang="en-US" sz="2100" kern="1200" dirty="0"/>
        </a:p>
      </dsp:txBody>
      <dsp:txXfrm rot="-5400000">
        <a:off x="797634" y="2082617"/>
        <a:ext cx="10423489" cy="668348"/>
      </dsp:txXfrm>
    </dsp:sp>
    <dsp:sp modelId="{68481D62-5E2F-4565-83D1-363B298C76DA}">
      <dsp:nvSpPr>
        <dsp:cNvPr id="0" name=""/>
        <dsp:cNvSpPr/>
      </dsp:nvSpPr>
      <dsp:spPr>
        <a:xfrm rot="5400000">
          <a:off x="-170921" y="3240203"/>
          <a:ext cx="1139477" cy="797634"/>
        </a:xfrm>
        <a:prstGeom prst="chevron">
          <a:avLst/>
        </a:prstGeom>
        <a:solidFill>
          <a:schemeClr val="accent4">
            <a:tint val="65000"/>
          </a:schemeClr>
        </a:solidFill>
        <a:ln w="9525"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Improve</a:t>
          </a:r>
        </a:p>
      </dsp:txBody>
      <dsp:txXfrm rot="-5400000">
        <a:off x="1" y="3468098"/>
        <a:ext cx="797634" cy="341843"/>
      </dsp:txXfrm>
    </dsp:sp>
    <dsp:sp modelId="{76E21EA7-96BF-4DDC-A945-CC916A3101CD}">
      <dsp:nvSpPr>
        <dsp:cNvPr id="0" name=""/>
        <dsp:cNvSpPr/>
      </dsp:nvSpPr>
      <dsp:spPr>
        <a:xfrm rot="5400000">
          <a:off x="5657126" y="-1790210"/>
          <a:ext cx="740660" cy="1045964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Identify and implement process improvements</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Verify improvements through SQL &amp; other tools</a:t>
          </a:r>
          <a:endParaRPr lang="en-US" sz="2100" kern="1200" dirty="0"/>
        </a:p>
      </dsp:txBody>
      <dsp:txXfrm rot="-5400000">
        <a:off x="797634" y="3105438"/>
        <a:ext cx="10423489" cy="668348"/>
      </dsp:txXfrm>
    </dsp:sp>
    <dsp:sp modelId="{A49089A4-1F48-4103-B271-B04749EE78CB}">
      <dsp:nvSpPr>
        <dsp:cNvPr id="0" name=""/>
        <dsp:cNvSpPr/>
      </dsp:nvSpPr>
      <dsp:spPr>
        <a:xfrm rot="5400000">
          <a:off x="-170921" y="4263024"/>
          <a:ext cx="1139477" cy="797634"/>
        </a:xfrm>
        <a:prstGeom prst="chevron">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Control</a:t>
          </a:r>
        </a:p>
      </dsp:txBody>
      <dsp:txXfrm rot="-5400000">
        <a:off x="1" y="4490919"/>
        <a:ext cx="797634" cy="341843"/>
      </dsp:txXfrm>
    </dsp:sp>
    <dsp:sp modelId="{3897FCF8-2701-4970-BDDA-C8E3882F613F}">
      <dsp:nvSpPr>
        <dsp:cNvPr id="0" name=""/>
        <dsp:cNvSpPr/>
      </dsp:nvSpPr>
      <dsp:spPr>
        <a:xfrm rot="5400000">
          <a:off x="5657126" y="-767389"/>
          <a:ext cx="740660" cy="1045964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Put a control plan in place; ensure the problem stays fixed.</a:t>
          </a:r>
        </a:p>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ea typeface="Times New Roman" panose="02020603050405020304" pitchFamily="18" charset="0"/>
              <a:cs typeface="Times New Roman" panose="02020603050405020304" pitchFamily="18" charset="0"/>
            </a:rPr>
            <a:t>Prepare Control Charts to stay Alert</a:t>
          </a:r>
        </a:p>
      </dsp:txBody>
      <dsp:txXfrm rot="-5400000">
        <a:off x="797634" y="4128259"/>
        <a:ext cx="10423489" cy="668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1D021-79BE-40AE-9590-70F7E0557DC9}">
      <dsp:nvSpPr>
        <dsp:cNvPr id="0" name=""/>
        <dsp:cNvSpPr/>
      </dsp:nvSpPr>
      <dsp:spPr>
        <a:xfrm>
          <a:off x="645248" y="452130"/>
          <a:ext cx="1268733" cy="41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Separate RTE Files from every AM</a:t>
          </a:r>
        </a:p>
      </dsp:txBody>
      <dsp:txXfrm>
        <a:off x="645248" y="452130"/>
        <a:ext cx="1268733" cy="418105"/>
      </dsp:txXfrm>
    </dsp:sp>
    <dsp:sp modelId="{874A248D-28A8-47CD-81B3-A6C5D73DA5C7}">
      <dsp:nvSpPr>
        <dsp:cNvPr id="0" name=""/>
        <dsp:cNvSpPr/>
      </dsp:nvSpPr>
      <dsp:spPr>
        <a:xfrm>
          <a:off x="645248" y="1333771"/>
          <a:ext cx="1268733" cy="783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AMs to copy their files with RTE numbers in a shared location</a:t>
          </a:r>
        </a:p>
      </dsp:txBody>
      <dsp:txXfrm>
        <a:off x="645248" y="1333771"/>
        <a:ext cx="1268733" cy="783325"/>
      </dsp:txXfrm>
    </dsp:sp>
    <dsp:sp modelId="{0CD1FCE3-BE49-4302-8829-9C5AA9679A27}">
      <dsp:nvSpPr>
        <dsp:cNvPr id="0" name=""/>
        <dsp:cNvSpPr/>
      </dsp:nvSpPr>
      <dsp:spPr>
        <a:xfrm>
          <a:off x="643806" y="324968"/>
          <a:ext cx="100922" cy="100922"/>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E73DB-19CC-4782-9F79-FA93DA06E9C6}">
      <dsp:nvSpPr>
        <dsp:cNvPr id="0" name=""/>
        <dsp:cNvSpPr/>
      </dsp:nvSpPr>
      <dsp:spPr>
        <a:xfrm>
          <a:off x="714451" y="183678"/>
          <a:ext cx="100922" cy="100922"/>
        </a:xfrm>
        <a:prstGeom prst="ellipse">
          <a:avLst/>
        </a:prstGeom>
        <a:solidFill>
          <a:schemeClr val="accent3">
            <a:hueOff val="-166149"/>
            <a:satOff val="1390"/>
            <a:lumOff val="26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28C9C1-B0BE-43E7-AC67-29D4713663A5}">
      <dsp:nvSpPr>
        <dsp:cNvPr id="0" name=""/>
        <dsp:cNvSpPr/>
      </dsp:nvSpPr>
      <dsp:spPr>
        <a:xfrm>
          <a:off x="884000" y="211936"/>
          <a:ext cx="158591" cy="158591"/>
        </a:xfrm>
        <a:prstGeom prst="ellipse">
          <a:avLst/>
        </a:prstGeom>
        <a:solidFill>
          <a:schemeClr val="accent3">
            <a:hueOff val="-332297"/>
            <a:satOff val="2781"/>
            <a:lumOff val="5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B198E-FD23-4AD4-854E-78224D46019E}">
      <dsp:nvSpPr>
        <dsp:cNvPr id="0" name=""/>
        <dsp:cNvSpPr/>
      </dsp:nvSpPr>
      <dsp:spPr>
        <a:xfrm>
          <a:off x="1025291" y="56516"/>
          <a:ext cx="100922" cy="100922"/>
        </a:xfrm>
        <a:prstGeom prst="ellipse">
          <a:avLst/>
        </a:prstGeom>
        <a:solidFill>
          <a:schemeClr val="accent3">
            <a:hueOff val="-498446"/>
            <a:satOff val="4171"/>
            <a:lumOff val="78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E4CEA-11CF-4FE6-87FB-F76DCDB6E119}">
      <dsp:nvSpPr>
        <dsp:cNvPr id="0" name=""/>
        <dsp:cNvSpPr/>
      </dsp:nvSpPr>
      <dsp:spPr>
        <a:xfrm>
          <a:off x="1208969" y="0"/>
          <a:ext cx="100922" cy="100922"/>
        </a:xfrm>
        <a:prstGeom prst="ellipse">
          <a:avLst/>
        </a:prstGeom>
        <a:solidFill>
          <a:schemeClr val="accent3">
            <a:hueOff val="-664595"/>
            <a:satOff val="5561"/>
            <a:lumOff val="10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39854-9153-4255-B6C6-470D3AD13B99}">
      <dsp:nvSpPr>
        <dsp:cNvPr id="0" name=""/>
        <dsp:cNvSpPr/>
      </dsp:nvSpPr>
      <dsp:spPr>
        <a:xfrm>
          <a:off x="1435035" y="98903"/>
          <a:ext cx="100922" cy="100922"/>
        </a:xfrm>
        <a:prstGeom prst="ellipse">
          <a:avLst/>
        </a:prstGeom>
        <a:solidFill>
          <a:schemeClr val="accent3">
            <a:hueOff val="-830744"/>
            <a:satOff val="6951"/>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C26F3A-8ABA-4916-B2AD-8B33A54C5049}">
      <dsp:nvSpPr>
        <dsp:cNvPr id="0" name=""/>
        <dsp:cNvSpPr/>
      </dsp:nvSpPr>
      <dsp:spPr>
        <a:xfrm>
          <a:off x="1576325" y="169548"/>
          <a:ext cx="158591" cy="158591"/>
        </a:xfrm>
        <a:prstGeom prst="ellipse">
          <a:avLst/>
        </a:prstGeom>
        <a:solidFill>
          <a:schemeClr val="accent3">
            <a:hueOff val="-996892"/>
            <a:satOff val="8342"/>
            <a:lumOff val="15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14273-6B08-4EE6-9B86-BE3EC2935FC7}">
      <dsp:nvSpPr>
        <dsp:cNvPr id="0" name=""/>
        <dsp:cNvSpPr/>
      </dsp:nvSpPr>
      <dsp:spPr>
        <a:xfrm>
          <a:off x="1774133" y="324968"/>
          <a:ext cx="100922" cy="100922"/>
        </a:xfrm>
        <a:prstGeom prst="ellipse">
          <a:avLst/>
        </a:prstGeom>
        <a:solidFill>
          <a:schemeClr val="accent3">
            <a:hueOff val="-1163041"/>
            <a:satOff val="9732"/>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13B2F8-E387-4BC6-B7CD-B394EC9CE77C}">
      <dsp:nvSpPr>
        <dsp:cNvPr id="0" name=""/>
        <dsp:cNvSpPr/>
      </dsp:nvSpPr>
      <dsp:spPr>
        <a:xfrm>
          <a:off x="1858907" y="480388"/>
          <a:ext cx="100922" cy="100922"/>
        </a:xfrm>
        <a:prstGeom prst="ellipse">
          <a:avLst/>
        </a:prstGeom>
        <a:solidFill>
          <a:schemeClr val="accent3">
            <a:hueOff val="-1329190"/>
            <a:satOff val="11122"/>
            <a:lumOff val="20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B59E1C-ED49-47D6-9D1A-7081814D60CB}">
      <dsp:nvSpPr>
        <dsp:cNvPr id="0" name=""/>
        <dsp:cNvSpPr/>
      </dsp:nvSpPr>
      <dsp:spPr>
        <a:xfrm>
          <a:off x="1124195" y="183678"/>
          <a:ext cx="259513" cy="259513"/>
        </a:xfrm>
        <a:prstGeom prst="ellipse">
          <a:avLst/>
        </a:prstGeom>
        <a:solidFill>
          <a:schemeClr val="accent3">
            <a:hueOff val="-1495338"/>
            <a:satOff val="12512"/>
            <a:lumOff val="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C6681-1B29-4536-A50C-3D9F5BC442E7}">
      <dsp:nvSpPr>
        <dsp:cNvPr id="0" name=""/>
        <dsp:cNvSpPr/>
      </dsp:nvSpPr>
      <dsp:spPr>
        <a:xfrm>
          <a:off x="573161" y="720583"/>
          <a:ext cx="100922" cy="100922"/>
        </a:xfrm>
        <a:prstGeom prst="ellipse">
          <a:avLst/>
        </a:prstGeom>
        <a:solidFill>
          <a:schemeClr val="accent3">
            <a:hueOff val="-1661487"/>
            <a:satOff val="13903"/>
            <a:lumOff val="261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781CB-DD58-449F-BC25-EFAD0F344977}">
      <dsp:nvSpPr>
        <dsp:cNvPr id="0" name=""/>
        <dsp:cNvSpPr/>
      </dsp:nvSpPr>
      <dsp:spPr>
        <a:xfrm>
          <a:off x="657935" y="847744"/>
          <a:ext cx="158591" cy="158591"/>
        </a:xfrm>
        <a:prstGeom prst="ellipse">
          <a:avLst/>
        </a:prstGeom>
        <a:solidFill>
          <a:schemeClr val="accent3">
            <a:hueOff val="-1827636"/>
            <a:satOff val="15293"/>
            <a:lumOff val="287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357B6E-B69F-4A30-9409-0FBBEF3E0CD3}">
      <dsp:nvSpPr>
        <dsp:cNvPr id="0" name=""/>
        <dsp:cNvSpPr/>
      </dsp:nvSpPr>
      <dsp:spPr>
        <a:xfrm>
          <a:off x="869871" y="960777"/>
          <a:ext cx="230678" cy="230678"/>
        </a:xfrm>
        <a:prstGeom prst="ellipse">
          <a:avLst/>
        </a:prstGeom>
        <a:solidFill>
          <a:schemeClr val="accent3">
            <a:hueOff val="-1993785"/>
            <a:satOff val="16683"/>
            <a:lumOff val="313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8B0EC-EC8D-437B-A2D7-164BD068A9F0}">
      <dsp:nvSpPr>
        <dsp:cNvPr id="0" name=""/>
        <dsp:cNvSpPr/>
      </dsp:nvSpPr>
      <dsp:spPr>
        <a:xfrm>
          <a:off x="1166582" y="1144455"/>
          <a:ext cx="100922" cy="100922"/>
        </a:xfrm>
        <a:prstGeom prst="ellipse">
          <a:avLst/>
        </a:prstGeom>
        <a:solidFill>
          <a:schemeClr val="accent3">
            <a:hueOff val="-2159933"/>
            <a:satOff val="18074"/>
            <a:lumOff val="3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CA138D-345E-44F7-8640-B8FB94E96211}">
      <dsp:nvSpPr>
        <dsp:cNvPr id="0" name=""/>
        <dsp:cNvSpPr/>
      </dsp:nvSpPr>
      <dsp:spPr>
        <a:xfrm>
          <a:off x="1223098" y="960777"/>
          <a:ext cx="158591" cy="158591"/>
        </a:xfrm>
        <a:prstGeom prst="ellipse">
          <a:avLst/>
        </a:prstGeom>
        <a:solidFill>
          <a:schemeClr val="accent3">
            <a:hueOff val="-2326082"/>
            <a:satOff val="19464"/>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26CCE-68EC-4585-83DD-E304BE47984A}">
      <dsp:nvSpPr>
        <dsp:cNvPr id="0" name=""/>
        <dsp:cNvSpPr/>
      </dsp:nvSpPr>
      <dsp:spPr>
        <a:xfrm>
          <a:off x="1364389" y="1158584"/>
          <a:ext cx="100922" cy="100922"/>
        </a:xfrm>
        <a:prstGeom prst="ellipse">
          <a:avLst/>
        </a:prstGeom>
        <a:solidFill>
          <a:schemeClr val="accent3">
            <a:hueOff val="-2492230"/>
            <a:satOff val="2085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F0F2F-F464-4BA9-8DAA-629884900B42}">
      <dsp:nvSpPr>
        <dsp:cNvPr id="0" name=""/>
        <dsp:cNvSpPr/>
      </dsp:nvSpPr>
      <dsp:spPr>
        <a:xfrm>
          <a:off x="1491551" y="932519"/>
          <a:ext cx="230678" cy="230678"/>
        </a:xfrm>
        <a:prstGeom prst="ellipse">
          <a:avLst/>
        </a:prstGeom>
        <a:solidFill>
          <a:schemeClr val="accent3">
            <a:hueOff val="-2658379"/>
            <a:satOff val="22244"/>
            <a:lumOff val="41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972DD-D24A-421B-8BBB-D3B35A98781A}">
      <dsp:nvSpPr>
        <dsp:cNvPr id="0" name=""/>
        <dsp:cNvSpPr/>
      </dsp:nvSpPr>
      <dsp:spPr>
        <a:xfrm>
          <a:off x="1802391" y="876003"/>
          <a:ext cx="158591" cy="158591"/>
        </a:xfrm>
        <a:prstGeom prst="ellipse">
          <a:avLst/>
        </a:prstGeom>
        <a:solidFill>
          <a:schemeClr val="accent3">
            <a:hueOff val="-2824528"/>
            <a:satOff val="23635"/>
            <a:lumOff val="44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71CA3-0C95-4811-A037-5364DBFB4B7E}">
      <dsp:nvSpPr>
        <dsp:cNvPr id="0" name=""/>
        <dsp:cNvSpPr/>
      </dsp:nvSpPr>
      <dsp:spPr>
        <a:xfrm>
          <a:off x="1960982" y="211701"/>
          <a:ext cx="465761" cy="889189"/>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306FE1-5C03-4688-BD2A-EEB28A1DF657}">
      <dsp:nvSpPr>
        <dsp:cNvPr id="0" name=""/>
        <dsp:cNvSpPr/>
      </dsp:nvSpPr>
      <dsp:spPr>
        <a:xfrm>
          <a:off x="2342060" y="211701"/>
          <a:ext cx="465761" cy="889189"/>
        </a:xfrm>
        <a:prstGeom prst="chevron">
          <a:avLst>
            <a:gd name="adj" fmla="val 62310"/>
          </a:avLst>
        </a:prstGeom>
        <a:solidFill>
          <a:schemeClr val="accent3">
            <a:hueOff val="-2990677"/>
            <a:satOff val="25025"/>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C4B7E8-B1EF-4862-BF58-9D38268F9ED5}">
      <dsp:nvSpPr>
        <dsp:cNvPr id="0" name=""/>
        <dsp:cNvSpPr/>
      </dsp:nvSpPr>
      <dsp:spPr>
        <a:xfrm>
          <a:off x="2903091" y="148620"/>
          <a:ext cx="1079719" cy="1079719"/>
        </a:xfrm>
        <a:prstGeom prst="ellipse">
          <a:avLst/>
        </a:prstGeom>
        <a:solidFill>
          <a:schemeClr val="accent3">
            <a:hueOff val="-2990677"/>
            <a:satOff val="25025"/>
            <a:lumOff val="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dirty="0"/>
            <a:t>One Consolidated RTE File produced by the new process</a:t>
          </a:r>
        </a:p>
      </dsp:txBody>
      <dsp:txXfrm>
        <a:off x="3061212" y="306741"/>
        <a:ext cx="763477" cy="763477"/>
      </dsp:txXfrm>
    </dsp:sp>
    <dsp:sp modelId="{639A4975-1B6A-47EF-AF4F-12AA478CFF86}">
      <dsp:nvSpPr>
        <dsp:cNvPr id="0" name=""/>
        <dsp:cNvSpPr/>
      </dsp:nvSpPr>
      <dsp:spPr>
        <a:xfrm>
          <a:off x="2807821" y="1333771"/>
          <a:ext cx="1270258" cy="783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New ETL Process  which picks available file and consolidates for processing</a:t>
          </a:r>
        </a:p>
      </dsp:txBody>
      <dsp:txXfrm>
        <a:off x="2807821" y="1333771"/>
        <a:ext cx="1270258" cy="783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2AABD-CEA5-40F0-A710-9CFD76AF4EBF}">
      <dsp:nvSpPr>
        <dsp:cNvPr id="0" name=""/>
        <dsp:cNvSpPr/>
      </dsp:nvSpPr>
      <dsp:spPr>
        <a:xfrm>
          <a:off x="0" y="1629861"/>
          <a:ext cx="2250988" cy="0"/>
        </a:xfrm>
        <a:prstGeom prst="line">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9BE93-543B-4A29-A4D3-ACAC8F9C8485}">
      <dsp:nvSpPr>
        <dsp:cNvPr id="0" name=""/>
        <dsp:cNvSpPr/>
      </dsp:nvSpPr>
      <dsp:spPr>
        <a:xfrm>
          <a:off x="0" y="929810"/>
          <a:ext cx="2250988" cy="0"/>
        </a:xfrm>
        <a:prstGeom prst="line">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8A5D67-A9CC-4F49-91F2-5F7C975FB280}">
      <dsp:nvSpPr>
        <dsp:cNvPr id="0" name=""/>
        <dsp:cNvSpPr/>
      </dsp:nvSpPr>
      <dsp:spPr>
        <a:xfrm>
          <a:off x="0" y="229758"/>
          <a:ext cx="2250988" cy="0"/>
        </a:xfrm>
        <a:prstGeom prst="line">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FBC99-05A5-457A-A8FB-3ECA8F907F8F}">
      <dsp:nvSpPr>
        <dsp:cNvPr id="0" name=""/>
        <dsp:cNvSpPr/>
      </dsp:nvSpPr>
      <dsp:spPr>
        <a:xfrm>
          <a:off x="585256" y="256"/>
          <a:ext cx="1665731" cy="22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Client1</a:t>
          </a:r>
        </a:p>
      </dsp:txBody>
      <dsp:txXfrm>
        <a:off x="585256" y="256"/>
        <a:ext cx="1665731" cy="229502"/>
      </dsp:txXfrm>
    </dsp:sp>
    <dsp:sp modelId="{5185506C-69A5-42E6-824D-64F4B8DD76B1}">
      <dsp:nvSpPr>
        <dsp:cNvPr id="0" name=""/>
        <dsp:cNvSpPr/>
      </dsp:nvSpPr>
      <dsp:spPr>
        <a:xfrm>
          <a:off x="0" y="256"/>
          <a:ext cx="585256" cy="229502"/>
        </a:xfrm>
        <a:prstGeom prst="round2SameRect">
          <a:avLst>
            <a:gd name="adj1" fmla="val 16670"/>
            <a:gd name="adj2" fmla="val 0"/>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AM1</a:t>
          </a:r>
        </a:p>
      </dsp:txBody>
      <dsp:txXfrm>
        <a:off x="11205" y="11461"/>
        <a:ext cx="562846" cy="218297"/>
      </dsp:txXfrm>
    </dsp:sp>
    <dsp:sp modelId="{513709DC-3CC4-410B-A405-921E75ED390A}">
      <dsp:nvSpPr>
        <dsp:cNvPr id="0" name=""/>
        <dsp:cNvSpPr/>
      </dsp:nvSpPr>
      <dsp:spPr>
        <a:xfrm>
          <a:off x="0" y="229758"/>
          <a:ext cx="2250988" cy="45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400050">
            <a:lnSpc>
              <a:spcPct val="90000"/>
            </a:lnSpc>
            <a:spcBef>
              <a:spcPct val="0"/>
            </a:spcBef>
            <a:spcAft>
              <a:spcPct val="15000"/>
            </a:spcAft>
            <a:buChar char="•"/>
          </a:pPr>
          <a:r>
            <a:rPr lang="en-US" sz="900" kern="1200" dirty="0"/>
            <a:t>AM1 collects RTE number from Client1 and store the information in File1</a:t>
          </a:r>
        </a:p>
      </dsp:txBody>
      <dsp:txXfrm>
        <a:off x="0" y="229758"/>
        <a:ext cx="2250988" cy="459073"/>
      </dsp:txXfrm>
    </dsp:sp>
    <dsp:sp modelId="{20228187-EAB0-4DE3-9387-5DBFF9D4A10F}">
      <dsp:nvSpPr>
        <dsp:cNvPr id="0" name=""/>
        <dsp:cNvSpPr/>
      </dsp:nvSpPr>
      <dsp:spPr>
        <a:xfrm>
          <a:off x="585256" y="700307"/>
          <a:ext cx="1665731" cy="22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Client2</a:t>
          </a:r>
        </a:p>
      </dsp:txBody>
      <dsp:txXfrm>
        <a:off x="585256" y="700307"/>
        <a:ext cx="1665731" cy="229502"/>
      </dsp:txXfrm>
    </dsp:sp>
    <dsp:sp modelId="{12240EBA-F30E-4DF7-8FB0-18EEEF31383A}">
      <dsp:nvSpPr>
        <dsp:cNvPr id="0" name=""/>
        <dsp:cNvSpPr/>
      </dsp:nvSpPr>
      <dsp:spPr>
        <a:xfrm>
          <a:off x="0" y="700307"/>
          <a:ext cx="585256" cy="229502"/>
        </a:xfrm>
        <a:prstGeom prst="round2SameRect">
          <a:avLst>
            <a:gd name="adj1" fmla="val 16670"/>
            <a:gd name="adj2" fmla="val 0"/>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AM2</a:t>
          </a:r>
        </a:p>
      </dsp:txBody>
      <dsp:txXfrm>
        <a:off x="11205" y="711512"/>
        <a:ext cx="562846" cy="218297"/>
      </dsp:txXfrm>
    </dsp:sp>
    <dsp:sp modelId="{20794E89-8135-461D-8037-7D47944252FF}">
      <dsp:nvSpPr>
        <dsp:cNvPr id="0" name=""/>
        <dsp:cNvSpPr/>
      </dsp:nvSpPr>
      <dsp:spPr>
        <a:xfrm>
          <a:off x="0" y="929810"/>
          <a:ext cx="2250988" cy="45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400050">
            <a:lnSpc>
              <a:spcPct val="90000"/>
            </a:lnSpc>
            <a:spcBef>
              <a:spcPct val="0"/>
            </a:spcBef>
            <a:spcAft>
              <a:spcPct val="15000"/>
            </a:spcAft>
            <a:buChar char="•"/>
          </a:pPr>
          <a:r>
            <a:rPr lang="en-US" sz="900" kern="1200" dirty="0"/>
            <a:t>AM2 collects RTE number from Client2 and store the information in File2</a:t>
          </a:r>
        </a:p>
      </dsp:txBody>
      <dsp:txXfrm>
        <a:off x="0" y="929810"/>
        <a:ext cx="2250988" cy="459073"/>
      </dsp:txXfrm>
    </dsp:sp>
    <dsp:sp modelId="{20C513EB-F893-473D-ADDF-3B6E1E00C64C}">
      <dsp:nvSpPr>
        <dsp:cNvPr id="0" name=""/>
        <dsp:cNvSpPr/>
      </dsp:nvSpPr>
      <dsp:spPr>
        <a:xfrm>
          <a:off x="585256" y="1400359"/>
          <a:ext cx="1665731" cy="22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Client n</a:t>
          </a:r>
        </a:p>
      </dsp:txBody>
      <dsp:txXfrm>
        <a:off x="585256" y="1400359"/>
        <a:ext cx="1665731" cy="229502"/>
      </dsp:txXfrm>
    </dsp:sp>
    <dsp:sp modelId="{4B4B6807-A901-4F1D-AC52-08E344EDD253}">
      <dsp:nvSpPr>
        <dsp:cNvPr id="0" name=""/>
        <dsp:cNvSpPr/>
      </dsp:nvSpPr>
      <dsp:spPr>
        <a:xfrm>
          <a:off x="0" y="1400359"/>
          <a:ext cx="585256" cy="229502"/>
        </a:xfrm>
        <a:prstGeom prst="round2SameRect">
          <a:avLst>
            <a:gd name="adj1" fmla="val 16670"/>
            <a:gd name="adj2" fmla="val 0"/>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err="1"/>
            <a:t>AMn</a:t>
          </a:r>
          <a:endParaRPr lang="en-US" sz="1200" kern="1200" dirty="0"/>
        </a:p>
      </dsp:txBody>
      <dsp:txXfrm>
        <a:off x="11205" y="1411564"/>
        <a:ext cx="562846" cy="218297"/>
      </dsp:txXfrm>
    </dsp:sp>
    <dsp:sp modelId="{5B3D63DE-F762-4099-B6C7-B8ACEEA606A7}">
      <dsp:nvSpPr>
        <dsp:cNvPr id="0" name=""/>
        <dsp:cNvSpPr/>
      </dsp:nvSpPr>
      <dsp:spPr>
        <a:xfrm>
          <a:off x="0" y="1629861"/>
          <a:ext cx="2250988" cy="45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400050">
            <a:lnSpc>
              <a:spcPct val="90000"/>
            </a:lnSpc>
            <a:spcBef>
              <a:spcPct val="0"/>
            </a:spcBef>
            <a:spcAft>
              <a:spcPct val="15000"/>
            </a:spcAft>
            <a:buChar char="•"/>
          </a:pPr>
          <a:r>
            <a:rPr lang="en-US" sz="900" kern="1200" dirty="0"/>
            <a:t>AM n collects RTE number from Client n and store the information in File n</a:t>
          </a:r>
        </a:p>
      </dsp:txBody>
      <dsp:txXfrm>
        <a:off x="0" y="1629861"/>
        <a:ext cx="2250988" cy="4590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54124-9A94-409D-AA71-8D14768A3142}">
      <dsp:nvSpPr>
        <dsp:cNvPr id="0" name=""/>
        <dsp:cNvSpPr/>
      </dsp:nvSpPr>
      <dsp:spPr>
        <a:xfrm>
          <a:off x="902185" y="1485563"/>
          <a:ext cx="1102670" cy="1102670"/>
        </a:xfrm>
        <a:prstGeom prst="gear9">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Process n</a:t>
          </a:r>
        </a:p>
      </dsp:txBody>
      <dsp:txXfrm>
        <a:off x="1123871" y="1743858"/>
        <a:ext cx="659298" cy="566795"/>
      </dsp:txXfrm>
    </dsp:sp>
    <dsp:sp modelId="{2DEDAAC0-2ECA-48E0-B139-21CBD6B22BF9}">
      <dsp:nvSpPr>
        <dsp:cNvPr id="0" name=""/>
        <dsp:cNvSpPr/>
      </dsp:nvSpPr>
      <dsp:spPr>
        <a:xfrm>
          <a:off x="260631" y="1224932"/>
          <a:ext cx="801942" cy="801942"/>
        </a:xfrm>
        <a:prstGeom prst="gear6">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Process 2</a:t>
          </a:r>
        </a:p>
      </dsp:txBody>
      <dsp:txXfrm>
        <a:off x="462522" y="1428044"/>
        <a:ext cx="398160" cy="395718"/>
      </dsp:txXfrm>
    </dsp:sp>
    <dsp:sp modelId="{AB1B6F9C-2E77-4E93-B6D2-7461355F3D47}">
      <dsp:nvSpPr>
        <dsp:cNvPr id="0" name=""/>
        <dsp:cNvSpPr/>
      </dsp:nvSpPr>
      <dsp:spPr>
        <a:xfrm rot="20700000">
          <a:off x="709800" y="671674"/>
          <a:ext cx="785739" cy="785739"/>
        </a:xfrm>
        <a:prstGeom prst="gear6">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Process 1</a:t>
          </a:r>
        </a:p>
      </dsp:txBody>
      <dsp:txXfrm rot="-20700000">
        <a:off x="882136" y="844009"/>
        <a:ext cx="441068" cy="441068"/>
      </dsp:txXfrm>
    </dsp:sp>
    <dsp:sp modelId="{BDD1268B-933C-488A-AF04-17A546D3527F}">
      <dsp:nvSpPr>
        <dsp:cNvPr id="0" name=""/>
        <dsp:cNvSpPr/>
      </dsp:nvSpPr>
      <dsp:spPr>
        <a:xfrm>
          <a:off x="795407" y="1331278"/>
          <a:ext cx="1411418" cy="1411418"/>
        </a:xfrm>
        <a:prstGeom prst="circularArrow">
          <a:avLst>
            <a:gd name="adj1" fmla="val 4687"/>
            <a:gd name="adj2" fmla="val 299029"/>
            <a:gd name="adj3" fmla="val 2421528"/>
            <a:gd name="adj4" fmla="val 16082751"/>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9E5A54-6671-42A7-A6A2-92426D24B00C}">
      <dsp:nvSpPr>
        <dsp:cNvPr id="0" name=""/>
        <dsp:cNvSpPr/>
      </dsp:nvSpPr>
      <dsp:spPr>
        <a:xfrm>
          <a:off x="118608" y="1056888"/>
          <a:ext cx="1025483" cy="1025483"/>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37A201-0134-4E2D-A93B-42010FE08406}">
      <dsp:nvSpPr>
        <dsp:cNvPr id="0" name=""/>
        <dsp:cNvSpPr/>
      </dsp:nvSpPr>
      <dsp:spPr>
        <a:xfrm>
          <a:off x="528051" y="508963"/>
          <a:ext cx="1105678" cy="1105678"/>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E6B73-3A4E-466C-A580-C4083002CD17}">
      <dsp:nvSpPr>
        <dsp:cNvPr id="0" name=""/>
        <dsp:cNvSpPr/>
      </dsp:nvSpPr>
      <dsp:spPr>
        <a:xfrm>
          <a:off x="449737" y="913770"/>
          <a:ext cx="872115" cy="87215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Reports</a:t>
          </a:r>
        </a:p>
      </dsp:txBody>
      <dsp:txXfrm>
        <a:off x="577455" y="1041495"/>
        <a:ext cx="616679" cy="616708"/>
      </dsp:txXfrm>
    </dsp:sp>
    <dsp:sp modelId="{005CBA98-9351-4E0B-ABE3-637BE21C11AD}">
      <dsp:nvSpPr>
        <dsp:cNvPr id="0" name=""/>
        <dsp:cNvSpPr/>
      </dsp:nvSpPr>
      <dsp:spPr>
        <a:xfrm>
          <a:off x="0" y="428851"/>
          <a:ext cx="1758040" cy="1832650"/>
        </a:xfrm>
        <a:prstGeom prst="blockArc">
          <a:avLst>
            <a:gd name="adj1" fmla="val 17527788"/>
            <a:gd name="adj2" fmla="val 4119114"/>
            <a:gd name="adj3" fmla="val 575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FAD80-B679-4B57-96CC-BD43556AE734}">
      <dsp:nvSpPr>
        <dsp:cNvPr id="0" name=""/>
        <dsp:cNvSpPr/>
      </dsp:nvSpPr>
      <dsp:spPr>
        <a:xfrm>
          <a:off x="1294492" y="583343"/>
          <a:ext cx="467195" cy="467325"/>
        </a:xfrm>
        <a:prstGeom prst="ellipse">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1214EE-1A75-4C14-82F1-D0E0A0D9CB33}">
      <dsp:nvSpPr>
        <dsp:cNvPr id="0" name=""/>
        <dsp:cNvSpPr/>
      </dsp:nvSpPr>
      <dsp:spPr>
        <a:xfrm>
          <a:off x="1797125" y="590857"/>
          <a:ext cx="625358" cy="45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10000"/>
            </a:spcAft>
            <a:buNone/>
          </a:pPr>
          <a:r>
            <a:rPr lang="en-US" sz="1000" kern="1200" dirty="0"/>
            <a:t>Client 1 RTE Report</a:t>
          </a:r>
        </a:p>
      </dsp:txBody>
      <dsp:txXfrm>
        <a:off x="1797125" y="590857"/>
        <a:ext cx="625358" cy="452298"/>
      </dsp:txXfrm>
    </dsp:sp>
    <dsp:sp modelId="{2842EE80-7C9A-40FE-9CA1-AB7777B02FEB}">
      <dsp:nvSpPr>
        <dsp:cNvPr id="0" name=""/>
        <dsp:cNvSpPr/>
      </dsp:nvSpPr>
      <dsp:spPr>
        <a:xfrm>
          <a:off x="1475065" y="1114995"/>
          <a:ext cx="467195" cy="467325"/>
        </a:xfrm>
        <a:prstGeom prst="ellipse">
          <a:avLst/>
        </a:prstGeom>
        <a:solidFill>
          <a:schemeClr val="accent3">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27A0AF-45A8-4E7A-BB33-E3CA5EAFD18A}">
      <dsp:nvSpPr>
        <dsp:cNvPr id="0" name=""/>
        <dsp:cNvSpPr/>
      </dsp:nvSpPr>
      <dsp:spPr>
        <a:xfrm>
          <a:off x="1980303" y="1121593"/>
          <a:ext cx="625358" cy="45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10000"/>
            </a:spcAft>
            <a:buNone/>
          </a:pPr>
          <a:r>
            <a:rPr lang="en-US" sz="1000" kern="1200" dirty="0"/>
            <a:t>Client 2 RTE Report</a:t>
          </a:r>
        </a:p>
      </dsp:txBody>
      <dsp:txXfrm>
        <a:off x="1980303" y="1121593"/>
        <a:ext cx="625358" cy="452298"/>
      </dsp:txXfrm>
    </dsp:sp>
    <dsp:sp modelId="{7B5CAEB7-7A40-4C5C-AAC9-5B4AE6934B0B}">
      <dsp:nvSpPr>
        <dsp:cNvPr id="0" name=""/>
        <dsp:cNvSpPr/>
      </dsp:nvSpPr>
      <dsp:spPr>
        <a:xfrm>
          <a:off x="1294492" y="1654161"/>
          <a:ext cx="467195" cy="467325"/>
        </a:xfrm>
        <a:prstGeom prst="ellipse">
          <a:avLst/>
        </a:prstGeom>
        <a:solidFill>
          <a:schemeClr val="accent4">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DB83C-CB23-47B7-964E-2B5DB1EF156F}">
      <dsp:nvSpPr>
        <dsp:cNvPr id="0" name=""/>
        <dsp:cNvSpPr/>
      </dsp:nvSpPr>
      <dsp:spPr>
        <a:xfrm>
          <a:off x="1797125" y="1663691"/>
          <a:ext cx="625358" cy="45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10000"/>
            </a:spcAft>
            <a:buNone/>
          </a:pPr>
          <a:r>
            <a:rPr lang="en-US" sz="1000" kern="1200" dirty="0"/>
            <a:t>Client n RTE Report</a:t>
          </a:r>
        </a:p>
      </dsp:txBody>
      <dsp:txXfrm>
        <a:off x="1797125" y="1663691"/>
        <a:ext cx="625358" cy="4522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8841B-44A5-4CD5-84E2-07A606F023B3}">
      <dsp:nvSpPr>
        <dsp:cNvPr id="0" name=""/>
        <dsp:cNvSpPr/>
      </dsp:nvSpPr>
      <dsp:spPr>
        <a:xfrm rot="21300000">
          <a:off x="2271671" y="564093"/>
          <a:ext cx="3239217" cy="283394"/>
        </a:xfrm>
        <a:prstGeom prst="mathMinus">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7E5CC5-6ED5-44C8-8ADE-DC40587AAB90}">
      <dsp:nvSpPr>
        <dsp:cNvPr id="0" name=""/>
        <dsp:cNvSpPr/>
      </dsp:nvSpPr>
      <dsp:spPr>
        <a:xfrm>
          <a:off x="933907" y="70579"/>
          <a:ext cx="2334768" cy="564632"/>
        </a:xfrm>
        <a:prstGeom prst="downArrow">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E749E3-619F-48CF-9898-F6A5717F1B43}">
      <dsp:nvSpPr>
        <dsp:cNvPr id="0" name=""/>
        <dsp:cNvSpPr/>
      </dsp:nvSpPr>
      <dsp:spPr>
        <a:xfrm>
          <a:off x="4124756" y="0"/>
          <a:ext cx="2490419" cy="59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New Process</a:t>
          </a:r>
        </a:p>
      </dsp:txBody>
      <dsp:txXfrm>
        <a:off x="4124756" y="0"/>
        <a:ext cx="2490419" cy="592864"/>
      </dsp:txXfrm>
    </dsp:sp>
    <dsp:sp modelId="{9DA6ED43-C7A8-45F6-B917-974D94F72B2B}">
      <dsp:nvSpPr>
        <dsp:cNvPr id="0" name=""/>
        <dsp:cNvSpPr/>
      </dsp:nvSpPr>
      <dsp:spPr>
        <a:xfrm>
          <a:off x="4513884" y="776370"/>
          <a:ext cx="2334768" cy="564632"/>
        </a:xfrm>
        <a:prstGeom prst="upArrow">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9F2CA-CDC4-4885-AD1E-EE33AF00D1DF}">
      <dsp:nvSpPr>
        <dsp:cNvPr id="0" name=""/>
        <dsp:cNvSpPr/>
      </dsp:nvSpPr>
      <dsp:spPr>
        <a:xfrm>
          <a:off x="1167384" y="818717"/>
          <a:ext cx="2490419" cy="59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Original Process</a:t>
          </a:r>
        </a:p>
      </dsp:txBody>
      <dsp:txXfrm>
        <a:off x="1167384" y="818717"/>
        <a:ext cx="2490419" cy="59286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3/17/2019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4/relationships/chartEx" Target="../charts/chartEx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4/relationships/chartEx" Target="../charts/chartEx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5.png"/><Relationship Id="rId7" Type="http://schemas.openxmlformats.org/officeDocument/2006/relationships/diagramColors" Target="../diagrams/colors8.xm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png"/><Relationship Id="rId18" Type="http://schemas.openxmlformats.org/officeDocument/2006/relationships/image" Target="../media/image5.png"/><Relationship Id="rId3" Type="http://schemas.openxmlformats.org/officeDocument/2006/relationships/diagramLayout" Target="../diagrams/layout1.xml"/><Relationship Id="rId21" Type="http://schemas.openxmlformats.org/officeDocument/2006/relationships/image" Target="../media/image8.png"/><Relationship Id="rId7" Type="http://schemas.openxmlformats.org/officeDocument/2006/relationships/diagramData" Target="../diagrams/data2.xml"/><Relationship Id="rId12" Type="http://schemas.openxmlformats.org/officeDocument/2006/relationships/image" Target="../media/image1.png"/><Relationship Id="rId17" Type="http://schemas.openxmlformats.org/officeDocument/2006/relationships/image" Target="../media/image4.png"/><Relationship Id="rId2" Type="http://schemas.openxmlformats.org/officeDocument/2006/relationships/diagramData" Target="../diagrams/data1.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2.png"/><Relationship Id="rId10" Type="http://schemas.openxmlformats.org/officeDocument/2006/relationships/diagramColors" Target="../diagrams/colors2.xml"/><Relationship Id="rId19"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slide" Target="slide9.xml"/><Relationship Id="rId22"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38EC-16A1-47BF-A97D-96AB7539C047}"/>
              </a:ext>
            </a:extLst>
          </p:cNvPr>
          <p:cNvSpPr>
            <a:spLocks noGrp="1"/>
          </p:cNvSpPr>
          <p:nvPr>
            <p:ph type="ctrTitle"/>
          </p:nvPr>
        </p:nvSpPr>
        <p:spPr/>
        <p:txBody>
          <a:bodyPr/>
          <a:lstStyle/>
          <a:p>
            <a:r>
              <a:rPr lang="en-US" dirty="0">
                <a:solidFill>
                  <a:schemeClr val="tx1"/>
                </a:solidFill>
              </a:rPr>
              <a:t>Project – Reduce Cycle Time to Report RTE Numbers</a:t>
            </a:r>
          </a:p>
        </p:txBody>
      </p:sp>
      <p:sp>
        <p:nvSpPr>
          <p:cNvPr id="3" name="Subtitle 2">
            <a:extLst>
              <a:ext uri="{FF2B5EF4-FFF2-40B4-BE49-F238E27FC236}">
                <a16:creationId xmlns:a16="http://schemas.microsoft.com/office/drawing/2014/main" id="{1556705C-7B73-4871-B575-FAB9CD611E52}"/>
              </a:ext>
            </a:extLst>
          </p:cNvPr>
          <p:cNvSpPr>
            <a:spLocks noGrp="1"/>
          </p:cNvSpPr>
          <p:nvPr>
            <p:ph type="subTitle" idx="1"/>
          </p:nvPr>
        </p:nvSpPr>
        <p:spPr/>
        <p:txBody>
          <a:bodyPr>
            <a:normAutofit fontScale="70000" lnSpcReduction="20000"/>
          </a:bodyPr>
          <a:lstStyle/>
          <a:p>
            <a:r>
              <a:rPr lang="en-US" dirty="0">
                <a:solidFill>
                  <a:schemeClr val="tx1"/>
                </a:solidFill>
              </a:rPr>
              <a:t>Submitted By</a:t>
            </a:r>
          </a:p>
          <a:p>
            <a:r>
              <a:rPr lang="en-US" dirty="0" err="1">
                <a:solidFill>
                  <a:schemeClr val="tx1"/>
                </a:solidFill>
              </a:rPr>
              <a:t>Thulasiram</a:t>
            </a:r>
            <a:r>
              <a:rPr lang="en-US" dirty="0">
                <a:solidFill>
                  <a:schemeClr val="tx1"/>
                </a:solidFill>
              </a:rPr>
              <a:t> </a:t>
            </a:r>
            <a:r>
              <a:rPr lang="en-US" dirty="0" err="1">
                <a:solidFill>
                  <a:schemeClr val="tx1"/>
                </a:solidFill>
              </a:rPr>
              <a:t>Ruppa</a:t>
            </a:r>
            <a:r>
              <a:rPr lang="en-US" dirty="0">
                <a:solidFill>
                  <a:schemeClr val="tx1"/>
                </a:solidFill>
              </a:rPr>
              <a:t> Krishnan</a:t>
            </a:r>
          </a:p>
          <a:p>
            <a:r>
              <a:rPr lang="en-US" dirty="0">
                <a:solidFill>
                  <a:schemeClr val="tx1"/>
                </a:solidFill>
              </a:rPr>
              <a:t>MBC  638 – Data Analysis and Decision Making</a:t>
            </a:r>
          </a:p>
        </p:txBody>
      </p:sp>
      <p:sp>
        <p:nvSpPr>
          <p:cNvPr id="9" name="Arrow: Circular 8">
            <a:extLst>
              <a:ext uri="{FF2B5EF4-FFF2-40B4-BE49-F238E27FC236}">
                <a16:creationId xmlns:a16="http://schemas.microsoft.com/office/drawing/2014/main" id="{14D63F06-872D-410F-B7AD-82382F28D3D0}"/>
              </a:ext>
            </a:extLst>
          </p:cNvPr>
          <p:cNvSpPr/>
          <p:nvPr/>
        </p:nvSpPr>
        <p:spPr>
          <a:xfrm>
            <a:off x="9990738" y="668867"/>
            <a:ext cx="1678618" cy="1678703"/>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74AE6D1F-B943-4EDE-8A98-B932576ADF0A}"/>
              </a:ext>
            </a:extLst>
          </p:cNvPr>
          <p:cNvGrpSpPr/>
          <p:nvPr/>
        </p:nvGrpSpPr>
        <p:grpSpPr>
          <a:xfrm>
            <a:off x="10361350" y="1276841"/>
            <a:ext cx="936764" cy="468172"/>
            <a:chOff x="3828470" y="607974"/>
            <a:chExt cx="936764" cy="468172"/>
          </a:xfrm>
        </p:grpSpPr>
        <p:sp>
          <p:nvSpPr>
            <p:cNvPr id="27" name="Rectangle 26">
              <a:extLst>
                <a:ext uri="{FF2B5EF4-FFF2-40B4-BE49-F238E27FC236}">
                  <a16:creationId xmlns:a16="http://schemas.microsoft.com/office/drawing/2014/main" id="{72EB6DFF-31BF-4570-9BB5-A458CD5115E3}"/>
                </a:ext>
              </a:extLst>
            </p:cNvPr>
            <p:cNvSpPr/>
            <p:nvPr/>
          </p:nvSpPr>
          <p:spPr>
            <a:xfrm>
              <a:off x="3828470" y="607974"/>
              <a:ext cx="936764" cy="4681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TextBox 27">
              <a:extLst>
                <a:ext uri="{FF2B5EF4-FFF2-40B4-BE49-F238E27FC236}">
                  <a16:creationId xmlns:a16="http://schemas.microsoft.com/office/drawing/2014/main" id="{0DEA8DB3-2B35-48A5-BDC0-5751FADDAF3E}"/>
                </a:ext>
              </a:extLst>
            </p:cNvPr>
            <p:cNvSpPr txBox="1"/>
            <p:nvPr/>
          </p:nvSpPr>
          <p:spPr>
            <a:xfrm>
              <a:off x="3828470" y="607974"/>
              <a:ext cx="936764" cy="4681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a:t>
              </a:r>
            </a:p>
          </p:txBody>
        </p:sp>
      </p:grpSp>
      <p:sp>
        <p:nvSpPr>
          <p:cNvPr id="11" name="Shape 10">
            <a:extLst>
              <a:ext uri="{FF2B5EF4-FFF2-40B4-BE49-F238E27FC236}">
                <a16:creationId xmlns:a16="http://schemas.microsoft.com/office/drawing/2014/main" id="{A0E3CD8F-AAB9-4CB7-A4AB-9B9E1E3279D2}"/>
              </a:ext>
            </a:extLst>
          </p:cNvPr>
          <p:cNvSpPr/>
          <p:nvPr/>
        </p:nvSpPr>
        <p:spPr>
          <a:xfrm>
            <a:off x="9524403" y="1633389"/>
            <a:ext cx="1678618" cy="1678703"/>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2">
              <a:hueOff val="488613"/>
              <a:satOff val="-7883"/>
              <a:lumOff val="-1373"/>
              <a:alphaOff val="0"/>
            </a:schemeClr>
          </a:fillRef>
          <a:effectRef idx="0">
            <a:schemeClr val="accent2">
              <a:hueOff val="488613"/>
              <a:satOff val="-7883"/>
              <a:lumOff val="-1373"/>
              <a:alphaOff val="0"/>
            </a:schemeClr>
          </a:effectRef>
          <a:fontRef idx="minor">
            <a:schemeClr val="lt1"/>
          </a:fontRef>
        </p:style>
      </p:sp>
      <p:grpSp>
        <p:nvGrpSpPr>
          <p:cNvPr id="12" name="Group 11">
            <a:extLst>
              <a:ext uri="{FF2B5EF4-FFF2-40B4-BE49-F238E27FC236}">
                <a16:creationId xmlns:a16="http://schemas.microsoft.com/office/drawing/2014/main" id="{9AAF33BE-FEB5-4A4A-9866-A36C0295A9AF}"/>
              </a:ext>
            </a:extLst>
          </p:cNvPr>
          <p:cNvGrpSpPr/>
          <p:nvPr/>
        </p:nvGrpSpPr>
        <p:grpSpPr>
          <a:xfrm>
            <a:off x="9893126" y="2243531"/>
            <a:ext cx="936764" cy="468172"/>
            <a:chOff x="3360246" y="1574664"/>
            <a:chExt cx="936764" cy="468172"/>
          </a:xfrm>
        </p:grpSpPr>
        <p:sp>
          <p:nvSpPr>
            <p:cNvPr id="25" name="Rectangle 24">
              <a:extLst>
                <a:ext uri="{FF2B5EF4-FFF2-40B4-BE49-F238E27FC236}">
                  <a16:creationId xmlns:a16="http://schemas.microsoft.com/office/drawing/2014/main" id="{F6325AA5-4EAF-4724-8F95-184FAA0CEF67}"/>
                </a:ext>
              </a:extLst>
            </p:cNvPr>
            <p:cNvSpPr/>
            <p:nvPr/>
          </p:nvSpPr>
          <p:spPr>
            <a:xfrm>
              <a:off x="3360246" y="1574664"/>
              <a:ext cx="936764" cy="4681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5F0FCB25-A7AD-4AE7-8977-4AFA30706C55}"/>
                </a:ext>
              </a:extLst>
            </p:cNvPr>
            <p:cNvSpPr txBox="1"/>
            <p:nvPr/>
          </p:nvSpPr>
          <p:spPr>
            <a:xfrm>
              <a:off x="3360246" y="1574664"/>
              <a:ext cx="936764" cy="4681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M</a:t>
              </a:r>
            </a:p>
          </p:txBody>
        </p:sp>
      </p:grpSp>
      <p:sp>
        <p:nvSpPr>
          <p:cNvPr id="13" name="Arrow: Circular 12">
            <a:extLst>
              <a:ext uri="{FF2B5EF4-FFF2-40B4-BE49-F238E27FC236}">
                <a16:creationId xmlns:a16="http://schemas.microsoft.com/office/drawing/2014/main" id="{F5DE8510-EFF7-4CB3-BE09-D02F7DDCF013}"/>
              </a:ext>
            </a:extLst>
          </p:cNvPr>
          <p:cNvSpPr/>
          <p:nvPr/>
        </p:nvSpPr>
        <p:spPr>
          <a:xfrm>
            <a:off x="9990738" y="2602247"/>
            <a:ext cx="1678618" cy="1678703"/>
          </a:xfrm>
          <a:prstGeom prst="circularArrow">
            <a:avLst>
              <a:gd name="adj1" fmla="val 10980"/>
              <a:gd name="adj2" fmla="val 1142322"/>
              <a:gd name="adj3" fmla="val 4500000"/>
              <a:gd name="adj4" fmla="val 13500000"/>
              <a:gd name="adj5" fmla="val 12500"/>
            </a:avLst>
          </a:prstGeom>
        </p:spPr>
        <p:style>
          <a:lnRef idx="2">
            <a:schemeClr val="lt1">
              <a:hueOff val="0"/>
              <a:satOff val="0"/>
              <a:lumOff val="0"/>
              <a:alphaOff val="0"/>
            </a:schemeClr>
          </a:lnRef>
          <a:fillRef idx="1">
            <a:schemeClr val="accent2">
              <a:hueOff val="977227"/>
              <a:satOff val="-15767"/>
              <a:lumOff val="-2745"/>
              <a:alphaOff val="0"/>
            </a:schemeClr>
          </a:fillRef>
          <a:effectRef idx="0">
            <a:schemeClr val="accent2">
              <a:hueOff val="977227"/>
              <a:satOff val="-15767"/>
              <a:lumOff val="-2745"/>
              <a:alphaOff val="0"/>
            </a:schemeClr>
          </a:effectRef>
          <a:fontRef idx="minor">
            <a:schemeClr val="lt1"/>
          </a:fontRef>
        </p:style>
      </p:sp>
      <p:grpSp>
        <p:nvGrpSpPr>
          <p:cNvPr id="14" name="Group 13">
            <a:extLst>
              <a:ext uri="{FF2B5EF4-FFF2-40B4-BE49-F238E27FC236}">
                <a16:creationId xmlns:a16="http://schemas.microsoft.com/office/drawing/2014/main" id="{BAA3D45A-06DC-49AB-B1DA-CE17A3D1BE8C}"/>
              </a:ext>
            </a:extLst>
          </p:cNvPr>
          <p:cNvGrpSpPr/>
          <p:nvPr/>
        </p:nvGrpSpPr>
        <p:grpSpPr>
          <a:xfrm>
            <a:off x="10361350" y="3209679"/>
            <a:ext cx="936764" cy="468172"/>
            <a:chOff x="3828470" y="2540812"/>
            <a:chExt cx="936764" cy="468172"/>
          </a:xfrm>
        </p:grpSpPr>
        <p:sp>
          <p:nvSpPr>
            <p:cNvPr id="23" name="Rectangle 22">
              <a:extLst>
                <a:ext uri="{FF2B5EF4-FFF2-40B4-BE49-F238E27FC236}">
                  <a16:creationId xmlns:a16="http://schemas.microsoft.com/office/drawing/2014/main" id="{A9665F00-1D89-4940-A17B-604D8AB25FA4}"/>
                </a:ext>
              </a:extLst>
            </p:cNvPr>
            <p:cNvSpPr/>
            <p:nvPr/>
          </p:nvSpPr>
          <p:spPr>
            <a:xfrm>
              <a:off x="3828470" y="2540812"/>
              <a:ext cx="936764" cy="4681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6E72A7F5-0EE2-4658-8817-E6C1BE2E40CB}"/>
                </a:ext>
              </a:extLst>
            </p:cNvPr>
            <p:cNvSpPr txBox="1"/>
            <p:nvPr/>
          </p:nvSpPr>
          <p:spPr>
            <a:xfrm>
              <a:off x="3828470" y="2540812"/>
              <a:ext cx="936764" cy="4681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a:t>
              </a:r>
            </a:p>
          </p:txBody>
        </p:sp>
      </p:grpSp>
      <p:sp>
        <p:nvSpPr>
          <p:cNvPr id="15" name="Shape 14">
            <a:extLst>
              <a:ext uri="{FF2B5EF4-FFF2-40B4-BE49-F238E27FC236}">
                <a16:creationId xmlns:a16="http://schemas.microsoft.com/office/drawing/2014/main" id="{3599307B-1AB6-4C06-B7D1-526F5AC74353}"/>
              </a:ext>
            </a:extLst>
          </p:cNvPr>
          <p:cNvSpPr/>
          <p:nvPr/>
        </p:nvSpPr>
        <p:spPr>
          <a:xfrm>
            <a:off x="9524403" y="3568395"/>
            <a:ext cx="1678618" cy="1678703"/>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2">
              <a:hueOff val="1465840"/>
              <a:satOff val="-23650"/>
              <a:lumOff val="-4118"/>
              <a:alphaOff val="0"/>
            </a:schemeClr>
          </a:fillRef>
          <a:effectRef idx="0">
            <a:schemeClr val="accent2">
              <a:hueOff val="1465840"/>
              <a:satOff val="-23650"/>
              <a:lumOff val="-4118"/>
              <a:alphaOff val="0"/>
            </a:schemeClr>
          </a:effectRef>
          <a:fontRef idx="minor">
            <a:schemeClr val="lt1"/>
          </a:fontRef>
        </p:style>
      </p:sp>
      <p:grpSp>
        <p:nvGrpSpPr>
          <p:cNvPr id="16" name="Group 15">
            <a:extLst>
              <a:ext uri="{FF2B5EF4-FFF2-40B4-BE49-F238E27FC236}">
                <a16:creationId xmlns:a16="http://schemas.microsoft.com/office/drawing/2014/main" id="{49551F90-2E0E-4C50-AC2C-5600B7E64ECE}"/>
              </a:ext>
            </a:extLst>
          </p:cNvPr>
          <p:cNvGrpSpPr/>
          <p:nvPr/>
        </p:nvGrpSpPr>
        <p:grpSpPr>
          <a:xfrm>
            <a:off x="9893126" y="4176370"/>
            <a:ext cx="936764" cy="468172"/>
            <a:chOff x="3360246" y="3507503"/>
            <a:chExt cx="936764" cy="468172"/>
          </a:xfrm>
        </p:grpSpPr>
        <p:sp>
          <p:nvSpPr>
            <p:cNvPr id="21" name="Rectangle 20">
              <a:extLst>
                <a:ext uri="{FF2B5EF4-FFF2-40B4-BE49-F238E27FC236}">
                  <a16:creationId xmlns:a16="http://schemas.microsoft.com/office/drawing/2014/main" id="{5702916A-BE1C-4CB4-90C4-79842E218147}"/>
                </a:ext>
              </a:extLst>
            </p:cNvPr>
            <p:cNvSpPr/>
            <p:nvPr/>
          </p:nvSpPr>
          <p:spPr>
            <a:xfrm>
              <a:off x="3360246" y="3507503"/>
              <a:ext cx="936764" cy="4681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99482C67-8E4A-4B1D-A7E7-70A6C9FCBDD9}"/>
                </a:ext>
              </a:extLst>
            </p:cNvPr>
            <p:cNvSpPr txBox="1"/>
            <p:nvPr/>
          </p:nvSpPr>
          <p:spPr>
            <a:xfrm>
              <a:off x="3360246" y="3507503"/>
              <a:ext cx="936764" cy="4681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a:t>
              </a:r>
            </a:p>
          </p:txBody>
        </p:sp>
      </p:grpSp>
      <p:sp>
        <p:nvSpPr>
          <p:cNvPr id="17" name="Block Arc 16">
            <a:extLst>
              <a:ext uri="{FF2B5EF4-FFF2-40B4-BE49-F238E27FC236}">
                <a16:creationId xmlns:a16="http://schemas.microsoft.com/office/drawing/2014/main" id="{EAEFB492-A165-426D-9F81-D40FBDD6903A}"/>
              </a:ext>
            </a:extLst>
          </p:cNvPr>
          <p:cNvSpPr/>
          <p:nvPr/>
        </p:nvSpPr>
        <p:spPr>
          <a:xfrm>
            <a:off x="10110077" y="4644542"/>
            <a:ext cx="1442144" cy="1442991"/>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2">
              <a:hueOff val="1954454"/>
              <a:satOff val="-31534"/>
              <a:lumOff val="-5490"/>
              <a:alphaOff val="0"/>
            </a:schemeClr>
          </a:fillRef>
          <a:effectRef idx="0">
            <a:schemeClr val="accent2">
              <a:hueOff val="1954454"/>
              <a:satOff val="-31534"/>
              <a:lumOff val="-5490"/>
              <a:alphaOff val="0"/>
            </a:schemeClr>
          </a:effectRef>
          <a:fontRef idx="minor">
            <a:schemeClr val="lt1"/>
          </a:fontRef>
        </p:style>
      </p:sp>
      <p:grpSp>
        <p:nvGrpSpPr>
          <p:cNvPr id="18" name="Group 17">
            <a:extLst>
              <a:ext uri="{FF2B5EF4-FFF2-40B4-BE49-F238E27FC236}">
                <a16:creationId xmlns:a16="http://schemas.microsoft.com/office/drawing/2014/main" id="{D71DB36C-E682-468A-91F3-A76F41CEBED6}"/>
              </a:ext>
            </a:extLst>
          </p:cNvPr>
          <p:cNvGrpSpPr/>
          <p:nvPr/>
        </p:nvGrpSpPr>
        <p:grpSpPr>
          <a:xfrm>
            <a:off x="10361350" y="5143060"/>
            <a:ext cx="936764" cy="468172"/>
            <a:chOff x="3828470" y="4474193"/>
            <a:chExt cx="936764" cy="468172"/>
          </a:xfrm>
        </p:grpSpPr>
        <p:sp>
          <p:nvSpPr>
            <p:cNvPr id="19" name="Rectangle 18">
              <a:extLst>
                <a:ext uri="{FF2B5EF4-FFF2-40B4-BE49-F238E27FC236}">
                  <a16:creationId xmlns:a16="http://schemas.microsoft.com/office/drawing/2014/main" id="{6BAA15F6-665D-451E-AE7C-2D216EA8049E}"/>
                </a:ext>
              </a:extLst>
            </p:cNvPr>
            <p:cNvSpPr/>
            <p:nvPr/>
          </p:nvSpPr>
          <p:spPr>
            <a:xfrm>
              <a:off x="3828470" y="4474193"/>
              <a:ext cx="936764" cy="4681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EE583223-32F5-44C9-B52A-A799E7D1CE13}"/>
                </a:ext>
              </a:extLst>
            </p:cNvPr>
            <p:cNvSpPr txBox="1"/>
            <p:nvPr/>
          </p:nvSpPr>
          <p:spPr>
            <a:xfrm>
              <a:off x="3828470" y="4474193"/>
              <a:ext cx="936764" cy="4681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a:t>
              </a:r>
            </a:p>
          </p:txBody>
        </p:sp>
      </p:grpSp>
    </p:spTree>
    <p:extLst>
      <p:ext uri="{BB962C8B-B14F-4D97-AF65-F5344CB8AC3E}">
        <p14:creationId xmlns:p14="http://schemas.microsoft.com/office/powerpoint/2010/main" val="140100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3033C1FA-44DC-4135-AC8E-99278C317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81A727-51BA-47CD-BDF2-F800D0449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65F135-45CD-4CD7-B421-42A5C4AF87FD}"/>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sz="3600" b="1" dirty="0"/>
              <a:t>MEASURE Contd..</a:t>
            </a:r>
          </a:p>
        </p:txBody>
      </p:sp>
      <p:sp>
        <p:nvSpPr>
          <p:cNvPr id="4" name="Text Placeholder 3">
            <a:extLst>
              <a:ext uri="{FF2B5EF4-FFF2-40B4-BE49-F238E27FC236}">
                <a16:creationId xmlns:a16="http://schemas.microsoft.com/office/drawing/2014/main" id="{D55FFAA5-3892-4350-B93C-1982E5FEA040}"/>
              </a:ext>
            </a:extLst>
          </p:cNvPr>
          <p:cNvSpPr>
            <a:spLocks noGrp="1"/>
          </p:cNvSpPr>
          <p:nvPr>
            <p:ph type="body" sz="half" idx="2"/>
          </p:nvPr>
        </p:nvSpPr>
        <p:spPr>
          <a:xfrm>
            <a:off x="289249" y="2510395"/>
            <a:ext cx="4016116" cy="3274586"/>
          </a:xfrm>
        </p:spPr>
        <p:txBody>
          <a:bodyPr vert="horz" lIns="91440" tIns="45720" rIns="91440" bIns="45720" rtlCol="0" anchor="t">
            <a:normAutofit/>
          </a:bodyPr>
          <a:lstStyle/>
          <a:p>
            <a:pPr marL="342900" indent="-182880">
              <a:lnSpc>
                <a:spcPct val="90000"/>
              </a:lnSpc>
              <a:buFont typeface="Wingdings 2" pitchFamily="18" charset="2"/>
              <a:buChar char=""/>
            </a:pPr>
            <a:r>
              <a:rPr lang="en-US" sz="2400" dirty="0"/>
              <a:t>Identified and collected data from the ticketing system </a:t>
            </a:r>
          </a:p>
          <a:p>
            <a:pPr marL="342900" indent="-182880">
              <a:lnSpc>
                <a:spcPct val="90000"/>
              </a:lnSpc>
              <a:buFont typeface="Wingdings 2" pitchFamily="18" charset="2"/>
              <a:buChar char=""/>
            </a:pPr>
            <a:endParaRPr lang="en-US" sz="2400" dirty="0"/>
          </a:p>
          <a:p>
            <a:pPr marL="342900" indent="-182880">
              <a:lnSpc>
                <a:spcPct val="90000"/>
              </a:lnSpc>
              <a:buFont typeface="Wingdings 2" pitchFamily="18" charset="2"/>
              <a:buChar char=""/>
            </a:pPr>
            <a:r>
              <a:rPr lang="en-US" sz="2400" dirty="0"/>
              <a:t>Measure effort required for each step in the process map</a:t>
            </a:r>
          </a:p>
        </p:txBody>
      </p:sp>
      <p:sp>
        <p:nvSpPr>
          <p:cNvPr id="30" name="Rectangle 29">
            <a:extLst>
              <a:ext uri="{FF2B5EF4-FFF2-40B4-BE49-F238E27FC236}">
                <a16:creationId xmlns:a16="http://schemas.microsoft.com/office/drawing/2014/main" id="{4A94605C-0EB2-4FA5-B05F-7BC682EA2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1D58C79-C053-45C6-AB6A-6BE55965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8F6D0F-E4C9-48B4-8D7A-CA93E1703B39}"/>
              </a:ext>
            </a:extLst>
          </p:cNvPr>
          <p:cNvPicPr>
            <a:picLocks noGrp="1" noChangeAspect="1"/>
          </p:cNvPicPr>
          <p:nvPr>
            <p:ph idx="1"/>
          </p:nvPr>
        </p:nvPicPr>
        <p:blipFill rotWithShape="1">
          <a:blip r:embed="rId2"/>
          <a:srcRect l="10689" r="35158" b="1"/>
          <a:stretch/>
        </p:blipFill>
        <p:spPr>
          <a:xfrm>
            <a:off x="7460907" y="3264090"/>
            <a:ext cx="4027002" cy="2825813"/>
          </a:xfrm>
          <a:prstGeom prst="rect">
            <a:avLst/>
          </a:prstGeom>
        </p:spPr>
      </p:pic>
      <p:pic>
        <p:nvPicPr>
          <p:cNvPr id="6" name="Picture 5">
            <a:extLst>
              <a:ext uri="{FF2B5EF4-FFF2-40B4-BE49-F238E27FC236}">
                <a16:creationId xmlns:a16="http://schemas.microsoft.com/office/drawing/2014/main" id="{12D0D335-03BA-4C44-8365-B0D28919BFBA}"/>
              </a:ext>
            </a:extLst>
          </p:cNvPr>
          <p:cNvPicPr>
            <a:picLocks noChangeAspect="1"/>
          </p:cNvPicPr>
          <p:nvPr/>
        </p:nvPicPr>
        <p:blipFill rotWithShape="1">
          <a:blip r:embed="rId3"/>
          <a:srcRect l="10728" r="9893" b="-2"/>
          <a:stretch/>
        </p:blipFill>
        <p:spPr>
          <a:xfrm>
            <a:off x="5137461" y="758952"/>
            <a:ext cx="4113439" cy="3161093"/>
          </a:xfrm>
          <a:custGeom>
            <a:avLst/>
            <a:gdLst>
              <a:gd name="connsiteX0" fmla="*/ 0 w 4113439"/>
              <a:gd name="connsiteY0" fmla="*/ 0 h 3161093"/>
              <a:gd name="connsiteX1" fmla="*/ 4113439 w 4113439"/>
              <a:gd name="connsiteY1" fmla="*/ 0 h 3161093"/>
              <a:gd name="connsiteX2" fmla="*/ 4113439 w 4113439"/>
              <a:gd name="connsiteY2" fmla="*/ 2344272 h 3161093"/>
              <a:gd name="connsiteX3" fmla="*/ 2157387 w 4113439"/>
              <a:gd name="connsiteY3" fmla="*/ 2344272 h 3161093"/>
              <a:gd name="connsiteX4" fmla="*/ 2157387 w 4113439"/>
              <a:gd name="connsiteY4" fmla="*/ 3161093 h 3161093"/>
              <a:gd name="connsiteX5" fmla="*/ 0 w 4113439"/>
              <a:gd name="connsiteY5" fmla="*/ 3161093 h 316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439" h="3161093">
                <a:moveTo>
                  <a:pt x="0" y="0"/>
                </a:moveTo>
                <a:lnTo>
                  <a:pt x="4113439" y="0"/>
                </a:lnTo>
                <a:lnTo>
                  <a:pt x="4113439" y="2344272"/>
                </a:lnTo>
                <a:lnTo>
                  <a:pt x="2157387" y="2344272"/>
                </a:lnTo>
                <a:lnTo>
                  <a:pt x="2157387" y="3161093"/>
                </a:lnTo>
                <a:lnTo>
                  <a:pt x="0" y="3161093"/>
                </a:lnTo>
                <a:close/>
              </a:path>
            </a:pathLst>
          </a:custGeom>
        </p:spPr>
      </p:pic>
      <p:sp>
        <p:nvSpPr>
          <p:cNvPr id="34" name="Rectangle 33">
            <a:extLst>
              <a:ext uri="{FF2B5EF4-FFF2-40B4-BE49-F238E27FC236}">
                <a16:creationId xmlns:a16="http://schemas.microsoft.com/office/drawing/2014/main" id="{AF6B7092-FA11-45BD-B50D-DF7999301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E88D2596-1BB8-4EB8-96D8-723FCE8BADD3}"/>
              </a:ext>
            </a:extLst>
          </p:cNvPr>
          <p:cNvSpPr/>
          <p:nvPr/>
        </p:nvSpPr>
        <p:spPr>
          <a:xfrm>
            <a:off x="4931477" y="4071321"/>
            <a:ext cx="2444683" cy="2086725"/>
          </a:xfrm>
          <a:prstGeom prst="rect">
            <a:avLst/>
          </a:prstGeom>
        </p:spPr>
        <p:txBody>
          <a:bodyPr wrap="square">
            <a:spAutoFit/>
          </a:bodyPr>
          <a:lstStyle/>
          <a:p>
            <a:pPr marL="160020">
              <a:lnSpc>
                <a:spcPct val="90000"/>
              </a:lnSpc>
            </a:pPr>
            <a:r>
              <a:rPr lang="en-US" dirty="0"/>
              <a:t>The ticketing system captures the individual step in the life cycle of data collected from the account managers until it is finally reported (Table 1.1)</a:t>
            </a:r>
          </a:p>
        </p:txBody>
      </p:sp>
      <p:sp>
        <p:nvSpPr>
          <p:cNvPr id="8" name="Rectangle 7">
            <a:extLst>
              <a:ext uri="{FF2B5EF4-FFF2-40B4-BE49-F238E27FC236}">
                <a16:creationId xmlns:a16="http://schemas.microsoft.com/office/drawing/2014/main" id="{725C9160-0C40-4677-8798-E37D302B2D0A}"/>
              </a:ext>
            </a:extLst>
          </p:cNvPr>
          <p:cNvSpPr/>
          <p:nvPr/>
        </p:nvSpPr>
        <p:spPr>
          <a:xfrm>
            <a:off x="8965743" y="6055851"/>
            <a:ext cx="1017330" cy="369332"/>
          </a:xfrm>
          <a:prstGeom prst="rect">
            <a:avLst/>
          </a:prstGeom>
        </p:spPr>
        <p:txBody>
          <a:bodyPr wrap="none">
            <a:spAutoFit/>
          </a:bodyPr>
          <a:lstStyle/>
          <a:p>
            <a:r>
              <a:rPr lang="en-US" dirty="0"/>
              <a:t>Table 1.1</a:t>
            </a:r>
          </a:p>
        </p:txBody>
      </p:sp>
      <p:sp>
        <p:nvSpPr>
          <p:cNvPr id="9" name="Rectangle 8">
            <a:extLst>
              <a:ext uri="{FF2B5EF4-FFF2-40B4-BE49-F238E27FC236}">
                <a16:creationId xmlns:a16="http://schemas.microsoft.com/office/drawing/2014/main" id="{2A5E9260-917D-4E80-BBC0-08CDF368A190}"/>
              </a:ext>
            </a:extLst>
          </p:cNvPr>
          <p:cNvSpPr/>
          <p:nvPr/>
        </p:nvSpPr>
        <p:spPr>
          <a:xfrm>
            <a:off x="6678301" y="389620"/>
            <a:ext cx="1031757" cy="369332"/>
          </a:xfrm>
          <a:prstGeom prst="rect">
            <a:avLst/>
          </a:prstGeom>
        </p:spPr>
        <p:txBody>
          <a:bodyPr wrap="none">
            <a:spAutoFit/>
          </a:bodyPr>
          <a:lstStyle/>
          <a:p>
            <a:r>
              <a:rPr lang="en-US" dirty="0"/>
              <a:t>Table 1.2</a:t>
            </a:r>
          </a:p>
        </p:txBody>
      </p:sp>
      <p:sp>
        <p:nvSpPr>
          <p:cNvPr id="11" name="Rectangle 10">
            <a:extLst>
              <a:ext uri="{FF2B5EF4-FFF2-40B4-BE49-F238E27FC236}">
                <a16:creationId xmlns:a16="http://schemas.microsoft.com/office/drawing/2014/main" id="{3CCDF67B-9FF3-496D-8E5B-5F12A4184532}"/>
              </a:ext>
            </a:extLst>
          </p:cNvPr>
          <p:cNvSpPr/>
          <p:nvPr/>
        </p:nvSpPr>
        <p:spPr>
          <a:xfrm>
            <a:off x="9408840" y="846983"/>
            <a:ext cx="2234520" cy="2308324"/>
          </a:xfrm>
          <a:prstGeom prst="rect">
            <a:avLst/>
          </a:prstGeom>
        </p:spPr>
        <p:txBody>
          <a:bodyPr wrap="square">
            <a:spAutoFit/>
          </a:bodyPr>
          <a:lstStyle/>
          <a:p>
            <a:r>
              <a:rPr lang="en-US" dirty="0"/>
              <a:t>The ticketing system enables us to capture and measure the time taken by the individual steps involved in the life cycle of RTE reporting (Table 1.2)</a:t>
            </a:r>
          </a:p>
        </p:txBody>
      </p:sp>
    </p:spTree>
    <p:extLst>
      <p:ext uri="{BB962C8B-B14F-4D97-AF65-F5344CB8AC3E}">
        <p14:creationId xmlns:p14="http://schemas.microsoft.com/office/powerpoint/2010/main" val="378504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6099C9-40D2-4240-9337-42E41455818B}"/>
              </a:ext>
            </a:extLst>
          </p:cNvPr>
          <p:cNvSpPr>
            <a:spLocks noGrp="1"/>
          </p:cNvSpPr>
          <p:nvPr>
            <p:ph type="body" sz="half" idx="2"/>
          </p:nvPr>
        </p:nvSpPr>
        <p:spPr>
          <a:xfrm>
            <a:off x="256032" y="2379306"/>
            <a:ext cx="2834640" cy="3436278"/>
          </a:xfrm>
        </p:spPr>
        <p:txBody>
          <a:bodyPr>
            <a:normAutofit/>
          </a:bodyPr>
          <a:lstStyle/>
          <a:p>
            <a:pPr lvl="0"/>
            <a:r>
              <a:rPr lang="en-US" sz="2000" dirty="0">
                <a:latin typeface="Arial" panose="020B0604020202020204" pitchFamily="34" charset="0"/>
                <a:ea typeface="Times New Roman" panose="02020603050405020304" pitchFamily="18" charset="0"/>
                <a:cs typeface="Times New Roman" panose="02020603050405020304" pitchFamily="18" charset="0"/>
              </a:rPr>
              <a:t>Measure Dispersion by drawing histogram on actual time took to complete RTE reporting request</a:t>
            </a:r>
            <a:endParaRPr lang="en-US" sz="2000" dirty="0"/>
          </a:p>
          <a:p>
            <a:pPr lvl="0"/>
            <a:r>
              <a:rPr lang="en-US" sz="2000" dirty="0">
                <a:latin typeface="Arial" panose="020B0604020202020204" pitchFamily="34" charset="0"/>
                <a:ea typeface="Times New Roman" panose="02020603050405020304" pitchFamily="18" charset="0"/>
                <a:cs typeface="Times New Roman" panose="02020603050405020304" pitchFamily="18" charset="0"/>
              </a:rPr>
              <a:t>Calculate Description Statistics on actual time took to complete RTE reporting request</a:t>
            </a:r>
            <a:endParaRPr lang="en-US" sz="2000"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72806662-9020-4085-9AD1-1FD4027D5818}"/>
                  </a:ext>
                </a:extLst>
              </p:cNvPr>
              <p:cNvGraphicFramePr/>
              <p:nvPr>
                <p:extLst>
                  <p:ext uri="{D42A27DB-BD31-4B8C-83A1-F6EECF244321}">
                    <p14:modId xmlns:p14="http://schemas.microsoft.com/office/powerpoint/2010/main" val="840967882"/>
                  </p:ext>
                </p:extLst>
              </p:nvPr>
            </p:nvGraphicFramePr>
            <p:xfrm>
              <a:off x="3890252" y="763959"/>
              <a:ext cx="7316228" cy="27290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72806662-9020-4085-9AD1-1FD4027D5818}"/>
                  </a:ext>
                </a:extLst>
              </p:cNvPr>
              <p:cNvPicPr>
                <a:picLocks noGrp="1" noRot="1" noChangeAspect="1" noMove="1" noResize="1" noEditPoints="1" noAdjustHandles="1" noChangeArrowheads="1" noChangeShapeType="1"/>
              </p:cNvPicPr>
              <p:nvPr/>
            </p:nvPicPr>
            <p:blipFill>
              <a:blip r:embed="rId3"/>
              <a:stretch>
                <a:fillRect/>
              </a:stretch>
            </p:blipFill>
            <p:spPr>
              <a:xfrm>
                <a:off x="3890252" y="763959"/>
                <a:ext cx="7316228" cy="2729049"/>
              </a:xfrm>
              <a:prstGeom prst="rect">
                <a:avLst/>
              </a:prstGeom>
            </p:spPr>
          </p:pic>
        </mc:Fallback>
      </mc:AlternateContent>
      <p:graphicFrame>
        <p:nvGraphicFramePr>
          <p:cNvPr id="6" name="Table 5">
            <a:extLst>
              <a:ext uri="{FF2B5EF4-FFF2-40B4-BE49-F238E27FC236}">
                <a16:creationId xmlns:a16="http://schemas.microsoft.com/office/drawing/2014/main" id="{060A6314-02B2-49F1-9340-04AB8C6B359A}"/>
              </a:ext>
            </a:extLst>
          </p:cNvPr>
          <p:cNvGraphicFramePr>
            <a:graphicFrameLocks noGrp="1"/>
          </p:cNvGraphicFramePr>
          <p:nvPr>
            <p:extLst>
              <p:ext uri="{D42A27DB-BD31-4B8C-83A1-F6EECF244321}">
                <p14:modId xmlns:p14="http://schemas.microsoft.com/office/powerpoint/2010/main" val="4158999165"/>
              </p:ext>
            </p:extLst>
          </p:nvPr>
        </p:nvGraphicFramePr>
        <p:xfrm>
          <a:off x="3890252" y="3566161"/>
          <a:ext cx="7316228" cy="2628900"/>
        </p:xfrm>
        <a:graphic>
          <a:graphicData uri="http://schemas.openxmlformats.org/drawingml/2006/table">
            <a:tbl>
              <a:tblPr>
                <a:tableStyleId>{5C22544A-7EE6-4342-B048-85BDC9FD1C3A}</a:tableStyleId>
              </a:tblPr>
              <a:tblGrid>
                <a:gridCol w="4246981">
                  <a:extLst>
                    <a:ext uri="{9D8B030D-6E8A-4147-A177-3AD203B41FA5}">
                      <a16:colId xmlns:a16="http://schemas.microsoft.com/office/drawing/2014/main" val="39525525"/>
                    </a:ext>
                  </a:extLst>
                </a:gridCol>
                <a:gridCol w="3069247">
                  <a:extLst>
                    <a:ext uri="{9D8B030D-6E8A-4147-A177-3AD203B41FA5}">
                      <a16:colId xmlns:a16="http://schemas.microsoft.com/office/drawing/2014/main" val="1003982562"/>
                    </a:ext>
                  </a:extLst>
                </a:gridCol>
              </a:tblGrid>
              <a:tr h="161865">
                <a:tc gridSpan="2">
                  <a:txBody>
                    <a:bodyPr/>
                    <a:lstStyle/>
                    <a:p>
                      <a:pPr algn="ctr" fontAlgn="b"/>
                      <a:r>
                        <a:rPr lang="en-US" sz="1100" u="none" strike="noStrike">
                          <a:effectLst/>
                        </a:rPr>
                        <a:t>Actual Time spent</a:t>
                      </a:r>
                      <a:endParaRPr lang="en-US" sz="1100" b="0" i="1"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1658307926"/>
                  </a:ext>
                </a:extLst>
              </a:tr>
              <a:tr h="16186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4804192"/>
                  </a:ext>
                </a:extLst>
              </a:tr>
              <a:tr h="161865">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4.980565363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136528"/>
                  </a:ext>
                </a:extLst>
              </a:tr>
              <a:tr h="161865">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0.829495567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9625803"/>
                  </a:ext>
                </a:extLst>
              </a:tr>
              <a:tr h="161865">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2.397688368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767057"/>
                  </a:ext>
                </a:extLst>
              </a:tr>
              <a:tr h="161865">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808289"/>
                  </a:ext>
                </a:extLst>
              </a:tr>
              <a:tr h="161865">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5.113354091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169200"/>
                  </a:ext>
                </a:extLst>
              </a:tr>
              <a:tr h="161865">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26.14639006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599408"/>
                  </a:ext>
                </a:extLst>
              </a:tr>
              <a:tr h="161865">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1.091550912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8001626"/>
                  </a:ext>
                </a:extLst>
              </a:tr>
              <a:tr h="161865">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1.388137572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5377963"/>
                  </a:ext>
                </a:extLst>
              </a:tr>
              <a:tr h="161865">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19.03190307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790788"/>
                  </a:ext>
                </a:extLst>
              </a:tr>
              <a:tr h="161865">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0.146087963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0225564"/>
                  </a:ext>
                </a:extLst>
              </a:tr>
              <a:tr h="161865">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19.17799103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1941264"/>
                  </a:ext>
                </a:extLst>
              </a:tr>
              <a:tr h="161865">
                <a:tc>
                  <a:txBody>
                    <a:bodyPr/>
                    <a:lstStyle/>
                    <a:p>
                      <a:pPr algn="l" fontAlgn="b"/>
                      <a:r>
                        <a:rPr lang="en-US" sz="1100" u="none" strike="noStrike" dirty="0">
                          <a:effectLst/>
                        </a:rPr>
                        <a:t>Sum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189.2614838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4183335"/>
                  </a:ext>
                </a:extLst>
              </a:tr>
              <a:tr h="162130">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307427"/>
                  </a:ext>
                </a:extLst>
              </a:tr>
            </a:tbl>
          </a:graphicData>
        </a:graphic>
      </p:graphicFrame>
      <p:sp>
        <p:nvSpPr>
          <p:cNvPr id="9" name="Title 1">
            <a:extLst>
              <a:ext uri="{FF2B5EF4-FFF2-40B4-BE49-F238E27FC236}">
                <a16:creationId xmlns:a16="http://schemas.microsoft.com/office/drawing/2014/main" id="{FF0B2A6A-7081-4A27-AC9E-D3386259AF44}"/>
              </a:ext>
            </a:extLst>
          </p:cNvPr>
          <p:cNvSpPr txBox="1">
            <a:spLocks/>
          </p:cNvSpPr>
          <p:nvPr/>
        </p:nvSpPr>
        <p:spPr>
          <a:xfrm>
            <a:off x="1" y="1123837"/>
            <a:ext cx="3434080" cy="1255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sz="3600" b="1" dirty="0"/>
              <a:t>MEASURE Contd..</a:t>
            </a:r>
          </a:p>
        </p:txBody>
      </p:sp>
    </p:spTree>
    <p:extLst>
      <p:ext uri="{BB962C8B-B14F-4D97-AF65-F5344CB8AC3E}">
        <p14:creationId xmlns:p14="http://schemas.microsoft.com/office/powerpoint/2010/main" val="6511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76BE-2FC2-469E-B719-042FD2B62AB6}"/>
              </a:ext>
            </a:extLst>
          </p:cNvPr>
          <p:cNvSpPr>
            <a:spLocks noGrp="1"/>
          </p:cNvSpPr>
          <p:nvPr>
            <p:ph type="title"/>
          </p:nvPr>
        </p:nvSpPr>
        <p:spPr>
          <a:xfrm>
            <a:off x="256032" y="929640"/>
            <a:ext cx="2834640" cy="604520"/>
          </a:xfrm>
        </p:spPr>
        <p:txBody>
          <a:bodyPr>
            <a:normAutofit/>
          </a:bodyPr>
          <a:lstStyle/>
          <a:p>
            <a:r>
              <a:rPr lang="en-US" b="1" dirty="0"/>
              <a:t>ANALYZE</a:t>
            </a:r>
          </a:p>
        </p:txBody>
      </p:sp>
      <p:sp>
        <p:nvSpPr>
          <p:cNvPr id="4" name="Text Placeholder 3">
            <a:extLst>
              <a:ext uri="{FF2B5EF4-FFF2-40B4-BE49-F238E27FC236}">
                <a16:creationId xmlns:a16="http://schemas.microsoft.com/office/drawing/2014/main" id="{98C9BF55-61CC-453F-978E-FE2467C08605}"/>
              </a:ext>
            </a:extLst>
          </p:cNvPr>
          <p:cNvSpPr>
            <a:spLocks noGrp="1"/>
          </p:cNvSpPr>
          <p:nvPr>
            <p:ph type="body" sz="half" idx="2"/>
          </p:nvPr>
        </p:nvSpPr>
        <p:spPr>
          <a:xfrm>
            <a:off x="256032" y="1534160"/>
            <a:ext cx="2834640" cy="4281424"/>
          </a:xfrm>
        </p:spPr>
        <p:txBody>
          <a:bodyPr>
            <a:normAutofit fontScale="85000" lnSpcReduction="20000"/>
          </a:bodyPr>
          <a:lstStyle/>
          <a:p>
            <a:pPr>
              <a:buFont typeface="Arial" panose="020B0604020202020204" pitchFamily="34" charset="0"/>
              <a:buChar char="•"/>
            </a:pPr>
            <a:r>
              <a:rPr lang="en-US" sz="18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Analyze Data and d</a:t>
            </a:r>
            <a:r>
              <a:rPr lang="en-US" sz="1800" dirty="0">
                <a:solidFill>
                  <a:schemeClr val="bg1"/>
                </a:solidFill>
                <a:latin typeface="Arial" panose="020B0604020202020204" pitchFamily="34" charset="0"/>
                <a:cs typeface="Arial" panose="020B0604020202020204" pitchFamily="34" charset="0"/>
              </a:rPr>
              <a:t>etermining input’s (x) impact on the output (y).</a:t>
            </a:r>
          </a:p>
          <a:p>
            <a:pPr>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 Top 80 % of the Effort Spent is due to the below two major tasks </a:t>
            </a:r>
          </a:p>
          <a:p>
            <a:pPr marL="342900" indent="-342900">
              <a:buClr>
                <a:schemeClr val="bg1"/>
              </a:buClr>
              <a:buFont typeface="+mj-lt"/>
              <a:buAutoNum type="arabicPeriod"/>
            </a:pPr>
            <a:r>
              <a:rPr lang="en-US" sz="1800" dirty="0">
                <a:solidFill>
                  <a:schemeClr val="bg1"/>
                </a:solidFill>
                <a:latin typeface="Arial" panose="020B0604020202020204" pitchFamily="34" charset="0"/>
                <a:cs typeface="Arial" panose="020B0604020202020204" pitchFamily="34" charset="0"/>
              </a:rPr>
              <a:t> AMs involved in collecting data and following up with client to get the data. This step is a BVA and cannot be eliminated and out of scope for this project</a:t>
            </a:r>
          </a:p>
          <a:p>
            <a:pPr marL="342900" indent="-342900">
              <a:buClr>
                <a:schemeClr val="bg1"/>
              </a:buClr>
              <a:buFont typeface="+mj-lt"/>
              <a:buAutoNum type="arabicPeriod"/>
            </a:pPr>
            <a:r>
              <a:rPr lang="en-US" sz="1800" dirty="0">
                <a:solidFill>
                  <a:schemeClr val="bg1"/>
                </a:solidFill>
                <a:latin typeface="Arial" panose="020B0604020202020204" pitchFamily="34" charset="0"/>
                <a:cs typeface="Arial" panose="020B0604020202020204" pitchFamily="34" charset="0"/>
              </a:rPr>
              <a:t>IT Prioritization in order to process the collected information to produce reports. This step is NVA and can be eliminated with potential improved solution in place</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A84B0B90-E262-4881-9FDA-7504E8B71DB6}"/>
                  </a:ext>
                </a:extLst>
              </p:cNvPr>
              <p:cNvGraphicFramePr/>
              <p:nvPr>
                <p:extLst>
                  <p:ext uri="{D42A27DB-BD31-4B8C-83A1-F6EECF244321}">
                    <p14:modId xmlns:p14="http://schemas.microsoft.com/office/powerpoint/2010/main" val="3448796643"/>
                  </p:ext>
                </p:extLst>
              </p:nvPr>
            </p:nvGraphicFramePr>
            <p:xfrm>
              <a:off x="3708400" y="3078480"/>
              <a:ext cx="7772400" cy="288544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A84B0B90-E262-4881-9FDA-7504E8B71DB6}"/>
                  </a:ext>
                </a:extLst>
              </p:cNvPr>
              <p:cNvPicPr>
                <a:picLocks noGrp="1" noRot="1" noChangeAspect="1" noMove="1" noResize="1" noEditPoints="1" noAdjustHandles="1" noChangeArrowheads="1" noChangeShapeType="1"/>
              </p:cNvPicPr>
              <p:nvPr/>
            </p:nvPicPr>
            <p:blipFill>
              <a:blip r:embed="rId3"/>
              <a:stretch>
                <a:fillRect/>
              </a:stretch>
            </p:blipFill>
            <p:spPr>
              <a:xfrm>
                <a:off x="3708400" y="3078480"/>
                <a:ext cx="7772400" cy="2885440"/>
              </a:xfrm>
              <a:prstGeom prst="rect">
                <a:avLst/>
              </a:prstGeom>
            </p:spPr>
          </p:pic>
        </mc:Fallback>
      </mc:AlternateContent>
      <p:graphicFrame>
        <p:nvGraphicFramePr>
          <p:cNvPr id="7" name="Table 6">
            <a:extLst>
              <a:ext uri="{FF2B5EF4-FFF2-40B4-BE49-F238E27FC236}">
                <a16:creationId xmlns:a16="http://schemas.microsoft.com/office/drawing/2014/main" id="{51D7A282-8AD9-47B6-A8DB-33708B90674A}"/>
              </a:ext>
            </a:extLst>
          </p:cNvPr>
          <p:cNvGraphicFramePr>
            <a:graphicFrameLocks noGrp="1"/>
          </p:cNvGraphicFramePr>
          <p:nvPr>
            <p:extLst>
              <p:ext uri="{D42A27DB-BD31-4B8C-83A1-F6EECF244321}">
                <p14:modId xmlns:p14="http://schemas.microsoft.com/office/powerpoint/2010/main" val="4093408676"/>
              </p:ext>
            </p:extLst>
          </p:nvPr>
        </p:nvGraphicFramePr>
        <p:xfrm>
          <a:off x="3879850" y="1042416"/>
          <a:ext cx="7600950" cy="1751582"/>
        </p:xfrm>
        <a:graphic>
          <a:graphicData uri="http://schemas.openxmlformats.org/drawingml/2006/table">
            <a:tbl>
              <a:tblPr>
                <a:tableStyleId>{5C22544A-7EE6-4342-B048-85BDC9FD1C3A}</a:tableStyleId>
              </a:tblPr>
              <a:tblGrid>
                <a:gridCol w="5275107">
                  <a:extLst>
                    <a:ext uri="{9D8B030D-6E8A-4147-A177-3AD203B41FA5}">
                      <a16:colId xmlns:a16="http://schemas.microsoft.com/office/drawing/2014/main" val="263290008"/>
                    </a:ext>
                  </a:extLst>
                </a:gridCol>
                <a:gridCol w="2325843">
                  <a:extLst>
                    <a:ext uri="{9D8B030D-6E8A-4147-A177-3AD203B41FA5}">
                      <a16:colId xmlns:a16="http://schemas.microsoft.com/office/drawing/2014/main" val="3970712646"/>
                    </a:ext>
                  </a:extLst>
                </a:gridCol>
              </a:tblGrid>
              <a:tr h="250226">
                <a:tc>
                  <a:txBody>
                    <a:bodyPr/>
                    <a:lstStyle/>
                    <a:p>
                      <a:pPr algn="l" fontAlgn="b"/>
                      <a:r>
                        <a:rPr lang="en-US" sz="1100" b="1" u="none" strike="noStrike" dirty="0">
                          <a:effectLst/>
                        </a:rPr>
                        <a:t>Tasks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Time Spent in hours</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7879195"/>
                  </a:ext>
                </a:extLst>
              </a:tr>
              <a:tr h="250226">
                <a:tc>
                  <a:txBody>
                    <a:bodyPr/>
                    <a:lstStyle/>
                    <a:p>
                      <a:pPr algn="l" fontAlgn="b"/>
                      <a:r>
                        <a:rPr lang="en-US" sz="1100" u="none" strike="noStrike">
                          <a:effectLst/>
                        </a:rPr>
                        <a:t>AM Follow up (hrs)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79.66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4191116"/>
                  </a:ext>
                </a:extLst>
              </a:tr>
              <a:tr h="250226">
                <a:tc>
                  <a:txBody>
                    <a:bodyPr/>
                    <a:lstStyle/>
                    <a:p>
                      <a:pPr algn="l" fontAlgn="b"/>
                      <a:r>
                        <a:rPr lang="en-US" sz="1100" u="none" strike="noStrike">
                          <a:effectLst/>
                        </a:rPr>
                        <a:t>Raise a ticket for IT (min)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7445367"/>
                  </a:ext>
                </a:extLst>
              </a:tr>
              <a:tr h="250226">
                <a:tc>
                  <a:txBody>
                    <a:bodyPr/>
                    <a:lstStyle/>
                    <a:p>
                      <a:pPr algn="l" fontAlgn="b"/>
                      <a:r>
                        <a:rPr lang="en-US" sz="1100" u="none" strike="noStrike">
                          <a:effectLst/>
                        </a:rPr>
                        <a:t>IT Prioritization (hrs)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67.02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8521055"/>
                  </a:ext>
                </a:extLst>
              </a:tr>
              <a:tr h="250226">
                <a:tc>
                  <a:txBody>
                    <a:bodyPr/>
                    <a:lstStyle/>
                    <a:p>
                      <a:pPr algn="l" fontAlgn="b"/>
                      <a:r>
                        <a:rPr lang="en-US" sz="1100" u="none" strike="noStrike">
                          <a:effectLst/>
                        </a:rPr>
                        <a:t>Manual Effort to clean and transform data (min)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1385877"/>
                  </a:ext>
                </a:extLst>
              </a:tr>
              <a:tr h="250226">
                <a:tc>
                  <a:txBody>
                    <a:bodyPr/>
                    <a:lstStyle/>
                    <a:p>
                      <a:pPr algn="l" fontAlgn="b"/>
                      <a:r>
                        <a:rPr lang="en-US" sz="1100" u="none" strike="noStrike">
                          <a:effectLst/>
                        </a:rPr>
                        <a:t>Run the job (min)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6305440"/>
                  </a:ext>
                </a:extLst>
              </a:tr>
              <a:tr h="250226">
                <a:tc>
                  <a:txBody>
                    <a:bodyPr/>
                    <a:lstStyle/>
                    <a:p>
                      <a:pPr algn="l" fontAlgn="b"/>
                      <a:r>
                        <a:rPr lang="en-US" sz="1100" u="none" strike="noStrike">
                          <a:effectLst/>
                        </a:rPr>
                        <a:t>Run reports (min)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9079119"/>
                  </a:ext>
                </a:extLst>
              </a:tr>
            </a:tbl>
          </a:graphicData>
        </a:graphic>
      </p:graphicFrame>
    </p:spTree>
    <p:extLst>
      <p:ext uri="{BB962C8B-B14F-4D97-AF65-F5344CB8AC3E}">
        <p14:creationId xmlns:p14="http://schemas.microsoft.com/office/powerpoint/2010/main" val="385246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43B0C9-37AC-4F27-AC7D-F516EFEACACB}"/>
              </a:ext>
            </a:extLst>
          </p:cNvPr>
          <p:cNvSpPr>
            <a:spLocks noGrp="1"/>
          </p:cNvSpPr>
          <p:nvPr>
            <p:ph type="title"/>
          </p:nvPr>
        </p:nvSpPr>
        <p:spPr>
          <a:xfrm>
            <a:off x="252920" y="877440"/>
            <a:ext cx="2947482" cy="583043"/>
          </a:xfrm>
        </p:spPr>
        <p:txBody>
          <a:bodyPr vert="horz" lIns="91440" tIns="45720" rIns="91440" bIns="45720" rtlCol="0" anchor="b">
            <a:normAutofit/>
          </a:bodyPr>
          <a:lstStyle/>
          <a:p>
            <a:r>
              <a:rPr lang="en-US" sz="2400" b="1" dirty="0"/>
              <a:t>ANALYZE Contd..</a:t>
            </a:r>
            <a:endParaRPr lang="en-US" sz="2400" dirty="0"/>
          </a:p>
        </p:txBody>
      </p:sp>
      <p:sp>
        <p:nvSpPr>
          <p:cNvPr id="4" name="Text Placeholder 3">
            <a:extLst>
              <a:ext uri="{FF2B5EF4-FFF2-40B4-BE49-F238E27FC236}">
                <a16:creationId xmlns:a16="http://schemas.microsoft.com/office/drawing/2014/main" id="{8342A9D2-545B-4099-B928-A6CB8D3A9A25}"/>
              </a:ext>
            </a:extLst>
          </p:cNvPr>
          <p:cNvSpPr>
            <a:spLocks noGrp="1"/>
          </p:cNvSpPr>
          <p:nvPr>
            <p:ph type="body" sz="half" idx="2"/>
          </p:nvPr>
        </p:nvSpPr>
        <p:spPr>
          <a:xfrm>
            <a:off x="252920" y="2162014"/>
            <a:ext cx="2947482" cy="3744264"/>
          </a:xfrm>
        </p:spPr>
        <p:txBody>
          <a:bodyPr vert="horz" lIns="91440" tIns="45720" rIns="91440" bIns="45720" rtlCol="0" anchor="t">
            <a:normAutofit/>
          </a:bodyPr>
          <a:lstStyle/>
          <a:p>
            <a:pPr indent="-182880">
              <a:lnSpc>
                <a:spcPct val="90000"/>
              </a:lnSpc>
              <a:buFont typeface="Wingdings 2" pitchFamily="18" charset="2"/>
              <a:buChar char=""/>
            </a:pPr>
            <a:r>
              <a:rPr lang="en-US" sz="2000" dirty="0">
                <a:solidFill>
                  <a:schemeClr val="bg1"/>
                </a:solidFill>
              </a:rPr>
              <a:t>Calculate the SQL of the current process. We can compare the SQL of current process with that of improve process to determine if the improvement is significant</a:t>
            </a:r>
          </a:p>
          <a:p>
            <a:pPr indent="-182880">
              <a:lnSpc>
                <a:spcPct val="90000"/>
              </a:lnSpc>
              <a:buFont typeface="Wingdings 2" pitchFamily="18" charset="2"/>
              <a:buChar char=""/>
            </a:pPr>
            <a:endParaRPr lang="en-US" sz="2000" dirty="0">
              <a:solidFill>
                <a:schemeClr val="bg1"/>
              </a:solidFill>
            </a:endParaRPr>
          </a:p>
          <a:p>
            <a:pPr indent="-182880">
              <a:lnSpc>
                <a:spcPct val="90000"/>
              </a:lnSpc>
              <a:buFont typeface="Wingdings 2" pitchFamily="18" charset="2"/>
              <a:buChar char=""/>
            </a:pPr>
            <a:r>
              <a:rPr lang="en-US" sz="2000" dirty="0">
                <a:solidFill>
                  <a:schemeClr val="bg1"/>
                </a:solidFill>
              </a:rPr>
              <a:t>Calculate the confidence Interval of the collected data</a:t>
            </a:r>
          </a:p>
        </p:txBody>
      </p:sp>
      <p:pic>
        <p:nvPicPr>
          <p:cNvPr id="6" name="Picture 5">
            <a:extLst>
              <a:ext uri="{FF2B5EF4-FFF2-40B4-BE49-F238E27FC236}">
                <a16:creationId xmlns:a16="http://schemas.microsoft.com/office/drawing/2014/main" id="{26FBB94D-1591-410A-BEA9-4DFABA00B494}"/>
              </a:ext>
            </a:extLst>
          </p:cNvPr>
          <p:cNvPicPr>
            <a:picLocks noChangeAspect="1"/>
          </p:cNvPicPr>
          <p:nvPr/>
        </p:nvPicPr>
        <p:blipFill>
          <a:blip r:embed="rId2"/>
          <a:stretch>
            <a:fillRect/>
          </a:stretch>
        </p:blipFill>
        <p:spPr>
          <a:xfrm>
            <a:off x="3800275" y="758952"/>
            <a:ext cx="5374206" cy="2688830"/>
          </a:xfrm>
          <a:prstGeom prst="rect">
            <a:avLst/>
          </a:prstGeom>
        </p:spPr>
      </p:pic>
      <p:pic>
        <p:nvPicPr>
          <p:cNvPr id="3" name="Picture 2">
            <a:extLst>
              <a:ext uri="{FF2B5EF4-FFF2-40B4-BE49-F238E27FC236}">
                <a16:creationId xmlns:a16="http://schemas.microsoft.com/office/drawing/2014/main" id="{F43BEA6B-AEC1-44DD-A638-E328A54AF099}"/>
              </a:ext>
            </a:extLst>
          </p:cNvPr>
          <p:cNvPicPr>
            <a:picLocks noChangeAspect="1"/>
          </p:cNvPicPr>
          <p:nvPr/>
        </p:nvPicPr>
        <p:blipFill>
          <a:blip r:embed="rId3"/>
          <a:stretch>
            <a:fillRect/>
          </a:stretch>
        </p:blipFill>
        <p:spPr>
          <a:xfrm>
            <a:off x="8829475" y="1670304"/>
            <a:ext cx="2743200" cy="4419600"/>
          </a:xfrm>
          <a:prstGeom prst="rect">
            <a:avLst/>
          </a:prstGeom>
        </p:spPr>
      </p:pic>
    </p:spTree>
    <p:extLst>
      <p:ext uri="{BB962C8B-B14F-4D97-AF65-F5344CB8AC3E}">
        <p14:creationId xmlns:p14="http://schemas.microsoft.com/office/powerpoint/2010/main" val="379509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9CEC9E2C-FCFA-468C-8A1B-5D16D22E09F1}"/>
              </a:ext>
            </a:extLst>
          </p:cNvPr>
          <p:cNvSpPr>
            <a:spLocks noGrp="1"/>
          </p:cNvSpPr>
          <p:nvPr>
            <p:ph type="title"/>
          </p:nvPr>
        </p:nvSpPr>
        <p:spPr>
          <a:xfrm>
            <a:off x="252920" y="893599"/>
            <a:ext cx="2947482" cy="461123"/>
          </a:xfrm>
        </p:spPr>
        <p:txBody>
          <a:bodyPr vert="horz" lIns="91440" tIns="45720" rIns="91440" bIns="45720" rtlCol="0" anchor="b">
            <a:normAutofit/>
          </a:bodyPr>
          <a:lstStyle/>
          <a:p>
            <a:r>
              <a:rPr lang="en-US" sz="2400" b="1" dirty="0"/>
              <a:t>ANALYZE Contd..</a:t>
            </a:r>
            <a:endParaRPr lang="en-US" sz="2400" dirty="0"/>
          </a:p>
        </p:txBody>
      </p:sp>
      <p:sp>
        <p:nvSpPr>
          <p:cNvPr id="6" name="Text Placeholder 3">
            <a:extLst>
              <a:ext uri="{FF2B5EF4-FFF2-40B4-BE49-F238E27FC236}">
                <a16:creationId xmlns:a16="http://schemas.microsoft.com/office/drawing/2014/main" id="{17B6126D-BC78-4ED5-B621-4BFAFC63B843}"/>
              </a:ext>
            </a:extLst>
          </p:cNvPr>
          <p:cNvSpPr>
            <a:spLocks noGrp="1"/>
          </p:cNvSpPr>
          <p:nvPr>
            <p:ph type="body" sz="half" idx="2"/>
          </p:nvPr>
        </p:nvSpPr>
        <p:spPr>
          <a:xfrm>
            <a:off x="252920" y="2162014"/>
            <a:ext cx="2947482" cy="3744264"/>
          </a:xfrm>
        </p:spPr>
        <p:txBody>
          <a:bodyPr vert="horz" lIns="91440" tIns="45720" rIns="91440" bIns="45720" rtlCol="0" anchor="t">
            <a:normAutofit/>
          </a:bodyPr>
          <a:lstStyle/>
          <a:p>
            <a:pPr indent="-182880">
              <a:lnSpc>
                <a:spcPct val="90000"/>
              </a:lnSpc>
              <a:buFont typeface="Wingdings 2" pitchFamily="18" charset="2"/>
              <a:buChar char=""/>
            </a:pPr>
            <a:r>
              <a:rPr lang="en-US" sz="1800" dirty="0">
                <a:solidFill>
                  <a:schemeClr val="bg1"/>
                </a:solidFill>
              </a:rPr>
              <a:t>Plot the control chart to check if the current process in control. Also this will help to detect in determining if the new process shows improvement by extending the UCL , LCL and </a:t>
            </a:r>
            <a:r>
              <a:rPr lang="en-US" sz="1800" dirty="0" err="1">
                <a:solidFill>
                  <a:schemeClr val="bg1"/>
                </a:solidFill>
              </a:rPr>
              <a:t>Rbar</a:t>
            </a:r>
            <a:r>
              <a:rPr lang="en-US" sz="1800" dirty="0">
                <a:solidFill>
                  <a:schemeClr val="bg1"/>
                </a:solidFill>
              </a:rPr>
              <a:t>, X bar </a:t>
            </a:r>
            <a:r>
              <a:rPr lang="en-US" sz="1800" dirty="0" err="1">
                <a:solidFill>
                  <a:schemeClr val="bg1"/>
                </a:solidFill>
              </a:rPr>
              <a:t>bar</a:t>
            </a:r>
            <a:endParaRPr lang="en-US" sz="1800" dirty="0">
              <a:solidFill>
                <a:schemeClr val="bg1"/>
              </a:solidFill>
            </a:endParaRPr>
          </a:p>
          <a:p>
            <a:pPr indent="-182880">
              <a:lnSpc>
                <a:spcPct val="90000"/>
              </a:lnSpc>
              <a:buFont typeface="Wingdings 2" pitchFamily="18" charset="2"/>
              <a:buChar char=""/>
            </a:pPr>
            <a:r>
              <a:rPr lang="en-US" sz="1800" dirty="0">
                <a:solidFill>
                  <a:schemeClr val="bg1"/>
                </a:solidFill>
              </a:rPr>
              <a:t>For plotting R Chart and X bar Chart, I took 4 samples in each week from Week1 till Week5 of the current process </a:t>
            </a:r>
          </a:p>
        </p:txBody>
      </p:sp>
      <p:pic>
        <p:nvPicPr>
          <p:cNvPr id="7" name="Picture 6">
            <a:extLst>
              <a:ext uri="{FF2B5EF4-FFF2-40B4-BE49-F238E27FC236}">
                <a16:creationId xmlns:a16="http://schemas.microsoft.com/office/drawing/2014/main" id="{EDB4FB2D-4AA3-446A-A073-A828A3FF9A50}"/>
              </a:ext>
            </a:extLst>
          </p:cNvPr>
          <p:cNvPicPr>
            <a:picLocks noChangeAspect="1"/>
          </p:cNvPicPr>
          <p:nvPr/>
        </p:nvPicPr>
        <p:blipFill>
          <a:blip r:embed="rId2"/>
          <a:stretch>
            <a:fillRect/>
          </a:stretch>
        </p:blipFill>
        <p:spPr>
          <a:xfrm>
            <a:off x="3743527" y="893599"/>
            <a:ext cx="7772401" cy="1904237"/>
          </a:xfrm>
          <a:prstGeom prst="rect">
            <a:avLst/>
          </a:prstGeom>
        </p:spPr>
      </p:pic>
      <p:graphicFrame>
        <p:nvGraphicFramePr>
          <p:cNvPr id="10" name="Chart 9">
            <a:extLst>
              <a:ext uri="{FF2B5EF4-FFF2-40B4-BE49-F238E27FC236}">
                <a16:creationId xmlns:a16="http://schemas.microsoft.com/office/drawing/2014/main" id="{11E5D381-C0D6-4408-98A6-37A47A0E2B70}"/>
              </a:ext>
            </a:extLst>
          </p:cNvPr>
          <p:cNvGraphicFramePr>
            <a:graphicFrameLocks/>
          </p:cNvGraphicFramePr>
          <p:nvPr>
            <p:extLst>
              <p:ext uri="{D42A27DB-BD31-4B8C-83A1-F6EECF244321}">
                <p14:modId xmlns:p14="http://schemas.microsoft.com/office/powerpoint/2010/main" val="4004097919"/>
              </p:ext>
            </p:extLst>
          </p:nvPr>
        </p:nvGraphicFramePr>
        <p:xfrm>
          <a:off x="3696509" y="3378200"/>
          <a:ext cx="3865447" cy="25354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C0DB920-6920-4DAF-ABB5-3388FE47A685}"/>
              </a:ext>
            </a:extLst>
          </p:cNvPr>
          <p:cNvGraphicFramePr>
            <a:graphicFrameLocks/>
          </p:cNvGraphicFramePr>
          <p:nvPr>
            <p:extLst>
              <p:ext uri="{D42A27DB-BD31-4B8C-83A1-F6EECF244321}">
                <p14:modId xmlns:p14="http://schemas.microsoft.com/office/powerpoint/2010/main" val="1506217317"/>
              </p:ext>
            </p:extLst>
          </p:nvPr>
        </p:nvGraphicFramePr>
        <p:xfrm>
          <a:off x="7561957" y="3288581"/>
          <a:ext cx="4057946" cy="26176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822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DBB1-C19D-4507-BCEA-D009BB3A324D}"/>
              </a:ext>
            </a:extLst>
          </p:cNvPr>
          <p:cNvSpPr>
            <a:spLocks noGrp="1"/>
          </p:cNvSpPr>
          <p:nvPr>
            <p:ph type="title" idx="4294967295"/>
          </p:nvPr>
        </p:nvSpPr>
        <p:spPr>
          <a:xfrm>
            <a:off x="122705" y="168536"/>
            <a:ext cx="11774649" cy="644525"/>
          </a:xfrm>
        </p:spPr>
        <p:txBody>
          <a:bodyPr>
            <a:normAutofit fontScale="90000"/>
          </a:bodyPr>
          <a:lstStyle/>
          <a:p>
            <a:r>
              <a:rPr lang="en-US" dirty="0">
                <a:solidFill>
                  <a:schemeClr val="tx1"/>
                </a:solidFill>
              </a:rPr>
              <a:t>IMPROVE – Implement a solution for eliminating NVA from the process</a:t>
            </a:r>
          </a:p>
        </p:txBody>
      </p:sp>
      <p:grpSp>
        <p:nvGrpSpPr>
          <p:cNvPr id="39" name="Group 38">
            <a:extLst>
              <a:ext uri="{FF2B5EF4-FFF2-40B4-BE49-F238E27FC236}">
                <a16:creationId xmlns:a16="http://schemas.microsoft.com/office/drawing/2014/main" id="{2B8553D2-036F-4279-B2AE-1ED505866508}"/>
              </a:ext>
            </a:extLst>
          </p:cNvPr>
          <p:cNvGrpSpPr/>
          <p:nvPr/>
        </p:nvGrpSpPr>
        <p:grpSpPr>
          <a:xfrm>
            <a:off x="610687" y="813061"/>
            <a:ext cx="11557553" cy="3171613"/>
            <a:chOff x="610687" y="813061"/>
            <a:chExt cx="11557553" cy="3171613"/>
          </a:xfrm>
        </p:grpSpPr>
        <p:cxnSp>
          <p:nvCxnSpPr>
            <p:cNvPr id="10" name="Straight Connector 9">
              <a:extLst>
                <a:ext uri="{FF2B5EF4-FFF2-40B4-BE49-F238E27FC236}">
                  <a16:creationId xmlns:a16="http://schemas.microsoft.com/office/drawing/2014/main" id="{4A349AD7-7771-4B9E-ACC3-4799EE9D06C1}"/>
                </a:ext>
              </a:extLst>
            </p:cNvPr>
            <p:cNvCxnSpPr>
              <a:cxnSpLocks/>
            </p:cNvCxnSpPr>
            <p:nvPr/>
          </p:nvCxnSpPr>
          <p:spPr>
            <a:xfrm>
              <a:off x="3074672" y="1492655"/>
              <a:ext cx="0" cy="2117097"/>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9CA0AD2E-5A5D-4F2F-8B71-E4B8A0881D19}"/>
                </a:ext>
              </a:extLst>
            </p:cNvPr>
            <p:cNvCxnSpPr>
              <a:cxnSpLocks/>
            </p:cNvCxnSpPr>
            <p:nvPr/>
          </p:nvCxnSpPr>
          <p:spPr>
            <a:xfrm>
              <a:off x="7456040" y="1492655"/>
              <a:ext cx="0" cy="211709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0353ABA7-6F96-408B-8FD4-9767958CACA1}"/>
                </a:ext>
              </a:extLst>
            </p:cNvPr>
            <p:cNvCxnSpPr>
              <a:cxnSpLocks/>
            </p:cNvCxnSpPr>
            <p:nvPr/>
          </p:nvCxnSpPr>
          <p:spPr>
            <a:xfrm>
              <a:off x="9921113" y="1492655"/>
              <a:ext cx="0" cy="2117097"/>
            </a:xfrm>
            <a:prstGeom prst="line">
              <a:avLst/>
            </a:prstGeom>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F9F49C9-6A3E-46CF-8577-A8DF436452F6}"/>
                </a:ext>
              </a:extLst>
            </p:cNvPr>
            <p:cNvSpPr txBox="1"/>
            <p:nvPr/>
          </p:nvSpPr>
          <p:spPr>
            <a:xfrm>
              <a:off x="1017587" y="827176"/>
              <a:ext cx="1045510" cy="369332"/>
            </a:xfrm>
            <a:prstGeom prst="rect">
              <a:avLst/>
            </a:prstGeom>
            <a:noFill/>
          </p:spPr>
          <p:txBody>
            <a:bodyPr wrap="square" rtlCol="0">
              <a:spAutoFit/>
            </a:bodyPr>
            <a:lstStyle/>
            <a:p>
              <a:pPr algn="ctr"/>
              <a:r>
                <a:rPr lang="en-US" dirty="0"/>
                <a:t>STEP 1</a:t>
              </a:r>
            </a:p>
          </p:txBody>
        </p:sp>
        <p:sp>
          <p:nvSpPr>
            <p:cNvPr id="24" name="TextBox 23">
              <a:extLst>
                <a:ext uri="{FF2B5EF4-FFF2-40B4-BE49-F238E27FC236}">
                  <a16:creationId xmlns:a16="http://schemas.microsoft.com/office/drawing/2014/main" id="{7D4AF0F1-39C2-427B-9E96-8385D2A3607F}"/>
                </a:ext>
              </a:extLst>
            </p:cNvPr>
            <p:cNvSpPr txBox="1"/>
            <p:nvPr/>
          </p:nvSpPr>
          <p:spPr>
            <a:xfrm>
              <a:off x="4733685" y="813061"/>
              <a:ext cx="1045510" cy="369332"/>
            </a:xfrm>
            <a:prstGeom prst="rect">
              <a:avLst/>
            </a:prstGeom>
            <a:noFill/>
          </p:spPr>
          <p:txBody>
            <a:bodyPr wrap="square" rtlCol="0">
              <a:spAutoFit/>
            </a:bodyPr>
            <a:lstStyle/>
            <a:p>
              <a:pPr algn="ctr"/>
              <a:r>
                <a:rPr lang="en-US" dirty="0"/>
                <a:t>STEP 2</a:t>
              </a:r>
            </a:p>
          </p:txBody>
        </p:sp>
        <p:sp>
          <p:nvSpPr>
            <p:cNvPr id="25" name="TextBox 24">
              <a:extLst>
                <a:ext uri="{FF2B5EF4-FFF2-40B4-BE49-F238E27FC236}">
                  <a16:creationId xmlns:a16="http://schemas.microsoft.com/office/drawing/2014/main" id="{8F8678E0-308C-48E8-AA05-BB8EA71FE4EE}"/>
                </a:ext>
              </a:extLst>
            </p:cNvPr>
            <p:cNvSpPr txBox="1"/>
            <p:nvPr/>
          </p:nvSpPr>
          <p:spPr>
            <a:xfrm>
              <a:off x="8155143" y="827176"/>
              <a:ext cx="1045510" cy="369332"/>
            </a:xfrm>
            <a:prstGeom prst="rect">
              <a:avLst/>
            </a:prstGeom>
            <a:noFill/>
          </p:spPr>
          <p:txBody>
            <a:bodyPr wrap="square" rtlCol="0">
              <a:spAutoFit/>
            </a:bodyPr>
            <a:lstStyle/>
            <a:p>
              <a:pPr algn="ctr"/>
              <a:r>
                <a:rPr lang="en-US" dirty="0"/>
                <a:t>STEP 3</a:t>
              </a:r>
            </a:p>
          </p:txBody>
        </p:sp>
        <p:sp>
          <p:nvSpPr>
            <p:cNvPr id="26" name="TextBox 25">
              <a:extLst>
                <a:ext uri="{FF2B5EF4-FFF2-40B4-BE49-F238E27FC236}">
                  <a16:creationId xmlns:a16="http://schemas.microsoft.com/office/drawing/2014/main" id="{0A74E0AE-8E31-4C1E-B4A1-142165D68E32}"/>
                </a:ext>
              </a:extLst>
            </p:cNvPr>
            <p:cNvSpPr txBox="1"/>
            <p:nvPr/>
          </p:nvSpPr>
          <p:spPr>
            <a:xfrm>
              <a:off x="10451052" y="827176"/>
              <a:ext cx="1045510" cy="369332"/>
            </a:xfrm>
            <a:prstGeom prst="rect">
              <a:avLst/>
            </a:prstGeom>
            <a:noFill/>
          </p:spPr>
          <p:txBody>
            <a:bodyPr wrap="square" rtlCol="0">
              <a:spAutoFit/>
            </a:bodyPr>
            <a:lstStyle/>
            <a:p>
              <a:pPr algn="ctr"/>
              <a:r>
                <a:rPr lang="en-US" dirty="0"/>
                <a:t>STEP 4</a:t>
              </a:r>
            </a:p>
          </p:txBody>
        </p:sp>
        <p:graphicFrame>
          <p:nvGraphicFramePr>
            <p:cNvPr id="28" name="Diagram 27">
              <a:extLst>
                <a:ext uri="{FF2B5EF4-FFF2-40B4-BE49-F238E27FC236}">
                  <a16:creationId xmlns:a16="http://schemas.microsoft.com/office/drawing/2014/main" id="{79AFC92F-FA9B-4EBE-BE71-6302A826BE20}"/>
                </a:ext>
              </a:extLst>
            </p:cNvPr>
            <p:cNvGraphicFramePr/>
            <p:nvPr>
              <p:extLst>
                <p:ext uri="{D42A27DB-BD31-4B8C-83A1-F6EECF244321}">
                  <p14:modId xmlns:p14="http://schemas.microsoft.com/office/powerpoint/2010/main" val="1695217946"/>
                </p:ext>
              </p:extLst>
            </p:nvPr>
          </p:nvGraphicFramePr>
          <p:xfrm>
            <a:off x="3074672" y="1492655"/>
            <a:ext cx="4651241" cy="2117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9" name="Diagram 28">
              <a:extLst>
                <a:ext uri="{FF2B5EF4-FFF2-40B4-BE49-F238E27FC236}">
                  <a16:creationId xmlns:a16="http://schemas.microsoft.com/office/drawing/2014/main" id="{ECFBEE96-0194-4F1D-93EB-3F284EF65C12}"/>
                </a:ext>
              </a:extLst>
            </p:cNvPr>
            <p:cNvGraphicFramePr/>
            <p:nvPr>
              <p:extLst>
                <p:ext uri="{D42A27DB-BD31-4B8C-83A1-F6EECF244321}">
                  <p14:modId xmlns:p14="http://schemas.microsoft.com/office/powerpoint/2010/main" val="4163012310"/>
                </p:ext>
              </p:extLst>
            </p:nvPr>
          </p:nvGraphicFramePr>
          <p:xfrm>
            <a:off x="610687" y="1492655"/>
            <a:ext cx="2250988" cy="2089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4" name="Diagram 33">
              <a:extLst>
                <a:ext uri="{FF2B5EF4-FFF2-40B4-BE49-F238E27FC236}">
                  <a16:creationId xmlns:a16="http://schemas.microsoft.com/office/drawing/2014/main" id="{6A62A8DE-BBBA-4736-931A-F73190E5A511}"/>
                </a:ext>
              </a:extLst>
            </p:cNvPr>
            <p:cNvGraphicFramePr/>
            <p:nvPr>
              <p:extLst>
                <p:ext uri="{D42A27DB-BD31-4B8C-83A1-F6EECF244321}">
                  <p14:modId xmlns:p14="http://schemas.microsoft.com/office/powerpoint/2010/main" val="4215336329"/>
                </p:ext>
              </p:extLst>
            </p:nvPr>
          </p:nvGraphicFramePr>
          <p:xfrm>
            <a:off x="7646385" y="813061"/>
            <a:ext cx="2004856" cy="31716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5" name="Group 34">
              <a:extLst>
                <a:ext uri="{FF2B5EF4-FFF2-40B4-BE49-F238E27FC236}">
                  <a16:creationId xmlns:a16="http://schemas.microsoft.com/office/drawing/2014/main" id="{1BB05815-8BAA-4A70-BC2D-6048FA24A19B}"/>
                </a:ext>
              </a:extLst>
            </p:cNvPr>
            <p:cNvGrpSpPr/>
            <p:nvPr/>
          </p:nvGrpSpPr>
          <p:grpSpPr>
            <a:xfrm>
              <a:off x="7361418" y="2826427"/>
              <a:ext cx="1268733" cy="783325"/>
              <a:chOff x="645248" y="1333771"/>
              <a:chExt cx="1268733" cy="783325"/>
            </a:xfrm>
          </p:grpSpPr>
          <p:sp>
            <p:nvSpPr>
              <p:cNvPr id="36" name="Rectangle 35">
                <a:extLst>
                  <a:ext uri="{FF2B5EF4-FFF2-40B4-BE49-F238E27FC236}">
                    <a16:creationId xmlns:a16="http://schemas.microsoft.com/office/drawing/2014/main" id="{68F038B9-0F72-4571-891F-A43B152F98EB}"/>
                  </a:ext>
                </a:extLst>
              </p:cNvPr>
              <p:cNvSpPr/>
              <p:nvPr/>
            </p:nvSpPr>
            <p:spPr>
              <a:xfrm>
                <a:off x="645248" y="1333771"/>
                <a:ext cx="1268733" cy="7833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99AAD312-6B71-4003-8DC0-0B23C8D7F6E6}"/>
                  </a:ext>
                </a:extLst>
              </p:cNvPr>
              <p:cNvSpPr txBox="1"/>
              <p:nvPr/>
            </p:nvSpPr>
            <p:spPr>
              <a:xfrm>
                <a:off x="834493" y="1333771"/>
                <a:ext cx="1079488" cy="7833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Automated process to pick and process the RTE files</a:t>
                </a:r>
              </a:p>
            </p:txBody>
          </p:sp>
        </p:grpSp>
        <p:graphicFrame>
          <p:nvGraphicFramePr>
            <p:cNvPr id="38" name="Diagram 37">
              <a:extLst>
                <a:ext uri="{FF2B5EF4-FFF2-40B4-BE49-F238E27FC236}">
                  <a16:creationId xmlns:a16="http://schemas.microsoft.com/office/drawing/2014/main" id="{9D6FEADD-94C3-4156-BB5E-85678786B7D1}"/>
                </a:ext>
              </a:extLst>
            </p:cNvPr>
            <p:cNvGraphicFramePr/>
            <p:nvPr>
              <p:extLst>
                <p:ext uri="{D42A27DB-BD31-4B8C-83A1-F6EECF244321}">
                  <p14:modId xmlns:p14="http://schemas.microsoft.com/office/powerpoint/2010/main" val="165788173"/>
                </p:ext>
              </p:extLst>
            </p:nvPr>
          </p:nvGraphicFramePr>
          <p:xfrm>
            <a:off x="9562578" y="997727"/>
            <a:ext cx="2605662" cy="26903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sp>
        <p:nvSpPr>
          <p:cNvPr id="41" name="Text Placeholder 3">
            <a:extLst>
              <a:ext uri="{FF2B5EF4-FFF2-40B4-BE49-F238E27FC236}">
                <a16:creationId xmlns:a16="http://schemas.microsoft.com/office/drawing/2014/main" id="{AE7F973F-1765-461B-81F7-062C624F6B11}"/>
              </a:ext>
            </a:extLst>
          </p:cNvPr>
          <p:cNvSpPr txBox="1">
            <a:spLocks/>
          </p:cNvSpPr>
          <p:nvPr/>
        </p:nvSpPr>
        <p:spPr>
          <a:xfrm>
            <a:off x="252919" y="4289346"/>
            <a:ext cx="11644437" cy="225369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1800" dirty="0">
                <a:solidFill>
                  <a:schemeClr val="tx1"/>
                </a:solidFill>
              </a:rPr>
              <a:t>In the new improved process , I eliminated the IT Prioritization and Manual effort to clean up the data to process the RTE numbers from the spreadsheet of information entered by Account Managers (AM).</a:t>
            </a:r>
          </a:p>
          <a:p>
            <a:pPr marL="0" indent="0">
              <a:buNone/>
            </a:pPr>
            <a:endParaRPr lang="en-US" sz="1800" dirty="0">
              <a:solidFill>
                <a:schemeClr val="tx1"/>
              </a:solidFill>
            </a:endParaRPr>
          </a:p>
          <a:p>
            <a:pPr marL="0" indent="0">
              <a:buNone/>
            </a:pPr>
            <a:r>
              <a:rPr lang="en-US" sz="1800" dirty="0">
                <a:solidFill>
                  <a:schemeClr val="tx1"/>
                </a:solidFill>
              </a:rPr>
              <a:t>This reduced the cycle time which is responsible for IT prioritization which took considerable amount of time in total cycle time </a:t>
            </a:r>
          </a:p>
          <a:p>
            <a:pPr marL="0" indent="0">
              <a:buNone/>
            </a:pPr>
            <a:endParaRPr lang="en-US" sz="1800" dirty="0">
              <a:solidFill>
                <a:schemeClr val="tx1"/>
              </a:solidFill>
            </a:endParaRPr>
          </a:p>
        </p:txBody>
      </p:sp>
    </p:spTree>
    <p:extLst>
      <p:ext uri="{BB962C8B-B14F-4D97-AF65-F5344CB8AC3E}">
        <p14:creationId xmlns:p14="http://schemas.microsoft.com/office/powerpoint/2010/main" val="275140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5A614D62-A37F-4158-859F-82C271ACB34E}"/>
              </a:ext>
            </a:extLst>
          </p:cNvPr>
          <p:cNvSpPr>
            <a:spLocks noGrp="1"/>
          </p:cNvSpPr>
          <p:nvPr>
            <p:ph type="title"/>
          </p:nvPr>
        </p:nvSpPr>
        <p:spPr>
          <a:xfrm>
            <a:off x="10746" y="-29323"/>
            <a:ext cx="4917389" cy="781163"/>
          </a:xfrm>
        </p:spPr>
        <p:txBody>
          <a:bodyPr vert="horz" lIns="91440" tIns="45720" rIns="91440" bIns="45720" rtlCol="0" anchor="ctr">
            <a:normAutofit/>
          </a:bodyPr>
          <a:lstStyle/>
          <a:p>
            <a:r>
              <a:rPr lang="en-US" sz="3200" dirty="0">
                <a:solidFill>
                  <a:schemeClr val="tx1">
                    <a:lumMod val="65000"/>
                    <a:lumOff val="35000"/>
                  </a:schemeClr>
                </a:solidFill>
              </a:rPr>
              <a:t>IMPROVE Contd..</a:t>
            </a:r>
            <a:endParaRPr lang="en-US" sz="3200" dirty="0"/>
          </a:p>
        </p:txBody>
      </p:sp>
      <p:sp>
        <p:nvSpPr>
          <p:cNvPr id="16" name="Freeform: Shape 15">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 Placeholder 3">
            <a:extLst>
              <a:ext uri="{FF2B5EF4-FFF2-40B4-BE49-F238E27FC236}">
                <a16:creationId xmlns:a16="http://schemas.microsoft.com/office/drawing/2014/main" id="{3BB69686-FD60-4487-BD76-4B27D7CE85EA}"/>
              </a:ext>
            </a:extLst>
          </p:cNvPr>
          <p:cNvSpPr txBox="1">
            <a:spLocks/>
          </p:cNvSpPr>
          <p:nvPr/>
        </p:nvSpPr>
        <p:spPr>
          <a:xfrm>
            <a:off x="0" y="970332"/>
            <a:ext cx="3525520" cy="5257748"/>
          </a:xfrm>
          <a:prstGeom prst="rect">
            <a:avLst/>
          </a:prstGeom>
        </p:spPr>
        <p:txBody>
          <a:bodyPr vert="horz" lIns="91440" tIns="45720" rIns="91440" bIns="45720" rtlCol="0" anchor="t">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solidFill>
                  <a:schemeClr val="bg1"/>
                </a:solidFill>
              </a:rPr>
              <a:t>In the new process, there is no need of ticketing system , whenever the AMs are ready with their RTE numbers they need to copy the files automatically by the process and processed</a:t>
            </a:r>
          </a:p>
          <a:p>
            <a:endParaRPr lang="en-US" sz="1800" dirty="0">
              <a:solidFill>
                <a:schemeClr val="bg1"/>
              </a:solidFill>
            </a:endParaRPr>
          </a:p>
          <a:p>
            <a:r>
              <a:rPr lang="en-US" sz="1800" dirty="0">
                <a:solidFill>
                  <a:schemeClr val="bg1"/>
                </a:solidFill>
              </a:rPr>
              <a:t>But I still used the ticketing system and tickets are directly assigned to the IT Developer just to track the time spent on the business process and it helps to gauge the improvement.</a:t>
            </a:r>
          </a:p>
          <a:p>
            <a:endParaRPr lang="en-US" sz="1800" dirty="0">
              <a:solidFill>
                <a:schemeClr val="bg1"/>
              </a:solidFill>
            </a:endParaRPr>
          </a:p>
          <a:p>
            <a:r>
              <a:rPr lang="en-US" sz="1800" dirty="0">
                <a:solidFill>
                  <a:schemeClr val="bg1"/>
                </a:solidFill>
              </a:rPr>
              <a:t>Table 1.3 shows the data collected on the improved process . Hours spent for IT prioritization and the Manual efforts are brought down to zero by eliminating these steps from the original process</a:t>
            </a:r>
          </a:p>
        </p:txBody>
      </p:sp>
      <p:pic>
        <p:nvPicPr>
          <p:cNvPr id="4" name="Picture 3">
            <a:extLst>
              <a:ext uri="{FF2B5EF4-FFF2-40B4-BE49-F238E27FC236}">
                <a16:creationId xmlns:a16="http://schemas.microsoft.com/office/drawing/2014/main" id="{14634F42-033D-4B9D-9C07-3709AEFCE38A}"/>
              </a:ext>
            </a:extLst>
          </p:cNvPr>
          <p:cNvPicPr>
            <a:picLocks noChangeAspect="1"/>
          </p:cNvPicPr>
          <p:nvPr/>
        </p:nvPicPr>
        <p:blipFill>
          <a:blip r:embed="rId2"/>
          <a:stretch>
            <a:fillRect/>
          </a:stretch>
        </p:blipFill>
        <p:spPr>
          <a:xfrm>
            <a:off x="3901036" y="2734086"/>
            <a:ext cx="7119498" cy="3067040"/>
          </a:xfrm>
          <a:prstGeom prst="rect">
            <a:avLst/>
          </a:prstGeom>
        </p:spPr>
      </p:pic>
      <p:sp>
        <p:nvSpPr>
          <p:cNvPr id="11" name="Rectangle 10">
            <a:extLst>
              <a:ext uri="{FF2B5EF4-FFF2-40B4-BE49-F238E27FC236}">
                <a16:creationId xmlns:a16="http://schemas.microsoft.com/office/drawing/2014/main" id="{5A0930F4-9E1D-4E68-8095-6E21E48E8C72}"/>
              </a:ext>
            </a:extLst>
          </p:cNvPr>
          <p:cNvSpPr/>
          <p:nvPr/>
        </p:nvSpPr>
        <p:spPr>
          <a:xfrm>
            <a:off x="6667745" y="5763898"/>
            <a:ext cx="1017330" cy="369332"/>
          </a:xfrm>
          <a:prstGeom prst="rect">
            <a:avLst/>
          </a:prstGeom>
        </p:spPr>
        <p:txBody>
          <a:bodyPr wrap="none">
            <a:spAutoFit/>
          </a:bodyPr>
          <a:lstStyle/>
          <a:p>
            <a:r>
              <a:rPr lang="en-US" dirty="0"/>
              <a:t>Table 1.3</a:t>
            </a:r>
          </a:p>
        </p:txBody>
      </p:sp>
      <p:sp>
        <p:nvSpPr>
          <p:cNvPr id="17" name="Oval 16">
            <a:extLst>
              <a:ext uri="{FF2B5EF4-FFF2-40B4-BE49-F238E27FC236}">
                <a16:creationId xmlns:a16="http://schemas.microsoft.com/office/drawing/2014/main" id="{0E3A820C-D076-45FF-A85E-4DB91096D35A}"/>
              </a:ext>
            </a:extLst>
          </p:cNvPr>
          <p:cNvSpPr/>
          <p:nvPr/>
        </p:nvSpPr>
        <p:spPr>
          <a:xfrm>
            <a:off x="8762376" y="2530340"/>
            <a:ext cx="1562100" cy="1571214"/>
          </a:xfrm>
          <a:prstGeom prst="ellipse">
            <a:avLst/>
          </a:prstGeom>
          <a:solidFill>
            <a:schemeClr val="accent6">
              <a:lumMod val="60000"/>
              <a:lumOff val="40000"/>
              <a:alpha val="1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92823C0-00B1-456B-85DD-07C946D68B13}"/>
              </a:ext>
            </a:extLst>
          </p:cNvPr>
          <p:cNvSpPr/>
          <p:nvPr/>
        </p:nvSpPr>
        <p:spPr>
          <a:xfrm>
            <a:off x="4724400" y="751840"/>
            <a:ext cx="6743700" cy="1650142"/>
          </a:xfrm>
          <a:prstGeom prst="roundRect">
            <a:avLst/>
          </a:prstGeom>
          <a:solidFill>
            <a:schemeClr val="accent6">
              <a:lumMod val="60000"/>
              <a:lumOff val="40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A6FA09-7430-4F3A-A5D9-63CD26F145FE}"/>
              </a:ext>
            </a:extLst>
          </p:cNvPr>
          <p:cNvCxnSpPr>
            <a:stCxn id="17" idx="2"/>
            <a:endCxn id="19" idx="1"/>
          </p:cNvCxnSpPr>
          <p:nvPr/>
        </p:nvCxnSpPr>
        <p:spPr>
          <a:xfrm flipH="1" flipV="1">
            <a:off x="4724400" y="1576911"/>
            <a:ext cx="4037976" cy="173903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D8766F-BB23-45C4-9669-6DA16B1B4C64}"/>
              </a:ext>
            </a:extLst>
          </p:cNvPr>
          <p:cNvCxnSpPr>
            <a:stCxn id="17" idx="6"/>
            <a:endCxn id="19" idx="3"/>
          </p:cNvCxnSpPr>
          <p:nvPr/>
        </p:nvCxnSpPr>
        <p:spPr>
          <a:xfrm flipV="1">
            <a:off x="10324476" y="1576911"/>
            <a:ext cx="1143624" cy="173903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DF3319E-4A81-45CD-998E-75B9FA13AF08}"/>
              </a:ext>
            </a:extLst>
          </p:cNvPr>
          <p:cNvPicPr>
            <a:picLocks noChangeAspect="1"/>
          </p:cNvPicPr>
          <p:nvPr/>
        </p:nvPicPr>
        <p:blipFill>
          <a:blip r:embed="rId3"/>
          <a:stretch>
            <a:fillRect/>
          </a:stretch>
        </p:blipFill>
        <p:spPr>
          <a:xfrm>
            <a:off x="4928136" y="830768"/>
            <a:ext cx="6364704" cy="1532115"/>
          </a:xfrm>
          <a:prstGeom prst="rect">
            <a:avLst/>
          </a:prstGeom>
        </p:spPr>
      </p:pic>
    </p:spTree>
    <p:extLst>
      <p:ext uri="{BB962C8B-B14F-4D97-AF65-F5344CB8AC3E}">
        <p14:creationId xmlns:p14="http://schemas.microsoft.com/office/powerpoint/2010/main" val="2857784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33FCB848-EBEC-440B-8EBA-5568C2179B8F}"/>
              </a:ext>
            </a:extLst>
          </p:cNvPr>
          <p:cNvSpPr txBox="1">
            <a:spLocks/>
          </p:cNvSpPr>
          <p:nvPr/>
        </p:nvSpPr>
        <p:spPr>
          <a:xfrm>
            <a:off x="116070" y="105523"/>
            <a:ext cx="6461231" cy="53549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spcAft>
                <a:spcPts val="600"/>
              </a:spcAft>
              <a:buClr>
                <a:schemeClr val="accent1"/>
              </a:buClr>
            </a:pPr>
            <a:r>
              <a:rPr lang="en-US" dirty="0">
                <a:solidFill>
                  <a:schemeClr val="tx1">
                    <a:lumMod val="65000"/>
                    <a:lumOff val="35000"/>
                  </a:schemeClr>
                </a:solidFill>
                <a:latin typeface="+mn-lt"/>
                <a:ea typeface="+mn-ea"/>
                <a:cs typeface="+mn-cs"/>
              </a:rPr>
              <a:t>IMPROVE Contd..</a:t>
            </a:r>
          </a:p>
        </p:txBody>
      </p:sp>
      <p:sp>
        <p:nvSpPr>
          <p:cNvPr id="16" name="Freeform: Shape 15">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C4457D-B871-4432-AAF8-F367B89E2F66}"/>
              </a:ext>
            </a:extLst>
          </p:cNvPr>
          <p:cNvSpPr>
            <a:spLocks noGrp="1"/>
          </p:cNvSpPr>
          <p:nvPr>
            <p:ph type="title"/>
          </p:nvPr>
        </p:nvSpPr>
        <p:spPr>
          <a:xfrm>
            <a:off x="8900160" y="650238"/>
            <a:ext cx="3291839" cy="5476241"/>
          </a:xfrm>
        </p:spPr>
        <p:txBody>
          <a:bodyPr vert="horz" lIns="91440" tIns="45720" rIns="91440" bIns="45720" rtlCol="0" anchor="ctr">
            <a:normAutofit fontScale="90000"/>
          </a:bodyPr>
          <a:lstStyle/>
          <a:p>
            <a:r>
              <a:rPr lang="en-US" dirty="0"/>
              <a:t>Hypothesis Testing</a:t>
            </a:r>
            <a:br>
              <a:rPr lang="en-US" dirty="0"/>
            </a:br>
            <a:br>
              <a:rPr lang="en-US" dirty="0"/>
            </a:br>
            <a:r>
              <a:rPr lang="en-US" sz="2700" b="1" u="sng" dirty="0"/>
              <a:t>Null Hypothesis</a:t>
            </a:r>
            <a:br>
              <a:rPr lang="en-US" dirty="0"/>
            </a:br>
            <a:r>
              <a:rPr lang="en-US" sz="2000" dirty="0"/>
              <a:t>Ho </a:t>
            </a:r>
            <a:r>
              <a:rPr lang="en-US" sz="2000" dirty="0">
                <a:sym typeface="Wingdings" panose="05000000000000000000" pitchFamily="2" charset="2"/>
              </a:rPr>
              <a:t> µ1 &lt;= µ2 , There are no changes observed between the sample S1 (Original Process) and S2 (New Process), mean cycle time of the new process is same as original process</a:t>
            </a:r>
            <a:br>
              <a:rPr lang="en-US" sz="2000" dirty="0">
                <a:sym typeface="Wingdings" panose="05000000000000000000" pitchFamily="2" charset="2"/>
              </a:rPr>
            </a:br>
            <a:br>
              <a:rPr lang="en-US" sz="2000" dirty="0">
                <a:sym typeface="Wingdings" panose="05000000000000000000" pitchFamily="2" charset="2"/>
              </a:rPr>
            </a:br>
            <a:r>
              <a:rPr lang="en-US" sz="2700" b="1" u="sng" dirty="0"/>
              <a:t>Alternate Hypothesis</a:t>
            </a:r>
            <a:br>
              <a:rPr lang="en-US" sz="2700" dirty="0">
                <a:sym typeface="Wingdings" panose="05000000000000000000" pitchFamily="2" charset="2"/>
              </a:rPr>
            </a:br>
            <a:r>
              <a:rPr lang="en-US" sz="2000" dirty="0">
                <a:sym typeface="Wingdings" panose="05000000000000000000" pitchFamily="2" charset="2"/>
              </a:rPr>
              <a:t>Ha   µ1 &gt; µ2 , Mean cycle time of the new process  is less than the original process which inference the process has improved .</a:t>
            </a:r>
            <a:endParaRPr lang="en-US" sz="2000" dirty="0"/>
          </a:p>
        </p:txBody>
      </p:sp>
      <p:pic>
        <p:nvPicPr>
          <p:cNvPr id="4" name="Picture 3">
            <a:extLst>
              <a:ext uri="{FF2B5EF4-FFF2-40B4-BE49-F238E27FC236}">
                <a16:creationId xmlns:a16="http://schemas.microsoft.com/office/drawing/2014/main" id="{385BAB3E-8999-42FD-BAC8-0A02CD24444C}"/>
              </a:ext>
            </a:extLst>
          </p:cNvPr>
          <p:cNvPicPr>
            <a:picLocks noChangeAspect="1"/>
          </p:cNvPicPr>
          <p:nvPr/>
        </p:nvPicPr>
        <p:blipFill>
          <a:blip r:embed="rId2"/>
          <a:stretch>
            <a:fillRect/>
          </a:stretch>
        </p:blipFill>
        <p:spPr>
          <a:xfrm>
            <a:off x="6176307" y="758952"/>
            <a:ext cx="1733550" cy="2200275"/>
          </a:xfrm>
          <a:prstGeom prst="rect">
            <a:avLst/>
          </a:prstGeom>
        </p:spPr>
      </p:pic>
      <p:pic>
        <p:nvPicPr>
          <p:cNvPr id="5" name="Picture 4">
            <a:extLst>
              <a:ext uri="{FF2B5EF4-FFF2-40B4-BE49-F238E27FC236}">
                <a16:creationId xmlns:a16="http://schemas.microsoft.com/office/drawing/2014/main" id="{64D4043E-C79A-43FD-9BBB-26ABCC21DE84}"/>
              </a:ext>
            </a:extLst>
          </p:cNvPr>
          <p:cNvPicPr>
            <a:picLocks noChangeAspect="1"/>
          </p:cNvPicPr>
          <p:nvPr/>
        </p:nvPicPr>
        <p:blipFill>
          <a:blip r:embed="rId3"/>
          <a:stretch>
            <a:fillRect/>
          </a:stretch>
        </p:blipFill>
        <p:spPr>
          <a:xfrm>
            <a:off x="6170594" y="3424428"/>
            <a:ext cx="1714500" cy="2200275"/>
          </a:xfrm>
          <a:prstGeom prst="rect">
            <a:avLst/>
          </a:prstGeom>
        </p:spPr>
      </p:pic>
      <p:sp>
        <p:nvSpPr>
          <p:cNvPr id="11" name="TextBox 10">
            <a:extLst>
              <a:ext uri="{FF2B5EF4-FFF2-40B4-BE49-F238E27FC236}">
                <a16:creationId xmlns:a16="http://schemas.microsoft.com/office/drawing/2014/main" id="{8195EAC6-D688-4DC7-8D4E-4308F256DB82}"/>
              </a:ext>
            </a:extLst>
          </p:cNvPr>
          <p:cNvSpPr txBox="1"/>
          <p:nvPr/>
        </p:nvSpPr>
        <p:spPr>
          <a:xfrm>
            <a:off x="6520327" y="2892491"/>
            <a:ext cx="1045510" cy="369332"/>
          </a:xfrm>
          <a:prstGeom prst="rect">
            <a:avLst/>
          </a:prstGeom>
          <a:noFill/>
        </p:spPr>
        <p:txBody>
          <a:bodyPr wrap="square" rtlCol="0">
            <a:spAutoFit/>
          </a:bodyPr>
          <a:lstStyle/>
          <a:p>
            <a:pPr algn="ctr"/>
            <a:r>
              <a:rPr lang="en-US" dirty="0"/>
              <a:t>Sample1</a:t>
            </a:r>
          </a:p>
        </p:txBody>
      </p:sp>
      <p:sp>
        <p:nvSpPr>
          <p:cNvPr id="13" name="TextBox 12">
            <a:extLst>
              <a:ext uri="{FF2B5EF4-FFF2-40B4-BE49-F238E27FC236}">
                <a16:creationId xmlns:a16="http://schemas.microsoft.com/office/drawing/2014/main" id="{1533C14B-367F-44CD-A614-D5B5C36FB771}"/>
              </a:ext>
            </a:extLst>
          </p:cNvPr>
          <p:cNvSpPr txBox="1"/>
          <p:nvPr/>
        </p:nvSpPr>
        <p:spPr>
          <a:xfrm>
            <a:off x="6585252" y="5624703"/>
            <a:ext cx="1045510" cy="369332"/>
          </a:xfrm>
          <a:prstGeom prst="rect">
            <a:avLst/>
          </a:prstGeom>
          <a:noFill/>
        </p:spPr>
        <p:txBody>
          <a:bodyPr wrap="square" rtlCol="0">
            <a:spAutoFit/>
          </a:bodyPr>
          <a:lstStyle/>
          <a:p>
            <a:pPr algn="ctr"/>
            <a:r>
              <a:rPr lang="en-US" dirty="0"/>
              <a:t>Sample2</a:t>
            </a:r>
          </a:p>
        </p:txBody>
      </p:sp>
      <p:pic>
        <p:nvPicPr>
          <p:cNvPr id="6" name="Picture 5">
            <a:extLst>
              <a:ext uri="{FF2B5EF4-FFF2-40B4-BE49-F238E27FC236}">
                <a16:creationId xmlns:a16="http://schemas.microsoft.com/office/drawing/2014/main" id="{41372C1B-353E-4682-BD36-1ED422A92D54}"/>
              </a:ext>
            </a:extLst>
          </p:cNvPr>
          <p:cNvPicPr>
            <a:picLocks noChangeAspect="1"/>
          </p:cNvPicPr>
          <p:nvPr/>
        </p:nvPicPr>
        <p:blipFill>
          <a:blip r:embed="rId4"/>
          <a:stretch>
            <a:fillRect/>
          </a:stretch>
        </p:blipFill>
        <p:spPr>
          <a:xfrm>
            <a:off x="1325154" y="758952"/>
            <a:ext cx="4457700" cy="5524500"/>
          </a:xfrm>
          <a:prstGeom prst="rect">
            <a:avLst/>
          </a:prstGeom>
        </p:spPr>
      </p:pic>
      <p:sp>
        <p:nvSpPr>
          <p:cNvPr id="15" name="TextBox 14">
            <a:extLst>
              <a:ext uri="{FF2B5EF4-FFF2-40B4-BE49-F238E27FC236}">
                <a16:creationId xmlns:a16="http://schemas.microsoft.com/office/drawing/2014/main" id="{985891BA-F53A-4AE6-9EF2-AD972705A889}"/>
              </a:ext>
            </a:extLst>
          </p:cNvPr>
          <p:cNvSpPr txBox="1"/>
          <p:nvPr/>
        </p:nvSpPr>
        <p:spPr>
          <a:xfrm>
            <a:off x="2590588" y="6267704"/>
            <a:ext cx="1926831" cy="369332"/>
          </a:xfrm>
          <a:prstGeom prst="rect">
            <a:avLst/>
          </a:prstGeom>
          <a:noFill/>
        </p:spPr>
        <p:txBody>
          <a:bodyPr wrap="square" rtlCol="0">
            <a:spAutoFit/>
          </a:bodyPr>
          <a:lstStyle/>
          <a:p>
            <a:pPr algn="ctr"/>
            <a:r>
              <a:rPr lang="en-US" dirty="0"/>
              <a:t>Hypothesis Test</a:t>
            </a:r>
          </a:p>
        </p:txBody>
      </p:sp>
    </p:spTree>
    <p:extLst>
      <p:ext uri="{BB962C8B-B14F-4D97-AF65-F5344CB8AC3E}">
        <p14:creationId xmlns:p14="http://schemas.microsoft.com/office/powerpoint/2010/main" val="209815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0">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2">
            <a:extLst>
              <a:ext uri="{FF2B5EF4-FFF2-40B4-BE49-F238E27FC236}">
                <a16:creationId xmlns:a16="http://schemas.microsoft.com/office/drawing/2014/main" id="{782CF50F-026A-4BF4-A154-5548BA4A8656}"/>
              </a:ext>
            </a:extLst>
          </p:cNvPr>
          <p:cNvSpPr txBox="1">
            <a:spLocks/>
          </p:cNvSpPr>
          <p:nvPr/>
        </p:nvSpPr>
        <p:spPr>
          <a:xfrm>
            <a:off x="59259" y="1133485"/>
            <a:ext cx="2348661" cy="53549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spcAft>
                <a:spcPts val="600"/>
              </a:spcAft>
              <a:buClr>
                <a:schemeClr val="accent1"/>
              </a:buClr>
            </a:pPr>
            <a:r>
              <a:rPr lang="en-US" dirty="0">
                <a:solidFill>
                  <a:schemeClr val="tx1">
                    <a:lumMod val="65000"/>
                    <a:lumOff val="35000"/>
                  </a:schemeClr>
                </a:solidFill>
                <a:latin typeface="+mn-lt"/>
                <a:ea typeface="+mn-ea"/>
                <a:cs typeface="+mn-cs"/>
              </a:rPr>
              <a:t>CONTROL</a:t>
            </a:r>
          </a:p>
        </p:txBody>
      </p:sp>
      <p:sp>
        <p:nvSpPr>
          <p:cNvPr id="4" name="Rectangle 3">
            <a:extLst>
              <a:ext uri="{FF2B5EF4-FFF2-40B4-BE49-F238E27FC236}">
                <a16:creationId xmlns:a16="http://schemas.microsoft.com/office/drawing/2014/main" id="{674C4E4B-3AC4-4A9E-8484-0A06B90335DB}"/>
              </a:ext>
            </a:extLst>
          </p:cNvPr>
          <p:cNvSpPr/>
          <p:nvPr/>
        </p:nvSpPr>
        <p:spPr>
          <a:xfrm>
            <a:off x="120937" y="2430983"/>
            <a:ext cx="3048000" cy="2585323"/>
          </a:xfrm>
          <a:prstGeom prst="rect">
            <a:avLst/>
          </a:prstGeom>
        </p:spPr>
        <p:txBody>
          <a:bodyPr wrap="square">
            <a:spAutoFit/>
          </a:bodyPr>
          <a:lstStyle/>
          <a:p>
            <a:pPr>
              <a:lnSpc>
                <a:spcPct val="90000"/>
              </a:lnSpc>
            </a:pPr>
            <a:r>
              <a:rPr lang="en-US" dirty="0"/>
              <a:t>Calculate the SQL of the New process and compare with the SQL of original process to determine if the process is improved </a:t>
            </a:r>
          </a:p>
          <a:p>
            <a:pPr>
              <a:lnSpc>
                <a:spcPct val="90000"/>
              </a:lnSpc>
            </a:pPr>
            <a:endParaRPr lang="en-US" dirty="0"/>
          </a:p>
          <a:p>
            <a:pPr>
              <a:lnSpc>
                <a:spcPct val="90000"/>
              </a:lnSpc>
            </a:pPr>
            <a:r>
              <a:rPr lang="en-US" dirty="0"/>
              <a:t>SQL of the old process is 2.1 and the SQL of the new process is 2.8 which confirms that the process has improved</a:t>
            </a:r>
          </a:p>
        </p:txBody>
      </p:sp>
      <p:pic>
        <p:nvPicPr>
          <p:cNvPr id="23" name="Picture 22">
            <a:extLst>
              <a:ext uri="{FF2B5EF4-FFF2-40B4-BE49-F238E27FC236}">
                <a16:creationId xmlns:a16="http://schemas.microsoft.com/office/drawing/2014/main" id="{D428D3C4-D1DF-4456-B0F3-D6F40A711C09}"/>
              </a:ext>
            </a:extLst>
          </p:cNvPr>
          <p:cNvPicPr>
            <a:picLocks noChangeAspect="1"/>
          </p:cNvPicPr>
          <p:nvPr/>
        </p:nvPicPr>
        <p:blipFill>
          <a:blip r:embed="rId2"/>
          <a:stretch>
            <a:fillRect/>
          </a:stretch>
        </p:blipFill>
        <p:spPr>
          <a:xfrm>
            <a:off x="3559537" y="761999"/>
            <a:ext cx="5707145" cy="1974363"/>
          </a:xfrm>
          <a:prstGeom prst="rect">
            <a:avLst/>
          </a:prstGeom>
        </p:spPr>
      </p:pic>
      <p:pic>
        <p:nvPicPr>
          <p:cNvPr id="5" name="Picture 4">
            <a:extLst>
              <a:ext uri="{FF2B5EF4-FFF2-40B4-BE49-F238E27FC236}">
                <a16:creationId xmlns:a16="http://schemas.microsoft.com/office/drawing/2014/main" id="{7015969C-8DAF-4183-858A-B07FAB90F5B5}"/>
              </a:ext>
            </a:extLst>
          </p:cNvPr>
          <p:cNvPicPr>
            <a:picLocks noChangeAspect="1"/>
          </p:cNvPicPr>
          <p:nvPr/>
        </p:nvPicPr>
        <p:blipFill>
          <a:blip r:embed="rId3"/>
          <a:stretch>
            <a:fillRect/>
          </a:stretch>
        </p:blipFill>
        <p:spPr>
          <a:xfrm>
            <a:off x="6672736" y="2658672"/>
            <a:ext cx="5381625" cy="1914525"/>
          </a:xfrm>
          <a:prstGeom prst="rect">
            <a:avLst/>
          </a:prstGeom>
        </p:spPr>
      </p:pic>
      <p:graphicFrame>
        <p:nvGraphicFramePr>
          <p:cNvPr id="6" name="Diagram 5">
            <a:extLst>
              <a:ext uri="{FF2B5EF4-FFF2-40B4-BE49-F238E27FC236}">
                <a16:creationId xmlns:a16="http://schemas.microsoft.com/office/drawing/2014/main" id="{7D8F1EF1-6197-4403-A875-B33A6AE13339}"/>
              </a:ext>
            </a:extLst>
          </p:cNvPr>
          <p:cNvGraphicFramePr/>
          <p:nvPr>
            <p:extLst>
              <p:ext uri="{D42A27DB-BD31-4B8C-83A1-F6EECF244321}">
                <p14:modId xmlns:p14="http://schemas.microsoft.com/office/powerpoint/2010/main" val="78323294"/>
              </p:ext>
            </p:extLst>
          </p:nvPr>
        </p:nvGraphicFramePr>
        <p:xfrm>
          <a:off x="4003040" y="4664098"/>
          <a:ext cx="7782560" cy="14115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TextBox 23">
            <a:extLst>
              <a:ext uri="{FF2B5EF4-FFF2-40B4-BE49-F238E27FC236}">
                <a16:creationId xmlns:a16="http://schemas.microsoft.com/office/drawing/2014/main" id="{1FC456B1-D095-4B1F-A018-43EC100C23B2}"/>
              </a:ext>
            </a:extLst>
          </p:cNvPr>
          <p:cNvSpPr txBox="1"/>
          <p:nvPr/>
        </p:nvSpPr>
        <p:spPr>
          <a:xfrm>
            <a:off x="5573245" y="4768334"/>
            <a:ext cx="1045510" cy="369332"/>
          </a:xfrm>
          <a:prstGeom prst="rect">
            <a:avLst/>
          </a:prstGeom>
          <a:noFill/>
        </p:spPr>
        <p:txBody>
          <a:bodyPr wrap="square" rtlCol="0">
            <a:spAutoFit/>
          </a:bodyPr>
          <a:lstStyle/>
          <a:p>
            <a:pPr algn="ctr"/>
            <a:r>
              <a:rPr lang="en-US" dirty="0"/>
              <a:t>SQL 2.1</a:t>
            </a:r>
          </a:p>
        </p:txBody>
      </p:sp>
      <p:sp>
        <p:nvSpPr>
          <p:cNvPr id="25" name="TextBox 24">
            <a:extLst>
              <a:ext uri="{FF2B5EF4-FFF2-40B4-BE49-F238E27FC236}">
                <a16:creationId xmlns:a16="http://schemas.microsoft.com/office/drawing/2014/main" id="{E7C9FED6-EB73-4EA8-8F11-9AD2DE154D87}"/>
              </a:ext>
            </a:extLst>
          </p:cNvPr>
          <p:cNvSpPr txBox="1"/>
          <p:nvPr/>
        </p:nvSpPr>
        <p:spPr>
          <a:xfrm>
            <a:off x="9141619" y="5556834"/>
            <a:ext cx="1045510" cy="369332"/>
          </a:xfrm>
          <a:prstGeom prst="rect">
            <a:avLst/>
          </a:prstGeom>
          <a:noFill/>
        </p:spPr>
        <p:txBody>
          <a:bodyPr wrap="square" rtlCol="0">
            <a:spAutoFit/>
          </a:bodyPr>
          <a:lstStyle/>
          <a:p>
            <a:pPr algn="ctr"/>
            <a:r>
              <a:rPr lang="en-US" dirty="0"/>
              <a:t>SQL 2.8</a:t>
            </a:r>
          </a:p>
        </p:txBody>
      </p:sp>
    </p:spTree>
    <p:extLst>
      <p:ext uri="{BB962C8B-B14F-4D97-AF65-F5344CB8AC3E}">
        <p14:creationId xmlns:p14="http://schemas.microsoft.com/office/powerpoint/2010/main" val="28367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A82C2E9-504B-49B3-B4E2-1E84E629727A}"/>
              </a:ext>
            </a:extLst>
          </p:cNvPr>
          <p:cNvSpPr txBox="1">
            <a:spLocks/>
          </p:cNvSpPr>
          <p:nvPr/>
        </p:nvSpPr>
        <p:spPr>
          <a:xfrm>
            <a:off x="0" y="20575"/>
            <a:ext cx="3585891" cy="738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spcAft>
                <a:spcPts val="600"/>
              </a:spcAft>
              <a:buClr>
                <a:schemeClr val="accent1"/>
              </a:buClr>
            </a:pPr>
            <a:r>
              <a:rPr lang="en-US" dirty="0">
                <a:solidFill>
                  <a:schemeClr val="tx1">
                    <a:lumMod val="65000"/>
                    <a:lumOff val="35000"/>
                  </a:schemeClr>
                </a:solidFill>
                <a:latin typeface="+mn-lt"/>
                <a:ea typeface="+mn-ea"/>
                <a:cs typeface="+mn-cs"/>
              </a:rPr>
              <a:t>CONTROL Contd..</a:t>
            </a:r>
          </a:p>
        </p:txBody>
      </p:sp>
      <p:pic>
        <p:nvPicPr>
          <p:cNvPr id="3" name="Picture 2">
            <a:extLst>
              <a:ext uri="{FF2B5EF4-FFF2-40B4-BE49-F238E27FC236}">
                <a16:creationId xmlns:a16="http://schemas.microsoft.com/office/drawing/2014/main" id="{8EFF7BCE-16FA-4FE1-9A2F-CECEB883BDA8}"/>
              </a:ext>
            </a:extLst>
          </p:cNvPr>
          <p:cNvPicPr>
            <a:picLocks noChangeAspect="1"/>
          </p:cNvPicPr>
          <p:nvPr/>
        </p:nvPicPr>
        <p:blipFill>
          <a:blip r:embed="rId2"/>
          <a:stretch>
            <a:fillRect/>
          </a:stretch>
        </p:blipFill>
        <p:spPr>
          <a:xfrm>
            <a:off x="2647724" y="765937"/>
            <a:ext cx="9227685" cy="1960880"/>
          </a:xfrm>
          <a:prstGeom prst="rect">
            <a:avLst/>
          </a:prstGeom>
        </p:spPr>
      </p:pic>
      <p:graphicFrame>
        <p:nvGraphicFramePr>
          <p:cNvPr id="14" name="Chart 13">
            <a:extLst>
              <a:ext uri="{FF2B5EF4-FFF2-40B4-BE49-F238E27FC236}">
                <a16:creationId xmlns:a16="http://schemas.microsoft.com/office/drawing/2014/main" id="{C60D93BD-CA11-491C-90EE-807C7D2B02E8}"/>
              </a:ext>
            </a:extLst>
          </p:cNvPr>
          <p:cNvGraphicFramePr>
            <a:graphicFrameLocks/>
          </p:cNvGraphicFramePr>
          <p:nvPr>
            <p:extLst>
              <p:ext uri="{D42A27DB-BD31-4B8C-83A1-F6EECF244321}">
                <p14:modId xmlns:p14="http://schemas.microsoft.com/office/powerpoint/2010/main" val="1698673468"/>
              </p:ext>
            </p:extLst>
          </p:nvPr>
        </p:nvGraphicFramePr>
        <p:xfrm>
          <a:off x="2647724" y="32766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281C0467-F22A-4EC1-AC4A-7C1A775B8814}"/>
              </a:ext>
            </a:extLst>
          </p:cNvPr>
          <p:cNvGraphicFramePr>
            <a:graphicFrameLocks/>
          </p:cNvGraphicFramePr>
          <p:nvPr>
            <p:extLst>
              <p:ext uri="{D42A27DB-BD31-4B8C-83A1-F6EECF244321}">
                <p14:modId xmlns:p14="http://schemas.microsoft.com/office/powerpoint/2010/main" val="3430607651"/>
              </p:ext>
            </p:extLst>
          </p:nvPr>
        </p:nvGraphicFramePr>
        <p:xfrm>
          <a:off x="7219724" y="3276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a:extLst>
              <a:ext uri="{FF2B5EF4-FFF2-40B4-BE49-F238E27FC236}">
                <a16:creationId xmlns:a16="http://schemas.microsoft.com/office/drawing/2014/main" id="{786F4C5E-8F2C-4E31-A0C9-F0CF61D81EA4}"/>
              </a:ext>
            </a:extLst>
          </p:cNvPr>
          <p:cNvSpPr/>
          <p:nvPr/>
        </p:nvSpPr>
        <p:spPr>
          <a:xfrm>
            <a:off x="5080000" y="3677920"/>
            <a:ext cx="1879600" cy="2032000"/>
          </a:xfrm>
          <a:prstGeom prst="rect">
            <a:avLst/>
          </a:prstGeom>
          <a:solidFill>
            <a:srgbClr val="7030A0">
              <a:alpha val="25000"/>
            </a:srgb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ED94852-90C4-4AB8-A556-8DF3C481F846}"/>
              </a:ext>
            </a:extLst>
          </p:cNvPr>
          <p:cNvSpPr/>
          <p:nvPr/>
        </p:nvSpPr>
        <p:spPr>
          <a:xfrm>
            <a:off x="9804400" y="3677920"/>
            <a:ext cx="1879600" cy="2032000"/>
          </a:xfrm>
          <a:prstGeom prst="rect">
            <a:avLst/>
          </a:prstGeom>
          <a:solidFill>
            <a:srgbClr val="7030A0">
              <a:alpha val="25000"/>
            </a:srgb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FF260D-77DE-477D-B60A-AF6C872EADA6}"/>
              </a:ext>
            </a:extLst>
          </p:cNvPr>
          <p:cNvSpPr/>
          <p:nvPr/>
        </p:nvSpPr>
        <p:spPr>
          <a:xfrm>
            <a:off x="193040" y="765937"/>
            <a:ext cx="2275840" cy="5939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peech Bubble: Rectangle with Corners Rounded 11">
            <a:extLst>
              <a:ext uri="{FF2B5EF4-FFF2-40B4-BE49-F238E27FC236}">
                <a16:creationId xmlns:a16="http://schemas.microsoft.com/office/drawing/2014/main" id="{9799EE84-6C48-4A24-88D8-6D12DF5EA14F}"/>
              </a:ext>
            </a:extLst>
          </p:cNvPr>
          <p:cNvSpPr/>
          <p:nvPr/>
        </p:nvSpPr>
        <p:spPr>
          <a:xfrm>
            <a:off x="6096000" y="2865120"/>
            <a:ext cx="1209040" cy="619760"/>
          </a:xfrm>
          <a:prstGeom prst="wedgeRoundRectCallout">
            <a:avLst>
              <a:gd name="adj1" fmla="val -20833"/>
              <a:gd name="adj2" fmla="val 7397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Process</a:t>
            </a:r>
          </a:p>
        </p:txBody>
      </p:sp>
      <p:sp>
        <p:nvSpPr>
          <p:cNvPr id="21" name="Speech Bubble: Rectangle with Corners Rounded 20">
            <a:extLst>
              <a:ext uri="{FF2B5EF4-FFF2-40B4-BE49-F238E27FC236}">
                <a16:creationId xmlns:a16="http://schemas.microsoft.com/office/drawing/2014/main" id="{C3DDE760-473A-47BC-B1BF-E489ACE14D2F}"/>
              </a:ext>
            </a:extLst>
          </p:cNvPr>
          <p:cNvSpPr/>
          <p:nvPr/>
        </p:nvSpPr>
        <p:spPr>
          <a:xfrm>
            <a:off x="10744200" y="2865120"/>
            <a:ext cx="1131210" cy="619760"/>
          </a:xfrm>
          <a:prstGeom prst="wedgeRoundRectCallout">
            <a:avLst>
              <a:gd name="adj1" fmla="val -20833"/>
              <a:gd name="adj2" fmla="val 7397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Process</a:t>
            </a:r>
          </a:p>
        </p:txBody>
      </p:sp>
      <p:sp>
        <p:nvSpPr>
          <p:cNvPr id="23" name="Rectangle 22">
            <a:extLst>
              <a:ext uri="{FF2B5EF4-FFF2-40B4-BE49-F238E27FC236}">
                <a16:creationId xmlns:a16="http://schemas.microsoft.com/office/drawing/2014/main" id="{11B77DCB-88FB-4509-8F32-80F20EA33B1A}"/>
              </a:ext>
            </a:extLst>
          </p:cNvPr>
          <p:cNvSpPr/>
          <p:nvPr/>
        </p:nvSpPr>
        <p:spPr>
          <a:xfrm>
            <a:off x="193040" y="1388441"/>
            <a:ext cx="2275840" cy="4081117"/>
          </a:xfrm>
          <a:prstGeom prst="rect">
            <a:avLst/>
          </a:prstGeom>
        </p:spPr>
        <p:txBody>
          <a:bodyPr wrap="square">
            <a:spAutoFit/>
          </a:bodyPr>
          <a:lstStyle/>
          <a:p>
            <a:pPr>
              <a:lnSpc>
                <a:spcPct val="90000"/>
              </a:lnSpc>
            </a:pPr>
            <a:r>
              <a:rPr lang="en-US" b="1" u="sng" dirty="0"/>
              <a:t>Control Charts</a:t>
            </a:r>
          </a:p>
          <a:p>
            <a:pPr>
              <a:lnSpc>
                <a:spcPct val="90000"/>
              </a:lnSpc>
            </a:pPr>
            <a:endParaRPr lang="en-US" b="1" u="sng" dirty="0"/>
          </a:p>
          <a:p>
            <a:pPr>
              <a:lnSpc>
                <a:spcPct val="90000"/>
              </a:lnSpc>
            </a:pPr>
            <a:r>
              <a:rPr lang="en-US" dirty="0"/>
              <a:t>Control charts are plotted to stay alert and signal  if there is a potential issue in the process</a:t>
            </a:r>
          </a:p>
          <a:p>
            <a:pPr>
              <a:lnSpc>
                <a:spcPct val="90000"/>
              </a:lnSpc>
            </a:pPr>
            <a:endParaRPr lang="en-US" dirty="0"/>
          </a:p>
          <a:p>
            <a:pPr>
              <a:lnSpc>
                <a:spcPct val="90000"/>
              </a:lnSpc>
            </a:pPr>
            <a:r>
              <a:rPr lang="en-US" dirty="0"/>
              <a:t>Also, Here the control charts which are extended from the original control limits showing the process improved  has improved and in control</a:t>
            </a:r>
          </a:p>
        </p:txBody>
      </p:sp>
      <p:sp>
        <p:nvSpPr>
          <p:cNvPr id="19" name="Rectangle 18">
            <a:extLst>
              <a:ext uri="{FF2B5EF4-FFF2-40B4-BE49-F238E27FC236}">
                <a16:creationId xmlns:a16="http://schemas.microsoft.com/office/drawing/2014/main" id="{770C593E-4FC5-468F-A607-B007A12C87C1}"/>
              </a:ext>
            </a:extLst>
          </p:cNvPr>
          <p:cNvSpPr/>
          <p:nvPr/>
        </p:nvSpPr>
        <p:spPr>
          <a:xfrm>
            <a:off x="6019800" y="66597"/>
            <a:ext cx="6096000" cy="646331"/>
          </a:xfrm>
          <a:prstGeom prst="rect">
            <a:avLst/>
          </a:prstGeom>
        </p:spPr>
        <p:txBody>
          <a:bodyPr>
            <a:spAutoFit/>
          </a:bodyPr>
          <a:lstStyle/>
          <a:p>
            <a:pPr lvl="0"/>
            <a:r>
              <a:rPr lang="en-US" dirty="0">
                <a:latin typeface="Arial" panose="020B0604020202020204" pitchFamily="34" charset="0"/>
                <a:ea typeface="Times New Roman" panose="02020603050405020304" pitchFamily="18" charset="0"/>
                <a:cs typeface="Times New Roman" panose="02020603050405020304" pitchFamily="18" charset="0"/>
              </a:rPr>
              <a:t>Put a control plan in place; ensure the problem stays fixed.</a:t>
            </a:r>
          </a:p>
        </p:txBody>
      </p:sp>
    </p:spTree>
    <p:extLst>
      <p:ext uri="{BB962C8B-B14F-4D97-AF65-F5344CB8AC3E}">
        <p14:creationId xmlns:p14="http://schemas.microsoft.com/office/powerpoint/2010/main" val="110443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914A645-A465-4FB4-9F25-E5DD6543A4E0}"/>
              </a:ext>
            </a:extLst>
          </p:cNvPr>
          <p:cNvGraphicFramePr/>
          <p:nvPr>
            <p:extLst>
              <p:ext uri="{D42A27DB-BD31-4B8C-83A1-F6EECF244321}">
                <p14:modId xmlns:p14="http://schemas.microsoft.com/office/powerpoint/2010/main" val="3444053204"/>
              </p:ext>
            </p:extLst>
          </p:nvPr>
        </p:nvGraphicFramePr>
        <p:xfrm>
          <a:off x="0" y="619761"/>
          <a:ext cx="12192000" cy="487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52621DEA-BA88-4CF7-943D-E50069532C3F}"/>
              </a:ext>
            </a:extLst>
          </p:cNvPr>
          <p:cNvSpPr/>
          <p:nvPr/>
        </p:nvSpPr>
        <p:spPr>
          <a:xfrm>
            <a:off x="0" y="61555"/>
            <a:ext cx="4120615" cy="338554"/>
          </a:xfrm>
          <a:prstGeom prst="rect">
            <a:avLst/>
          </a:prstGeom>
        </p:spPr>
        <p:txBody>
          <a:bodyPr wrap="none">
            <a:spAutoFit/>
          </a:bodyPr>
          <a:lstStyle/>
          <a:p>
            <a:r>
              <a:rPr lang="en-US" sz="1600" dirty="0"/>
              <a:t>MBC  638 – Data Analysis and Decision Making</a:t>
            </a:r>
          </a:p>
        </p:txBody>
      </p:sp>
      <p:sp>
        <p:nvSpPr>
          <p:cNvPr id="6" name="Rectangle 5">
            <a:extLst>
              <a:ext uri="{FF2B5EF4-FFF2-40B4-BE49-F238E27FC236}">
                <a16:creationId xmlns:a16="http://schemas.microsoft.com/office/drawing/2014/main" id="{A6DDAC99-F291-4FE2-A9A7-F641F2166D97}"/>
              </a:ext>
            </a:extLst>
          </p:cNvPr>
          <p:cNvSpPr/>
          <p:nvPr/>
        </p:nvSpPr>
        <p:spPr>
          <a:xfrm>
            <a:off x="5113139" y="0"/>
            <a:ext cx="7078861" cy="461665"/>
          </a:xfrm>
          <a:prstGeom prst="rect">
            <a:avLst/>
          </a:prstGeom>
        </p:spPr>
        <p:txBody>
          <a:bodyPr wrap="none">
            <a:spAutoFit/>
          </a:bodyPr>
          <a:lstStyle/>
          <a:p>
            <a:r>
              <a:rPr lang="en-US" sz="2400" b="1" dirty="0"/>
              <a:t>Project – Reduce Cycle Time to Report RTE Numbers</a:t>
            </a:r>
          </a:p>
        </p:txBody>
      </p:sp>
      <p:sp>
        <p:nvSpPr>
          <p:cNvPr id="7" name="Rectangle 6">
            <a:extLst>
              <a:ext uri="{FF2B5EF4-FFF2-40B4-BE49-F238E27FC236}">
                <a16:creationId xmlns:a16="http://schemas.microsoft.com/office/drawing/2014/main" id="{4081367E-2D23-4BD2-994E-30EAF5F23162}"/>
              </a:ext>
            </a:extLst>
          </p:cNvPr>
          <p:cNvSpPr/>
          <p:nvPr/>
        </p:nvSpPr>
        <p:spPr>
          <a:xfrm>
            <a:off x="7741920" y="329159"/>
            <a:ext cx="4000390" cy="338554"/>
          </a:xfrm>
          <a:prstGeom prst="rect">
            <a:avLst/>
          </a:prstGeom>
        </p:spPr>
        <p:txBody>
          <a:bodyPr wrap="none">
            <a:spAutoFit/>
          </a:bodyPr>
          <a:lstStyle/>
          <a:p>
            <a:r>
              <a:rPr lang="en-US" sz="1600" dirty="0"/>
              <a:t>Process Owner – </a:t>
            </a:r>
            <a:r>
              <a:rPr lang="en-US" sz="1600" dirty="0" err="1"/>
              <a:t>Thulasiram</a:t>
            </a:r>
            <a:r>
              <a:rPr lang="en-US" sz="1600" dirty="0"/>
              <a:t> </a:t>
            </a:r>
            <a:r>
              <a:rPr lang="en-US" sz="1600" dirty="0" err="1"/>
              <a:t>Ruppa</a:t>
            </a:r>
            <a:r>
              <a:rPr lang="en-US" sz="1600" dirty="0"/>
              <a:t> Krishnan</a:t>
            </a:r>
          </a:p>
        </p:txBody>
      </p:sp>
      <p:graphicFrame>
        <p:nvGraphicFramePr>
          <p:cNvPr id="8" name="Diagram 7">
            <a:extLst>
              <a:ext uri="{FF2B5EF4-FFF2-40B4-BE49-F238E27FC236}">
                <a16:creationId xmlns:a16="http://schemas.microsoft.com/office/drawing/2014/main" id="{FC5F62DE-AFD9-460F-98F0-124B62A68A08}"/>
              </a:ext>
            </a:extLst>
          </p:cNvPr>
          <p:cNvGraphicFramePr/>
          <p:nvPr>
            <p:extLst>
              <p:ext uri="{D42A27DB-BD31-4B8C-83A1-F6EECF244321}">
                <p14:modId xmlns:p14="http://schemas.microsoft.com/office/powerpoint/2010/main" val="3302917419"/>
              </p:ext>
            </p:extLst>
          </p:nvPr>
        </p:nvGraphicFramePr>
        <p:xfrm>
          <a:off x="0" y="1107440"/>
          <a:ext cx="12192000" cy="5750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C71A82E7-F6F0-452B-8F00-2E54613D04CD}"/>
              </a:ext>
            </a:extLst>
          </p:cNvPr>
          <p:cNvPicPr>
            <a:picLocks noChangeAspect="1"/>
          </p:cNvPicPr>
          <p:nvPr/>
        </p:nvPicPr>
        <p:blipFill>
          <a:blip r:embed="rId12"/>
          <a:stretch>
            <a:fillRect/>
          </a:stretch>
        </p:blipFill>
        <p:spPr>
          <a:xfrm>
            <a:off x="427950" y="4683796"/>
            <a:ext cx="2156777" cy="2112649"/>
          </a:xfrm>
          <a:prstGeom prst="rect">
            <a:avLst/>
          </a:prstGeom>
        </p:spPr>
      </p:pic>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A90244C5-94BB-4851-A119-CD63F79E8399}"/>
                  </a:ext>
                </a:extLst>
              </p:cNvPr>
              <p:cNvGraphicFramePr>
                <a:graphicFrameLocks noChangeAspect="1"/>
              </p:cNvGraphicFramePr>
              <p:nvPr>
                <p:extLst>
                  <p:ext uri="{D42A27DB-BD31-4B8C-83A1-F6EECF244321}">
                    <p14:modId xmlns:p14="http://schemas.microsoft.com/office/powerpoint/2010/main" val="3779532123"/>
                  </p:ext>
                </p:extLst>
              </p:nvPr>
            </p:nvGraphicFramePr>
            <p:xfrm>
              <a:off x="3119119" y="3346924"/>
              <a:ext cx="2899561" cy="1794035"/>
            </p:xfrm>
            <a:graphic>
              <a:graphicData uri="http://schemas.microsoft.com/office/powerpoint/2016/slidezoom">
                <pslz:sldZm>
                  <pslz:sldZmObj sldId="263" cId="1460015359">
                    <pslz:zmPr id="{292AB52A-483D-4331-9864-1822B5AAD5CB}" returnToParent="0" transitionDur="1000">
                      <p166:blipFill xmlns:p166="http://schemas.microsoft.com/office/powerpoint/2016/6/main">
                        <a:blip r:embed="rId13"/>
                        <a:stretch>
                          <a:fillRect/>
                        </a:stretch>
                      </p166:blipFill>
                      <p166:spPr xmlns:p166="http://schemas.microsoft.com/office/powerpoint/2016/6/main">
                        <a:xfrm>
                          <a:off x="0" y="0"/>
                          <a:ext cx="2899561" cy="1794035"/>
                        </a:xfrm>
                        <a:prstGeom prst="rect">
                          <a:avLst/>
                        </a:prstGeom>
                        <a:ln w="3175">
                          <a:solidFill>
                            <a:prstClr val="ltGray"/>
                          </a:solidFill>
                        </a:ln>
                      </p166:spPr>
                    </pslz:zmPr>
                  </pslz:sldZmObj>
                </pslz:sldZm>
              </a:graphicData>
            </a:graphic>
          </p:graphicFrame>
        </mc:Choice>
        <mc:Fallback xmlns="">
          <p:pic>
            <p:nvPicPr>
              <p:cNvPr id="12" name="Slide Zoom 11">
                <a:hlinkClick r:id="rId14" action="ppaction://hlinksldjump"/>
                <a:extLst>
                  <a:ext uri="{FF2B5EF4-FFF2-40B4-BE49-F238E27FC236}">
                    <a16:creationId xmlns:a16="http://schemas.microsoft.com/office/drawing/2014/main" id="{A90244C5-94BB-4851-A119-CD63F79E8399}"/>
                  </a:ext>
                </a:extLst>
              </p:cNvPr>
              <p:cNvPicPr>
                <a:picLocks noGrp="1" noRot="1" noChangeAspect="1" noMove="1" noResize="1" noEditPoints="1" noAdjustHandles="1" noChangeArrowheads="1" noChangeShapeType="1"/>
              </p:cNvPicPr>
              <p:nvPr/>
            </p:nvPicPr>
            <p:blipFill>
              <a:blip r:embed="rId15"/>
              <a:stretch>
                <a:fillRect/>
              </a:stretch>
            </p:blipFill>
            <p:spPr>
              <a:xfrm>
                <a:off x="3119119" y="3346924"/>
                <a:ext cx="2899561" cy="1794035"/>
              </a:xfrm>
              <a:prstGeom prst="rect">
                <a:avLst/>
              </a:prstGeom>
              <a:ln w="3175">
                <a:solidFill>
                  <a:prstClr val="ltGray"/>
                </a:solidFill>
              </a:ln>
            </p:spPr>
          </p:pic>
        </mc:Fallback>
      </mc:AlternateContent>
      <p:pic>
        <p:nvPicPr>
          <p:cNvPr id="13" name="Picture 12">
            <a:extLst>
              <a:ext uri="{FF2B5EF4-FFF2-40B4-BE49-F238E27FC236}">
                <a16:creationId xmlns:a16="http://schemas.microsoft.com/office/drawing/2014/main" id="{CA6BC98F-525E-479C-9D9D-75799EAA93B0}"/>
              </a:ext>
            </a:extLst>
          </p:cNvPr>
          <p:cNvPicPr>
            <a:picLocks noChangeAspect="1"/>
          </p:cNvPicPr>
          <p:nvPr/>
        </p:nvPicPr>
        <p:blipFill>
          <a:blip r:embed="rId16"/>
          <a:stretch>
            <a:fillRect/>
          </a:stretch>
        </p:blipFill>
        <p:spPr>
          <a:xfrm>
            <a:off x="3176039" y="5791200"/>
            <a:ext cx="2770417" cy="940310"/>
          </a:xfrm>
          <a:prstGeom prst="rect">
            <a:avLst/>
          </a:prstGeom>
        </p:spPr>
      </p:pic>
      <p:sp>
        <p:nvSpPr>
          <p:cNvPr id="15" name="Scroll: Horizontal 14">
            <a:extLst>
              <a:ext uri="{FF2B5EF4-FFF2-40B4-BE49-F238E27FC236}">
                <a16:creationId xmlns:a16="http://schemas.microsoft.com/office/drawing/2014/main" id="{820E7203-3279-464D-ABE4-3A5DBEFE32C0}"/>
              </a:ext>
            </a:extLst>
          </p:cNvPr>
          <p:cNvSpPr/>
          <p:nvPr/>
        </p:nvSpPr>
        <p:spPr>
          <a:xfrm>
            <a:off x="3176039" y="5140959"/>
            <a:ext cx="2770417" cy="609601"/>
          </a:xfrm>
          <a:prstGeom prst="horizontalScroll">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Statistics and Histogram derived</a:t>
            </a:r>
          </a:p>
        </p:txBody>
      </p:sp>
      <p:pic>
        <p:nvPicPr>
          <p:cNvPr id="16" name="Picture 15">
            <a:extLst>
              <a:ext uri="{FF2B5EF4-FFF2-40B4-BE49-F238E27FC236}">
                <a16:creationId xmlns:a16="http://schemas.microsoft.com/office/drawing/2014/main" id="{3D6CBB03-FE78-4DF3-9E2A-1D4E22EE8CA1}"/>
              </a:ext>
            </a:extLst>
          </p:cNvPr>
          <p:cNvPicPr>
            <a:picLocks noChangeAspect="1"/>
          </p:cNvPicPr>
          <p:nvPr/>
        </p:nvPicPr>
        <p:blipFill>
          <a:blip r:embed="rId17"/>
          <a:stretch>
            <a:fillRect/>
          </a:stretch>
        </p:blipFill>
        <p:spPr>
          <a:xfrm>
            <a:off x="6245546" y="5185203"/>
            <a:ext cx="2821930" cy="1541227"/>
          </a:xfrm>
          <a:prstGeom prst="rect">
            <a:avLst/>
          </a:prstGeom>
        </p:spPr>
      </p:pic>
      <p:pic>
        <p:nvPicPr>
          <p:cNvPr id="17" name="Picture 16">
            <a:extLst>
              <a:ext uri="{FF2B5EF4-FFF2-40B4-BE49-F238E27FC236}">
                <a16:creationId xmlns:a16="http://schemas.microsoft.com/office/drawing/2014/main" id="{2F03C031-77D1-46DF-A0FC-D27FCD2CD872}"/>
              </a:ext>
            </a:extLst>
          </p:cNvPr>
          <p:cNvPicPr>
            <a:picLocks noChangeAspect="1"/>
          </p:cNvPicPr>
          <p:nvPr/>
        </p:nvPicPr>
        <p:blipFill>
          <a:blip r:embed="rId18"/>
          <a:stretch>
            <a:fillRect/>
          </a:stretch>
        </p:blipFill>
        <p:spPr>
          <a:xfrm rot="16200000">
            <a:off x="6035011" y="2096975"/>
            <a:ext cx="3815629" cy="2069147"/>
          </a:xfrm>
          <a:prstGeom prst="rect">
            <a:avLst/>
          </a:prstGeom>
        </p:spPr>
      </p:pic>
      <p:pic>
        <p:nvPicPr>
          <p:cNvPr id="18" name="Picture 17">
            <a:extLst>
              <a:ext uri="{FF2B5EF4-FFF2-40B4-BE49-F238E27FC236}">
                <a16:creationId xmlns:a16="http://schemas.microsoft.com/office/drawing/2014/main" id="{B2F0ADF4-FDAE-4BF3-83C3-58D9958BDC88}"/>
              </a:ext>
            </a:extLst>
          </p:cNvPr>
          <p:cNvPicPr>
            <a:picLocks noChangeAspect="1"/>
          </p:cNvPicPr>
          <p:nvPr/>
        </p:nvPicPr>
        <p:blipFill>
          <a:blip r:embed="rId19"/>
          <a:stretch>
            <a:fillRect/>
          </a:stretch>
        </p:blipFill>
        <p:spPr>
          <a:xfrm>
            <a:off x="9767165" y="2165798"/>
            <a:ext cx="2424835" cy="669497"/>
          </a:xfrm>
          <a:prstGeom prst="rect">
            <a:avLst/>
          </a:prstGeom>
        </p:spPr>
      </p:pic>
      <p:pic>
        <p:nvPicPr>
          <p:cNvPr id="19" name="Picture 18">
            <a:extLst>
              <a:ext uri="{FF2B5EF4-FFF2-40B4-BE49-F238E27FC236}">
                <a16:creationId xmlns:a16="http://schemas.microsoft.com/office/drawing/2014/main" id="{1C69ACC3-A2BD-4101-A18C-9C0D44B35BC1}"/>
              </a:ext>
            </a:extLst>
          </p:cNvPr>
          <p:cNvPicPr>
            <a:picLocks noChangeAspect="1"/>
          </p:cNvPicPr>
          <p:nvPr/>
        </p:nvPicPr>
        <p:blipFill>
          <a:blip r:embed="rId20"/>
          <a:stretch>
            <a:fillRect/>
          </a:stretch>
        </p:blipFill>
        <p:spPr>
          <a:xfrm>
            <a:off x="9769933" y="2926587"/>
            <a:ext cx="2422067" cy="1096118"/>
          </a:xfrm>
          <a:prstGeom prst="rect">
            <a:avLst/>
          </a:prstGeom>
        </p:spPr>
      </p:pic>
      <p:sp>
        <p:nvSpPr>
          <p:cNvPr id="20" name="Callout: Line with Border and Accent Bar 19">
            <a:extLst>
              <a:ext uri="{FF2B5EF4-FFF2-40B4-BE49-F238E27FC236}">
                <a16:creationId xmlns:a16="http://schemas.microsoft.com/office/drawing/2014/main" id="{2144D05A-6030-4A2A-86EA-D52D0F0EFEB4}"/>
              </a:ext>
            </a:extLst>
          </p:cNvPr>
          <p:cNvSpPr/>
          <p:nvPr/>
        </p:nvSpPr>
        <p:spPr>
          <a:xfrm>
            <a:off x="11277600" y="1726072"/>
            <a:ext cx="914400" cy="348434"/>
          </a:xfrm>
          <a:prstGeom prst="accentBorderCallout1">
            <a:avLst>
              <a:gd name="adj1" fmla="val 18750"/>
              <a:gd name="adj2" fmla="val -8333"/>
              <a:gd name="adj3" fmla="val 156584"/>
              <a:gd name="adj4" fmla="val -41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New Process</a:t>
            </a:r>
          </a:p>
        </p:txBody>
      </p:sp>
      <p:sp>
        <p:nvSpPr>
          <p:cNvPr id="22" name="Callout: Line with Border and Accent Bar 21">
            <a:extLst>
              <a:ext uri="{FF2B5EF4-FFF2-40B4-BE49-F238E27FC236}">
                <a16:creationId xmlns:a16="http://schemas.microsoft.com/office/drawing/2014/main" id="{F20D9A45-A33E-47FC-8A96-DB74A1E4500A}"/>
              </a:ext>
            </a:extLst>
          </p:cNvPr>
          <p:cNvSpPr/>
          <p:nvPr/>
        </p:nvSpPr>
        <p:spPr>
          <a:xfrm>
            <a:off x="11084560" y="3020342"/>
            <a:ext cx="914400" cy="515338"/>
          </a:xfrm>
          <a:prstGeom prst="accentBorderCallout1">
            <a:avLst>
              <a:gd name="adj1" fmla="val 18750"/>
              <a:gd name="adj2" fmla="val -8333"/>
              <a:gd name="adj3" fmla="val 109268"/>
              <a:gd name="adj4" fmla="val -31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Alternate Hypothesis Proved</a:t>
            </a:r>
          </a:p>
        </p:txBody>
      </p:sp>
      <p:pic>
        <p:nvPicPr>
          <p:cNvPr id="23" name="Picture 22">
            <a:extLst>
              <a:ext uri="{FF2B5EF4-FFF2-40B4-BE49-F238E27FC236}">
                <a16:creationId xmlns:a16="http://schemas.microsoft.com/office/drawing/2014/main" id="{3681EE4E-CC23-45FB-A65E-C9C0603089AC}"/>
              </a:ext>
            </a:extLst>
          </p:cNvPr>
          <p:cNvPicPr>
            <a:picLocks noChangeAspect="1"/>
          </p:cNvPicPr>
          <p:nvPr/>
        </p:nvPicPr>
        <p:blipFill>
          <a:blip r:embed="rId21"/>
          <a:stretch>
            <a:fillRect/>
          </a:stretch>
        </p:blipFill>
        <p:spPr>
          <a:xfrm>
            <a:off x="10856255" y="4853149"/>
            <a:ext cx="1087601" cy="960272"/>
          </a:xfrm>
          <a:prstGeom prst="rect">
            <a:avLst/>
          </a:prstGeom>
        </p:spPr>
      </p:pic>
      <p:pic>
        <p:nvPicPr>
          <p:cNvPr id="24" name="Picture 23">
            <a:extLst>
              <a:ext uri="{FF2B5EF4-FFF2-40B4-BE49-F238E27FC236}">
                <a16:creationId xmlns:a16="http://schemas.microsoft.com/office/drawing/2014/main" id="{EDEE3DA5-11E2-43DB-B060-6FA726D848B1}"/>
              </a:ext>
            </a:extLst>
          </p:cNvPr>
          <p:cNvPicPr>
            <a:picLocks noChangeAspect="1"/>
          </p:cNvPicPr>
          <p:nvPr/>
        </p:nvPicPr>
        <p:blipFill>
          <a:blip r:embed="rId22"/>
          <a:stretch>
            <a:fillRect/>
          </a:stretch>
        </p:blipFill>
        <p:spPr>
          <a:xfrm>
            <a:off x="9296720" y="5871374"/>
            <a:ext cx="2817916" cy="935230"/>
          </a:xfrm>
          <a:prstGeom prst="rect">
            <a:avLst/>
          </a:prstGeom>
        </p:spPr>
      </p:pic>
      <p:sp>
        <p:nvSpPr>
          <p:cNvPr id="27" name="Callout: Line with Border and Accent Bar 26">
            <a:extLst>
              <a:ext uri="{FF2B5EF4-FFF2-40B4-BE49-F238E27FC236}">
                <a16:creationId xmlns:a16="http://schemas.microsoft.com/office/drawing/2014/main" id="{A4DCBE31-9359-4119-84D3-E2DF52C2FC29}"/>
              </a:ext>
            </a:extLst>
          </p:cNvPr>
          <p:cNvSpPr/>
          <p:nvPr/>
        </p:nvSpPr>
        <p:spPr>
          <a:xfrm rot="16200000">
            <a:off x="9012333" y="3312574"/>
            <a:ext cx="1045973" cy="355280"/>
          </a:xfrm>
          <a:prstGeom prst="accentBorderCallout1">
            <a:avLst>
              <a:gd name="adj1" fmla="val 18750"/>
              <a:gd name="adj2" fmla="val -8333"/>
              <a:gd name="adj3" fmla="val 399659"/>
              <a:gd name="adj4" fmla="val -11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$25,200 Saved Annually</a:t>
            </a:r>
          </a:p>
        </p:txBody>
      </p:sp>
    </p:spTree>
    <p:extLst>
      <p:ext uri="{BB962C8B-B14F-4D97-AF65-F5344CB8AC3E}">
        <p14:creationId xmlns:p14="http://schemas.microsoft.com/office/powerpoint/2010/main" val="18952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A554929-354C-4C15-BFD4-C4DBA192DCF4}"/>
              </a:ext>
            </a:extLst>
          </p:cNvPr>
          <p:cNvGraphicFramePr/>
          <p:nvPr>
            <p:extLst>
              <p:ext uri="{D42A27DB-BD31-4B8C-83A1-F6EECF244321}">
                <p14:modId xmlns:p14="http://schemas.microsoft.com/office/powerpoint/2010/main" val="1899594538"/>
              </p:ext>
            </p:extLst>
          </p:nvPr>
        </p:nvGraphicFramePr>
        <p:xfrm>
          <a:off x="355600" y="1330960"/>
          <a:ext cx="1125728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24822E6E-663F-4262-8F2F-4D612581CC41}"/>
              </a:ext>
            </a:extLst>
          </p:cNvPr>
          <p:cNvSpPr txBox="1">
            <a:spLocks/>
          </p:cNvSpPr>
          <p:nvPr/>
        </p:nvSpPr>
        <p:spPr>
          <a:xfrm>
            <a:off x="206248" y="16052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PROJECT PLAN</a:t>
            </a:r>
          </a:p>
          <a:p>
            <a:endParaRPr lang="en-US" u="sng" dirty="0">
              <a:solidFill>
                <a:schemeClr val="tx1"/>
              </a:solidFill>
            </a:endParaRPr>
          </a:p>
        </p:txBody>
      </p:sp>
      <p:sp>
        <p:nvSpPr>
          <p:cNvPr id="5" name="Ribbon: Tilted Up 4">
            <a:extLst>
              <a:ext uri="{FF2B5EF4-FFF2-40B4-BE49-F238E27FC236}">
                <a16:creationId xmlns:a16="http://schemas.microsoft.com/office/drawing/2014/main" id="{B627A252-FB54-4111-9504-EBF1E583A3B6}"/>
              </a:ext>
            </a:extLst>
          </p:cNvPr>
          <p:cNvSpPr/>
          <p:nvPr/>
        </p:nvSpPr>
        <p:spPr>
          <a:xfrm>
            <a:off x="8600440" y="1330960"/>
            <a:ext cx="2387600" cy="731520"/>
          </a:xfrm>
          <a:prstGeom prst="ribbon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Week 1</a:t>
            </a:r>
          </a:p>
        </p:txBody>
      </p:sp>
      <p:sp>
        <p:nvSpPr>
          <p:cNvPr id="6" name="Ribbon: Tilted Up 5">
            <a:extLst>
              <a:ext uri="{FF2B5EF4-FFF2-40B4-BE49-F238E27FC236}">
                <a16:creationId xmlns:a16="http://schemas.microsoft.com/office/drawing/2014/main" id="{343D1037-0EF8-47E9-A1E1-4A10C65FF7C5}"/>
              </a:ext>
            </a:extLst>
          </p:cNvPr>
          <p:cNvSpPr/>
          <p:nvPr/>
        </p:nvSpPr>
        <p:spPr>
          <a:xfrm>
            <a:off x="8600440" y="2357120"/>
            <a:ext cx="2387600" cy="731520"/>
          </a:xfrm>
          <a:prstGeom prst="ribbon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Week 2,3,4</a:t>
            </a:r>
          </a:p>
        </p:txBody>
      </p:sp>
      <p:sp>
        <p:nvSpPr>
          <p:cNvPr id="7" name="Ribbon: Tilted Up 6">
            <a:extLst>
              <a:ext uri="{FF2B5EF4-FFF2-40B4-BE49-F238E27FC236}">
                <a16:creationId xmlns:a16="http://schemas.microsoft.com/office/drawing/2014/main" id="{D4E98CDB-FB8F-4147-8445-267F93396B35}"/>
              </a:ext>
            </a:extLst>
          </p:cNvPr>
          <p:cNvSpPr/>
          <p:nvPr/>
        </p:nvSpPr>
        <p:spPr>
          <a:xfrm>
            <a:off x="8600440" y="3388360"/>
            <a:ext cx="2387600" cy="731520"/>
          </a:xfrm>
          <a:prstGeom prst="ribbon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Week 5,6</a:t>
            </a:r>
          </a:p>
        </p:txBody>
      </p:sp>
      <p:sp>
        <p:nvSpPr>
          <p:cNvPr id="8" name="Ribbon: Tilted Up 7">
            <a:extLst>
              <a:ext uri="{FF2B5EF4-FFF2-40B4-BE49-F238E27FC236}">
                <a16:creationId xmlns:a16="http://schemas.microsoft.com/office/drawing/2014/main" id="{4C302EA9-43DE-4996-82C7-6025376B5C4D}"/>
              </a:ext>
            </a:extLst>
          </p:cNvPr>
          <p:cNvSpPr/>
          <p:nvPr/>
        </p:nvSpPr>
        <p:spPr>
          <a:xfrm>
            <a:off x="8600440" y="4399280"/>
            <a:ext cx="2387600" cy="731520"/>
          </a:xfrm>
          <a:prstGeom prst="ribbon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Week 7,8</a:t>
            </a:r>
          </a:p>
        </p:txBody>
      </p:sp>
      <p:sp>
        <p:nvSpPr>
          <p:cNvPr id="9" name="Ribbon: Tilted Up 8">
            <a:extLst>
              <a:ext uri="{FF2B5EF4-FFF2-40B4-BE49-F238E27FC236}">
                <a16:creationId xmlns:a16="http://schemas.microsoft.com/office/drawing/2014/main" id="{FD69A828-9E26-46FB-A1B8-433D22720C6D}"/>
              </a:ext>
            </a:extLst>
          </p:cNvPr>
          <p:cNvSpPr/>
          <p:nvPr/>
        </p:nvSpPr>
        <p:spPr>
          <a:xfrm>
            <a:off x="8600440" y="5425440"/>
            <a:ext cx="2387600" cy="731520"/>
          </a:xfrm>
          <a:prstGeom prst="ribbon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Week 9,10</a:t>
            </a:r>
          </a:p>
        </p:txBody>
      </p:sp>
    </p:spTree>
    <p:extLst>
      <p:ext uri="{BB962C8B-B14F-4D97-AF65-F5344CB8AC3E}">
        <p14:creationId xmlns:p14="http://schemas.microsoft.com/office/powerpoint/2010/main" val="195376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C09D88-9EF6-4993-9F90-36CD26E77624}"/>
              </a:ext>
            </a:extLst>
          </p:cNvPr>
          <p:cNvSpPr txBox="1">
            <a:spLocks/>
          </p:cNvSpPr>
          <p:nvPr/>
        </p:nvSpPr>
        <p:spPr>
          <a:xfrm>
            <a:off x="206248" y="16052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DEFINE</a:t>
            </a:r>
          </a:p>
          <a:p>
            <a:endParaRPr lang="en-US" u="sng" dirty="0">
              <a:solidFill>
                <a:schemeClr val="tx1"/>
              </a:solidFill>
            </a:endParaRPr>
          </a:p>
        </p:txBody>
      </p:sp>
      <p:sp>
        <p:nvSpPr>
          <p:cNvPr id="9" name="Rectangle 8">
            <a:extLst>
              <a:ext uri="{FF2B5EF4-FFF2-40B4-BE49-F238E27FC236}">
                <a16:creationId xmlns:a16="http://schemas.microsoft.com/office/drawing/2014/main" id="{DFD533F7-F74A-491A-B3BF-F223DBCA98C7}"/>
              </a:ext>
            </a:extLst>
          </p:cNvPr>
          <p:cNvSpPr/>
          <p:nvPr/>
        </p:nvSpPr>
        <p:spPr>
          <a:xfrm>
            <a:off x="206248" y="927299"/>
            <a:ext cx="11714480" cy="1754326"/>
          </a:xfrm>
          <a:prstGeom prst="rect">
            <a:avLst/>
          </a:prstGeom>
        </p:spPr>
        <p:txBody>
          <a:bodyPr wrap="square">
            <a:spAutoFit/>
          </a:bodyPr>
          <a:lstStyle/>
          <a:p>
            <a:pPr algn="just"/>
            <a:r>
              <a:rPr lang="en-US" b="1" u="sng" dirty="0">
                <a:latin typeface="Arial" panose="020B0604020202020204" pitchFamily="34" charset="0"/>
                <a:ea typeface="Times New Roman" panose="02020603050405020304" pitchFamily="18" charset="0"/>
              </a:rPr>
              <a:t>A) Problem Statement</a:t>
            </a:r>
          </a:p>
          <a:p>
            <a:pPr algn="just"/>
            <a:r>
              <a:rPr lang="en-US" dirty="0">
                <a:latin typeface="Arial" panose="020B0604020202020204" pitchFamily="34" charset="0"/>
                <a:ea typeface="Times New Roman" panose="02020603050405020304" pitchFamily="18" charset="0"/>
              </a:rPr>
              <a:t>Today, my company is receiving eligibility numbers from RTE clients through account managers every month. Account managers will then enter these numbers in a common spreadsheet located in a </a:t>
            </a:r>
            <a:r>
              <a:rPr lang="en-US" dirty="0" err="1">
                <a:latin typeface="Arial" panose="020B0604020202020204" pitchFamily="34" charset="0"/>
                <a:ea typeface="Times New Roman" panose="02020603050405020304" pitchFamily="18" charset="0"/>
              </a:rPr>
              <a:t>sharepoint</a:t>
            </a:r>
            <a:r>
              <a:rPr lang="en-US" dirty="0">
                <a:latin typeface="Arial" panose="020B0604020202020204" pitchFamily="34" charset="0"/>
                <a:ea typeface="Times New Roman" panose="02020603050405020304" pitchFamily="18" charset="0"/>
              </a:rPr>
              <a:t>. This spreadsheet is then downloaded, formatted   and uploaded in EDW for Reporting by IT. The manual steps involved in downloading, formatting and uploading the numbers to EDW which is time consuming, error prone and more effort intensive operation.</a:t>
            </a:r>
            <a:endParaRPr lang="en-US" dirty="0">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74B1C1C7-2661-4D49-A315-A6FACA524E9E}"/>
              </a:ext>
            </a:extLst>
          </p:cNvPr>
          <p:cNvSpPr/>
          <p:nvPr/>
        </p:nvSpPr>
        <p:spPr>
          <a:xfrm>
            <a:off x="206248" y="2755484"/>
            <a:ext cx="11331956" cy="2585323"/>
          </a:xfrm>
          <a:prstGeom prst="rect">
            <a:avLst/>
          </a:prstGeom>
        </p:spPr>
        <p:txBody>
          <a:bodyPr wrap="square">
            <a:spAutoFit/>
          </a:bodyPr>
          <a:lstStyle/>
          <a:p>
            <a:pPr algn="just"/>
            <a:r>
              <a:rPr lang="en-US" b="1" u="sng" dirty="0">
                <a:latin typeface="Arial" panose="020B0604020202020204" pitchFamily="34" charset="0"/>
                <a:ea typeface="Times New Roman" panose="02020603050405020304" pitchFamily="18" charset="0"/>
              </a:rPr>
              <a:t>Pains:</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Same spreadsheet is maintained by different Account Managers causing manual errors due to overwriting or incorrect entry against wrong client</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Information is received from clients at different point in time causing multiple file processing and uploads in a month</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Account managers need to enter a request in ticketing system for the IT to process causing delay in the process and increase in the cycle time of RTE numbers availability for reports</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Time intensive manual effort is involved in formatting and uploading the spreadsheet to EDW for IT</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Errors are not captured and investigating any issues in the spreadsheet is a pain</a:t>
            </a:r>
            <a:endParaRPr lang="en-US"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6FC3DFD2-2A2D-4FDC-A4C1-1E0DD040F0AE}"/>
              </a:ext>
            </a:extLst>
          </p:cNvPr>
          <p:cNvSpPr/>
          <p:nvPr/>
        </p:nvSpPr>
        <p:spPr>
          <a:xfrm>
            <a:off x="206248" y="5489754"/>
            <a:ext cx="11714480" cy="1200329"/>
          </a:xfrm>
          <a:prstGeom prst="rect">
            <a:avLst/>
          </a:prstGeom>
        </p:spPr>
        <p:txBody>
          <a:bodyPr wrap="square">
            <a:spAutoFit/>
          </a:bodyPr>
          <a:lstStyle/>
          <a:p>
            <a:r>
              <a:rPr lang="en-US" b="1" u="sng" dirty="0">
                <a:latin typeface="Arial" panose="020B0604020202020204" pitchFamily="34" charset="0"/>
                <a:ea typeface="Times New Roman" panose="02020603050405020304" pitchFamily="18" charset="0"/>
              </a:rPr>
              <a:t>Evidence:</a:t>
            </a:r>
            <a:endParaRPr lang="en-US"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dirty="0">
                <a:latin typeface="Arial" panose="020B0604020202020204" pitchFamily="34" charset="0"/>
                <a:ea typeface="Times New Roman" panose="02020603050405020304" pitchFamily="18" charset="0"/>
              </a:rPr>
              <a:t>Incorrect eligibility numbers identified by clients in the report.</a:t>
            </a:r>
            <a:endParaRPr lang="en-US"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dirty="0">
                <a:latin typeface="Arial" panose="020B0604020202020204" pitchFamily="34" charset="0"/>
                <a:ea typeface="Times New Roman" panose="02020603050405020304" pitchFamily="18" charset="0"/>
              </a:rPr>
              <a:t>Number of tickets raised by account managers to upload RTE spreadsheet.</a:t>
            </a:r>
            <a:endParaRPr lang="en-US"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dirty="0">
                <a:latin typeface="Arial" panose="020B0604020202020204" pitchFamily="34" charset="0"/>
                <a:ea typeface="Times New Roman" panose="02020603050405020304" pitchFamily="18" charset="0"/>
              </a:rPr>
              <a:t>Efforts spent by IT to upload RTE spreadsheet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677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E4A7-6A8A-45F4-8B3A-5C810A7A959C}"/>
              </a:ext>
            </a:extLst>
          </p:cNvPr>
          <p:cNvSpPr txBox="1">
            <a:spLocks/>
          </p:cNvSpPr>
          <p:nvPr/>
        </p:nvSpPr>
        <p:spPr>
          <a:xfrm>
            <a:off x="206248" y="16052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DEFINE Contd..</a:t>
            </a:r>
          </a:p>
          <a:p>
            <a:endParaRPr lang="en-US" u="sng" dirty="0">
              <a:solidFill>
                <a:schemeClr val="tx1"/>
              </a:solidFill>
            </a:endParaRPr>
          </a:p>
        </p:txBody>
      </p:sp>
      <p:sp>
        <p:nvSpPr>
          <p:cNvPr id="3" name="Rectangle 2">
            <a:extLst>
              <a:ext uri="{FF2B5EF4-FFF2-40B4-BE49-F238E27FC236}">
                <a16:creationId xmlns:a16="http://schemas.microsoft.com/office/drawing/2014/main" id="{EAA0F463-8886-4CDB-962D-1ABEDDF87E6A}"/>
              </a:ext>
            </a:extLst>
          </p:cNvPr>
          <p:cNvSpPr/>
          <p:nvPr/>
        </p:nvSpPr>
        <p:spPr>
          <a:xfrm>
            <a:off x="206248" y="856129"/>
            <a:ext cx="11779504" cy="5909310"/>
          </a:xfrm>
          <a:prstGeom prst="rect">
            <a:avLst/>
          </a:prstGeom>
        </p:spPr>
        <p:txBody>
          <a:bodyPr wrap="square">
            <a:spAutoFit/>
          </a:bodyPr>
          <a:lstStyle/>
          <a:p>
            <a:r>
              <a:rPr lang="en-US" b="1" dirty="0">
                <a:latin typeface="Arial" panose="020B0604020202020204" pitchFamily="34" charset="0"/>
                <a:ea typeface="Times New Roman" panose="02020603050405020304" pitchFamily="18" charset="0"/>
              </a:rPr>
              <a:t>B)</a:t>
            </a:r>
            <a:r>
              <a:rPr lang="en-US" b="1" u="sng" dirty="0">
                <a:latin typeface="Arial" panose="020B0604020202020204" pitchFamily="34" charset="0"/>
                <a:ea typeface="Times New Roman" panose="02020603050405020304" pitchFamily="18" charset="0"/>
              </a:rPr>
              <a:t> Business Impact:</a:t>
            </a:r>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We have a need to fix this problem because of the following business impacts</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Incorrect and late reporting to our clients represents error prone and inefficient process that we have in place and affects company’s reputation.</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These numbers are also responsible for billing our clients and incorrect billing will end up losing a client and failure to meet contractual agreement</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It is costing about on an average of 84 requests/year * 1.5 hours/request * $200/hour IT cost = $25,200 (84*1.5*200) annually.</a:t>
            </a:r>
          </a:p>
          <a:p>
            <a:pPr marR="0" lvl="0" algn="just"/>
            <a:endParaRPr lang="en-US" dirty="0">
              <a:latin typeface="Times New Roman" panose="02020603050405020304" pitchFamily="18" charset="0"/>
              <a:ea typeface="Times New Roman" panose="02020603050405020304" pitchFamily="18" charset="0"/>
            </a:endParaRPr>
          </a:p>
          <a:p>
            <a:r>
              <a:rPr lang="en-US" b="1" u="sng" dirty="0">
                <a:latin typeface="Arial" panose="020B0604020202020204" pitchFamily="34" charset="0"/>
                <a:ea typeface="Times New Roman" panose="02020603050405020304" pitchFamily="18" charset="0"/>
              </a:rPr>
              <a:t>Benefits</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Improved cycle time for the availability of RTE numbers in reports</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Savings in effort and cost by reducing manual efforts and not losing clients due to incorrect reporting</a:t>
            </a:r>
          </a:p>
          <a:p>
            <a:pPr marR="0" lvl="0" algn="just"/>
            <a:endParaRPr lang="en-US" dirty="0">
              <a:latin typeface="Times New Roman" panose="02020603050405020304" pitchFamily="18" charset="0"/>
              <a:ea typeface="Times New Roman" panose="02020603050405020304" pitchFamily="18" charset="0"/>
            </a:endParaRPr>
          </a:p>
          <a:p>
            <a:r>
              <a:rPr lang="en-US" b="1" u="sng" dirty="0">
                <a:latin typeface="Arial" panose="020B0604020202020204" pitchFamily="34" charset="0"/>
                <a:ea typeface="Times New Roman" panose="02020603050405020304" pitchFamily="18" charset="0"/>
              </a:rPr>
              <a:t>Success Criteria:</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Reduce the manual efforts required by IT team per request</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Reduce the manual efforts from account managers by submitting and tracking a every request in system</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Reduce and Identify errors occurred in the manual entry by account managers</a:t>
            </a:r>
          </a:p>
          <a:p>
            <a:pPr marR="0" lvl="0" algn="just"/>
            <a:endParaRPr lang="en-US" dirty="0">
              <a:latin typeface="Times New Roman" panose="02020603050405020304" pitchFamily="18" charset="0"/>
              <a:ea typeface="Times New Roman" panose="02020603050405020304" pitchFamily="18" charset="0"/>
            </a:endParaRPr>
          </a:p>
          <a:p>
            <a:r>
              <a:rPr lang="en-US" b="1" u="sng" dirty="0">
                <a:latin typeface="Arial" panose="020B0604020202020204" pitchFamily="34" charset="0"/>
                <a:ea typeface="Times New Roman" panose="02020603050405020304" pitchFamily="18" charset="0"/>
              </a:rPr>
              <a:t>Key Output</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Saving in Dollar (Y) is the key output here</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Y = Savings from the IT effort + Savings from AM effort + Saving by preventing a client from losing the business</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88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C09B-B939-4457-B176-CF694736ED13}"/>
              </a:ext>
            </a:extLst>
          </p:cNvPr>
          <p:cNvSpPr txBox="1">
            <a:spLocks/>
          </p:cNvSpPr>
          <p:nvPr/>
        </p:nvSpPr>
        <p:spPr>
          <a:xfrm>
            <a:off x="165608" y="4876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DEFINE Contd..</a:t>
            </a:r>
          </a:p>
          <a:p>
            <a:endParaRPr lang="en-US" u="sng" dirty="0">
              <a:solidFill>
                <a:schemeClr val="tx1"/>
              </a:solidFill>
            </a:endParaRPr>
          </a:p>
        </p:txBody>
      </p:sp>
      <p:sp>
        <p:nvSpPr>
          <p:cNvPr id="3" name="Rectangle 2">
            <a:extLst>
              <a:ext uri="{FF2B5EF4-FFF2-40B4-BE49-F238E27FC236}">
                <a16:creationId xmlns:a16="http://schemas.microsoft.com/office/drawing/2014/main" id="{D4C33DEE-12D5-4622-8A65-F98DDEE6A38C}"/>
              </a:ext>
            </a:extLst>
          </p:cNvPr>
          <p:cNvSpPr/>
          <p:nvPr/>
        </p:nvSpPr>
        <p:spPr>
          <a:xfrm>
            <a:off x="178816" y="654497"/>
            <a:ext cx="11779504" cy="6186309"/>
          </a:xfrm>
          <a:prstGeom prst="rect">
            <a:avLst/>
          </a:prstGeom>
        </p:spPr>
        <p:txBody>
          <a:bodyPr wrap="square">
            <a:spAutoFit/>
          </a:bodyPr>
          <a:lstStyle/>
          <a:p>
            <a:r>
              <a:rPr lang="en-US" b="1" dirty="0">
                <a:latin typeface="Arial" panose="020B0604020202020204" pitchFamily="34" charset="0"/>
                <a:ea typeface="Times New Roman" panose="02020603050405020304" pitchFamily="18" charset="0"/>
              </a:rPr>
              <a:t>C)</a:t>
            </a:r>
            <a:r>
              <a:rPr lang="en-US" b="1" u="sng" dirty="0">
                <a:latin typeface="Arial" panose="020B0604020202020204" pitchFamily="34" charset="0"/>
                <a:ea typeface="Times New Roman" panose="02020603050405020304" pitchFamily="18" charset="0"/>
              </a:rPr>
              <a:t> Goals:</a:t>
            </a:r>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My Goal is to </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Reduce the manual efforts required by IT team from 1.5 hours per request to 0 hours per request by creating an efficient process to handle the data and upload to EDW.</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Eliminate the intermediate step required by account managers by entering and tracking the request in ticketing system.</a:t>
            </a:r>
            <a:endParaRPr lang="en-US" dirty="0">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dirty="0">
                <a:latin typeface="Arial" panose="020B0604020202020204" pitchFamily="34" charset="0"/>
                <a:ea typeface="Times New Roman" panose="02020603050405020304" pitchFamily="18" charset="0"/>
              </a:rPr>
              <a:t>Identify and report errors to Account managers automatically through the process without involving manual intervention</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b="1" dirty="0">
                <a:latin typeface="Arial" panose="020B0604020202020204" pitchFamily="34" charset="0"/>
                <a:ea typeface="Times New Roman" panose="02020603050405020304" pitchFamily="18" charset="0"/>
              </a:rPr>
              <a:t>D)</a:t>
            </a:r>
            <a:r>
              <a:rPr lang="en-US" b="1" u="sng" dirty="0">
                <a:latin typeface="Arial" panose="020B0604020202020204" pitchFamily="34" charset="0"/>
                <a:ea typeface="Times New Roman" panose="02020603050405020304" pitchFamily="18" charset="0"/>
              </a:rPr>
              <a:t> Project Scope:</a:t>
            </a:r>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The scope of this project is limited to IT operations involved in the process. Here are the steps where IT is involved in the entire process</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Receive and update the ticketing system before beginning the IT operation</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Download the spreadsheet from </a:t>
            </a:r>
            <a:r>
              <a:rPr lang="en-US" dirty="0" err="1">
                <a:latin typeface="Arial" panose="020B0604020202020204" pitchFamily="34" charset="0"/>
                <a:ea typeface="Times New Roman" panose="02020603050405020304" pitchFamily="18" charset="0"/>
              </a:rPr>
              <a:t>sharepoint</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Format the data which is suitable for uploading into EDW</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Copy the formatted data in a file move to an internal server location</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Run the RTE process to import the file data into EDW</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Monitor the process and verify the uploaded data after successful completion</a:t>
            </a:r>
            <a:endParaRPr lang="en-US" dirty="0">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latin typeface="Arial" panose="020B0604020202020204" pitchFamily="34" charset="0"/>
                <a:ea typeface="Times New Roman" panose="02020603050405020304" pitchFamily="18" charset="0"/>
              </a:rPr>
              <a:t>Update the ticketing system and send it back to account manager for them to run the respective report.</a:t>
            </a:r>
            <a:endParaRPr lang="en-US" dirty="0">
              <a:latin typeface="Times New Roman" panose="02020603050405020304" pitchFamily="18" charset="0"/>
              <a:ea typeface="Times New Roman" panose="02020603050405020304" pitchFamily="18" charset="0"/>
            </a:endParaRPr>
          </a:p>
          <a:p>
            <a:pPr algn="just"/>
            <a:r>
              <a:rPr lang="en-US" dirty="0">
                <a:latin typeface="Arial" panose="020B0604020202020204" pitchFamily="34" charset="0"/>
                <a:ea typeface="Times New Roman" panose="02020603050405020304" pitchFamily="18" charset="0"/>
              </a:rPr>
              <a:t>Out of scope is collection and manual entry of RTE numbers from various clients by account managers. We don’t have a control on when the numbers are made available by account managers from our clients. Also, any wrong information entered by the account managers are out of scope since we don’t have any control on that.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715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CF158F-FF05-4C04-B10C-3CCB117D71E5}"/>
              </a:ext>
            </a:extLst>
          </p:cNvPr>
          <p:cNvSpPr txBox="1">
            <a:spLocks/>
          </p:cNvSpPr>
          <p:nvPr/>
        </p:nvSpPr>
        <p:spPr>
          <a:xfrm>
            <a:off x="165608" y="4876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DEFINE Contd..</a:t>
            </a:r>
          </a:p>
          <a:p>
            <a:endParaRPr lang="en-US" u="sng" dirty="0">
              <a:solidFill>
                <a:schemeClr val="tx1"/>
              </a:solidFill>
            </a:endParaRPr>
          </a:p>
        </p:txBody>
      </p:sp>
      <p:sp>
        <p:nvSpPr>
          <p:cNvPr id="4" name="Rectangle 3">
            <a:extLst>
              <a:ext uri="{FF2B5EF4-FFF2-40B4-BE49-F238E27FC236}">
                <a16:creationId xmlns:a16="http://schemas.microsoft.com/office/drawing/2014/main" id="{CA95BC50-26B0-4CBF-A72D-3539DA6AB02F}"/>
              </a:ext>
            </a:extLst>
          </p:cNvPr>
          <p:cNvSpPr/>
          <p:nvPr/>
        </p:nvSpPr>
        <p:spPr>
          <a:xfrm>
            <a:off x="254000" y="635288"/>
            <a:ext cx="11772392" cy="1200329"/>
          </a:xfrm>
          <a:prstGeom prst="rect">
            <a:avLst/>
          </a:prstGeom>
        </p:spPr>
        <p:txBody>
          <a:bodyPr wrap="square">
            <a:spAutoFit/>
          </a:bodyPr>
          <a:lstStyle/>
          <a:p>
            <a:r>
              <a:rPr lang="en-US" b="1" dirty="0">
                <a:latin typeface="Arial" panose="020B0604020202020204" pitchFamily="34" charset="0"/>
                <a:ea typeface="Times New Roman" panose="02020603050405020304" pitchFamily="18" charset="0"/>
              </a:rPr>
              <a:t>E)</a:t>
            </a:r>
            <a:r>
              <a:rPr lang="en-US" b="1" u="sng" dirty="0">
                <a:latin typeface="Arial" panose="020B0604020202020204" pitchFamily="34" charset="0"/>
                <a:ea typeface="Times New Roman" panose="02020603050405020304" pitchFamily="18" charset="0"/>
              </a:rPr>
              <a:t> Team: </a:t>
            </a:r>
            <a:endParaRPr lang="en-US" dirty="0">
              <a:latin typeface="Times New Roman" panose="02020603050405020304" pitchFamily="18" charset="0"/>
              <a:ea typeface="Times New Roman" panose="02020603050405020304" pitchFamily="18" charset="0"/>
            </a:endParaRPr>
          </a:p>
          <a:p>
            <a:pPr algn="just"/>
            <a:r>
              <a:rPr lang="en-US" dirty="0">
                <a:latin typeface="Arial" panose="020B0604020202020204" pitchFamily="34" charset="0"/>
                <a:ea typeface="Times New Roman" panose="02020603050405020304" pitchFamily="18" charset="0"/>
              </a:rPr>
              <a:t>My Company IT team is the owner of this process. As I am part of the IT team handling these requests, I can do the analysis and identify the impacts of this process.</a:t>
            </a:r>
            <a:endParaRPr lang="en-US" dirty="0">
              <a:latin typeface="Times New Roman" panose="02020603050405020304" pitchFamily="18" charset="0"/>
              <a:ea typeface="Times New Roman" panose="02020603050405020304" pitchFamily="18" charset="0"/>
            </a:endParaRPr>
          </a:p>
          <a:p>
            <a:pPr algn="just"/>
            <a:r>
              <a:rPr lang="en-US" dirty="0">
                <a:latin typeface="Arial" panose="020B0604020202020204" pitchFamily="34" charset="0"/>
                <a:ea typeface="Times New Roman" panose="02020603050405020304" pitchFamily="18" charset="0"/>
              </a:rPr>
              <a:t>I can reach out to other team members in IT and account managers if any suggestions or improvement is required.</a:t>
            </a:r>
            <a:endParaRPr lang="en-US"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48AEDB4-D2F1-4ED6-A319-78E9270AB199}"/>
              </a:ext>
            </a:extLst>
          </p:cNvPr>
          <p:cNvPicPr>
            <a:picLocks noChangeAspect="1"/>
          </p:cNvPicPr>
          <p:nvPr/>
        </p:nvPicPr>
        <p:blipFill>
          <a:blip r:embed="rId2"/>
          <a:stretch>
            <a:fillRect/>
          </a:stretch>
        </p:blipFill>
        <p:spPr>
          <a:xfrm>
            <a:off x="4680227" y="2475866"/>
            <a:ext cx="2919938" cy="4168773"/>
          </a:xfrm>
          <a:prstGeom prst="rect">
            <a:avLst/>
          </a:prstGeom>
        </p:spPr>
      </p:pic>
      <p:sp>
        <p:nvSpPr>
          <p:cNvPr id="9" name="Rectangle 8">
            <a:extLst>
              <a:ext uri="{FF2B5EF4-FFF2-40B4-BE49-F238E27FC236}">
                <a16:creationId xmlns:a16="http://schemas.microsoft.com/office/drawing/2014/main" id="{757CE889-74C6-4AA1-8733-2DC31665255A}"/>
              </a:ext>
            </a:extLst>
          </p:cNvPr>
          <p:cNvSpPr/>
          <p:nvPr/>
        </p:nvSpPr>
        <p:spPr>
          <a:xfrm>
            <a:off x="2559134" y="2475866"/>
            <a:ext cx="2121093" cy="369332"/>
          </a:xfrm>
          <a:prstGeom prst="rect">
            <a:avLst/>
          </a:prstGeom>
        </p:spPr>
        <p:txBody>
          <a:bodyPr wrap="none">
            <a:spAutoFit/>
          </a:bodyPr>
          <a:lstStyle/>
          <a:p>
            <a:r>
              <a:rPr lang="en-US" b="1" dirty="0">
                <a:latin typeface="Arial" panose="020B0604020202020204" pitchFamily="34" charset="0"/>
                <a:ea typeface="Times New Roman" panose="02020603050405020304" pitchFamily="18" charset="0"/>
              </a:rPr>
              <a:t>G) </a:t>
            </a:r>
            <a:r>
              <a:rPr lang="en-US" b="1" u="sng" dirty="0">
                <a:latin typeface="Arial" panose="020B0604020202020204" pitchFamily="34" charset="0"/>
                <a:ea typeface="Times New Roman" panose="02020603050405020304" pitchFamily="18" charset="0"/>
              </a:rPr>
              <a:t>Process Map</a:t>
            </a:r>
            <a:r>
              <a:rPr lang="en-US" u="sng" dirty="0">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217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llout: Down Arrow 2">
            <a:extLst>
              <a:ext uri="{FF2B5EF4-FFF2-40B4-BE49-F238E27FC236}">
                <a16:creationId xmlns:a16="http://schemas.microsoft.com/office/drawing/2014/main" id="{41829B82-F540-40BD-9A10-DEEDEB44A712}"/>
              </a:ext>
            </a:extLst>
          </p:cNvPr>
          <p:cNvSpPr/>
          <p:nvPr/>
        </p:nvSpPr>
        <p:spPr>
          <a:xfrm>
            <a:off x="3245349" y="594507"/>
            <a:ext cx="6477000" cy="715129"/>
          </a:xfrm>
          <a:prstGeom prst="downArrowCallou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Reduce Cycle Time for Reporting RTE numbers</a:t>
            </a:r>
          </a:p>
        </p:txBody>
      </p:sp>
      <p:sp>
        <p:nvSpPr>
          <p:cNvPr id="4" name="Rectangle 3">
            <a:extLst>
              <a:ext uri="{FF2B5EF4-FFF2-40B4-BE49-F238E27FC236}">
                <a16:creationId xmlns:a16="http://schemas.microsoft.com/office/drawing/2014/main" id="{7AB5D995-4945-4B83-A34F-77BDFE1CB010}"/>
              </a:ext>
            </a:extLst>
          </p:cNvPr>
          <p:cNvSpPr/>
          <p:nvPr/>
        </p:nvSpPr>
        <p:spPr>
          <a:xfrm>
            <a:off x="933992" y="1314577"/>
            <a:ext cx="2558239"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Why is it taking longer to report RTE numbers</a:t>
            </a:r>
          </a:p>
        </p:txBody>
      </p:sp>
      <p:sp>
        <p:nvSpPr>
          <p:cNvPr id="5" name="Rectangle 4">
            <a:extLst>
              <a:ext uri="{FF2B5EF4-FFF2-40B4-BE49-F238E27FC236}">
                <a16:creationId xmlns:a16="http://schemas.microsoft.com/office/drawing/2014/main" id="{D5F1B07C-AB38-47E1-A145-8CBEA1C7A805}"/>
              </a:ext>
            </a:extLst>
          </p:cNvPr>
          <p:cNvSpPr/>
          <p:nvPr/>
        </p:nvSpPr>
        <p:spPr>
          <a:xfrm>
            <a:off x="1125078" y="2028440"/>
            <a:ext cx="2171114" cy="6120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Identify steps/stakeholders   involved</a:t>
            </a:r>
          </a:p>
        </p:txBody>
      </p:sp>
      <p:sp>
        <p:nvSpPr>
          <p:cNvPr id="6" name="Rectangle 5">
            <a:extLst>
              <a:ext uri="{FF2B5EF4-FFF2-40B4-BE49-F238E27FC236}">
                <a16:creationId xmlns:a16="http://schemas.microsoft.com/office/drawing/2014/main" id="{16C4A43F-7AE1-4A1F-B734-EEFEC9102305}"/>
              </a:ext>
            </a:extLst>
          </p:cNvPr>
          <p:cNvSpPr/>
          <p:nvPr/>
        </p:nvSpPr>
        <p:spPr>
          <a:xfrm>
            <a:off x="659906" y="2754756"/>
            <a:ext cx="3093479" cy="125373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Client Submission, Account Mangers Follow-up, IT Prioritization, Developer Efforts, Communication, Wait times, Run Jobs, Create Reports etc..</a:t>
            </a:r>
          </a:p>
        </p:txBody>
      </p:sp>
      <p:cxnSp>
        <p:nvCxnSpPr>
          <p:cNvPr id="7" name="Straight Connector 6">
            <a:extLst>
              <a:ext uri="{FF2B5EF4-FFF2-40B4-BE49-F238E27FC236}">
                <a16:creationId xmlns:a16="http://schemas.microsoft.com/office/drawing/2014/main" id="{06B13CC2-E99C-41DC-8676-47C3627F169C}"/>
              </a:ext>
            </a:extLst>
          </p:cNvPr>
          <p:cNvCxnSpPr>
            <a:cxnSpLocks/>
            <a:stCxn id="4" idx="2"/>
            <a:endCxn id="5" idx="0"/>
          </p:cNvCxnSpPr>
          <p:nvPr/>
        </p:nvCxnSpPr>
        <p:spPr>
          <a:xfrm flipH="1">
            <a:off x="2210635" y="1847977"/>
            <a:ext cx="2477" cy="180463"/>
          </a:xfrm>
          <a:prstGeom prst="line">
            <a:avLst/>
          </a:prstGeom>
        </p:spPr>
        <p:style>
          <a:lnRef idx="1">
            <a:schemeClr val="accent6"/>
          </a:lnRef>
          <a:fillRef idx="2">
            <a:schemeClr val="accent6"/>
          </a:fillRef>
          <a:effectRef idx="1">
            <a:schemeClr val="accent6"/>
          </a:effectRef>
          <a:fontRef idx="minor">
            <a:schemeClr val="dk1"/>
          </a:fontRef>
        </p:style>
      </p:cxnSp>
      <p:cxnSp>
        <p:nvCxnSpPr>
          <p:cNvPr id="8" name="Straight Connector 7">
            <a:extLst>
              <a:ext uri="{FF2B5EF4-FFF2-40B4-BE49-F238E27FC236}">
                <a16:creationId xmlns:a16="http://schemas.microsoft.com/office/drawing/2014/main" id="{F74B2F58-80A1-43DB-89D6-060D1D8400A8}"/>
              </a:ext>
            </a:extLst>
          </p:cNvPr>
          <p:cNvCxnSpPr>
            <a:cxnSpLocks/>
            <a:stCxn id="5" idx="2"/>
            <a:endCxn id="6" idx="0"/>
          </p:cNvCxnSpPr>
          <p:nvPr/>
        </p:nvCxnSpPr>
        <p:spPr>
          <a:xfrm flipH="1">
            <a:off x="2206646" y="2640456"/>
            <a:ext cx="3989" cy="114300"/>
          </a:xfrm>
          <a:prstGeom prst="line">
            <a:avLst/>
          </a:prstGeom>
        </p:spPr>
        <p:style>
          <a:lnRef idx="1">
            <a:schemeClr val="accent6"/>
          </a:lnRef>
          <a:fillRef idx="2">
            <a:schemeClr val="accent6"/>
          </a:fillRef>
          <a:effectRef idx="1">
            <a:schemeClr val="accent6"/>
          </a:effectRef>
          <a:fontRef idx="minor">
            <a:schemeClr val="dk1"/>
          </a:fontRef>
        </p:style>
      </p:cxnSp>
      <p:sp>
        <p:nvSpPr>
          <p:cNvPr id="9" name="Rectangle 8">
            <a:extLst>
              <a:ext uri="{FF2B5EF4-FFF2-40B4-BE49-F238E27FC236}">
                <a16:creationId xmlns:a16="http://schemas.microsoft.com/office/drawing/2014/main" id="{07FFCAF0-0D6F-4067-922B-BE8696FBEBA6}"/>
              </a:ext>
            </a:extLst>
          </p:cNvPr>
          <p:cNvSpPr/>
          <p:nvPr/>
        </p:nvSpPr>
        <p:spPr>
          <a:xfrm>
            <a:off x="9315709" y="1457799"/>
            <a:ext cx="2723891"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What is the business impact?</a:t>
            </a:r>
          </a:p>
        </p:txBody>
      </p:sp>
      <p:sp>
        <p:nvSpPr>
          <p:cNvPr id="10" name="Rectangle 9">
            <a:extLst>
              <a:ext uri="{FF2B5EF4-FFF2-40B4-BE49-F238E27FC236}">
                <a16:creationId xmlns:a16="http://schemas.microsoft.com/office/drawing/2014/main" id="{2084EC2A-BCD1-40D7-96BE-B056A0253BDF}"/>
              </a:ext>
            </a:extLst>
          </p:cNvPr>
          <p:cNvSpPr/>
          <p:nvPr/>
        </p:nvSpPr>
        <p:spPr>
          <a:xfrm>
            <a:off x="9372600" y="2225040"/>
            <a:ext cx="2611244"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How to estimate business impact</a:t>
            </a:r>
          </a:p>
        </p:txBody>
      </p:sp>
      <p:sp>
        <p:nvSpPr>
          <p:cNvPr id="11" name="Rectangle 10">
            <a:extLst>
              <a:ext uri="{FF2B5EF4-FFF2-40B4-BE49-F238E27FC236}">
                <a16:creationId xmlns:a16="http://schemas.microsoft.com/office/drawing/2014/main" id="{6EA750B7-9CF9-442B-9BA5-AF89E593487B}"/>
              </a:ext>
            </a:extLst>
          </p:cNvPr>
          <p:cNvSpPr/>
          <p:nvPr/>
        </p:nvSpPr>
        <p:spPr>
          <a:xfrm>
            <a:off x="9353619" y="2872740"/>
            <a:ext cx="2647692"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revenue for every client</a:t>
            </a:r>
          </a:p>
        </p:txBody>
      </p:sp>
      <p:cxnSp>
        <p:nvCxnSpPr>
          <p:cNvPr id="12" name="Straight Connector 11">
            <a:extLst>
              <a:ext uri="{FF2B5EF4-FFF2-40B4-BE49-F238E27FC236}">
                <a16:creationId xmlns:a16="http://schemas.microsoft.com/office/drawing/2014/main" id="{2614D601-9EAF-4FBF-9323-24D428217F04}"/>
              </a:ext>
            </a:extLst>
          </p:cNvPr>
          <p:cNvCxnSpPr>
            <a:cxnSpLocks/>
            <a:stCxn id="9" idx="2"/>
            <a:endCxn id="10" idx="0"/>
          </p:cNvCxnSpPr>
          <p:nvPr/>
        </p:nvCxnSpPr>
        <p:spPr>
          <a:xfrm>
            <a:off x="10677655" y="1991199"/>
            <a:ext cx="567" cy="233841"/>
          </a:xfrm>
          <a:prstGeom prst="line">
            <a:avLst/>
          </a:prstGeom>
        </p:spPr>
        <p:style>
          <a:lnRef idx="1">
            <a:schemeClr val="accent6"/>
          </a:lnRef>
          <a:fillRef idx="2">
            <a:schemeClr val="accent6"/>
          </a:fillRef>
          <a:effectRef idx="1">
            <a:schemeClr val="accent6"/>
          </a:effectRef>
          <a:fontRef idx="minor">
            <a:schemeClr val="dk1"/>
          </a:fontRef>
        </p:style>
      </p:cxnSp>
      <p:cxnSp>
        <p:nvCxnSpPr>
          <p:cNvPr id="13" name="Straight Connector 12">
            <a:extLst>
              <a:ext uri="{FF2B5EF4-FFF2-40B4-BE49-F238E27FC236}">
                <a16:creationId xmlns:a16="http://schemas.microsoft.com/office/drawing/2014/main" id="{FEA693A9-4946-4439-97CA-875BD59E429A}"/>
              </a:ext>
            </a:extLst>
          </p:cNvPr>
          <p:cNvCxnSpPr>
            <a:cxnSpLocks/>
            <a:stCxn id="10" idx="2"/>
            <a:endCxn id="11" idx="0"/>
          </p:cNvCxnSpPr>
          <p:nvPr/>
        </p:nvCxnSpPr>
        <p:spPr>
          <a:xfrm flipH="1">
            <a:off x="10677465" y="2758440"/>
            <a:ext cx="757" cy="114300"/>
          </a:xfrm>
          <a:prstGeom prst="line">
            <a:avLst/>
          </a:prstGeom>
        </p:spPr>
        <p:style>
          <a:lnRef idx="1">
            <a:schemeClr val="accent6"/>
          </a:lnRef>
          <a:fillRef idx="2">
            <a:schemeClr val="accent6"/>
          </a:fillRef>
          <a:effectRef idx="1">
            <a:schemeClr val="accent6"/>
          </a:effectRef>
          <a:fontRef idx="minor">
            <a:schemeClr val="dk1"/>
          </a:fontRef>
        </p:style>
      </p:cxnSp>
      <p:sp>
        <p:nvSpPr>
          <p:cNvPr id="14" name="Rectangle 13">
            <a:extLst>
              <a:ext uri="{FF2B5EF4-FFF2-40B4-BE49-F238E27FC236}">
                <a16:creationId xmlns:a16="http://schemas.microsoft.com/office/drawing/2014/main" id="{BA8C3E7E-D20C-4F6D-9160-C22951968FAF}"/>
              </a:ext>
            </a:extLst>
          </p:cNvPr>
          <p:cNvSpPr/>
          <p:nvPr/>
        </p:nvSpPr>
        <p:spPr>
          <a:xfrm>
            <a:off x="497682" y="4207798"/>
            <a:ext cx="1543153" cy="8001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Which is most time consuming?</a:t>
            </a:r>
          </a:p>
        </p:txBody>
      </p:sp>
      <p:sp>
        <p:nvSpPr>
          <p:cNvPr id="15" name="Rectangle 14">
            <a:extLst>
              <a:ext uri="{FF2B5EF4-FFF2-40B4-BE49-F238E27FC236}">
                <a16:creationId xmlns:a16="http://schemas.microsoft.com/office/drawing/2014/main" id="{E6640FB4-A4C8-4DB7-BA95-BA1A1C226DBB}"/>
              </a:ext>
            </a:extLst>
          </p:cNvPr>
          <p:cNvSpPr/>
          <p:nvPr/>
        </p:nvSpPr>
        <p:spPr>
          <a:xfrm>
            <a:off x="190500" y="5152678"/>
            <a:ext cx="2171700"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estimated time for each step, Pareto Chart</a:t>
            </a:r>
          </a:p>
        </p:txBody>
      </p:sp>
      <p:sp>
        <p:nvSpPr>
          <p:cNvPr id="16" name="Rectangle 15">
            <a:extLst>
              <a:ext uri="{FF2B5EF4-FFF2-40B4-BE49-F238E27FC236}">
                <a16:creationId xmlns:a16="http://schemas.microsoft.com/office/drawing/2014/main" id="{F25D504F-B507-4899-AE67-FD474CC6480B}"/>
              </a:ext>
            </a:extLst>
          </p:cNvPr>
          <p:cNvSpPr/>
          <p:nvPr/>
        </p:nvSpPr>
        <p:spPr>
          <a:xfrm>
            <a:off x="76200" y="5800378"/>
            <a:ext cx="2362200" cy="6858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AM – Follow up 2- 3 days</a:t>
            </a:r>
          </a:p>
          <a:p>
            <a:pPr algn="ctr"/>
            <a:r>
              <a:rPr lang="en-US" sz="1600" dirty="0">
                <a:solidFill>
                  <a:schemeClr val="tx1"/>
                </a:solidFill>
              </a:rPr>
              <a:t>IT Prioritization</a:t>
            </a:r>
          </a:p>
          <a:p>
            <a:pPr algn="ctr"/>
            <a:r>
              <a:rPr lang="en-US" sz="1600" dirty="0">
                <a:solidFill>
                  <a:schemeClr val="tx1"/>
                </a:solidFill>
              </a:rPr>
              <a:t>2- 3 days</a:t>
            </a:r>
          </a:p>
        </p:txBody>
      </p:sp>
      <p:cxnSp>
        <p:nvCxnSpPr>
          <p:cNvPr id="17" name="Straight Connector 16">
            <a:extLst>
              <a:ext uri="{FF2B5EF4-FFF2-40B4-BE49-F238E27FC236}">
                <a16:creationId xmlns:a16="http://schemas.microsoft.com/office/drawing/2014/main" id="{F90DB691-CEB0-4C88-9F23-9033305839C9}"/>
              </a:ext>
            </a:extLst>
          </p:cNvPr>
          <p:cNvCxnSpPr>
            <a:cxnSpLocks/>
            <a:stCxn id="14" idx="2"/>
            <a:endCxn id="15" idx="0"/>
          </p:cNvCxnSpPr>
          <p:nvPr/>
        </p:nvCxnSpPr>
        <p:spPr>
          <a:xfrm>
            <a:off x="1269259" y="5007898"/>
            <a:ext cx="7091" cy="144780"/>
          </a:xfrm>
          <a:prstGeom prst="line">
            <a:avLst/>
          </a:prstGeom>
        </p:spPr>
        <p:style>
          <a:lnRef idx="1">
            <a:schemeClr val="accent6"/>
          </a:lnRef>
          <a:fillRef idx="2">
            <a:schemeClr val="accent6"/>
          </a:fillRef>
          <a:effectRef idx="1">
            <a:schemeClr val="accent6"/>
          </a:effectRef>
          <a:fontRef idx="minor">
            <a:schemeClr val="dk1"/>
          </a:fontRef>
        </p:style>
      </p:cxnSp>
      <p:cxnSp>
        <p:nvCxnSpPr>
          <p:cNvPr id="18" name="Straight Connector 17">
            <a:extLst>
              <a:ext uri="{FF2B5EF4-FFF2-40B4-BE49-F238E27FC236}">
                <a16:creationId xmlns:a16="http://schemas.microsoft.com/office/drawing/2014/main" id="{CE1955E5-B60D-4881-ACBE-F85E38A77685}"/>
              </a:ext>
            </a:extLst>
          </p:cNvPr>
          <p:cNvCxnSpPr>
            <a:cxnSpLocks/>
            <a:stCxn id="15" idx="2"/>
            <a:endCxn id="16" idx="0"/>
          </p:cNvCxnSpPr>
          <p:nvPr/>
        </p:nvCxnSpPr>
        <p:spPr>
          <a:xfrm flipH="1">
            <a:off x="1257300" y="5686078"/>
            <a:ext cx="19050" cy="114300"/>
          </a:xfrm>
          <a:prstGeom prst="line">
            <a:avLst/>
          </a:prstGeom>
        </p:spPr>
        <p:style>
          <a:lnRef idx="1">
            <a:schemeClr val="accent6"/>
          </a:lnRef>
          <a:fillRef idx="2">
            <a:schemeClr val="accent6"/>
          </a:fillRef>
          <a:effectRef idx="1">
            <a:schemeClr val="accent6"/>
          </a:effectRef>
          <a:fontRef idx="minor">
            <a:schemeClr val="dk1"/>
          </a:fontRef>
        </p:style>
      </p:cxnSp>
      <p:sp>
        <p:nvSpPr>
          <p:cNvPr id="19" name="Rectangle 18">
            <a:extLst>
              <a:ext uri="{FF2B5EF4-FFF2-40B4-BE49-F238E27FC236}">
                <a16:creationId xmlns:a16="http://schemas.microsoft.com/office/drawing/2014/main" id="{72B296EC-4061-446B-B870-154B2860785A}"/>
              </a:ext>
            </a:extLst>
          </p:cNvPr>
          <p:cNvSpPr/>
          <p:nvPr/>
        </p:nvSpPr>
        <p:spPr>
          <a:xfrm>
            <a:off x="2661425" y="4207798"/>
            <a:ext cx="1595146" cy="8001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What is our bottleneck ?</a:t>
            </a:r>
          </a:p>
        </p:txBody>
      </p:sp>
      <p:sp>
        <p:nvSpPr>
          <p:cNvPr id="20" name="Rectangle 19">
            <a:extLst>
              <a:ext uri="{FF2B5EF4-FFF2-40B4-BE49-F238E27FC236}">
                <a16:creationId xmlns:a16="http://schemas.microsoft.com/office/drawing/2014/main" id="{AFD23E00-4A23-4C68-B94F-70AD3BF72E58}"/>
              </a:ext>
            </a:extLst>
          </p:cNvPr>
          <p:cNvSpPr/>
          <p:nvPr/>
        </p:nvSpPr>
        <p:spPr>
          <a:xfrm>
            <a:off x="2895600" y="5152678"/>
            <a:ext cx="1143000"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waste </a:t>
            </a:r>
          </a:p>
        </p:txBody>
      </p:sp>
      <p:sp>
        <p:nvSpPr>
          <p:cNvPr id="21" name="Rectangle 20">
            <a:extLst>
              <a:ext uri="{FF2B5EF4-FFF2-40B4-BE49-F238E27FC236}">
                <a16:creationId xmlns:a16="http://schemas.microsoft.com/office/drawing/2014/main" id="{ADD54990-674B-4A21-BD00-E6782AF92B05}"/>
              </a:ext>
            </a:extLst>
          </p:cNvPr>
          <p:cNvSpPr/>
          <p:nvPr/>
        </p:nvSpPr>
        <p:spPr>
          <a:xfrm>
            <a:off x="2514601" y="5781534"/>
            <a:ext cx="1905000" cy="70464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IT Wait Time</a:t>
            </a:r>
          </a:p>
        </p:txBody>
      </p:sp>
      <p:cxnSp>
        <p:nvCxnSpPr>
          <p:cNvPr id="22" name="Straight Connector 21">
            <a:extLst>
              <a:ext uri="{FF2B5EF4-FFF2-40B4-BE49-F238E27FC236}">
                <a16:creationId xmlns:a16="http://schemas.microsoft.com/office/drawing/2014/main" id="{74FFD7BE-4532-4591-AECE-4AB861259DB1}"/>
              </a:ext>
            </a:extLst>
          </p:cNvPr>
          <p:cNvCxnSpPr>
            <a:cxnSpLocks/>
            <a:stCxn id="19" idx="2"/>
            <a:endCxn id="20" idx="0"/>
          </p:cNvCxnSpPr>
          <p:nvPr/>
        </p:nvCxnSpPr>
        <p:spPr>
          <a:xfrm>
            <a:off x="3458998" y="5007898"/>
            <a:ext cx="8102" cy="144780"/>
          </a:xfrm>
          <a:prstGeom prst="line">
            <a:avLst/>
          </a:prstGeom>
        </p:spPr>
        <p:style>
          <a:lnRef idx="1">
            <a:schemeClr val="accent6"/>
          </a:lnRef>
          <a:fillRef idx="2">
            <a:schemeClr val="accent6"/>
          </a:fillRef>
          <a:effectRef idx="1">
            <a:schemeClr val="accent6"/>
          </a:effectRef>
          <a:fontRef idx="minor">
            <a:schemeClr val="dk1"/>
          </a:fontRef>
        </p:style>
      </p:cxnSp>
      <p:cxnSp>
        <p:nvCxnSpPr>
          <p:cNvPr id="23" name="Straight Connector 22">
            <a:extLst>
              <a:ext uri="{FF2B5EF4-FFF2-40B4-BE49-F238E27FC236}">
                <a16:creationId xmlns:a16="http://schemas.microsoft.com/office/drawing/2014/main" id="{2347C5B6-CFB9-4BE0-AA10-E241119556E5}"/>
              </a:ext>
            </a:extLst>
          </p:cNvPr>
          <p:cNvCxnSpPr>
            <a:cxnSpLocks/>
            <a:stCxn id="20" idx="2"/>
            <a:endCxn id="21" idx="0"/>
          </p:cNvCxnSpPr>
          <p:nvPr/>
        </p:nvCxnSpPr>
        <p:spPr>
          <a:xfrm>
            <a:off x="3467100" y="5686078"/>
            <a:ext cx="1" cy="95456"/>
          </a:xfrm>
          <a:prstGeom prst="line">
            <a:avLst/>
          </a:prstGeom>
        </p:spPr>
        <p:style>
          <a:lnRef idx="1">
            <a:schemeClr val="accent6"/>
          </a:lnRef>
          <a:fillRef idx="2">
            <a:schemeClr val="accent6"/>
          </a:fillRef>
          <a:effectRef idx="1">
            <a:schemeClr val="accent6"/>
          </a:effectRef>
          <a:fontRef idx="minor">
            <a:schemeClr val="dk1"/>
          </a:fontRef>
        </p:style>
      </p:cxnSp>
      <p:sp>
        <p:nvSpPr>
          <p:cNvPr id="24" name="Rectangle 23">
            <a:extLst>
              <a:ext uri="{FF2B5EF4-FFF2-40B4-BE49-F238E27FC236}">
                <a16:creationId xmlns:a16="http://schemas.microsoft.com/office/drawing/2014/main" id="{D56F091C-68B6-4694-8567-1DE108BFE6BC}"/>
              </a:ext>
            </a:extLst>
          </p:cNvPr>
          <p:cNvSpPr/>
          <p:nvPr/>
        </p:nvSpPr>
        <p:spPr>
          <a:xfrm>
            <a:off x="9398957" y="3672840"/>
            <a:ext cx="2564443"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Is it possible to lose client?</a:t>
            </a:r>
          </a:p>
        </p:txBody>
      </p:sp>
      <p:sp>
        <p:nvSpPr>
          <p:cNvPr id="25" name="Rectangle 24">
            <a:extLst>
              <a:ext uri="{FF2B5EF4-FFF2-40B4-BE49-F238E27FC236}">
                <a16:creationId xmlns:a16="http://schemas.microsoft.com/office/drawing/2014/main" id="{8CC7CED7-A29F-4E53-BEE5-4AF5D4FFE0DA}"/>
              </a:ext>
            </a:extLst>
          </p:cNvPr>
          <p:cNvSpPr/>
          <p:nvPr/>
        </p:nvSpPr>
        <p:spPr>
          <a:xfrm>
            <a:off x="9315708" y="4351020"/>
            <a:ext cx="2723885"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past escalations and lost client and revenue</a:t>
            </a:r>
          </a:p>
        </p:txBody>
      </p:sp>
      <p:sp>
        <p:nvSpPr>
          <p:cNvPr id="26" name="Rectangle 25">
            <a:extLst>
              <a:ext uri="{FF2B5EF4-FFF2-40B4-BE49-F238E27FC236}">
                <a16:creationId xmlns:a16="http://schemas.microsoft.com/office/drawing/2014/main" id="{798806FB-DB36-4710-9C7F-06CC0C3141E8}"/>
              </a:ext>
            </a:extLst>
          </p:cNvPr>
          <p:cNvSpPr/>
          <p:nvPr/>
        </p:nvSpPr>
        <p:spPr>
          <a:xfrm>
            <a:off x="9906001" y="5133500"/>
            <a:ext cx="1526584" cy="81009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Lost few clients in the last Quarter</a:t>
            </a:r>
          </a:p>
        </p:txBody>
      </p:sp>
      <p:cxnSp>
        <p:nvCxnSpPr>
          <p:cNvPr id="27" name="Straight Connector 26">
            <a:extLst>
              <a:ext uri="{FF2B5EF4-FFF2-40B4-BE49-F238E27FC236}">
                <a16:creationId xmlns:a16="http://schemas.microsoft.com/office/drawing/2014/main" id="{C2E27009-C863-47C1-8EBB-2D4BC87A2205}"/>
              </a:ext>
            </a:extLst>
          </p:cNvPr>
          <p:cNvCxnSpPr>
            <a:cxnSpLocks/>
            <a:stCxn id="24" idx="2"/>
            <a:endCxn id="25" idx="0"/>
          </p:cNvCxnSpPr>
          <p:nvPr/>
        </p:nvCxnSpPr>
        <p:spPr>
          <a:xfrm flipH="1">
            <a:off x="10677651" y="4206240"/>
            <a:ext cx="3528" cy="144780"/>
          </a:xfrm>
          <a:prstGeom prst="line">
            <a:avLst/>
          </a:prstGeom>
        </p:spPr>
        <p:style>
          <a:lnRef idx="1">
            <a:schemeClr val="accent6"/>
          </a:lnRef>
          <a:fillRef idx="2">
            <a:schemeClr val="accent6"/>
          </a:fillRef>
          <a:effectRef idx="1">
            <a:schemeClr val="accent6"/>
          </a:effectRef>
          <a:fontRef idx="minor">
            <a:schemeClr val="dk1"/>
          </a:fontRef>
        </p:style>
      </p:cxnSp>
      <p:cxnSp>
        <p:nvCxnSpPr>
          <p:cNvPr id="28" name="Straight Connector 27">
            <a:extLst>
              <a:ext uri="{FF2B5EF4-FFF2-40B4-BE49-F238E27FC236}">
                <a16:creationId xmlns:a16="http://schemas.microsoft.com/office/drawing/2014/main" id="{AAD100FC-C403-4044-83E3-F276F3E8F5DC}"/>
              </a:ext>
            </a:extLst>
          </p:cNvPr>
          <p:cNvCxnSpPr>
            <a:cxnSpLocks/>
            <a:stCxn id="25" idx="2"/>
            <a:endCxn id="26" idx="0"/>
          </p:cNvCxnSpPr>
          <p:nvPr/>
        </p:nvCxnSpPr>
        <p:spPr>
          <a:xfrm flipH="1">
            <a:off x="10669293" y="4884420"/>
            <a:ext cx="8358" cy="249080"/>
          </a:xfrm>
          <a:prstGeom prst="line">
            <a:avLst/>
          </a:prstGeom>
        </p:spPr>
        <p:style>
          <a:lnRef idx="1">
            <a:schemeClr val="accent6"/>
          </a:lnRef>
          <a:fillRef idx="2">
            <a:schemeClr val="accent6"/>
          </a:fillRef>
          <a:effectRef idx="1">
            <a:schemeClr val="accent6"/>
          </a:effectRef>
          <a:fontRef idx="minor">
            <a:schemeClr val="dk1"/>
          </a:fontRef>
        </p:style>
      </p:cxnSp>
      <p:cxnSp>
        <p:nvCxnSpPr>
          <p:cNvPr id="29" name="Straight Connector 28">
            <a:extLst>
              <a:ext uri="{FF2B5EF4-FFF2-40B4-BE49-F238E27FC236}">
                <a16:creationId xmlns:a16="http://schemas.microsoft.com/office/drawing/2014/main" id="{1693465B-95DA-46D2-8211-68EF54DC74CC}"/>
              </a:ext>
            </a:extLst>
          </p:cNvPr>
          <p:cNvCxnSpPr>
            <a:cxnSpLocks/>
            <a:stCxn id="6" idx="2"/>
            <a:endCxn id="14" idx="0"/>
          </p:cNvCxnSpPr>
          <p:nvPr/>
        </p:nvCxnSpPr>
        <p:spPr>
          <a:xfrm flipH="1">
            <a:off x="1269259" y="4008490"/>
            <a:ext cx="937387" cy="199308"/>
          </a:xfrm>
          <a:prstGeom prst="lin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cxnSp>
      <p:cxnSp>
        <p:nvCxnSpPr>
          <p:cNvPr id="30" name="Straight Connector 29">
            <a:extLst>
              <a:ext uri="{FF2B5EF4-FFF2-40B4-BE49-F238E27FC236}">
                <a16:creationId xmlns:a16="http://schemas.microsoft.com/office/drawing/2014/main" id="{8D669F61-0CB7-4E1A-9148-2CF3475E8675}"/>
              </a:ext>
            </a:extLst>
          </p:cNvPr>
          <p:cNvCxnSpPr>
            <a:cxnSpLocks/>
            <a:stCxn id="6" idx="2"/>
            <a:endCxn id="19" idx="0"/>
          </p:cNvCxnSpPr>
          <p:nvPr/>
        </p:nvCxnSpPr>
        <p:spPr>
          <a:xfrm>
            <a:off x="2206646" y="4008490"/>
            <a:ext cx="1252352" cy="199308"/>
          </a:xfrm>
          <a:prstGeom prst="lin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cxnSp>
      <p:cxnSp>
        <p:nvCxnSpPr>
          <p:cNvPr id="31" name="Straight Connector 30">
            <a:extLst>
              <a:ext uri="{FF2B5EF4-FFF2-40B4-BE49-F238E27FC236}">
                <a16:creationId xmlns:a16="http://schemas.microsoft.com/office/drawing/2014/main" id="{58DA98D8-BECE-403B-BBEA-A6C511AD0EFA}"/>
              </a:ext>
            </a:extLst>
          </p:cNvPr>
          <p:cNvCxnSpPr>
            <a:cxnSpLocks/>
            <a:stCxn id="11" idx="2"/>
            <a:endCxn id="24" idx="0"/>
          </p:cNvCxnSpPr>
          <p:nvPr/>
        </p:nvCxnSpPr>
        <p:spPr>
          <a:xfrm>
            <a:off x="10677465" y="3406140"/>
            <a:ext cx="3714" cy="266700"/>
          </a:xfrm>
          <a:prstGeom prst="lin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cxnSp>
      <p:sp>
        <p:nvSpPr>
          <p:cNvPr id="32" name="Rectangle 31">
            <a:extLst>
              <a:ext uri="{FF2B5EF4-FFF2-40B4-BE49-F238E27FC236}">
                <a16:creationId xmlns:a16="http://schemas.microsoft.com/office/drawing/2014/main" id="{C77502F3-0DB4-4945-A336-4CEF94F889F0}"/>
              </a:ext>
            </a:extLst>
          </p:cNvPr>
          <p:cNvSpPr/>
          <p:nvPr/>
        </p:nvSpPr>
        <p:spPr>
          <a:xfrm>
            <a:off x="5155305" y="1476979"/>
            <a:ext cx="2662044"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What can we do to reduce the cycle time?</a:t>
            </a:r>
          </a:p>
        </p:txBody>
      </p:sp>
      <p:sp>
        <p:nvSpPr>
          <p:cNvPr id="33" name="Rectangle 32">
            <a:extLst>
              <a:ext uri="{FF2B5EF4-FFF2-40B4-BE49-F238E27FC236}">
                <a16:creationId xmlns:a16="http://schemas.microsoft.com/office/drawing/2014/main" id="{F389CC23-93AF-47B3-BD85-EBE5A8DF23DE}"/>
              </a:ext>
            </a:extLst>
          </p:cNvPr>
          <p:cNvSpPr/>
          <p:nvPr/>
        </p:nvSpPr>
        <p:spPr>
          <a:xfrm>
            <a:off x="5573674" y="2225040"/>
            <a:ext cx="1828796"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Identify BVA and NVA</a:t>
            </a:r>
          </a:p>
        </p:txBody>
      </p:sp>
      <p:sp>
        <p:nvSpPr>
          <p:cNvPr id="34" name="Rectangle 33">
            <a:extLst>
              <a:ext uri="{FF2B5EF4-FFF2-40B4-BE49-F238E27FC236}">
                <a16:creationId xmlns:a16="http://schemas.microsoft.com/office/drawing/2014/main" id="{D2FD6485-EA78-46BA-B385-EDC7699230D1}"/>
              </a:ext>
            </a:extLst>
          </p:cNvPr>
          <p:cNvSpPr/>
          <p:nvPr/>
        </p:nvSpPr>
        <p:spPr>
          <a:xfrm>
            <a:off x="4997949" y="2872740"/>
            <a:ext cx="2971800"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Can we eliminate NVA from the process</a:t>
            </a:r>
          </a:p>
        </p:txBody>
      </p:sp>
      <p:cxnSp>
        <p:nvCxnSpPr>
          <p:cNvPr id="35" name="Straight Connector 34">
            <a:extLst>
              <a:ext uri="{FF2B5EF4-FFF2-40B4-BE49-F238E27FC236}">
                <a16:creationId xmlns:a16="http://schemas.microsoft.com/office/drawing/2014/main" id="{E12A1D51-34FC-4000-83C2-3FB891E9AC25}"/>
              </a:ext>
            </a:extLst>
          </p:cNvPr>
          <p:cNvCxnSpPr>
            <a:cxnSpLocks/>
            <a:stCxn id="32" idx="2"/>
            <a:endCxn id="33" idx="0"/>
          </p:cNvCxnSpPr>
          <p:nvPr/>
        </p:nvCxnSpPr>
        <p:spPr>
          <a:xfrm>
            <a:off x="6486327" y="2010379"/>
            <a:ext cx="1745" cy="214661"/>
          </a:xfrm>
          <a:prstGeom prst="line">
            <a:avLst/>
          </a:prstGeom>
        </p:spPr>
        <p:style>
          <a:lnRef idx="1">
            <a:schemeClr val="accent6"/>
          </a:lnRef>
          <a:fillRef idx="2">
            <a:schemeClr val="accent6"/>
          </a:fillRef>
          <a:effectRef idx="1">
            <a:schemeClr val="accent6"/>
          </a:effectRef>
          <a:fontRef idx="minor">
            <a:schemeClr val="dk1"/>
          </a:fontRef>
        </p:style>
      </p:cxnSp>
      <p:cxnSp>
        <p:nvCxnSpPr>
          <p:cNvPr id="36" name="Straight Connector 35">
            <a:extLst>
              <a:ext uri="{FF2B5EF4-FFF2-40B4-BE49-F238E27FC236}">
                <a16:creationId xmlns:a16="http://schemas.microsoft.com/office/drawing/2014/main" id="{3656A7F6-9667-4D0D-9DC4-B7DFBA22FAC8}"/>
              </a:ext>
            </a:extLst>
          </p:cNvPr>
          <p:cNvCxnSpPr>
            <a:cxnSpLocks/>
            <a:stCxn id="33" idx="2"/>
            <a:endCxn id="34" idx="0"/>
          </p:cNvCxnSpPr>
          <p:nvPr/>
        </p:nvCxnSpPr>
        <p:spPr>
          <a:xfrm flipH="1">
            <a:off x="6483849" y="2758440"/>
            <a:ext cx="4223" cy="114300"/>
          </a:xfrm>
          <a:prstGeom prst="line">
            <a:avLst/>
          </a:prstGeom>
        </p:spPr>
        <p:style>
          <a:lnRef idx="1">
            <a:schemeClr val="accent6"/>
          </a:lnRef>
          <a:fillRef idx="2">
            <a:schemeClr val="accent6"/>
          </a:fillRef>
          <a:effectRef idx="1">
            <a:schemeClr val="accent6"/>
          </a:effectRef>
          <a:fontRef idx="minor">
            <a:schemeClr val="dk1"/>
          </a:fontRef>
        </p:style>
      </p:cxnSp>
      <p:sp>
        <p:nvSpPr>
          <p:cNvPr id="37" name="Rectangle 36">
            <a:extLst>
              <a:ext uri="{FF2B5EF4-FFF2-40B4-BE49-F238E27FC236}">
                <a16:creationId xmlns:a16="http://schemas.microsoft.com/office/drawing/2014/main" id="{55486CCA-32AE-4CFA-8AFA-A187E03CA155}"/>
              </a:ext>
            </a:extLst>
          </p:cNvPr>
          <p:cNvSpPr/>
          <p:nvPr/>
        </p:nvSpPr>
        <p:spPr>
          <a:xfrm>
            <a:off x="4347884" y="3581400"/>
            <a:ext cx="2268737"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AM – Follow up </a:t>
            </a:r>
          </a:p>
          <a:p>
            <a:pPr algn="ctr"/>
            <a:r>
              <a:rPr lang="en-US" sz="1600" dirty="0">
                <a:solidFill>
                  <a:schemeClr val="tx1"/>
                </a:solidFill>
              </a:rPr>
              <a:t>2- 3 days  is a NVA step?</a:t>
            </a:r>
          </a:p>
        </p:txBody>
      </p:sp>
      <p:sp>
        <p:nvSpPr>
          <p:cNvPr id="38" name="Rectangle 37">
            <a:extLst>
              <a:ext uri="{FF2B5EF4-FFF2-40B4-BE49-F238E27FC236}">
                <a16:creationId xmlns:a16="http://schemas.microsoft.com/office/drawing/2014/main" id="{0706CCD0-313B-4047-BE34-D157A797DFE7}"/>
              </a:ext>
            </a:extLst>
          </p:cNvPr>
          <p:cNvSpPr/>
          <p:nvPr/>
        </p:nvSpPr>
        <p:spPr>
          <a:xfrm>
            <a:off x="4616932" y="4324370"/>
            <a:ext cx="1720219"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business impacts</a:t>
            </a:r>
          </a:p>
        </p:txBody>
      </p:sp>
      <p:sp>
        <p:nvSpPr>
          <p:cNvPr id="39" name="Rectangle 38">
            <a:extLst>
              <a:ext uri="{FF2B5EF4-FFF2-40B4-BE49-F238E27FC236}">
                <a16:creationId xmlns:a16="http://schemas.microsoft.com/office/drawing/2014/main" id="{865A3DD7-45DA-4ADA-ABC1-2F39DE1957B5}"/>
              </a:ext>
            </a:extLst>
          </p:cNvPr>
          <p:cNvSpPr/>
          <p:nvPr/>
        </p:nvSpPr>
        <p:spPr>
          <a:xfrm>
            <a:off x="4753668" y="5006339"/>
            <a:ext cx="1463480" cy="93726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Required for the business and it is BVA</a:t>
            </a:r>
          </a:p>
        </p:txBody>
      </p:sp>
      <p:cxnSp>
        <p:nvCxnSpPr>
          <p:cNvPr id="40" name="Straight Connector 39">
            <a:extLst>
              <a:ext uri="{FF2B5EF4-FFF2-40B4-BE49-F238E27FC236}">
                <a16:creationId xmlns:a16="http://schemas.microsoft.com/office/drawing/2014/main" id="{B170F2CA-B316-4735-BDEA-A603C4B88444}"/>
              </a:ext>
            </a:extLst>
          </p:cNvPr>
          <p:cNvCxnSpPr>
            <a:cxnSpLocks/>
            <a:stCxn id="37" idx="2"/>
            <a:endCxn id="38" idx="0"/>
          </p:cNvCxnSpPr>
          <p:nvPr/>
        </p:nvCxnSpPr>
        <p:spPr>
          <a:xfrm flipH="1">
            <a:off x="5477042" y="4114800"/>
            <a:ext cx="5211" cy="209570"/>
          </a:xfrm>
          <a:prstGeom prst="line">
            <a:avLst/>
          </a:prstGeom>
        </p:spPr>
        <p:style>
          <a:lnRef idx="1">
            <a:schemeClr val="accent6"/>
          </a:lnRef>
          <a:fillRef idx="2">
            <a:schemeClr val="accent6"/>
          </a:fillRef>
          <a:effectRef idx="1">
            <a:schemeClr val="accent6"/>
          </a:effectRef>
          <a:fontRef idx="minor">
            <a:schemeClr val="dk1"/>
          </a:fontRef>
        </p:style>
      </p:cxnSp>
      <p:cxnSp>
        <p:nvCxnSpPr>
          <p:cNvPr id="41" name="Straight Connector 40">
            <a:extLst>
              <a:ext uri="{FF2B5EF4-FFF2-40B4-BE49-F238E27FC236}">
                <a16:creationId xmlns:a16="http://schemas.microsoft.com/office/drawing/2014/main" id="{7C366B1A-95A8-4D90-BA32-8A5E7F5E8DFB}"/>
              </a:ext>
            </a:extLst>
          </p:cNvPr>
          <p:cNvCxnSpPr>
            <a:cxnSpLocks/>
            <a:stCxn id="38" idx="2"/>
            <a:endCxn id="39" idx="0"/>
          </p:cNvCxnSpPr>
          <p:nvPr/>
        </p:nvCxnSpPr>
        <p:spPr>
          <a:xfrm>
            <a:off x="5477042" y="4857770"/>
            <a:ext cx="8366" cy="148569"/>
          </a:xfrm>
          <a:prstGeom prst="line">
            <a:avLst/>
          </a:prstGeom>
        </p:spPr>
        <p:style>
          <a:lnRef idx="1">
            <a:schemeClr val="accent6"/>
          </a:lnRef>
          <a:fillRef idx="2">
            <a:schemeClr val="accent6"/>
          </a:fillRef>
          <a:effectRef idx="1">
            <a:schemeClr val="accent6"/>
          </a:effectRef>
          <a:fontRef idx="minor">
            <a:schemeClr val="dk1"/>
          </a:fontRef>
        </p:style>
      </p:cxnSp>
      <p:sp>
        <p:nvSpPr>
          <p:cNvPr id="42" name="Rectangle 41">
            <a:extLst>
              <a:ext uri="{FF2B5EF4-FFF2-40B4-BE49-F238E27FC236}">
                <a16:creationId xmlns:a16="http://schemas.microsoft.com/office/drawing/2014/main" id="{ADE60AD9-E3B1-47BC-BDF3-D86060F4E61E}"/>
              </a:ext>
            </a:extLst>
          </p:cNvPr>
          <p:cNvSpPr/>
          <p:nvPr/>
        </p:nvSpPr>
        <p:spPr>
          <a:xfrm>
            <a:off x="6696711" y="3581400"/>
            <a:ext cx="2447289"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IT Prioritization</a:t>
            </a:r>
          </a:p>
          <a:p>
            <a:pPr algn="ctr"/>
            <a:r>
              <a:rPr lang="en-US" sz="1600" dirty="0">
                <a:solidFill>
                  <a:schemeClr val="tx1"/>
                </a:solidFill>
              </a:rPr>
              <a:t>2- 3 days is a NVA step?</a:t>
            </a:r>
          </a:p>
        </p:txBody>
      </p:sp>
      <p:sp>
        <p:nvSpPr>
          <p:cNvPr id="43" name="Rectangle 42">
            <a:extLst>
              <a:ext uri="{FF2B5EF4-FFF2-40B4-BE49-F238E27FC236}">
                <a16:creationId xmlns:a16="http://schemas.microsoft.com/office/drawing/2014/main" id="{C211D06A-7C2C-450B-BBA9-473BCB4D4A09}"/>
              </a:ext>
            </a:extLst>
          </p:cNvPr>
          <p:cNvSpPr/>
          <p:nvPr/>
        </p:nvSpPr>
        <p:spPr>
          <a:xfrm>
            <a:off x="6987832" y="4348140"/>
            <a:ext cx="1865047" cy="533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Find business impacts</a:t>
            </a:r>
          </a:p>
        </p:txBody>
      </p:sp>
      <p:sp>
        <p:nvSpPr>
          <p:cNvPr id="44" name="Rectangle 43">
            <a:extLst>
              <a:ext uri="{FF2B5EF4-FFF2-40B4-BE49-F238E27FC236}">
                <a16:creationId xmlns:a16="http://schemas.microsoft.com/office/drawing/2014/main" id="{506837F6-64CD-473E-98F3-3748C3950869}"/>
              </a:ext>
            </a:extLst>
          </p:cNvPr>
          <p:cNvSpPr/>
          <p:nvPr/>
        </p:nvSpPr>
        <p:spPr>
          <a:xfrm>
            <a:off x="7229617" y="5006340"/>
            <a:ext cx="1381475" cy="101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solidFill>
              </a:rPr>
              <a:t>Not required for the business and it is NVA</a:t>
            </a:r>
          </a:p>
        </p:txBody>
      </p:sp>
      <p:cxnSp>
        <p:nvCxnSpPr>
          <p:cNvPr id="45" name="Straight Connector 44">
            <a:extLst>
              <a:ext uri="{FF2B5EF4-FFF2-40B4-BE49-F238E27FC236}">
                <a16:creationId xmlns:a16="http://schemas.microsoft.com/office/drawing/2014/main" id="{6F1E942D-6CA3-46A4-B7E3-C02F98C1195D}"/>
              </a:ext>
            </a:extLst>
          </p:cNvPr>
          <p:cNvCxnSpPr>
            <a:cxnSpLocks/>
            <a:stCxn id="42" idx="2"/>
            <a:endCxn id="43" idx="0"/>
          </p:cNvCxnSpPr>
          <p:nvPr/>
        </p:nvCxnSpPr>
        <p:spPr>
          <a:xfrm>
            <a:off x="7920356" y="4114800"/>
            <a:ext cx="0" cy="233340"/>
          </a:xfrm>
          <a:prstGeom prst="line">
            <a:avLst/>
          </a:prstGeom>
        </p:spPr>
        <p:style>
          <a:lnRef idx="1">
            <a:schemeClr val="accent6"/>
          </a:lnRef>
          <a:fillRef idx="2">
            <a:schemeClr val="accent6"/>
          </a:fillRef>
          <a:effectRef idx="1">
            <a:schemeClr val="accent6"/>
          </a:effectRef>
          <a:fontRef idx="minor">
            <a:schemeClr val="dk1"/>
          </a:fontRef>
        </p:style>
      </p:cxnSp>
      <p:cxnSp>
        <p:nvCxnSpPr>
          <p:cNvPr id="46" name="Straight Connector 45">
            <a:extLst>
              <a:ext uri="{FF2B5EF4-FFF2-40B4-BE49-F238E27FC236}">
                <a16:creationId xmlns:a16="http://schemas.microsoft.com/office/drawing/2014/main" id="{F25394EE-DDBE-4D71-AEFB-C00309AF2FD2}"/>
              </a:ext>
            </a:extLst>
          </p:cNvPr>
          <p:cNvCxnSpPr>
            <a:cxnSpLocks/>
            <a:stCxn id="43" idx="2"/>
            <a:endCxn id="44" idx="0"/>
          </p:cNvCxnSpPr>
          <p:nvPr/>
        </p:nvCxnSpPr>
        <p:spPr>
          <a:xfrm flipH="1">
            <a:off x="7920355" y="4881540"/>
            <a:ext cx="1" cy="124800"/>
          </a:xfrm>
          <a:prstGeom prst="line">
            <a:avLst/>
          </a:prstGeom>
        </p:spPr>
        <p:style>
          <a:lnRef idx="1">
            <a:schemeClr val="accent6"/>
          </a:lnRef>
          <a:fillRef idx="2">
            <a:schemeClr val="accent6"/>
          </a:fillRef>
          <a:effectRef idx="1">
            <a:schemeClr val="accent6"/>
          </a:effectRef>
          <a:fontRef idx="minor">
            <a:schemeClr val="dk1"/>
          </a:fontRef>
        </p:style>
      </p:cxnSp>
      <p:cxnSp>
        <p:nvCxnSpPr>
          <p:cNvPr id="47" name="Straight Connector 46">
            <a:extLst>
              <a:ext uri="{FF2B5EF4-FFF2-40B4-BE49-F238E27FC236}">
                <a16:creationId xmlns:a16="http://schemas.microsoft.com/office/drawing/2014/main" id="{0F5C1B6D-2F04-4CFE-8F1E-6FEA4C04480D}"/>
              </a:ext>
            </a:extLst>
          </p:cNvPr>
          <p:cNvCxnSpPr>
            <a:cxnSpLocks/>
            <a:stCxn id="34" idx="2"/>
            <a:endCxn id="37" idx="0"/>
          </p:cNvCxnSpPr>
          <p:nvPr/>
        </p:nvCxnSpPr>
        <p:spPr>
          <a:xfrm flipH="1">
            <a:off x="5482253" y="3406140"/>
            <a:ext cx="1001596" cy="175260"/>
          </a:xfrm>
          <a:prstGeom prst="lin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cxnSp>
      <p:cxnSp>
        <p:nvCxnSpPr>
          <p:cNvPr id="48" name="Straight Connector 47">
            <a:extLst>
              <a:ext uri="{FF2B5EF4-FFF2-40B4-BE49-F238E27FC236}">
                <a16:creationId xmlns:a16="http://schemas.microsoft.com/office/drawing/2014/main" id="{EB14E450-66A9-4EDA-B9D6-FB4CDA1A4FEA}"/>
              </a:ext>
            </a:extLst>
          </p:cNvPr>
          <p:cNvCxnSpPr>
            <a:cxnSpLocks/>
            <a:stCxn id="34" idx="2"/>
            <a:endCxn id="42" idx="0"/>
          </p:cNvCxnSpPr>
          <p:nvPr/>
        </p:nvCxnSpPr>
        <p:spPr>
          <a:xfrm>
            <a:off x="6483849" y="3406140"/>
            <a:ext cx="1436507" cy="175260"/>
          </a:xfrm>
          <a:prstGeom prst="lin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cxnSp>
      <p:sp>
        <p:nvSpPr>
          <p:cNvPr id="49" name="Title 1">
            <a:extLst>
              <a:ext uri="{FF2B5EF4-FFF2-40B4-BE49-F238E27FC236}">
                <a16:creationId xmlns:a16="http://schemas.microsoft.com/office/drawing/2014/main" id="{58A78EAE-616F-4F59-87BB-7279371DFCAF}"/>
              </a:ext>
            </a:extLst>
          </p:cNvPr>
          <p:cNvSpPr txBox="1">
            <a:spLocks/>
          </p:cNvSpPr>
          <p:nvPr/>
        </p:nvSpPr>
        <p:spPr>
          <a:xfrm>
            <a:off x="165608" y="48768"/>
            <a:ext cx="7315200" cy="550672"/>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u="sng" dirty="0">
                <a:solidFill>
                  <a:schemeClr val="tx1"/>
                </a:solidFill>
              </a:rPr>
              <a:t>DEFINE Contd..</a:t>
            </a:r>
          </a:p>
          <a:p>
            <a:endParaRPr lang="en-US" u="sng" dirty="0">
              <a:solidFill>
                <a:schemeClr val="tx1"/>
              </a:solidFill>
            </a:endParaRPr>
          </a:p>
        </p:txBody>
      </p:sp>
      <p:sp>
        <p:nvSpPr>
          <p:cNvPr id="50" name="Rectangle 49">
            <a:extLst>
              <a:ext uri="{FF2B5EF4-FFF2-40B4-BE49-F238E27FC236}">
                <a16:creationId xmlns:a16="http://schemas.microsoft.com/office/drawing/2014/main" id="{D65C53B4-DBD1-4A6A-8C3B-576467C483A2}"/>
              </a:ext>
            </a:extLst>
          </p:cNvPr>
          <p:cNvSpPr/>
          <p:nvPr/>
        </p:nvSpPr>
        <p:spPr>
          <a:xfrm>
            <a:off x="5089877" y="78019"/>
            <a:ext cx="2787943" cy="369332"/>
          </a:xfrm>
          <a:prstGeom prst="rect">
            <a:avLst/>
          </a:prstGeom>
        </p:spPr>
        <p:txBody>
          <a:bodyPr wrap="none">
            <a:spAutoFit/>
          </a:bodyPr>
          <a:lstStyle/>
          <a:p>
            <a:r>
              <a:rPr lang="en-US" b="1" u="sng" dirty="0">
                <a:latin typeface="Arial" panose="020B0604020202020204" pitchFamily="34" charset="0"/>
                <a:ea typeface="Times New Roman" panose="02020603050405020304" pitchFamily="18" charset="0"/>
              </a:rPr>
              <a:t>Thought Process Map</a:t>
            </a:r>
            <a:r>
              <a:rPr lang="en-US" u="sng" dirty="0">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270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11A693-1756-4A59-9AC2-026535922B55}"/>
              </a:ext>
            </a:extLst>
          </p:cNvPr>
          <p:cNvSpPr txBox="1">
            <a:spLocks/>
          </p:cNvSpPr>
          <p:nvPr/>
        </p:nvSpPr>
        <p:spPr>
          <a:xfrm>
            <a:off x="252920" y="2162014"/>
            <a:ext cx="2947482" cy="374426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0">
              <a:buFont typeface="Arial" panose="020B0604020202020204" pitchFamily="34" charset="0"/>
              <a:buChar char="•"/>
            </a:pPr>
            <a:endParaRPr lang="en-US" dirty="0">
              <a:solidFill>
                <a:schemeClr val="bg1"/>
              </a:solidFill>
            </a:endParaRPr>
          </a:p>
          <a:p>
            <a:pPr lvl="0">
              <a:buFont typeface="Arial" panose="020B0604020202020204" pitchFamily="34" charset="0"/>
              <a:buChar char="•"/>
            </a:pPr>
            <a:r>
              <a:rPr lang="en-US" dirty="0">
                <a:solidFill>
                  <a:schemeClr val="bg1"/>
                </a:solidFill>
              </a:rPr>
              <a:t>Detailed Process Map, identify CVA, BVA, NVA</a:t>
            </a:r>
          </a:p>
        </p:txBody>
      </p:sp>
      <p:pic>
        <p:nvPicPr>
          <p:cNvPr id="7" name="Picture 6">
            <a:extLst>
              <a:ext uri="{FF2B5EF4-FFF2-40B4-BE49-F238E27FC236}">
                <a16:creationId xmlns:a16="http://schemas.microsoft.com/office/drawing/2014/main" id="{45CA87FB-11DF-4A5F-892A-D7B4B4FAEBB4}"/>
              </a:ext>
            </a:extLst>
          </p:cNvPr>
          <p:cNvPicPr>
            <a:picLocks noChangeAspect="1"/>
          </p:cNvPicPr>
          <p:nvPr/>
        </p:nvPicPr>
        <p:blipFill>
          <a:blip r:embed="rId3"/>
          <a:stretch>
            <a:fillRect/>
          </a:stretch>
        </p:blipFill>
        <p:spPr>
          <a:xfrm>
            <a:off x="5059469" y="0"/>
            <a:ext cx="2784053" cy="6858000"/>
          </a:xfrm>
          <a:prstGeom prst="rect">
            <a:avLst/>
          </a:prstGeom>
        </p:spPr>
      </p:pic>
      <p:graphicFrame>
        <p:nvGraphicFramePr>
          <p:cNvPr id="8" name="Object 7">
            <a:extLst>
              <a:ext uri="{FF2B5EF4-FFF2-40B4-BE49-F238E27FC236}">
                <a16:creationId xmlns:a16="http://schemas.microsoft.com/office/drawing/2014/main" id="{70BB1CE1-49F2-47A4-808F-48BE5DB95C7F}"/>
              </a:ext>
            </a:extLst>
          </p:cNvPr>
          <p:cNvGraphicFramePr>
            <a:graphicFrameLocks noChangeAspect="1"/>
          </p:cNvGraphicFramePr>
          <p:nvPr>
            <p:extLst>
              <p:ext uri="{D42A27DB-BD31-4B8C-83A1-F6EECF244321}">
                <p14:modId xmlns:p14="http://schemas.microsoft.com/office/powerpoint/2010/main" val="3576228048"/>
              </p:ext>
            </p:extLst>
          </p:nvPr>
        </p:nvGraphicFramePr>
        <p:xfrm>
          <a:off x="3672735" y="3241983"/>
          <a:ext cx="914400" cy="792163"/>
        </p:xfrm>
        <a:graphic>
          <a:graphicData uri="http://schemas.openxmlformats.org/presentationml/2006/ole">
            <mc:AlternateContent xmlns:mc="http://schemas.openxmlformats.org/markup-compatibility/2006">
              <mc:Choice xmlns:v="urn:schemas-microsoft-com:vml" Requires="v">
                <p:oleObj spid="_x0000_s1070" name="Acrobat Document" showAsIcon="1" r:id="rId4" imgW="914400" imgH="792360" progId="AcroExch.Document.7">
                  <p:embed/>
                </p:oleObj>
              </mc:Choice>
              <mc:Fallback>
                <p:oleObj name="Acrobat Document" showAsIcon="1" r:id="rId4" imgW="914400" imgH="792360" progId="AcroExch.Document.7">
                  <p:embed/>
                  <p:pic>
                    <p:nvPicPr>
                      <p:cNvPr id="0" name=""/>
                      <p:cNvPicPr/>
                      <p:nvPr/>
                    </p:nvPicPr>
                    <p:blipFill>
                      <a:blip r:embed="rId5"/>
                      <a:stretch>
                        <a:fillRect/>
                      </a:stretch>
                    </p:blipFill>
                    <p:spPr>
                      <a:xfrm>
                        <a:off x="3672735" y="3241983"/>
                        <a:ext cx="914400" cy="792163"/>
                      </a:xfrm>
                      <a:prstGeom prst="rect">
                        <a:avLst/>
                      </a:prstGeom>
                    </p:spPr>
                  </p:pic>
                </p:oleObj>
              </mc:Fallback>
            </mc:AlternateContent>
          </a:graphicData>
        </a:graphic>
      </p:graphicFrame>
      <p:sp>
        <p:nvSpPr>
          <p:cNvPr id="11" name="Rectangle: Rounded Corners 10">
            <a:extLst>
              <a:ext uri="{FF2B5EF4-FFF2-40B4-BE49-F238E27FC236}">
                <a16:creationId xmlns:a16="http://schemas.microsoft.com/office/drawing/2014/main" id="{AFC6C913-14CC-402E-BD39-5762A03BABC3}"/>
              </a:ext>
            </a:extLst>
          </p:cNvPr>
          <p:cNvSpPr/>
          <p:nvPr/>
        </p:nvSpPr>
        <p:spPr>
          <a:xfrm>
            <a:off x="4930140" y="2042160"/>
            <a:ext cx="2849880" cy="2613660"/>
          </a:xfrm>
          <a:prstGeom prst="roundRect">
            <a:avLst/>
          </a:prstGeom>
          <a:solidFill>
            <a:schemeClr val="accent6">
              <a:alpha val="5000"/>
            </a:schemeClr>
          </a:solid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114AA55-6403-44E9-8393-11917C644A67}"/>
              </a:ext>
            </a:extLst>
          </p:cNvPr>
          <p:cNvSpPr/>
          <p:nvPr/>
        </p:nvSpPr>
        <p:spPr>
          <a:xfrm>
            <a:off x="4930140" y="5059680"/>
            <a:ext cx="2849880" cy="1638300"/>
          </a:xfrm>
          <a:prstGeom prst="roundRect">
            <a:avLst/>
          </a:prstGeom>
          <a:solidFill>
            <a:schemeClr val="accent3">
              <a:lumMod val="20000"/>
              <a:lumOff val="80000"/>
              <a:alpha val="5000"/>
            </a:schemeClr>
          </a:solidFill>
          <a:ln w="2222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3B8E4CAE-0172-47F3-AB5F-412E0DE8CF9F}"/>
              </a:ext>
            </a:extLst>
          </p:cNvPr>
          <p:cNvSpPr/>
          <p:nvPr/>
        </p:nvSpPr>
        <p:spPr>
          <a:xfrm>
            <a:off x="4930140" y="91440"/>
            <a:ext cx="2849880" cy="1889760"/>
          </a:xfrm>
          <a:prstGeom prst="roundRect">
            <a:avLst/>
          </a:prstGeom>
          <a:solidFill>
            <a:schemeClr val="accent5">
              <a:lumMod val="20000"/>
              <a:lumOff val="80000"/>
              <a:alpha val="5000"/>
            </a:schemeClr>
          </a:solid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C56DEA-0319-4E2A-AE57-98818B45CD29}"/>
              </a:ext>
            </a:extLst>
          </p:cNvPr>
          <p:cNvSpPr/>
          <p:nvPr/>
        </p:nvSpPr>
        <p:spPr>
          <a:xfrm>
            <a:off x="4930140" y="4671060"/>
            <a:ext cx="2849880" cy="365760"/>
          </a:xfrm>
          <a:prstGeom prst="roundRect">
            <a:avLst/>
          </a:prstGeom>
          <a:solidFill>
            <a:schemeClr val="accent5">
              <a:lumMod val="20000"/>
              <a:lumOff val="80000"/>
              <a:alpha val="5000"/>
            </a:schemeClr>
          </a:solid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Line with Border and Accent Bar 14">
            <a:extLst>
              <a:ext uri="{FF2B5EF4-FFF2-40B4-BE49-F238E27FC236}">
                <a16:creationId xmlns:a16="http://schemas.microsoft.com/office/drawing/2014/main" id="{DB618937-0BAA-43E4-B182-6B1C7D3FAF15}"/>
              </a:ext>
            </a:extLst>
          </p:cNvPr>
          <p:cNvSpPr/>
          <p:nvPr/>
        </p:nvSpPr>
        <p:spPr>
          <a:xfrm>
            <a:off x="8666269" y="405243"/>
            <a:ext cx="2072640" cy="762000"/>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Value Add (BVA)</a:t>
            </a:r>
          </a:p>
        </p:txBody>
      </p:sp>
      <p:sp>
        <p:nvSpPr>
          <p:cNvPr id="16" name="Callout: Line with Border and Accent Bar 15">
            <a:extLst>
              <a:ext uri="{FF2B5EF4-FFF2-40B4-BE49-F238E27FC236}">
                <a16:creationId xmlns:a16="http://schemas.microsoft.com/office/drawing/2014/main" id="{AD1DF67B-90F1-4CB3-B675-D318669D36E1}"/>
              </a:ext>
            </a:extLst>
          </p:cNvPr>
          <p:cNvSpPr/>
          <p:nvPr/>
        </p:nvSpPr>
        <p:spPr>
          <a:xfrm>
            <a:off x="8666269" y="2667000"/>
            <a:ext cx="2072640" cy="762000"/>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Value Add (NVA)</a:t>
            </a:r>
          </a:p>
        </p:txBody>
      </p:sp>
      <p:sp>
        <p:nvSpPr>
          <p:cNvPr id="17" name="Callout: Line with Border and Accent Bar 16">
            <a:extLst>
              <a:ext uri="{FF2B5EF4-FFF2-40B4-BE49-F238E27FC236}">
                <a16:creationId xmlns:a16="http://schemas.microsoft.com/office/drawing/2014/main" id="{E9673996-B9FA-40E8-BF86-F99DB1200C09}"/>
              </a:ext>
            </a:extLst>
          </p:cNvPr>
          <p:cNvSpPr/>
          <p:nvPr/>
        </p:nvSpPr>
        <p:spPr>
          <a:xfrm>
            <a:off x="8666269" y="4034146"/>
            <a:ext cx="2072640" cy="762000"/>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Value Add (BVA)</a:t>
            </a:r>
          </a:p>
        </p:txBody>
      </p:sp>
      <p:sp>
        <p:nvSpPr>
          <p:cNvPr id="18" name="Callout: Line with Border and Accent Bar 17">
            <a:extLst>
              <a:ext uri="{FF2B5EF4-FFF2-40B4-BE49-F238E27FC236}">
                <a16:creationId xmlns:a16="http://schemas.microsoft.com/office/drawing/2014/main" id="{C492F8E6-5270-4EFC-9A20-5B99316D4CBF}"/>
              </a:ext>
            </a:extLst>
          </p:cNvPr>
          <p:cNvSpPr/>
          <p:nvPr/>
        </p:nvSpPr>
        <p:spPr>
          <a:xfrm>
            <a:off x="8666269" y="5309757"/>
            <a:ext cx="2072640" cy="762000"/>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Value Add (CVA)</a:t>
            </a:r>
          </a:p>
        </p:txBody>
      </p:sp>
      <p:sp>
        <p:nvSpPr>
          <p:cNvPr id="19" name="Speech Bubble: Oval 18">
            <a:extLst>
              <a:ext uri="{FF2B5EF4-FFF2-40B4-BE49-F238E27FC236}">
                <a16:creationId xmlns:a16="http://schemas.microsoft.com/office/drawing/2014/main" id="{7C26FCF2-0F7F-4D57-AA7A-023EB8C3D53A}"/>
              </a:ext>
            </a:extLst>
          </p:cNvPr>
          <p:cNvSpPr/>
          <p:nvPr/>
        </p:nvSpPr>
        <p:spPr>
          <a:xfrm>
            <a:off x="3650193" y="666637"/>
            <a:ext cx="914400" cy="2118146"/>
          </a:xfrm>
          <a:prstGeom prst="wedgeEllipseCallout">
            <a:avLst>
              <a:gd name="adj1" fmla="val 89423"/>
              <a:gd name="adj2" fmla="val 130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effectLst>
                  <a:outerShdw blurRad="38100" dist="38100" dir="2700000" algn="tl">
                    <a:srgbClr val="000000">
                      <a:alpha val="43137"/>
                    </a:srgbClr>
                  </a:outerShdw>
                </a:effectLst>
              </a:rPr>
              <a:t>Enlarge the picture or open the PDF to zoom in details</a:t>
            </a:r>
          </a:p>
        </p:txBody>
      </p:sp>
      <p:sp>
        <p:nvSpPr>
          <p:cNvPr id="22" name="Title 1">
            <a:extLst>
              <a:ext uri="{FF2B5EF4-FFF2-40B4-BE49-F238E27FC236}">
                <a16:creationId xmlns:a16="http://schemas.microsoft.com/office/drawing/2014/main" id="{B3905E1E-E1B5-4E24-886D-D828996B392A}"/>
              </a:ext>
            </a:extLst>
          </p:cNvPr>
          <p:cNvSpPr txBox="1">
            <a:spLocks/>
          </p:cNvSpPr>
          <p:nvPr/>
        </p:nvSpPr>
        <p:spPr>
          <a:xfrm>
            <a:off x="289249" y="1123837"/>
            <a:ext cx="2707951" cy="1255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t>MEASURE</a:t>
            </a:r>
          </a:p>
        </p:txBody>
      </p:sp>
    </p:spTree>
    <p:extLst>
      <p:ext uri="{BB962C8B-B14F-4D97-AF65-F5344CB8AC3E}">
        <p14:creationId xmlns:p14="http://schemas.microsoft.com/office/powerpoint/2010/main" val="146001535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98</TotalTime>
  <Words>1945</Words>
  <Application>Microsoft Office PowerPoint</Application>
  <PresentationFormat>Widescreen</PresentationFormat>
  <Paragraphs>295</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Corbel</vt:lpstr>
      <vt:lpstr>Symbol</vt:lpstr>
      <vt:lpstr>Times New Roman</vt:lpstr>
      <vt:lpstr>Wingdings</vt:lpstr>
      <vt:lpstr>Wingdings 2</vt:lpstr>
      <vt:lpstr>Frame</vt:lpstr>
      <vt:lpstr>Acrobat Document</vt:lpstr>
      <vt:lpstr>Project – Reduce Cycle Time to Report RTE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 Contd..</vt:lpstr>
      <vt:lpstr>PowerPoint Presentation</vt:lpstr>
      <vt:lpstr>ANALYZE</vt:lpstr>
      <vt:lpstr>ANALYZE Contd..</vt:lpstr>
      <vt:lpstr>ANALYZE Contd..</vt:lpstr>
      <vt:lpstr>IMPROVE – Implement a solution for eliminating NVA from the process</vt:lpstr>
      <vt:lpstr>IMPROVE Contd..</vt:lpstr>
      <vt:lpstr>Hypothesis Testing  Null Hypothesis Ho  µ1 &lt;= µ2 , There are no changes observed between the sample S1 (Original Process) and S2 (New Process), mean cycle time of the new process is same as original process  Alternate Hypothesis Ha   µ1 &gt; µ2 , Mean cycle time of the new process  is less than the original process which inference the process has improved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Reduce Cycle Time to Report RTE Numbers</dc:title>
  <dc:creator>Ram Krishnan</dc:creator>
  <cp:lastModifiedBy>Ram Krishnan</cp:lastModifiedBy>
  <cp:revision>22</cp:revision>
  <dcterms:created xsi:type="dcterms:W3CDTF">2019-03-17T03:41:23Z</dcterms:created>
  <dcterms:modified xsi:type="dcterms:W3CDTF">2019-03-17T05:27:45Z</dcterms:modified>
</cp:coreProperties>
</file>