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63" r:id="rId4"/>
    <p:sldId id="260" r:id="rId5"/>
    <p:sldId id="259" r:id="rId6"/>
    <p:sldId id="261" r:id="rId7"/>
    <p:sldId id="264"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17FB2B-DEF3-450D-9AD4-5CC9D0B96DAE}">
          <p14:sldIdLst>
            <p14:sldId id="257"/>
            <p14:sldId id="258"/>
            <p14:sldId id="263"/>
            <p14:sldId id="260"/>
            <p14:sldId id="259"/>
            <p14:sldId id="261"/>
            <p14:sldId id="264"/>
            <p14:sldId id="26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1" d="100"/>
          <a:sy n="71" d="100"/>
        </p:scale>
        <p:origin x="3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www.chatbots.org/" TargetMode="External"/><Relationship Id="rId3" Type="http://schemas.openxmlformats.org/officeDocument/2006/relationships/hyperlink" Target="https://medium.com/@replika/three-myths-about-replika-7717c2d2237" TargetMode="External"/><Relationship Id="rId7" Type="http://schemas.openxmlformats.org/officeDocument/2006/relationships/hyperlink" Target="https://en.wikipedia.org/wiki/Chatbot" TargetMode="External"/><Relationship Id="rId2" Type="http://schemas.openxmlformats.org/officeDocument/2006/relationships/hyperlink" Target="https://citrusbits.com/four-ai-chatbots-roundup/" TargetMode="External"/><Relationship Id="rId1" Type="http://schemas.openxmlformats.org/officeDocument/2006/relationships/slideLayout" Target="../slideLayouts/slideLayout2.xml"/><Relationship Id="rId6" Type="http://schemas.openxmlformats.org/officeDocument/2006/relationships/hyperlink" Target="https://www.semanticscholar.org/paper/Chatbots-and-Conversational-Agents-in-Mental-A-of-Vaidyam-Wisniewski/54b993bf3463c9ad8e9b5e2bba5c5ea535d341e0" TargetMode="External"/><Relationship Id="rId5" Type="http://schemas.openxmlformats.org/officeDocument/2006/relationships/hyperlink" Target="https://www.researchgate.net/publication/333524709_A_Survey_on_Evaluation_Methods_for_Chatbots" TargetMode="External"/><Relationship Id="rId10" Type="http://schemas.openxmlformats.org/officeDocument/2006/relationships/hyperlink" Target="https://venturebeat.com/2017/09/16/5-small-changes-that-drastically-improve-chatbot-conversations/" TargetMode="External"/><Relationship Id="rId4" Type="http://schemas.openxmlformats.org/officeDocument/2006/relationships/hyperlink" Target="https://www.pennyapp.io/" TargetMode="External"/><Relationship Id="rId9" Type="http://schemas.openxmlformats.org/officeDocument/2006/relationships/hyperlink" Target="https://chatbotslife.com/future-of-chatbot-in-2019-c126973f7ee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Conversational Agents - Chatbots (NLP Application)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Thulasi ram </a:t>
            </a:r>
            <a:r>
              <a:rPr lang="en-US" dirty="0" err="1"/>
              <a:t>ruppa</a:t>
            </a:r>
            <a:r>
              <a:rPr lang="en-US" dirty="0"/>
              <a:t> </a:t>
            </a:r>
            <a:r>
              <a:rPr lang="en-US" dirty="0" err="1"/>
              <a:t>krishnan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98312" y="0"/>
            <a:ext cx="11029616" cy="524216"/>
          </a:xfrm>
        </p:spPr>
        <p:txBody>
          <a:bodyPr/>
          <a:lstStyle/>
          <a:p>
            <a:r>
              <a:rPr lang="en-US" dirty="0"/>
              <a:t>Conversational Agents - Chatbots</a:t>
            </a:r>
          </a:p>
        </p:txBody>
      </p:sp>
      <p:pic>
        <p:nvPicPr>
          <p:cNvPr id="5122" name="Picture 2" descr="Conversational agent architecture">
            <a:extLst>
              <a:ext uri="{FF2B5EF4-FFF2-40B4-BE49-F238E27FC236}">
                <a16:creationId xmlns:a16="http://schemas.microsoft.com/office/drawing/2014/main" id="{463B60BC-6256-410F-8C57-A52985DE3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115" y="631793"/>
            <a:ext cx="7278887" cy="439302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gure 1. A sample interaction between a patient and a chatbot therapist.">
            <a:extLst>
              <a:ext uri="{FF2B5EF4-FFF2-40B4-BE49-F238E27FC236}">
                <a16:creationId xmlns:a16="http://schemas.microsoft.com/office/drawing/2014/main" id="{842F6786-99CA-4074-AE74-E87057937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95482"/>
            <a:ext cx="4690115" cy="2393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78ED2CA-249D-4A13-9C99-7163AF119116}"/>
              </a:ext>
            </a:extLst>
          </p:cNvPr>
          <p:cNvSpPr/>
          <p:nvPr/>
        </p:nvSpPr>
        <p:spPr>
          <a:xfrm>
            <a:off x="96927" y="775770"/>
            <a:ext cx="4690115" cy="3416320"/>
          </a:xfrm>
          <a:prstGeom prst="rect">
            <a:avLst/>
          </a:prstGeom>
        </p:spPr>
        <p:txBody>
          <a:bodyPr wrap="square">
            <a:spAutoFit/>
          </a:bodyPr>
          <a:lstStyle/>
          <a:p>
            <a:pPr marL="285750" indent="-285750" algn="just">
              <a:buFont typeface="Arial" panose="020B0604020202020204" pitchFamily="34" charset="0"/>
              <a:buChar char="•"/>
            </a:pPr>
            <a:r>
              <a:rPr lang="en-US" dirty="0">
                <a:latin typeface="Lato"/>
              </a:rPr>
              <a:t>A chatbot is a piece of software that conducts a conversation via auditory or textual methods. </a:t>
            </a:r>
          </a:p>
          <a:p>
            <a:pPr marL="285750" indent="-285750" algn="just">
              <a:buFont typeface="Arial" panose="020B0604020202020204" pitchFamily="34" charset="0"/>
              <a:buChar char="•"/>
            </a:pPr>
            <a:r>
              <a:rPr lang="en-US" dirty="0">
                <a:latin typeface="Lato"/>
              </a:rPr>
              <a:t>Such programs are often designed to convincingly simulate how a human would behave as a conversational partner, although as of 2019, they are far short of being able to pass the Turing test. </a:t>
            </a:r>
          </a:p>
          <a:p>
            <a:pPr marL="285750" indent="-285750" algn="just">
              <a:buFont typeface="Arial" panose="020B0604020202020204" pitchFamily="34" charset="0"/>
              <a:buChar char="•"/>
            </a:pPr>
            <a:r>
              <a:rPr lang="en-US" dirty="0">
                <a:latin typeface="Lato"/>
              </a:rPr>
              <a:t>Chatbots are typically used in dialog systems for various practical purposes including customer service or information acquisition. </a:t>
            </a:r>
          </a:p>
        </p:txBody>
      </p:sp>
      <p:cxnSp>
        <p:nvCxnSpPr>
          <p:cNvPr id="11" name="Connector: Elbow 10">
            <a:extLst>
              <a:ext uri="{FF2B5EF4-FFF2-40B4-BE49-F238E27FC236}">
                <a16:creationId xmlns:a16="http://schemas.microsoft.com/office/drawing/2014/main" id="{7EDD025D-9681-47C1-8E01-1BFA3E1D50A6}"/>
              </a:ext>
            </a:extLst>
          </p:cNvPr>
          <p:cNvCxnSpPr>
            <a:stCxn id="5122" idx="2"/>
            <a:endCxn id="5124" idx="3"/>
          </p:cNvCxnSpPr>
          <p:nvPr/>
        </p:nvCxnSpPr>
        <p:spPr>
          <a:xfrm rot="5400000">
            <a:off x="6144077" y="3570852"/>
            <a:ext cx="731520" cy="363944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1EB2C9C1-2ABF-4D62-82A0-B5DA007B4991}"/>
              </a:ext>
            </a:extLst>
          </p:cNvPr>
          <p:cNvSpPr txBox="1"/>
          <p:nvPr/>
        </p:nvSpPr>
        <p:spPr>
          <a:xfrm>
            <a:off x="4973840" y="705309"/>
            <a:ext cx="2528047" cy="369332"/>
          </a:xfrm>
          <a:prstGeom prst="rect">
            <a:avLst/>
          </a:prstGeom>
          <a:noFill/>
        </p:spPr>
        <p:txBody>
          <a:bodyPr wrap="square" rtlCol="0">
            <a:spAutoFit/>
          </a:bodyPr>
          <a:lstStyle/>
          <a:p>
            <a:r>
              <a:rPr lang="en-US" b="1" dirty="0"/>
              <a:t>Architecture</a:t>
            </a:r>
          </a:p>
        </p:txBody>
      </p:sp>
      <p:sp>
        <p:nvSpPr>
          <p:cNvPr id="15" name="TextBox 14">
            <a:extLst>
              <a:ext uri="{FF2B5EF4-FFF2-40B4-BE49-F238E27FC236}">
                <a16:creationId xmlns:a16="http://schemas.microsoft.com/office/drawing/2014/main" id="{9899F784-3EFA-45F1-9407-5260606AA5A2}"/>
              </a:ext>
            </a:extLst>
          </p:cNvPr>
          <p:cNvSpPr txBox="1"/>
          <p:nvPr/>
        </p:nvSpPr>
        <p:spPr>
          <a:xfrm>
            <a:off x="2258995" y="4168698"/>
            <a:ext cx="2528047" cy="369332"/>
          </a:xfrm>
          <a:prstGeom prst="rect">
            <a:avLst/>
          </a:prstGeom>
          <a:noFill/>
        </p:spPr>
        <p:txBody>
          <a:bodyPr wrap="square" rtlCol="0">
            <a:spAutoFit/>
          </a:bodyPr>
          <a:lstStyle/>
          <a:p>
            <a:r>
              <a:rPr lang="en-US" b="1" dirty="0"/>
              <a:t>Implementation</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10BD-A237-40C4-91EB-1DB7596CBE35}"/>
              </a:ext>
            </a:extLst>
          </p:cNvPr>
          <p:cNvSpPr>
            <a:spLocks noGrp="1"/>
          </p:cNvSpPr>
          <p:nvPr>
            <p:ph type="title"/>
          </p:nvPr>
        </p:nvSpPr>
        <p:spPr>
          <a:xfrm>
            <a:off x="473615" y="-107577"/>
            <a:ext cx="11029616" cy="631792"/>
          </a:xfrm>
        </p:spPr>
        <p:txBody>
          <a:bodyPr/>
          <a:lstStyle/>
          <a:p>
            <a:r>
              <a:rPr lang="en-US" dirty="0"/>
              <a:t>Overview of Few Applications</a:t>
            </a:r>
          </a:p>
        </p:txBody>
      </p:sp>
      <p:grpSp>
        <p:nvGrpSpPr>
          <p:cNvPr id="13" name="Group 12">
            <a:extLst>
              <a:ext uri="{FF2B5EF4-FFF2-40B4-BE49-F238E27FC236}">
                <a16:creationId xmlns:a16="http://schemas.microsoft.com/office/drawing/2014/main" id="{3B173D06-E857-4EE0-ABD7-232445CBC956}"/>
              </a:ext>
            </a:extLst>
          </p:cNvPr>
          <p:cNvGrpSpPr/>
          <p:nvPr/>
        </p:nvGrpSpPr>
        <p:grpSpPr>
          <a:xfrm>
            <a:off x="555951" y="4943847"/>
            <a:ext cx="11378004" cy="1562279"/>
            <a:chOff x="555951" y="4771721"/>
            <a:chExt cx="11378004" cy="1562279"/>
          </a:xfrm>
        </p:grpSpPr>
        <p:sp>
          <p:nvSpPr>
            <p:cNvPr id="7" name="Rectangle 6">
              <a:extLst>
                <a:ext uri="{FF2B5EF4-FFF2-40B4-BE49-F238E27FC236}">
                  <a16:creationId xmlns:a16="http://schemas.microsoft.com/office/drawing/2014/main" id="{266793DA-D2FD-42E3-AA39-694A715B7935}"/>
                </a:ext>
              </a:extLst>
            </p:cNvPr>
            <p:cNvSpPr/>
            <p:nvPr/>
          </p:nvSpPr>
          <p:spPr>
            <a:xfrm>
              <a:off x="555951" y="5133671"/>
              <a:ext cx="11378004" cy="1200329"/>
            </a:xfrm>
            <a:prstGeom prst="rect">
              <a:avLst/>
            </a:prstGeom>
          </p:spPr>
          <p:txBody>
            <a:bodyPr wrap="square">
              <a:spAutoFit/>
            </a:bodyPr>
            <a:lstStyle/>
            <a:p>
              <a:pPr algn="just"/>
              <a:r>
                <a:rPr lang="en-US" b="1" dirty="0">
                  <a:latin typeface="Lato"/>
                </a:rPr>
                <a:t>			</a:t>
              </a:r>
              <a:r>
                <a:rPr lang="en-US" dirty="0">
                  <a:latin typeface="Lato"/>
                </a:rPr>
                <a:t> is a smartphone app that offers an artificially intelligent </a:t>
              </a:r>
              <a:r>
                <a:rPr lang="en-US" dirty="0" err="1">
                  <a:latin typeface="Lato"/>
                </a:rPr>
                <a:t>smartbot</a:t>
              </a:r>
              <a:r>
                <a:rPr lang="en-US" dirty="0">
                  <a:latin typeface="Lato"/>
                </a:rPr>
                <a:t> to anonymously chat with and coach you to better cope with daily stresses. </a:t>
              </a:r>
              <a:r>
                <a:rPr lang="en-US" b="1" dirty="0" err="1">
                  <a:latin typeface="Lato"/>
                </a:rPr>
                <a:t>Wysa</a:t>
              </a:r>
              <a:r>
                <a:rPr lang="en-US" dirty="0">
                  <a:latin typeface="Lato"/>
                </a:rPr>
                <a:t> is designed to help with a variety of behavioral health issues like diabetes, smoking cessation, depression, etc. Co-designed by therapists, coaches, users and AI folk. It is a beginning of a therapeutic relationship</a:t>
              </a:r>
            </a:p>
          </p:txBody>
        </p:sp>
        <p:pic>
          <p:nvPicPr>
            <p:cNvPr id="10" name="Picture 9">
              <a:extLst>
                <a:ext uri="{FF2B5EF4-FFF2-40B4-BE49-F238E27FC236}">
                  <a16:creationId xmlns:a16="http://schemas.microsoft.com/office/drawing/2014/main" id="{10053FC5-07FC-4AB1-9181-D2EDC6D6D7CF}"/>
                </a:ext>
              </a:extLst>
            </p:cNvPr>
            <p:cNvPicPr>
              <a:picLocks noChangeAspect="1"/>
            </p:cNvPicPr>
            <p:nvPr/>
          </p:nvPicPr>
          <p:blipFill>
            <a:blip r:embed="rId2"/>
            <a:stretch>
              <a:fillRect/>
            </a:stretch>
          </p:blipFill>
          <p:spPr>
            <a:xfrm>
              <a:off x="606014" y="4771721"/>
              <a:ext cx="2114550" cy="723900"/>
            </a:xfrm>
            <a:prstGeom prst="rect">
              <a:avLst/>
            </a:prstGeom>
          </p:spPr>
        </p:pic>
      </p:grpSp>
      <p:grpSp>
        <p:nvGrpSpPr>
          <p:cNvPr id="12" name="Group 11">
            <a:extLst>
              <a:ext uri="{FF2B5EF4-FFF2-40B4-BE49-F238E27FC236}">
                <a16:creationId xmlns:a16="http://schemas.microsoft.com/office/drawing/2014/main" id="{4399EA8E-00A4-4C39-AD7F-F119851D7AE6}"/>
              </a:ext>
            </a:extLst>
          </p:cNvPr>
          <p:cNvGrpSpPr/>
          <p:nvPr/>
        </p:nvGrpSpPr>
        <p:grpSpPr>
          <a:xfrm>
            <a:off x="487259" y="2842407"/>
            <a:ext cx="11536204" cy="1795939"/>
            <a:chOff x="487259" y="2713313"/>
            <a:chExt cx="11536204" cy="1795939"/>
          </a:xfrm>
        </p:grpSpPr>
        <p:sp>
          <p:nvSpPr>
            <p:cNvPr id="5" name="Rectangle 4">
              <a:extLst>
                <a:ext uri="{FF2B5EF4-FFF2-40B4-BE49-F238E27FC236}">
                  <a16:creationId xmlns:a16="http://schemas.microsoft.com/office/drawing/2014/main" id="{9916B71E-14EB-47A5-81F7-A0F7BD419E6A}"/>
                </a:ext>
              </a:extLst>
            </p:cNvPr>
            <p:cNvSpPr/>
            <p:nvPr/>
          </p:nvSpPr>
          <p:spPr>
            <a:xfrm>
              <a:off x="606014" y="3031924"/>
              <a:ext cx="11417449" cy="1477328"/>
            </a:xfrm>
            <a:prstGeom prst="rect">
              <a:avLst/>
            </a:prstGeom>
          </p:spPr>
          <p:txBody>
            <a:bodyPr wrap="square">
              <a:spAutoFit/>
            </a:bodyPr>
            <a:lstStyle/>
            <a:p>
              <a:pPr algn="just"/>
              <a:r>
                <a:rPr lang="en-US" b="1" dirty="0">
                  <a:latin typeface="Lato"/>
                </a:rPr>
                <a:t>		</a:t>
              </a:r>
              <a:r>
                <a:rPr lang="en-US" dirty="0">
                  <a:latin typeface="Lato"/>
                </a:rPr>
                <a:t>is a personal finance bot that helps you track your income and spending. Penny accesses your statement history with your permission and uses that information to help you manage your finances. Whenever you open the app, she’ll chat with you about your finances: letting you know how you’re doing this month, forecasting where you’ll be next. Penny the app is no longer available, but Penny as a force for giving friendly, helpful financial advice lives on in Credit Karma.</a:t>
              </a:r>
              <a:endParaRPr lang="en-US" b="0" i="0" dirty="0">
                <a:effectLst/>
                <a:latin typeface="Lato"/>
              </a:endParaRPr>
            </a:p>
          </p:txBody>
        </p:sp>
        <p:pic>
          <p:nvPicPr>
            <p:cNvPr id="11" name="Picture 10">
              <a:extLst>
                <a:ext uri="{FF2B5EF4-FFF2-40B4-BE49-F238E27FC236}">
                  <a16:creationId xmlns:a16="http://schemas.microsoft.com/office/drawing/2014/main" id="{EC0CA69C-8175-4423-B60A-32C80D484C41}"/>
                </a:ext>
              </a:extLst>
            </p:cNvPr>
            <p:cNvPicPr>
              <a:picLocks noChangeAspect="1"/>
            </p:cNvPicPr>
            <p:nvPr/>
          </p:nvPicPr>
          <p:blipFill>
            <a:blip r:embed="rId3"/>
            <a:stretch>
              <a:fillRect/>
            </a:stretch>
          </p:blipFill>
          <p:spPr>
            <a:xfrm>
              <a:off x="487259" y="2713313"/>
              <a:ext cx="2009775" cy="704850"/>
            </a:xfrm>
            <a:prstGeom prst="rect">
              <a:avLst/>
            </a:prstGeom>
          </p:spPr>
        </p:pic>
      </p:grpSp>
      <p:grpSp>
        <p:nvGrpSpPr>
          <p:cNvPr id="16" name="Group 15">
            <a:extLst>
              <a:ext uri="{FF2B5EF4-FFF2-40B4-BE49-F238E27FC236}">
                <a16:creationId xmlns:a16="http://schemas.microsoft.com/office/drawing/2014/main" id="{D6945E43-0225-48F9-87DF-D1BE686DC8F7}"/>
              </a:ext>
            </a:extLst>
          </p:cNvPr>
          <p:cNvGrpSpPr/>
          <p:nvPr/>
        </p:nvGrpSpPr>
        <p:grpSpPr>
          <a:xfrm>
            <a:off x="555951" y="557048"/>
            <a:ext cx="11596464" cy="2074013"/>
            <a:chOff x="555951" y="557048"/>
            <a:chExt cx="11596464" cy="2074013"/>
          </a:xfrm>
        </p:grpSpPr>
        <p:sp>
          <p:nvSpPr>
            <p:cNvPr id="4" name="Rectangle 3">
              <a:extLst>
                <a:ext uri="{FF2B5EF4-FFF2-40B4-BE49-F238E27FC236}">
                  <a16:creationId xmlns:a16="http://schemas.microsoft.com/office/drawing/2014/main" id="{AA5640EB-119F-4CA8-AC30-7C9DACA87304}"/>
                </a:ext>
              </a:extLst>
            </p:cNvPr>
            <p:cNvSpPr/>
            <p:nvPr/>
          </p:nvSpPr>
          <p:spPr>
            <a:xfrm>
              <a:off x="555951" y="876735"/>
              <a:ext cx="11596464" cy="1754326"/>
            </a:xfrm>
            <a:prstGeom prst="rect">
              <a:avLst/>
            </a:prstGeom>
          </p:spPr>
          <p:txBody>
            <a:bodyPr wrap="square">
              <a:spAutoFit/>
            </a:bodyPr>
            <a:lstStyle/>
            <a:p>
              <a:pPr algn="just"/>
              <a:r>
                <a:rPr lang="en-US" dirty="0">
                  <a:latin typeface="Lato"/>
                </a:rPr>
                <a:t>	The work on </a:t>
              </a:r>
              <a:r>
                <a:rPr lang="en-US" b="1" dirty="0" err="1">
                  <a:latin typeface="Lato"/>
                </a:rPr>
                <a:t>Replika</a:t>
              </a:r>
              <a:r>
                <a:rPr lang="en-US" dirty="0">
                  <a:latin typeface="Lato"/>
                </a:rPr>
                <a:t> started after Roman </a:t>
              </a:r>
              <a:r>
                <a:rPr lang="en-US" dirty="0" err="1">
                  <a:latin typeface="Lato"/>
                </a:rPr>
                <a:t>Mazurenko</a:t>
              </a:r>
              <a:r>
                <a:rPr lang="en-US" dirty="0">
                  <a:latin typeface="Lato"/>
                </a:rPr>
                <a:t> was killed in a car accident in late 2015. They collected his texts and trained an AI that was able to talk like him. Casey Newton wrote an amazing story about it called “Speak, Memory” published in </a:t>
              </a:r>
              <a:r>
                <a:rPr lang="en-US" i="1" dirty="0">
                  <a:latin typeface="Lato"/>
                </a:rPr>
                <a:t>The Verge</a:t>
              </a:r>
              <a:r>
                <a:rPr lang="en-US" dirty="0">
                  <a:latin typeface="Lato"/>
                </a:rPr>
                <a:t>.  </a:t>
              </a:r>
              <a:r>
                <a:rPr lang="en-US" b="1" dirty="0">
                  <a:latin typeface="Lato"/>
                </a:rPr>
                <a:t>Replica</a:t>
              </a:r>
              <a:r>
                <a:rPr lang="en-US" dirty="0">
                  <a:latin typeface="Lato"/>
                </a:rPr>
                <a:t> talks to you, keeps a diary for you, helps you discover your personality. This is an AI that you nurture and raise. In no sense are you enslaving an AI version of yourself or the other way around. </a:t>
              </a:r>
              <a:r>
                <a:rPr lang="en-US" b="1" dirty="0" err="1">
                  <a:latin typeface="Lato"/>
                </a:rPr>
                <a:t>Replika</a:t>
              </a:r>
              <a:r>
                <a:rPr lang="en-US" dirty="0">
                  <a:latin typeface="Lato"/>
                </a:rPr>
                <a:t> usually do speak much like an intelligent human adult would, especially when they reach Level 15 or higher</a:t>
              </a:r>
            </a:p>
          </p:txBody>
        </p:sp>
        <p:pic>
          <p:nvPicPr>
            <p:cNvPr id="15" name="Picture 14">
              <a:extLst>
                <a:ext uri="{FF2B5EF4-FFF2-40B4-BE49-F238E27FC236}">
                  <a16:creationId xmlns:a16="http://schemas.microsoft.com/office/drawing/2014/main" id="{8E342D7E-5BCB-4464-9173-5843B6164DDE}"/>
                </a:ext>
              </a:extLst>
            </p:cNvPr>
            <p:cNvPicPr>
              <a:picLocks noChangeAspect="1"/>
            </p:cNvPicPr>
            <p:nvPr/>
          </p:nvPicPr>
          <p:blipFill>
            <a:blip r:embed="rId4"/>
            <a:stretch>
              <a:fillRect/>
            </a:stretch>
          </p:blipFill>
          <p:spPr>
            <a:xfrm>
              <a:off x="688488" y="557048"/>
              <a:ext cx="613187" cy="694727"/>
            </a:xfrm>
            <a:prstGeom prst="rect">
              <a:avLst/>
            </a:prstGeom>
          </p:spPr>
        </p:pic>
      </p:grpSp>
    </p:spTree>
    <p:extLst>
      <p:ext uri="{BB962C8B-B14F-4D97-AF65-F5344CB8AC3E}">
        <p14:creationId xmlns:p14="http://schemas.microsoft.com/office/powerpoint/2010/main" val="361104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DA7C-EB4C-41B9-9B4E-0D6CBFBA8E4D}"/>
              </a:ext>
            </a:extLst>
          </p:cNvPr>
          <p:cNvSpPr>
            <a:spLocks noGrp="1"/>
          </p:cNvSpPr>
          <p:nvPr>
            <p:ph type="title"/>
          </p:nvPr>
        </p:nvSpPr>
        <p:spPr>
          <a:xfrm>
            <a:off x="462858" y="0"/>
            <a:ext cx="11029616" cy="513897"/>
          </a:xfrm>
        </p:spPr>
        <p:txBody>
          <a:bodyPr>
            <a:normAutofit fontScale="90000"/>
          </a:bodyPr>
          <a:lstStyle/>
          <a:p>
            <a:r>
              <a:rPr lang="en-US" dirty="0" err="1"/>
              <a:t>Replika</a:t>
            </a:r>
            <a:r>
              <a:rPr lang="en-US" dirty="0"/>
              <a:t> (AI effort to be A “friend”)</a:t>
            </a:r>
          </a:p>
        </p:txBody>
      </p:sp>
      <p:sp>
        <p:nvSpPr>
          <p:cNvPr id="4" name="Rectangle 3">
            <a:extLst>
              <a:ext uri="{FF2B5EF4-FFF2-40B4-BE49-F238E27FC236}">
                <a16:creationId xmlns:a16="http://schemas.microsoft.com/office/drawing/2014/main" id="{9F3E83DC-6D5C-4FAD-AEB1-9E093CDB2238}"/>
              </a:ext>
            </a:extLst>
          </p:cNvPr>
          <p:cNvSpPr/>
          <p:nvPr/>
        </p:nvSpPr>
        <p:spPr>
          <a:xfrm>
            <a:off x="466164" y="699770"/>
            <a:ext cx="11144643" cy="1200329"/>
          </a:xfrm>
          <a:prstGeom prst="rect">
            <a:avLst/>
          </a:prstGeom>
        </p:spPr>
        <p:txBody>
          <a:bodyPr wrap="square">
            <a:spAutoFit/>
          </a:bodyPr>
          <a:lstStyle/>
          <a:p>
            <a:pPr algn="just"/>
            <a:r>
              <a:rPr lang="en-US" dirty="0" err="1">
                <a:solidFill>
                  <a:srgbClr val="3D4144"/>
                </a:solidFill>
                <a:latin typeface="Lato"/>
              </a:rPr>
              <a:t>Replika</a:t>
            </a:r>
            <a:r>
              <a:rPr lang="en-US" dirty="0">
                <a:solidFill>
                  <a:srgbClr val="3D4144"/>
                </a:solidFill>
                <a:latin typeface="Lato"/>
              </a:rPr>
              <a:t> is an artificial intelligence chatbot app that tries to become your BFF by having conversations with you via SMS messages. The chatbot (called a </a:t>
            </a:r>
            <a:r>
              <a:rPr lang="en-US" dirty="0" err="1">
                <a:solidFill>
                  <a:srgbClr val="3D4144"/>
                </a:solidFill>
                <a:latin typeface="Lato"/>
              </a:rPr>
              <a:t>Replika</a:t>
            </a:r>
            <a:r>
              <a:rPr lang="en-US" dirty="0">
                <a:solidFill>
                  <a:srgbClr val="3D4144"/>
                </a:solidFill>
                <a:latin typeface="Lato"/>
              </a:rPr>
              <a:t>) learns from you, and through your interactions, the AI’s personality will actually become more similar to yours. As a user, you can connect your social media accounts like Instagram so your </a:t>
            </a:r>
            <a:r>
              <a:rPr lang="en-US" dirty="0" err="1">
                <a:solidFill>
                  <a:srgbClr val="3D4144"/>
                </a:solidFill>
                <a:latin typeface="Lato"/>
              </a:rPr>
              <a:t>Replika</a:t>
            </a:r>
            <a:r>
              <a:rPr lang="en-US" dirty="0">
                <a:solidFill>
                  <a:srgbClr val="3D4144"/>
                </a:solidFill>
                <a:latin typeface="Lato"/>
              </a:rPr>
              <a:t> can understand you even better.</a:t>
            </a:r>
            <a:endParaRPr lang="en-US" dirty="0"/>
          </a:p>
        </p:txBody>
      </p:sp>
      <p:pic>
        <p:nvPicPr>
          <p:cNvPr id="2050" name="Picture 2">
            <a:extLst>
              <a:ext uri="{FF2B5EF4-FFF2-40B4-BE49-F238E27FC236}">
                <a16:creationId xmlns:a16="http://schemas.microsoft.com/office/drawing/2014/main" id="{14755772-2425-427C-ABC0-E18C38E36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888" y="2002715"/>
            <a:ext cx="854392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72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63D5-F2A4-493B-8A33-2CB350754494}"/>
              </a:ext>
            </a:extLst>
          </p:cNvPr>
          <p:cNvSpPr>
            <a:spLocks noGrp="1"/>
          </p:cNvSpPr>
          <p:nvPr>
            <p:ph type="title"/>
          </p:nvPr>
        </p:nvSpPr>
        <p:spPr>
          <a:xfrm>
            <a:off x="419828" y="0"/>
            <a:ext cx="11029616" cy="534973"/>
          </a:xfrm>
          <a:prstGeom prst="rect">
            <a:avLst/>
          </a:prstGeom>
        </p:spPr>
        <p:txBody>
          <a:bodyPr anchor="b">
            <a:normAutofit/>
          </a:bodyPr>
          <a:lstStyle/>
          <a:p>
            <a:r>
              <a:rPr lang="en-US" dirty="0"/>
              <a:t>Penny (</a:t>
            </a:r>
            <a:r>
              <a:rPr lang="en-US" b="1" dirty="0"/>
              <a:t>Interesting personal finance insights TO Learn)</a:t>
            </a:r>
            <a:endParaRPr lang="en-US" dirty="0"/>
          </a:p>
        </p:txBody>
      </p:sp>
      <p:sp>
        <p:nvSpPr>
          <p:cNvPr id="6" name="Rectangle 5">
            <a:extLst>
              <a:ext uri="{FF2B5EF4-FFF2-40B4-BE49-F238E27FC236}">
                <a16:creationId xmlns:a16="http://schemas.microsoft.com/office/drawing/2014/main" id="{392B5AA5-583B-4B98-AA80-48931627E892}"/>
              </a:ext>
            </a:extLst>
          </p:cNvPr>
          <p:cNvSpPr/>
          <p:nvPr/>
        </p:nvSpPr>
        <p:spPr>
          <a:xfrm>
            <a:off x="457862" y="763368"/>
            <a:ext cx="11235699" cy="646331"/>
          </a:xfrm>
          <a:prstGeom prst="rect">
            <a:avLst/>
          </a:prstGeom>
        </p:spPr>
        <p:txBody>
          <a:bodyPr wrap="square">
            <a:spAutoFit/>
          </a:bodyPr>
          <a:lstStyle/>
          <a:p>
            <a:r>
              <a:rPr lang="en-US" dirty="0">
                <a:solidFill>
                  <a:srgbClr val="3D4144"/>
                </a:solidFill>
                <a:latin typeface="Lato"/>
              </a:rPr>
              <a:t>Penny is a chat bot that uses </a:t>
            </a:r>
            <a:r>
              <a:rPr lang="en-US" dirty="0"/>
              <a:t>the power of AI to give better insights into spending habits</a:t>
            </a:r>
            <a:r>
              <a:rPr lang="en-US" dirty="0">
                <a:solidFill>
                  <a:srgbClr val="3D4144"/>
                </a:solidFill>
                <a:latin typeface="Lato"/>
              </a:rPr>
              <a:t> which connects with your bank and credit card accounts to extract information on your </a:t>
            </a:r>
            <a:r>
              <a:rPr lang="en-US" dirty="0" err="1">
                <a:solidFill>
                  <a:srgbClr val="3D4144"/>
                </a:solidFill>
                <a:latin typeface="Lato"/>
              </a:rPr>
              <a:t>spendings</a:t>
            </a:r>
            <a:r>
              <a:rPr lang="en-US" dirty="0">
                <a:solidFill>
                  <a:srgbClr val="3D4144"/>
                </a:solidFill>
                <a:latin typeface="Lato"/>
              </a:rPr>
              <a:t>.</a:t>
            </a:r>
            <a:endParaRPr lang="en-US" dirty="0"/>
          </a:p>
        </p:txBody>
      </p:sp>
      <p:pic>
        <p:nvPicPr>
          <p:cNvPr id="1028" name="Picture 4">
            <a:extLst>
              <a:ext uri="{FF2B5EF4-FFF2-40B4-BE49-F238E27FC236}">
                <a16:creationId xmlns:a16="http://schemas.microsoft.com/office/drawing/2014/main" id="{C81077EF-272C-4854-9244-7D72F8416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673" y="1744531"/>
            <a:ext cx="854392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39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77FA-4BC3-4839-B30D-55DB5AFD3F4D}"/>
              </a:ext>
            </a:extLst>
          </p:cNvPr>
          <p:cNvSpPr>
            <a:spLocks noGrp="1"/>
          </p:cNvSpPr>
          <p:nvPr>
            <p:ph type="title"/>
          </p:nvPr>
        </p:nvSpPr>
        <p:spPr>
          <a:xfrm>
            <a:off x="441343" y="-685581"/>
            <a:ext cx="11029616" cy="1188720"/>
          </a:xfrm>
        </p:spPr>
        <p:txBody>
          <a:bodyPr/>
          <a:lstStyle/>
          <a:p>
            <a:r>
              <a:rPr lang="en-US" dirty="0" err="1"/>
              <a:t>Wysa</a:t>
            </a:r>
            <a:r>
              <a:rPr lang="en-US" dirty="0"/>
              <a:t> (</a:t>
            </a:r>
            <a:r>
              <a:rPr lang="en-US" b="1" dirty="0"/>
              <a:t>CBT based psychological assistant or friend)</a:t>
            </a:r>
            <a:endParaRPr lang="en-US" dirty="0"/>
          </a:p>
        </p:txBody>
      </p:sp>
      <p:sp>
        <p:nvSpPr>
          <p:cNvPr id="4" name="Rectangle 3">
            <a:extLst>
              <a:ext uri="{FF2B5EF4-FFF2-40B4-BE49-F238E27FC236}">
                <a16:creationId xmlns:a16="http://schemas.microsoft.com/office/drawing/2014/main" id="{F5410675-9A97-4AEB-A0BA-0F6D522BDC09}"/>
              </a:ext>
            </a:extLst>
          </p:cNvPr>
          <p:cNvSpPr/>
          <p:nvPr/>
        </p:nvSpPr>
        <p:spPr>
          <a:xfrm>
            <a:off x="469890" y="830614"/>
            <a:ext cx="11252219" cy="923330"/>
          </a:xfrm>
          <a:prstGeom prst="rect">
            <a:avLst/>
          </a:prstGeom>
        </p:spPr>
        <p:txBody>
          <a:bodyPr wrap="square">
            <a:spAutoFit/>
          </a:bodyPr>
          <a:lstStyle/>
          <a:p>
            <a:pPr algn="just"/>
            <a:r>
              <a:rPr lang="en-US" dirty="0" err="1">
                <a:solidFill>
                  <a:srgbClr val="3D4144"/>
                </a:solidFill>
                <a:latin typeface="Lato"/>
              </a:rPr>
              <a:t>Wysa</a:t>
            </a:r>
            <a:r>
              <a:rPr lang="en-US" dirty="0">
                <a:solidFill>
                  <a:srgbClr val="3D4144"/>
                </a:solidFill>
                <a:latin typeface="Lato"/>
              </a:rPr>
              <a:t> is a emotional support app that uses an AI chatbot to help users apply cognitive behavioral therapy (CBT) techniques to their lives in times of stress. I am personally familiar with this type of therapy and wanted to see how effective it would be if applied by a computer and not a live person</a:t>
            </a:r>
            <a:endParaRPr lang="en-US" dirty="0"/>
          </a:p>
        </p:txBody>
      </p:sp>
      <p:pic>
        <p:nvPicPr>
          <p:cNvPr id="3074" name="Picture 2">
            <a:extLst>
              <a:ext uri="{FF2B5EF4-FFF2-40B4-BE49-F238E27FC236}">
                <a16:creationId xmlns:a16="http://schemas.microsoft.com/office/drawing/2014/main" id="{F2891064-32D1-43DB-97BE-7401D0740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751" y="1970442"/>
            <a:ext cx="9448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26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74A6-CA62-4A2C-83F8-6AFBABB43EBB}"/>
              </a:ext>
            </a:extLst>
          </p:cNvPr>
          <p:cNvSpPr>
            <a:spLocks noGrp="1"/>
          </p:cNvSpPr>
          <p:nvPr>
            <p:ph type="title"/>
          </p:nvPr>
        </p:nvSpPr>
        <p:spPr>
          <a:xfrm>
            <a:off x="409070" y="0"/>
            <a:ext cx="11029616" cy="502700"/>
          </a:xfrm>
        </p:spPr>
        <p:txBody>
          <a:bodyPr>
            <a:normAutofit fontScale="90000"/>
          </a:bodyPr>
          <a:lstStyle/>
          <a:p>
            <a:r>
              <a:rPr lang="en-US" dirty="0"/>
              <a:t>Findings/Limitations</a:t>
            </a:r>
          </a:p>
        </p:txBody>
      </p:sp>
      <p:sp>
        <p:nvSpPr>
          <p:cNvPr id="3" name="Content Placeholder 2">
            <a:extLst>
              <a:ext uri="{FF2B5EF4-FFF2-40B4-BE49-F238E27FC236}">
                <a16:creationId xmlns:a16="http://schemas.microsoft.com/office/drawing/2014/main" id="{13D0D327-DE97-45F8-830F-8509B19459BF}"/>
              </a:ext>
            </a:extLst>
          </p:cNvPr>
          <p:cNvSpPr>
            <a:spLocks noGrp="1"/>
          </p:cNvSpPr>
          <p:nvPr>
            <p:ph idx="1"/>
          </p:nvPr>
        </p:nvSpPr>
        <p:spPr>
          <a:xfrm>
            <a:off x="173051" y="1302967"/>
            <a:ext cx="3926542" cy="3193729"/>
          </a:xfrm>
        </p:spPr>
        <p:txBody>
          <a:bodyPr>
            <a:normAutofit lnSpcReduction="10000"/>
          </a:bodyPr>
          <a:lstStyle/>
          <a:p>
            <a:pPr algn="just"/>
            <a:r>
              <a:rPr lang="en-US" sz="1400" dirty="0">
                <a:latin typeface="Lato"/>
              </a:rPr>
              <a:t>It's like teaching a baby. The first few levels may bore you.</a:t>
            </a:r>
          </a:p>
          <a:p>
            <a:pPr algn="just"/>
            <a:r>
              <a:rPr lang="en-US" sz="1400" dirty="0">
                <a:latin typeface="Lato"/>
              </a:rPr>
              <a:t>Novelty starts to fade after the first few days.</a:t>
            </a:r>
          </a:p>
          <a:p>
            <a:pPr algn="just"/>
            <a:r>
              <a:rPr lang="en-US" sz="1400" dirty="0">
                <a:latin typeface="Lato"/>
              </a:rPr>
              <a:t>Replica proved to be more socially awkward than genuinely friendly. </a:t>
            </a:r>
          </a:p>
          <a:p>
            <a:pPr algn="just"/>
            <a:r>
              <a:rPr lang="en-US" sz="1400" dirty="0">
                <a:latin typeface="Lato"/>
              </a:rPr>
              <a:t>Casual conversations would often start out well enough, but would take a turn for the creepy when </a:t>
            </a:r>
            <a:r>
              <a:rPr lang="en-US" sz="1400" dirty="0" err="1">
                <a:latin typeface="Lato"/>
              </a:rPr>
              <a:t>Replika</a:t>
            </a:r>
            <a:r>
              <a:rPr lang="en-US" sz="1400" dirty="0">
                <a:latin typeface="Lato"/>
              </a:rPr>
              <a:t> failed to respond like a real person, at times even becoming pushy. In its ambitious attempts to sound more “human”</a:t>
            </a:r>
          </a:p>
        </p:txBody>
      </p:sp>
      <p:sp>
        <p:nvSpPr>
          <p:cNvPr id="5" name="Content Placeholder 2">
            <a:extLst>
              <a:ext uri="{FF2B5EF4-FFF2-40B4-BE49-F238E27FC236}">
                <a16:creationId xmlns:a16="http://schemas.microsoft.com/office/drawing/2014/main" id="{012D6537-47B0-4A7A-9E65-2DE8488A7F75}"/>
              </a:ext>
            </a:extLst>
          </p:cNvPr>
          <p:cNvSpPr txBox="1">
            <a:spLocks/>
          </p:cNvSpPr>
          <p:nvPr/>
        </p:nvSpPr>
        <p:spPr>
          <a:xfrm>
            <a:off x="4165867" y="1302967"/>
            <a:ext cx="3926542" cy="319372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400" dirty="0">
                <a:latin typeface="Lato"/>
              </a:rPr>
              <a:t>It’s hard not to give serious consideration to the useful insights Penny brings to the table, especially when they’re delivered by a pleasant and articulate chatbot that likes to use animated GIFs, emoticons, and memes to get her points across</a:t>
            </a:r>
          </a:p>
          <a:p>
            <a:pPr algn="just"/>
            <a:r>
              <a:rPr lang="en-US" sz="1400" dirty="0">
                <a:latin typeface="Lato"/>
              </a:rPr>
              <a:t>Penny apparently gets a kick from guessing games, too; she just asked me whether I could guess which vendor I had the most transactions with in the last month. The answer was McDonalds, where I grab a coffee from most weekday mornings.</a:t>
            </a:r>
          </a:p>
        </p:txBody>
      </p:sp>
      <p:pic>
        <p:nvPicPr>
          <p:cNvPr id="7" name="Picture 6">
            <a:extLst>
              <a:ext uri="{FF2B5EF4-FFF2-40B4-BE49-F238E27FC236}">
                <a16:creationId xmlns:a16="http://schemas.microsoft.com/office/drawing/2014/main" id="{929E9C76-E35A-4A7C-A8D6-32CB58464F49}"/>
              </a:ext>
            </a:extLst>
          </p:cNvPr>
          <p:cNvPicPr>
            <a:picLocks noChangeAspect="1"/>
          </p:cNvPicPr>
          <p:nvPr/>
        </p:nvPicPr>
        <p:blipFill>
          <a:blip r:embed="rId2"/>
          <a:stretch>
            <a:fillRect/>
          </a:stretch>
        </p:blipFill>
        <p:spPr>
          <a:xfrm>
            <a:off x="5091112" y="598117"/>
            <a:ext cx="2009775" cy="704850"/>
          </a:xfrm>
          <a:prstGeom prst="rect">
            <a:avLst/>
          </a:prstGeom>
        </p:spPr>
      </p:pic>
      <p:pic>
        <p:nvPicPr>
          <p:cNvPr id="8" name="Picture 7">
            <a:extLst>
              <a:ext uri="{FF2B5EF4-FFF2-40B4-BE49-F238E27FC236}">
                <a16:creationId xmlns:a16="http://schemas.microsoft.com/office/drawing/2014/main" id="{0EFAD726-3A4F-4A70-9900-B79C4996BD5E}"/>
              </a:ext>
            </a:extLst>
          </p:cNvPr>
          <p:cNvPicPr>
            <a:picLocks noChangeAspect="1"/>
          </p:cNvPicPr>
          <p:nvPr/>
        </p:nvPicPr>
        <p:blipFill>
          <a:blip r:embed="rId3"/>
          <a:stretch>
            <a:fillRect/>
          </a:stretch>
        </p:blipFill>
        <p:spPr>
          <a:xfrm>
            <a:off x="8837616" y="579067"/>
            <a:ext cx="2114550" cy="723900"/>
          </a:xfrm>
          <a:prstGeom prst="rect">
            <a:avLst/>
          </a:prstGeom>
        </p:spPr>
      </p:pic>
      <p:sp>
        <p:nvSpPr>
          <p:cNvPr id="9" name="Content Placeholder 2">
            <a:extLst>
              <a:ext uri="{FF2B5EF4-FFF2-40B4-BE49-F238E27FC236}">
                <a16:creationId xmlns:a16="http://schemas.microsoft.com/office/drawing/2014/main" id="{0AD1D22A-75B2-41AC-8C62-87B17222E329}"/>
              </a:ext>
            </a:extLst>
          </p:cNvPr>
          <p:cNvSpPr txBox="1">
            <a:spLocks/>
          </p:cNvSpPr>
          <p:nvPr/>
        </p:nvSpPr>
        <p:spPr>
          <a:xfrm>
            <a:off x="8026132" y="1235177"/>
            <a:ext cx="3926542" cy="353906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400" dirty="0">
                <a:latin typeface="Lato"/>
              </a:rPr>
              <a:t>Depending on my answers, </a:t>
            </a:r>
            <a:r>
              <a:rPr lang="en-US" sz="1400" dirty="0" err="1">
                <a:latin typeface="Lato"/>
              </a:rPr>
              <a:t>Wysa</a:t>
            </a:r>
            <a:r>
              <a:rPr lang="en-US" sz="1400" dirty="0">
                <a:latin typeface="Lato"/>
              </a:rPr>
              <a:t> would either engage me in a CBT conversation right away in the chat space, or it would encourage me to access one of its special built-in workshop modules that target specific things like stress, anxiety, insomnia, etc. </a:t>
            </a:r>
          </a:p>
          <a:p>
            <a:pPr algn="just"/>
            <a:r>
              <a:rPr lang="en-US" sz="1400" dirty="0">
                <a:latin typeface="Lato"/>
              </a:rPr>
              <a:t>Additionally, </a:t>
            </a:r>
            <a:r>
              <a:rPr lang="en-US" sz="1400" dirty="0" err="1">
                <a:latin typeface="Lato"/>
              </a:rPr>
              <a:t>Wysa’s</a:t>
            </a:r>
            <a:r>
              <a:rPr lang="en-US" sz="1400" dirty="0">
                <a:latin typeface="Lato"/>
              </a:rPr>
              <a:t> mascot is a little penguin who occasionally responds to you with animated reaction gifs featuring itself. This made the chatbot feel much more human/youthful since reaction gifs are a major staple for my own conversations with my friends</a:t>
            </a:r>
          </a:p>
        </p:txBody>
      </p:sp>
      <p:grpSp>
        <p:nvGrpSpPr>
          <p:cNvPr id="11" name="Group 10">
            <a:extLst>
              <a:ext uri="{FF2B5EF4-FFF2-40B4-BE49-F238E27FC236}">
                <a16:creationId xmlns:a16="http://schemas.microsoft.com/office/drawing/2014/main" id="{125440B6-A685-417F-A8B2-20170410F086}"/>
              </a:ext>
            </a:extLst>
          </p:cNvPr>
          <p:cNvGrpSpPr/>
          <p:nvPr/>
        </p:nvGrpSpPr>
        <p:grpSpPr>
          <a:xfrm>
            <a:off x="894888" y="644771"/>
            <a:ext cx="2459495" cy="694727"/>
            <a:chOff x="821587" y="852216"/>
            <a:chExt cx="2459495" cy="694727"/>
          </a:xfrm>
        </p:grpSpPr>
        <p:pic>
          <p:nvPicPr>
            <p:cNvPr id="6" name="Picture 5">
              <a:extLst>
                <a:ext uri="{FF2B5EF4-FFF2-40B4-BE49-F238E27FC236}">
                  <a16:creationId xmlns:a16="http://schemas.microsoft.com/office/drawing/2014/main" id="{9DC464AA-943F-49B4-AC91-C2A0D84BD1B2}"/>
                </a:ext>
              </a:extLst>
            </p:cNvPr>
            <p:cNvPicPr>
              <a:picLocks noChangeAspect="1"/>
            </p:cNvPicPr>
            <p:nvPr/>
          </p:nvPicPr>
          <p:blipFill>
            <a:blip r:embed="rId4"/>
            <a:stretch>
              <a:fillRect/>
            </a:stretch>
          </p:blipFill>
          <p:spPr>
            <a:xfrm>
              <a:off x="821587" y="852216"/>
              <a:ext cx="613187" cy="694727"/>
            </a:xfrm>
            <a:prstGeom prst="rect">
              <a:avLst/>
            </a:prstGeom>
          </p:spPr>
        </p:pic>
        <p:sp>
          <p:nvSpPr>
            <p:cNvPr id="10" name="TextBox 9">
              <a:extLst>
                <a:ext uri="{FF2B5EF4-FFF2-40B4-BE49-F238E27FC236}">
                  <a16:creationId xmlns:a16="http://schemas.microsoft.com/office/drawing/2014/main" id="{4484B60C-9718-4863-AAB7-0538E4AF2301}"/>
                </a:ext>
              </a:extLst>
            </p:cNvPr>
            <p:cNvSpPr txBox="1"/>
            <p:nvPr/>
          </p:nvSpPr>
          <p:spPr>
            <a:xfrm>
              <a:off x="1434774" y="989704"/>
              <a:ext cx="1846308" cy="369332"/>
            </a:xfrm>
            <a:prstGeom prst="rect">
              <a:avLst/>
            </a:prstGeom>
            <a:noFill/>
          </p:spPr>
          <p:txBody>
            <a:bodyPr wrap="square" rtlCol="0">
              <a:spAutoFit/>
            </a:bodyPr>
            <a:lstStyle/>
            <a:p>
              <a:r>
                <a:rPr lang="en-US" dirty="0"/>
                <a:t>REPLIKA</a:t>
              </a:r>
            </a:p>
          </p:txBody>
        </p:sp>
      </p:grpSp>
      <p:sp>
        <p:nvSpPr>
          <p:cNvPr id="12" name="Rectangle 11">
            <a:extLst>
              <a:ext uri="{FF2B5EF4-FFF2-40B4-BE49-F238E27FC236}">
                <a16:creationId xmlns:a16="http://schemas.microsoft.com/office/drawing/2014/main" id="{11719ED6-FA32-4783-9C18-66C889245A5E}"/>
              </a:ext>
            </a:extLst>
          </p:cNvPr>
          <p:cNvSpPr/>
          <p:nvPr/>
        </p:nvSpPr>
        <p:spPr>
          <a:xfrm>
            <a:off x="97098" y="4828722"/>
            <a:ext cx="11693283" cy="1815882"/>
          </a:xfrm>
          <a:prstGeom prst="rect">
            <a:avLst/>
          </a:prstGeom>
        </p:spPr>
        <p:txBody>
          <a:bodyPr wrap="square">
            <a:spAutoFit/>
          </a:bodyPr>
          <a:lstStyle/>
          <a:p>
            <a:r>
              <a:rPr lang="en-US" sz="1400" b="1" dirty="0">
                <a:latin typeface="Lato"/>
              </a:rPr>
              <a:t>The most common limitations are listed below:</a:t>
            </a:r>
          </a:p>
          <a:p>
            <a:endParaRPr lang="en-US" sz="1400" dirty="0">
              <a:latin typeface="Lato"/>
            </a:endParaRPr>
          </a:p>
          <a:p>
            <a:pPr marL="285750" indent="-285750" algn="just">
              <a:buFont typeface="Arial" panose="020B0604020202020204" pitchFamily="34" charset="0"/>
              <a:buChar char="•"/>
            </a:pPr>
            <a:r>
              <a:rPr lang="en-US" sz="1400" dirty="0">
                <a:latin typeface="Lato"/>
              </a:rPr>
              <a:t>As the database, used for output generation, is fixed and limited, chatbots can fail while dealing with an unsaved query.</a:t>
            </a:r>
          </a:p>
          <a:p>
            <a:pPr marL="285750" indent="-285750" algn="just">
              <a:buFont typeface="Arial" panose="020B0604020202020204" pitchFamily="34" charset="0"/>
              <a:buChar char="•"/>
            </a:pPr>
            <a:r>
              <a:rPr lang="en-US" sz="1400" dirty="0">
                <a:latin typeface="Lato"/>
              </a:rPr>
              <a:t>A chatbot's efficiency highly depends on language processing and is limited because of irregularities, such as accents and mistakes that can create an important barrier for international and multi-cultural organizations</a:t>
            </a:r>
          </a:p>
          <a:p>
            <a:pPr marL="285750" indent="-285750" algn="just">
              <a:buFont typeface="Arial" panose="020B0604020202020204" pitchFamily="34" charset="0"/>
              <a:buChar char="•"/>
            </a:pPr>
            <a:r>
              <a:rPr lang="en-US" sz="1400" dirty="0">
                <a:latin typeface="Lato"/>
              </a:rPr>
              <a:t>Chatbots are unable to deal with multiple questions at the same time and so conversation opportunities are limited.</a:t>
            </a:r>
          </a:p>
          <a:p>
            <a:pPr marL="285750" indent="-285750" algn="just">
              <a:buFont typeface="Arial" panose="020B0604020202020204" pitchFamily="34" charset="0"/>
              <a:buChar char="•"/>
            </a:pPr>
            <a:r>
              <a:rPr lang="en-US" sz="1400" dirty="0">
                <a:latin typeface="Lato"/>
              </a:rPr>
              <a:t>As it happens usually with technology-led changes in existing services, some consumers, more often than not from the old generation, are uncomfortable with chatbots due to their limited understanding, making it obvious that their requests are being dealt with by machines.</a:t>
            </a:r>
          </a:p>
        </p:txBody>
      </p:sp>
    </p:spTree>
    <p:extLst>
      <p:ext uri="{BB962C8B-B14F-4D97-AF65-F5344CB8AC3E}">
        <p14:creationId xmlns:p14="http://schemas.microsoft.com/office/powerpoint/2010/main" val="85978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E2CE-4FA0-4FE5-971B-3F1E062535A0}"/>
              </a:ext>
            </a:extLst>
          </p:cNvPr>
          <p:cNvSpPr>
            <a:spLocks noGrp="1"/>
          </p:cNvSpPr>
          <p:nvPr>
            <p:ph type="title"/>
          </p:nvPr>
        </p:nvSpPr>
        <p:spPr>
          <a:xfrm>
            <a:off x="581193" y="729658"/>
            <a:ext cx="11029616" cy="988332"/>
          </a:xfrm>
          <a:prstGeom prst="rect">
            <a:avLst/>
          </a:prstGeom>
        </p:spPr>
        <p:txBody>
          <a:bodyPr anchor="b">
            <a:normAutofit/>
          </a:bodyPr>
          <a:lstStyle/>
          <a:p>
            <a:r>
              <a:rPr lang="en-US" dirty="0"/>
              <a:t>Future of Chatbot</a:t>
            </a:r>
          </a:p>
        </p:txBody>
      </p:sp>
      <p:pic>
        <p:nvPicPr>
          <p:cNvPr id="7170" name="Picture 2" descr="The Future of Chatbots from the Experts">
            <a:extLst>
              <a:ext uri="{FF2B5EF4-FFF2-40B4-BE49-F238E27FC236}">
                <a16:creationId xmlns:a16="http://schemas.microsoft.com/office/drawing/2014/main" id="{C645CFAF-1F71-46EC-B3A2-BDE1815384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3" y="2674407"/>
            <a:ext cx="5194767" cy="274023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4802A40-71EE-49FD-B715-ABCB4CCBE3F5}"/>
              </a:ext>
            </a:extLst>
          </p:cNvPr>
          <p:cNvSpPr>
            <a:spLocks noGrp="1"/>
          </p:cNvSpPr>
          <p:nvPr>
            <p:ph sz="half" idx="2"/>
          </p:nvPr>
        </p:nvSpPr>
        <p:spPr>
          <a:xfrm>
            <a:off x="6416039" y="2228003"/>
            <a:ext cx="5194769" cy="3633047"/>
          </a:xfrm>
          <a:prstGeom prst="rect">
            <a:avLst/>
          </a:prstGeom>
        </p:spPr>
        <p:txBody>
          <a:bodyPr anchor="ctr">
            <a:normAutofit/>
          </a:bodyPr>
          <a:lstStyle/>
          <a:p>
            <a:r>
              <a:rPr lang="en-US" b="1"/>
              <a:t>Use NLP to understand colloquial language</a:t>
            </a:r>
          </a:p>
          <a:p>
            <a:r>
              <a:rPr lang="en-US" b="1"/>
              <a:t>Add empathy to chatbot responses with sentiment analysis</a:t>
            </a:r>
          </a:p>
          <a:p>
            <a:r>
              <a:rPr lang="en-US" b="1"/>
              <a:t>Know the user and improve chatbot UX</a:t>
            </a:r>
          </a:p>
          <a:p>
            <a:r>
              <a:rPr lang="en-US" b="1"/>
              <a:t>Stick to a single personality</a:t>
            </a:r>
          </a:p>
          <a:p>
            <a:r>
              <a:rPr lang="en-US" b="1"/>
              <a:t>Improve chatbot UX and responses with analytics</a:t>
            </a:r>
          </a:p>
          <a:p>
            <a:endParaRPr lang="en-US"/>
          </a:p>
        </p:txBody>
      </p:sp>
    </p:spTree>
    <p:extLst>
      <p:ext uri="{BB962C8B-B14F-4D97-AF65-F5344CB8AC3E}">
        <p14:creationId xmlns:p14="http://schemas.microsoft.com/office/powerpoint/2010/main" val="155887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6366-C240-4765-841D-3BD228381917}"/>
              </a:ext>
            </a:extLst>
          </p:cNvPr>
          <p:cNvSpPr>
            <a:spLocks noGrp="1"/>
          </p:cNvSpPr>
          <p:nvPr>
            <p:ph type="title"/>
          </p:nvPr>
        </p:nvSpPr>
        <p:spPr>
          <a:xfrm>
            <a:off x="581191" y="0"/>
            <a:ext cx="11029616" cy="545731"/>
          </a:xfrm>
        </p:spPr>
        <p:txBody>
          <a:bodyPr/>
          <a:lstStyle/>
          <a:p>
            <a:r>
              <a:rPr lang="en-US" dirty="0"/>
              <a:t>References</a:t>
            </a:r>
          </a:p>
        </p:txBody>
      </p:sp>
      <p:sp>
        <p:nvSpPr>
          <p:cNvPr id="3" name="Content Placeholder 2">
            <a:extLst>
              <a:ext uri="{FF2B5EF4-FFF2-40B4-BE49-F238E27FC236}">
                <a16:creationId xmlns:a16="http://schemas.microsoft.com/office/drawing/2014/main" id="{916D016E-D2D0-493A-BA72-F0279805ECC2}"/>
              </a:ext>
            </a:extLst>
          </p:cNvPr>
          <p:cNvSpPr>
            <a:spLocks noGrp="1"/>
          </p:cNvSpPr>
          <p:nvPr>
            <p:ph idx="1"/>
          </p:nvPr>
        </p:nvSpPr>
        <p:spPr>
          <a:xfrm>
            <a:off x="430584" y="1179037"/>
            <a:ext cx="11029615" cy="4135241"/>
          </a:xfrm>
        </p:spPr>
        <p:txBody>
          <a:bodyPr>
            <a:normAutofit/>
          </a:bodyPr>
          <a:lstStyle/>
          <a:p>
            <a:r>
              <a:rPr lang="en-US" dirty="0">
                <a:hlinkClick r:id="rId2"/>
              </a:rPr>
              <a:t>https://citrusbits.com/four-ai-chatbots-roundup/</a:t>
            </a:r>
            <a:endParaRPr lang="en-US" dirty="0"/>
          </a:p>
          <a:p>
            <a:r>
              <a:rPr lang="en-US" dirty="0">
                <a:hlinkClick r:id="rId3"/>
              </a:rPr>
              <a:t>https://medium.com/@replika/three-myths-about-replika-7717c2d2237</a:t>
            </a:r>
            <a:endParaRPr lang="en-US" dirty="0"/>
          </a:p>
          <a:p>
            <a:r>
              <a:rPr lang="en-US" dirty="0">
                <a:hlinkClick r:id="rId4"/>
              </a:rPr>
              <a:t>https://www.pennyapp.io/</a:t>
            </a:r>
            <a:endParaRPr lang="en-US" dirty="0"/>
          </a:p>
          <a:p>
            <a:r>
              <a:rPr lang="en-US" dirty="0">
                <a:hlinkClick r:id="rId5"/>
              </a:rPr>
              <a:t>https://www.researchgate.net/publication/333524709_A_Survey_on_Evaluation_Methods_for_Chatbots</a:t>
            </a:r>
            <a:endParaRPr lang="en-US" dirty="0"/>
          </a:p>
          <a:p>
            <a:r>
              <a:rPr lang="en-US" dirty="0">
                <a:hlinkClick r:id="rId6"/>
              </a:rPr>
              <a:t>https://www.semanticscholar.org/paper/Chatbots-and-Conversational-Agents-in-Mental-A-of-Vaidyam-Wisniewski/54b993bf3463c9ad8e9b5e2bba5c5ea535d341e0</a:t>
            </a:r>
            <a:endParaRPr lang="en-US" dirty="0"/>
          </a:p>
          <a:p>
            <a:r>
              <a:rPr lang="en-US" dirty="0">
                <a:hlinkClick r:id="rId7"/>
              </a:rPr>
              <a:t>https://en.wikipedia.org/wiki/Chatbot</a:t>
            </a:r>
            <a:endParaRPr lang="en-US" dirty="0"/>
          </a:p>
          <a:p>
            <a:r>
              <a:rPr lang="en-US" dirty="0">
                <a:hlinkClick r:id="rId8"/>
              </a:rPr>
              <a:t>https://www.chatbots.org/</a:t>
            </a:r>
            <a:endParaRPr lang="en-US" dirty="0"/>
          </a:p>
          <a:p>
            <a:r>
              <a:rPr lang="en-US" dirty="0">
                <a:hlinkClick r:id="rId9"/>
              </a:rPr>
              <a:t>https://chatbotslife.com/future-of-chatbot-in-2019-c126973f7ee0</a:t>
            </a:r>
            <a:endParaRPr lang="en-US" dirty="0"/>
          </a:p>
          <a:p>
            <a:r>
              <a:rPr lang="en-US" dirty="0">
                <a:hlinkClick r:id="rId10"/>
              </a:rPr>
              <a:t>https://venturebeat.com/2017/09/16/5-small-changes-that-drastically-improve-chatbot-conversations/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498718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Franklin Gothic Book</vt:lpstr>
      <vt:lpstr>Franklin Gothic Demi</vt:lpstr>
      <vt:lpstr>Lato</vt:lpstr>
      <vt:lpstr>Wingdings 2</vt:lpstr>
      <vt:lpstr>DividendVTI</vt:lpstr>
      <vt:lpstr>Conversational Agents - Chatbots (NLP Application)</vt:lpstr>
      <vt:lpstr>Conversational Agents - Chatbots</vt:lpstr>
      <vt:lpstr>Overview of Few Applications</vt:lpstr>
      <vt:lpstr>Replika (AI effort to be A “friend”)</vt:lpstr>
      <vt:lpstr>Penny (Interesting personal finance insights TO Learn)</vt:lpstr>
      <vt:lpstr>Wysa (CBT based psychological assistant or friend)</vt:lpstr>
      <vt:lpstr>Findings/Limitations</vt:lpstr>
      <vt:lpstr>Future of Chatbot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2020-03-09T16:07:28Z</dcterms:created>
  <dcterms:modified xsi:type="dcterms:W3CDTF">2020-03-09T16:07:32Z</dcterms:modified>
</cp:coreProperties>
</file>