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53"/>
  </p:notesMasterIdLst>
  <p:sldIdLst>
    <p:sldId id="287" r:id="rId2"/>
    <p:sldId id="306" r:id="rId3"/>
    <p:sldId id="290" r:id="rId4"/>
    <p:sldId id="293" r:id="rId5"/>
    <p:sldId id="294" r:id="rId6"/>
    <p:sldId id="295" r:id="rId7"/>
    <p:sldId id="296" r:id="rId8"/>
    <p:sldId id="297" r:id="rId9"/>
    <p:sldId id="301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42" r:id="rId18"/>
    <p:sldId id="307" r:id="rId19"/>
    <p:sldId id="308" r:id="rId20"/>
    <p:sldId id="309" r:id="rId21"/>
    <p:sldId id="310" r:id="rId22"/>
    <p:sldId id="312" r:id="rId23"/>
    <p:sldId id="311" r:id="rId24"/>
    <p:sldId id="314" r:id="rId25"/>
    <p:sldId id="330" r:id="rId26"/>
    <p:sldId id="313" r:id="rId27"/>
    <p:sldId id="319" r:id="rId28"/>
    <p:sldId id="321" r:id="rId29"/>
    <p:sldId id="322" r:id="rId30"/>
    <p:sldId id="318" r:id="rId31"/>
    <p:sldId id="357" r:id="rId32"/>
    <p:sldId id="317" r:id="rId33"/>
    <p:sldId id="323" r:id="rId34"/>
    <p:sldId id="324" r:id="rId35"/>
    <p:sldId id="328" r:id="rId36"/>
    <p:sldId id="361" r:id="rId37"/>
    <p:sldId id="325" r:id="rId38"/>
    <p:sldId id="326" r:id="rId39"/>
    <p:sldId id="332" r:id="rId40"/>
    <p:sldId id="331" r:id="rId41"/>
    <p:sldId id="333" r:id="rId42"/>
    <p:sldId id="334" r:id="rId43"/>
    <p:sldId id="335" r:id="rId44"/>
    <p:sldId id="337" r:id="rId45"/>
    <p:sldId id="358" r:id="rId46"/>
    <p:sldId id="349" r:id="rId47"/>
    <p:sldId id="352" r:id="rId48"/>
    <p:sldId id="360" r:id="rId49"/>
    <p:sldId id="353" r:id="rId50"/>
    <p:sldId id="362" r:id="rId51"/>
    <p:sldId id="3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FF"/>
    <a:srgbClr val="FFFF66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2593" autoAdjust="0"/>
  </p:normalViewPr>
  <p:slideViewPr>
    <p:cSldViewPr>
      <p:cViewPr varScale="1">
        <p:scale>
          <a:sx n="67" d="100"/>
          <a:sy n="6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C8962-6162-4025-B684-6E507E3169E1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827AA-EE2D-4962-91B4-CFB0256887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BD07-4071-42A9-B103-389B2AFF93B1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CE2C-05B7-41C7-8100-1C9CCE65498F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587D-BF58-490A-9061-C85A87AA77CD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0C8F-5383-4028-B9AB-B756FAF8CD44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4685-AF8C-4E13-8520-6AD55D6C31E2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A93-52CD-4713-9F7B-B96A0478CA85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6B29-3E7B-4DA5-BD4F-0E41B9E854DB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B86B-34D1-460B-808C-6B4A3A8C99DF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3ED1-97DA-474F-A101-4646BAF72EA2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2A56-73A4-425C-A259-84E34E5279D3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5247-FDB6-41C0-8013-89AEA61D6EDE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01CDFA7-9FDD-4D64-9A9F-BB19ACCB1C76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0A14F3B-CE91-4566-AA91-0FDC81C741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058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5791200"/>
          </a:xfrm>
        </p:spPr>
        <p:txBody>
          <a:bodyPr/>
          <a:lstStyle/>
          <a:p>
            <a:pPr algn="ctr"/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4800" b="1" dirty="0" smtClean="0"/>
              <a:t>Chapter 4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Advanced Macro Facilities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From D. M. </a:t>
            </a:r>
            <a:r>
              <a:rPr lang="en-US" sz="4800" b="1" dirty="0" err="1" smtClean="0">
                <a:solidFill>
                  <a:schemeClr val="tx2">
                    <a:lumMod val="75000"/>
                  </a:schemeClr>
                </a:solidFill>
              </a:rPr>
              <a:t>Dhamdhere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dirty="0" smtClean="0"/>
              <a:t>An </a:t>
            </a:r>
            <a:r>
              <a:rPr lang="en-US" i="1" dirty="0" smtClean="0"/>
              <a:t>Expansion Time Variable </a:t>
            </a:r>
            <a:r>
              <a:rPr lang="en-US" dirty="0" smtClean="0"/>
              <a:t>(EV) is a variable that is meant for use only </a:t>
            </a:r>
            <a:r>
              <a:rPr lang="en-US" u="sng" dirty="0" smtClean="0"/>
              <a:t>during expansion</a:t>
            </a:r>
            <a:r>
              <a:rPr lang="en-US" dirty="0" smtClean="0"/>
              <a:t> of Macro calls.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dirty="0" smtClean="0"/>
              <a:t>Its value can be used only within a macro definition.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dirty="0" smtClean="0"/>
              <a:t>A macro definition must contain the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dirty="0" smtClean="0"/>
              <a:t> of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   every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Expansion Time Variable </a:t>
            </a:r>
            <a:r>
              <a:rPr lang="en-US" dirty="0" smtClean="0"/>
              <a:t>that it uses.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dirty="0" smtClean="0"/>
              <a:t>Two Types :</a:t>
            </a:r>
          </a:p>
          <a:p>
            <a:pPr marL="841248" lvl="1" indent="-457200">
              <a:lnSpc>
                <a:spcPct val="110000"/>
              </a:lnSpc>
              <a:buSzPct val="100000"/>
              <a:buFont typeface="+mj-lt"/>
              <a:buAutoNum type="arabicParenR"/>
            </a:pPr>
            <a:r>
              <a:rPr lang="en-US" b="1" dirty="0" smtClean="0">
                <a:solidFill>
                  <a:srgbClr val="FFC000"/>
                </a:solidFill>
              </a:rPr>
              <a:t>Local Expansion Time Variable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It can be used only within </a:t>
            </a:r>
            <a:r>
              <a:rPr lang="en-US" u="sng" dirty="0" smtClean="0"/>
              <a:t>one</a:t>
            </a:r>
            <a:r>
              <a:rPr lang="en-US" dirty="0" smtClean="0"/>
              <a:t> macro 					definition.</a:t>
            </a:r>
          </a:p>
          <a:p>
            <a:pPr marL="841248" lvl="1" indent="-457200">
              <a:lnSpc>
                <a:spcPct val="110000"/>
              </a:lnSpc>
              <a:buSzPct val="100000"/>
              <a:buNone/>
            </a:pPr>
            <a:r>
              <a:rPr lang="en-US" dirty="0" smtClean="0"/>
              <a:t>				               	     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It </a:t>
            </a:r>
            <a:r>
              <a:rPr lang="en-US" u="sng" dirty="0" smtClean="0"/>
              <a:t>doesn’t retain </a:t>
            </a:r>
            <a:r>
              <a:rPr lang="en-US" dirty="0" smtClean="0"/>
              <a:t>its value across calls on 					that macro.</a:t>
            </a:r>
          </a:p>
          <a:p>
            <a:pPr marL="841248" lvl="1" indent="-457200">
              <a:lnSpc>
                <a:spcPct val="110000"/>
              </a:lnSpc>
              <a:buSzPct val="100000"/>
              <a:buNone/>
            </a:pPr>
            <a:r>
              <a:rPr lang="en-US" b="1" dirty="0" smtClean="0">
                <a:solidFill>
                  <a:srgbClr val="FFC000"/>
                </a:solidFill>
              </a:rPr>
              <a:t>2)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C000"/>
                </a:solidFill>
              </a:rPr>
              <a:t>Global Expansion Time Variable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It can be used in </a:t>
            </a:r>
            <a:r>
              <a:rPr lang="en-US" u="sng" dirty="0" smtClean="0"/>
              <a:t>every</a:t>
            </a:r>
            <a:r>
              <a:rPr lang="en-US" dirty="0" smtClean="0"/>
              <a:t> Macro definition 					that has a declaration for it.</a:t>
            </a:r>
          </a:p>
          <a:p>
            <a:pPr marL="841248" lvl="1" indent="-457200">
              <a:lnSpc>
                <a:spcPct val="110000"/>
              </a:lnSpc>
              <a:buSzPct val="100000"/>
              <a:buNone/>
            </a:pPr>
            <a:r>
              <a:rPr lang="en-US" dirty="0" smtClean="0"/>
              <a:t>	 			           	     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It  </a:t>
            </a:r>
            <a:r>
              <a:rPr lang="en-US" u="sng" dirty="0" smtClean="0"/>
              <a:t>retains</a:t>
            </a:r>
            <a:r>
              <a:rPr lang="en-US" dirty="0" smtClean="0"/>
              <a:t> its value across macro calls.</a:t>
            </a:r>
          </a:p>
          <a:p>
            <a:pPr marL="841248" lvl="1" indent="-457200">
              <a:lnSpc>
                <a:spcPct val="110000"/>
              </a:lnSpc>
              <a:buSzPct val="100000"/>
              <a:buFont typeface="+mj-lt"/>
              <a:buAutoNum type="arabicParenR"/>
            </a:pPr>
            <a:endParaRPr lang="en-US" dirty="0" smtClean="0"/>
          </a:p>
          <a:p>
            <a:pPr marL="841248" lvl="1" indent="-457200"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3) Expansion Time Variables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(Continue…)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Syntax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&lt; EV Specification &gt; has the syntax as follows: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&lt; EV Name &gt; is an Ordinary string.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SET  </a:t>
            </a:r>
            <a:r>
              <a:rPr lang="en-US" dirty="0" smtClean="0"/>
              <a:t>Statement: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It is used to set the value of Expansion Time Variable.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Syntax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1295400"/>
            <a:ext cx="5791200" cy="1219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LCL   &lt;EV Specification&gt;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[ ,  </a:t>
            </a:r>
            <a:r>
              <a:rPr lang="en-US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&lt;EV Specification&gt;  ]</a:t>
            </a:r>
            <a:r>
              <a:rPr lang="en-US" b="1" dirty="0" smtClean="0">
                <a:solidFill>
                  <a:schemeClr val="bg1"/>
                </a:solidFill>
              </a:rPr>
              <a:t> GBL   &lt;EV Specification&gt;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[ ,  &lt;EV Specification&gt;  ]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048000"/>
            <a:ext cx="57912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&amp; &lt;EV Name &gt;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867400"/>
            <a:ext cx="57150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&lt;EV Specification&gt;  </a:t>
            </a:r>
            <a:r>
              <a:rPr lang="en-US" b="1" dirty="0" smtClean="0">
                <a:solidFill>
                  <a:srgbClr val="0070C0"/>
                </a:solidFill>
              </a:rPr>
              <a:t> SET  </a:t>
            </a:r>
            <a:r>
              <a:rPr lang="en-US" b="1" dirty="0" smtClean="0">
                <a:solidFill>
                  <a:schemeClr val="bg1"/>
                </a:solidFill>
              </a:rPr>
              <a:t> &lt; SET - Expression &gt;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(  Expansion Time Variables  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762000"/>
            <a:ext cx="5791200" cy="381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MACRO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CONSTANTS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LCL		&amp;A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&amp;A		SET		1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DB		&amp;A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&amp;A		SET		&amp;A  +  1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DB 		&amp;A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MEND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1000" y="4648200"/>
            <a:ext cx="8763000" cy="220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/>
              <a:t>Local Expansion Time Variable  A  is created.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/>
              <a:t>First SET statement assigns value of 1 to it.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C000"/>
                </a:solidFill>
              </a:rPr>
              <a:t>First DB statement declares a Byte Constant ‘1’.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/>
              <a:t>Second SET statement assigns the value ‘2’ to A.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C000"/>
                </a:solidFill>
              </a:rPr>
              <a:t>So, Second DB statement declares a Constant ‘2’.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4) Expansion Time Loops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26670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1) REPT statement 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/>
              <a:t>	Syntax :</a:t>
            </a:r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&lt;Expression&gt; should evaluate to a </a:t>
            </a:r>
            <a:r>
              <a:rPr lang="en-US" sz="2200" u="sng" dirty="0" smtClean="0"/>
              <a:t>numeric value</a:t>
            </a:r>
            <a:r>
              <a:rPr lang="en-US" sz="2200" dirty="0" smtClean="0"/>
              <a:t> during Macro Expansion.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The Macro Processor visits the statements between REPT statement and first ENDM statement for expansion as many times as the value of &lt;Expression&gt;.</a:t>
            </a:r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 marL="841248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endParaRPr lang="en-US" sz="2200" dirty="0" smtClean="0"/>
          </a:p>
          <a:p>
            <a:pPr marL="841248" lvl="1" indent="-457200"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2209800"/>
            <a:ext cx="29718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algn="ctr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REPT </a:t>
            </a:r>
            <a:r>
              <a:rPr lang="en-US" b="1" dirty="0" smtClean="0">
                <a:solidFill>
                  <a:schemeClr val="bg1"/>
                </a:solidFill>
              </a:rPr>
              <a:t> &lt;Expression&gt;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(  REPT  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6172200" cy="403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MACRO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CONST10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LCL		&amp;M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&amp;M		SET		1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REPT 		10	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DC		‘&amp;M’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&amp;M		SET		&amp;M  +  1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ENDM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MEND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1000" y="5029200"/>
            <a:ext cx="8763000" cy="167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Macro </a:t>
            </a:r>
            <a:r>
              <a:rPr lang="en-US" sz="2400" b="1" dirty="0" smtClean="0">
                <a:solidFill>
                  <a:srgbClr val="00B0F0"/>
                </a:solidFill>
              </a:rPr>
              <a:t>CONST10</a:t>
            </a:r>
            <a:r>
              <a:rPr lang="en-US" sz="2400" dirty="0" smtClean="0"/>
              <a:t> generates code to declare </a:t>
            </a:r>
            <a:r>
              <a:rPr lang="en-US" sz="2400" u="sng" dirty="0" smtClean="0"/>
              <a:t>10 constants </a:t>
            </a:r>
            <a:r>
              <a:rPr lang="en-US" sz="2400" dirty="0" smtClean="0"/>
              <a:t>with the values  1,2,3 , ……. ,10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334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2) IRP statement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indefinite repeat)</a:t>
            </a:r>
            <a:endPara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buNone/>
            </a:pPr>
            <a:endPara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Syntax :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Formal Parameter takes </a:t>
            </a:r>
            <a:r>
              <a:rPr lang="en-US" sz="2400" u="sng" dirty="0" smtClean="0"/>
              <a:t>Successive values</a:t>
            </a:r>
            <a:r>
              <a:rPr lang="en-US" sz="2400" dirty="0" smtClean="0"/>
              <a:t> from the List of Arguments.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For </a:t>
            </a:r>
            <a:r>
              <a:rPr lang="en-US" sz="2400" u="sng" dirty="0" smtClean="0"/>
              <a:t>each value</a:t>
            </a:r>
            <a:r>
              <a:rPr lang="en-US" sz="2400" dirty="0" smtClean="0"/>
              <a:t>, the code between IRP statement and ENDM statement is expanded. </a:t>
            </a:r>
          </a:p>
          <a:p>
            <a:pPr>
              <a:lnSpc>
                <a:spcPct val="110000"/>
              </a:lnSpc>
              <a:buNone/>
            </a:pPr>
            <a:endParaRPr lang="en-US" sz="2400" dirty="0" smtClean="0"/>
          </a:p>
          <a:p>
            <a:pPr>
              <a:lnSpc>
                <a:spcPct val="110000"/>
              </a:lnSpc>
              <a:buNone/>
            </a:pPr>
            <a:endParaRPr lang="en-US" sz="2400" dirty="0" smtClean="0"/>
          </a:p>
          <a:p>
            <a:pPr>
              <a:lnSpc>
                <a:spcPct val="110000"/>
              </a:lnSpc>
              <a:buNone/>
            </a:pPr>
            <a:endParaRPr lang="en-US" sz="2400" dirty="0" smtClean="0"/>
          </a:p>
          <a:p>
            <a:pPr marL="841248" lvl="1" indent="-457200">
              <a:lnSpc>
                <a:spcPct val="110000"/>
              </a:lnSpc>
              <a:buSzPct val="100000"/>
              <a:buFont typeface="+mj-lt"/>
              <a:buAutoNum type="arabicParenR"/>
            </a:pPr>
            <a:endParaRPr lang="en-US" sz="2000" dirty="0" smtClean="0"/>
          </a:p>
          <a:p>
            <a:pPr marL="841248" lvl="1" indent="-457200">
              <a:lnSpc>
                <a:spcPct val="110000"/>
              </a:lnSpc>
              <a:buNone/>
            </a:pPr>
            <a:endParaRPr lang="en-US" sz="2000" dirty="0" smtClean="0"/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endPara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981200"/>
            <a:ext cx="59436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algn="ctr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IRP </a:t>
            </a:r>
            <a:r>
              <a:rPr lang="en-US" b="1" dirty="0" smtClean="0">
                <a:solidFill>
                  <a:schemeClr val="bg1"/>
                </a:solidFill>
              </a:rPr>
              <a:t> &lt;Formal Parameter&gt; , &lt;List of Arguments&gt;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(  IRP  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762000"/>
            <a:ext cx="65532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MACRO</a:t>
            </a:r>
          </a:p>
          <a:p>
            <a:pPr marL="18288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CONSTS	&amp;M, 	&amp;N, 	&amp;Z</a:t>
            </a:r>
          </a:p>
          <a:p>
            <a:pPr marL="18288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IRP		&amp;Z, 	&amp;M,	7,	&amp;N</a:t>
            </a:r>
          </a:p>
          <a:p>
            <a:pPr marL="18288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DC		‘&amp;Z’</a:t>
            </a:r>
          </a:p>
          <a:p>
            <a:pPr marL="18288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ENDM</a:t>
            </a:r>
          </a:p>
          <a:p>
            <a:pPr marL="18288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MEND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1000" y="4419600"/>
            <a:ext cx="8229600" cy="2438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FFC000"/>
                </a:solidFill>
              </a:rPr>
              <a:t>Ex. 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	CONSTS	4,	10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FFC000"/>
                </a:solidFill>
              </a:rPr>
              <a:t>So, M = 4 and N = 10 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	IRP     	&amp;Z, 	4,	7,	10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FFC000"/>
                </a:solidFill>
              </a:rPr>
              <a:t>DC statement is visited three times with values 4,7 and 10 respectively.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495800"/>
          </a:xfrm>
        </p:spPr>
        <p:txBody>
          <a:bodyPr>
            <a:noAutofit/>
          </a:bodyPr>
          <a:lstStyle/>
          <a:p>
            <a:pPr marL="532638" indent="-514350">
              <a:buSzPct val="75000"/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Altering Flow of Control ( AIF, AGO, ANOP)</a:t>
            </a:r>
          </a:p>
          <a:p>
            <a:pPr marL="532638" indent="-514350">
              <a:buSzPct val="75000"/>
              <a:buFont typeface="+mj-lt"/>
              <a:buAutoNum type="arabicParenR"/>
            </a:pPr>
            <a:endParaRPr lang="en-US" sz="28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32638" indent="-514350">
              <a:buSzPct val="75000"/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Attributes of Parameters : (T, L , S )                                              </a:t>
            </a:r>
            <a:r>
              <a:rPr lang="en-US" sz="2800" b="1" dirty="0" smtClean="0">
                <a:solidFill>
                  <a:schemeClr val="tx1">
                    <a:lumMod val="65000"/>
                  </a:schemeClr>
                </a:solidFill>
              </a:rPr>
              <a:t>( For Type , Length and Size)</a:t>
            </a:r>
          </a:p>
          <a:p>
            <a:pPr marL="532638" indent="-514350">
              <a:buSzPct val="75000"/>
              <a:buFont typeface="+mj-lt"/>
              <a:buAutoNum type="arabicParenR"/>
            </a:pPr>
            <a:endParaRPr lang="en-US" sz="2800" b="1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532638" indent="-514350">
              <a:buSzPct val="75000"/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Expansion Time Variables (LCL , GBL) </a:t>
            </a:r>
          </a:p>
          <a:p>
            <a:pPr marL="532638" indent="-514350">
              <a:buSzPct val="75000"/>
              <a:buFont typeface="+mj-lt"/>
              <a:buAutoNum type="arabicParenR"/>
            </a:pPr>
            <a:endParaRPr lang="en-US" sz="28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32638" indent="-514350">
              <a:buSzPct val="75000"/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Expansion Time Loops (REPT, IRP)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1371600"/>
            <a:ext cx="7696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820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Summary of Advanced Macro Facilities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0" y="1981200"/>
            <a:ext cx="731520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a </a:t>
            </a:r>
          </a:p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Macro Preprocessor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a Macro Preprocessor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4191000" y="3581400"/>
            <a:ext cx="9144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438400"/>
            <a:ext cx="22098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Macro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Preprocessor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438400"/>
            <a:ext cx="19812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Assembler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8077200" y="2133600"/>
            <a:ext cx="381000" cy="1676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09600" y="2133600"/>
            <a:ext cx="381000" cy="1752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2400" y="2436812"/>
            <a:ext cx="5334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3352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81600" y="3352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00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66800" y="297021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" y="2971800"/>
            <a:ext cx="5334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400" y="3579812"/>
            <a:ext cx="5334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58200" y="2438400"/>
            <a:ext cx="5334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58200" y="2971800"/>
            <a:ext cx="5334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58200" y="3505200"/>
            <a:ext cx="5334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228600" y="40386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Program </a:t>
            </a:r>
            <a:r>
              <a:rPr lang="en-US" sz="2000" b="1" u="sng" dirty="0" smtClean="0"/>
              <a:t>With</a:t>
            </a:r>
            <a:r>
              <a:rPr lang="en-US" sz="2000" dirty="0" smtClean="0"/>
              <a:t> Macro Definitions and Calls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47023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Program </a:t>
            </a:r>
            <a:r>
              <a:rPr lang="en-US" sz="2000" b="1" u="sng" dirty="0" smtClean="0"/>
              <a:t>Without</a:t>
            </a:r>
            <a:r>
              <a:rPr lang="en-US" sz="2000" dirty="0" smtClean="0"/>
              <a:t> Macro Definitions and Calls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315200" y="4038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30" grpId="0" build="p"/>
      <p:bldP spid="31" grpId="0" build="p"/>
      <p:bldP spid="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>
            <a:normAutofit/>
          </a:bodyPr>
          <a:lstStyle/>
          <a:p>
            <a:pPr marL="532638" indent="-514350">
              <a:lnSpc>
                <a:spcPct val="150000"/>
              </a:lnSpc>
              <a:buAutoNum type="arabicParenR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Advance Macro Facilities</a:t>
            </a:r>
          </a:p>
          <a:p>
            <a:pPr marL="532638" indent="-514350">
              <a:lnSpc>
                <a:spcPct val="150000"/>
              </a:lnSpc>
              <a:buAutoNum type="arabicParenR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a Macro Preprocessor</a:t>
            </a:r>
          </a:p>
          <a:p>
            <a:pPr marL="532638" indent="-514350">
              <a:lnSpc>
                <a:spcPct val="150000"/>
              </a:lnSpc>
              <a:buAutoNum type="arabicParenR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Structures used for Macro Preprocessor</a:t>
            </a:r>
          </a:p>
          <a:p>
            <a:pPr marL="532638" indent="-514350">
              <a:lnSpc>
                <a:spcPct val="150000"/>
              </a:lnSpc>
              <a:buAutoNum type="arabicParenR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a Macro Assembler</a:t>
            </a:r>
          </a:p>
          <a:p>
            <a:pPr marL="532638" indent="-514350">
              <a:lnSpc>
                <a:spcPct val="150000"/>
              </a:lnSpc>
              <a:buFont typeface="Wingdings" pitchFamily="2" charset="2"/>
              <a:buAutoNum type="arabicParenR"/>
            </a:pP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Functions of Macro Processor</a:t>
            </a:r>
          </a:p>
          <a:p>
            <a:pPr marL="532638" indent="-514350">
              <a:lnSpc>
                <a:spcPct val="150000"/>
              </a:lnSpc>
              <a:buFont typeface="Wingdings" pitchFamily="2" charset="2"/>
              <a:buAutoNum type="arabicParenR"/>
            </a:pP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 of Macro Processor</a:t>
            </a:r>
            <a:endParaRPr lang="en-US" sz="2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1371600"/>
            <a:ext cx="7696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152400"/>
            <a:ext cx="60110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/>
                </a:solidFill>
              </a:rPr>
              <a:t>Topics 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86739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The Macro Preprocessor accepts an assembly program </a:t>
            </a:r>
            <a:r>
              <a:rPr lang="en-US" u="sng" dirty="0" smtClean="0"/>
              <a:t>containing</a:t>
            </a:r>
            <a:r>
              <a:rPr lang="en-US" dirty="0" smtClean="0"/>
              <a:t> Macro Definitions and Macro Calls.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It translates it into an assembly program which </a:t>
            </a:r>
            <a:r>
              <a:rPr lang="en-US" u="sng" dirty="0" smtClean="0"/>
              <a:t>doesn’t contain </a:t>
            </a:r>
            <a:r>
              <a:rPr lang="en-US" dirty="0" smtClean="0"/>
              <a:t>Macro Definition and Macro Calls.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Output of the Preprocessor is given to the Assembler to obtain the Target Program.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Thus, Macro facilities can be available , independent of an Assembler.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Which makes both simple and less expensive to develop.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a Macro Preprocessor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Following Tasks are involved in Macro Expansion: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/>
              <a:t> 	 1)   </a:t>
            </a:r>
            <a:r>
              <a:rPr lang="en-US" sz="2200" u="sng" dirty="0" smtClean="0"/>
              <a:t>Recognizing</a:t>
            </a:r>
            <a:r>
              <a:rPr lang="en-US" sz="2200" dirty="0" smtClean="0"/>
              <a:t> a Macro Call.</a:t>
            </a:r>
          </a:p>
          <a:p>
            <a:pPr marL="236538" indent="-176213">
              <a:lnSpc>
                <a:spcPct val="150000"/>
              </a:lnSpc>
              <a:buNone/>
              <a:tabLst>
                <a:tab pos="633413" algn="l"/>
              </a:tabLst>
            </a:pPr>
            <a:r>
              <a:rPr lang="en-US" sz="2200" dirty="0" smtClean="0"/>
              <a:t>	  2)   Deciding </a:t>
            </a:r>
            <a:r>
              <a:rPr lang="en-US" sz="2200" u="sng" dirty="0" smtClean="0"/>
              <a:t>values</a:t>
            </a:r>
            <a:r>
              <a:rPr lang="en-US" sz="2200" dirty="0" smtClean="0"/>
              <a:t> of formal Parameters</a:t>
            </a:r>
          </a:p>
          <a:p>
            <a:pPr marL="236538" indent="-176213">
              <a:lnSpc>
                <a:spcPct val="150000"/>
              </a:lnSpc>
              <a:buNone/>
              <a:tabLst>
                <a:tab pos="633413" algn="l"/>
              </a:tabLst>
            </a:pPr>
            <a:r>
              <a:rPr lang="en-US" sz="2200" dirty="0" smtClean="0"/>
              <a:t>	  3)   Maintaining </a:t>
            </a:r>
            <a:r>
              <a:rPr lang="en-US" sz="2200" u="sng" dirty="0" smtClean="0"/>
              <a:t>values</a:t>
            </a:r>
            <a:r>
              <a:rPr lang="en-US" sz="2200" dirty="0" smtClean="0"/>
              <a:t> of Expansion Time Variables</a:t>
            </a:r>
          </a:p>
          <a:p>
            <a:pPr marL="236538" indent="-176213">
              <a:lnSpc>
                <a:spcPct val="150000"/>
              </a:lnSpc>
              <a:buNone/>
              <a:tabLst>
                <a:tab pos="633413" algn="l"/>
              </a:tabLst>
            </a:pPr>
            <a:endParaRPr lang="en-US" sz="2200" dirty="0" smtClean="0"/>
          </a:p>
          <a:p>
            <a:pPr marL="236538" indent="-176213">
              <a:lnSpc>
                <a:spcPct val="150000"/>
              </a:lnSpc>
              <a:buNone/>
              <a:tabLst>
                <a:tab pos="633413" algn="l"/>
              </a:tabLst>
            </a:pPr>
            <a:r>
              <a:rPr lang="en-US" sz="2200" dirty="0" smtClean="0"/>
              <a:t>	  4)   Organizing Expansion time </a:t>
            </a:r>
            <a:r>
              <a:rPr lang="en-US" sz="2200" u="sng" dirty="0" smtClean="0"/>
              <a:t>Control Flow</a:t>
            </a:r>
            <a:endParaRPr lang="en-US" sz="2200" dirty="0" smtClean="0"/>
          </a:p>
          <a:p>
            <a:pPr marL="236538" indent="-176213">
              <a:lnSpc>
                <a:spcPct val="150000"/>
              </a:lnSpc>
              <a:buNone/>
              <a:tabLst>
                <a:tab pos="633413" algn="l"/>
              </a:tabLst>
            </a:pPr>
            <a:r>
              <a:rPr lang="en-US" sz="2200" dirty="0" smtClean="0"/>
              <a:t>	  5)   Finding the Statement that defines a specific sequencing </a:t>
            </a:r>
            <a:r>
              <a:rPr lang="en-US" sz="2200" u="sng" dirty="0" smtClean="0"/>
              <a:t>symbol</a:t>
            </a:r>
            <a:r>
              <a:rPr lang="en-US" sz="2200" dirty="0" smtClean="0"/>
              <a:t>.</a:t>
            </a:r>
          </a:p>
          <a:p>
            <a:pPr marL="236538" indent="-176213">
              <a:lnSpc>
                <a:spcPct val="150000"/>
              </a:lnSpc>
              <a:buNone/>
              <a:tabLst>
                <a:tab pos="633413" algn="l"/>
              </a:tabLst>
            </a:pPr>
            <a:r>
              <a:rPr lang="en-US" sz="2200" dirty="0" smtClean="0"/>
              <a:t>	  6)   Performing </a:t>
            </a:r>
            <a:r>
              <a:rPr lang="en-US" sz="2200" u="sng" dirty="0" smtClean="0"/>
              <a:t>Expansion</a:t>
            </a:r>
            <a:r>
              <a:rPr lang="en-US" sz="2200" dirty="0" smtClean="0"/>
              <a:t> of a Model Statement.</a:t>
            </a:r>
          </a:p>
          <a:p>
            <a:pPr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Overview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57800"/>
          </a:xfrm>
        </p:spPr>
        <p:txBody>
          <a:bodyPr/>
          <a:lstStyle/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u="sng" dirty="0" smtClean="0"/>
              <a:t>Identify</a:t>
            </a:r>
            <a:r>
              <a:rPr lang="en-US" dirty="0" smtClean="0"/>
              <a:t> the Information needed to perform a Task.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Design a suitable </a:t>
            </a:r>
            <a:r>
              <a:rPr lang="en-US" u="sng" dirty="0" smtClean="0"/>
              <a:t>data structure </a:t>
            </a:r>
            <a:r>
              <a:rPr lang="en-US" dirty="0" smtClean="0"/>
              <a:t>for recording the information.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Determining the processing needed for </a:t>
            </a:r>
            <a:r>
              <a:rPr lang="en-US" u="sng" dirty="0" smtClean="0"/>
              <a:t>obtaining and maintaining</a:t>
            </a:r>
            <a:r>
              <a:rPr lang="en-US" dirty="0" smtClean="0"/>
              <a:t> the information.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Determine the processing needed for </a:t>
            </a:r>
            <a:r>
              <a:rPr lang="en-US" u="sng" dirty="0" smtClean="0"/>
              <a:t>performing</a:t>
            </a:r>
            <a:r>
              <a:rPr lang="en-US" dirty="0" smtClean="0"/>
              <a:t> the task by using the recorded information.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 steps at Design Specification of each Task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458200" y="1828800"/>
            <a:ext cx="609600" cy="3581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e 6"/>
          <p:cNvSpPr/>
          <p:nvPr/>
        </p:nvSpPr>
        <p:spPr>
          <a:xfrm>
            <a:off x="0" y="1600200"/>
            <a:ext cx="609600" cy="381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66760" cy="64770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629400"/>
          </a:xfrm>
        </p:spPr>
        <p:txBody>
          <a:bodyPr>
            <a:normAutofit/>
          </a:bodyPr>
          <a:lstStyle/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1)   Recognizing a Macro Call.</a:t>
            </a:r>
            <a:endParaRPr lang="en-US" sz="2400" dirty="0" smtClean="0"/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A Macro call can be recognized by comparing the string found in the mnemonic field of a statement with the names of all the macros defined in a program.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</a:rPr>
              <a:t>Macro Name Table </a:t>
            </a:r>
            <a:r>
              <a:rPr lang="en-US" sz="2400" i="1" dirty="0" smtClean="0"/>
              <a:t>(MNT) </a:t>
            </a:r>
            <a:r>
              <a:rPr lang="en-US" sz="2400" dirty="0" smtClean="0"/>
              <a:t>is used to store the names of all the macros defined in a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6858000"/>
          </a:xfrm>
        </p:spPr>
        <p:txBody>
          <a:bodyPr>
            <a:normAutofit/>
          </a:bodyPr>
          <a:lstStyle/>
          <a:p>
            <a:pPr marL="640080" indent="-457200">
              <a:lnSpc>
                <a:spcPct val="150000"/>
              </a:lnSpc>
              <a:buSzPct val="100000"/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2)   Deciding values of the formal parameters.</a:t>
            </a:r>
            <a:endParaRPr lang="en-US" sz="2400" dirty="0" smtClean="0"/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The value of formal parameter is the corresponding 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C000"/>
                </a:solidFill>
              </a:rPr>
              <a:t>Actual parameter </a:t>
            </a:r>
            <a:r>
              <a:rPr lang="en-US" sz="2400" dirty="0" smtClean="0"/>
              <a:t>specified in a macro call 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/>
              <a:t>				or 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FFC000"/>
                </a:solidFill>
              </a:rPr>
              <a:t>Default Value </a:t>
            </a:r>
            <a:r>
              <a:rPr lang="en-US" sz="2400" dirty="0" smtClean="0"/>
              <a:t>specified in macro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6858000"/>
          </a:xfrm>
        </p:spPr>
        <p:txBody>
          <a:bodyPr>
            <a:normAutofit/>
          </a:bodyPr>
          <a:lstStyle/>
          <a:p>
            <a:pPr marL="640080" indent="-457200">
              <a:lnSpc>
                <a:spcPct val="150000"/>
              </a:lnSpc>
              <a:buSzPct val="100000"/>
              <a:buNone/>
            </a:pPr>
            <a:r>
              <a:rPr lang="en-US" sz="2400" b="1" i="1" dirty="0" smtClean="0">
                <a:solidFill>
                  <a:srgbClr val="FFC000"/>
                </a:solidFill>
              </a:rPr>
              <a:t>Parameter Default Table</a:t>
            </a:r>
            <a:r>
              <a:rPr lang="en-US" sz="2400" b="1" dirty="0" smtClean="0"/>
              <a:t> </a:t>
            </a:r>
            <a:r>
              <a:rPr lang="en-US" sz="2400" dirty="0" smtClean="0"/>
              <a:t>(PDT) is used to store the values of the default parameters.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The values are stored in the following form: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/>
              <a:t>	(&lt;Formal Parameter Name&gt;,&lt;Default Value&gt;) 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Once the values of the Formal Parameters are determined, the Preprocessor can store them in a table called 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2400" b="1" i="1" dirty="0" smtClean="0">
                <a:solidFill>
                  <a:srgbClr val="FFC000"/>
                </a:solidFill>
              </a:rPr>
              <a:t> Actual Parameter Table</a:t>
            </a:r>
            <a:r>
              <a:rPr lang="en-US" sz="2400" b="1" dirty="0" smtClean="0"/>
              <a:t> </a:t>
            </a:r>
            <a:r>
              <a:rPr lang="en-US" sz="2400" dirty="0" smtClean="0"/>
              <a:t>(APT). 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The values are stored in the following form: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/>
              <a:t>	(&lt;Formal Parameter Name&gt;,&lt;Value&gt;)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66760" cy="64770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629400"/>
          </a:xfrm>
        </p:spPr>
        <p:txBody>
          <a:bodyPr/>
          <a:lstStyle/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3)   Maintaining values of expansion time variables</a:t>
            </a:r>
            <a:endParaRPr lang="en-US" sz="2400" dirty="0" smtClean="0"/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</a:rPr>
              <a:t>Expansion time Variables’ Table </a:t>
            </a:r>
            <a:r>
              <a:rPr lang="en-US" sz="2400" dirty="0" smtClean="0"/>
              <a:t>(EVT) is used to store the values of expansion time variables.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The table would contain the pairs of the form 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	(&lt;Expansion time Variable Name&gt;,&lt;Value&gt;)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75488" indent="-457200">
              <a:lnSpc>
                <a:spcPct val="150000"/>
              </a:lnSpc>
              <a:buSzPct val="100000"/>
              <a:buNone/>
            </a:pPr>
            <a:endPara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66760" cy="64770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76200"/>
            <a:ext cx="8763000" cy="6629400"/>
          </a:xfrm>
        </p:spPr>
        <p:txBody>
          <a:bodyPr>
            <a:normAutofit fontScale="85000" lnSpcReduction="10000"/>
          </a:bodyPr>
          <a:lstStyle/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4)   Organizing Expansion Time Control Flow</a:t>
            </a:r>
            <a:endParaRPr lang="en-US" sz="2400" dirty="0" smtClean="0"/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Expansion Time Control flow determines  following: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en-US" sz="2400" b="1" dirty="0" smtClean="0"/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b="1" dirty="0" smtClean="0"/>
              <a:t>when</a:t>
            </a:r>
            <a:r>
              <a:rPr lang="en-US" sz="2400" dirty="0" smtClean="0"/>
              <a:t> a model statement or a Preprocessor statement should be visited for expansion.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dirty="0" smtClean="0"/>
              <a:t>Macro Expansion Counter (</a:t>
            </a:r>
            <a:r>
              <a:rPr lang="en-US" sz="2400" b="1" dirty="0" smtClean="0">
                <a:solidFill>
                  <a:srgbClr val="FFC000"/>
                </a:solidFill>
              </a:rPr>
              <a:t>MEC</a:t>
            </a:r>
            <a:r>
              <a:rPr lang="en-US" sz="2400" dirty="0" smtClean="0"/>
              <a:t>) is used for this.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dirty="0" smtClean="0"/>
              <a:t>The Body of the code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in the Macro Definition </a:t>
            </a:r>
            <a:r>
              <a:rPr lang="en-US" sz="2400" dirty="0" smtClean="0"/>
              <a:t>should be accessible during Expansion.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b="1" i="1" dirty="0" smtClean="0">
                <a:solidFill>
                  <a:srgbClr val="FFC000"/>
                </a:solidFill>
              </a:rPr>
              <a:t>Macro Definition Table </a:t>
            </a:r>
            <a:r>
              <a:rPr lang="en-US" sz="2400" dirty="0" smtClean="0"/>
              <a:t>(MDT) stores the body of the code in such a way that each entry of the MDT stores one statement of the body  in the macro definition.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dirty="0" smtClean="0"/>
              <a:t>MNT entry of the macro points to the MDT entry occupied by the first statement in the body of the code.</a:t>
            </a:r>
          </a:p>
          <a:p>
            <a:pPr marL="475488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dirty="0" smtClean="0"/>
              <a:t>MDT can also point to entries in the MDT.</a:t>
            </a:r>
            <a:endPara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66760" cy="64770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629400"/>
          </a:xfrm>
        </p:spPr>
        <p:txBody>
          <a:bodyPr>
            <a:normAutofit/>
          </a:bodyPr>
          <a:lstStyle/>
          <a:p>
            <a:pPr marL="475488" indent="-457200">
              <a:lnSpc>
                <a:spcPct val="150000"/>
              </a:lnSpc>
              <a:buSzPct val="100000"/>
              <a:buAutoNum type="arabicParenR" startAt="5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Finding a Model Statement that defines a Sequencing Symbol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</a:rPr>
              <a:t>Sequencing Symbol Table </a:t>
            </a:r>
            <a:r>
              <a:rPr lang="en-US" sz="2400" dirty="0" smtClean="0"/>
              <a:t>(SST) is used to store this information during Macro Expansion.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The table contains the pair as follows: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(&lt;Sequencing Symbol Name&gt;,&lt;MDT entry</a:t>
            </a:r>
            <a:r>
              <a:rPr lang="en-US" sz="2400" b="1" dirty="0" smtClean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&gt;)</a:t>
            </a:r>
          </a:p>
          <a:p>
            <a:pPr marL="475488" indent="-457200">
              <a:lnSpc>
                <a:spcPct val="150000"/>
              </a:lnSpc>
              <a:buSzPct val="100000"/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	for every sequencing symbol.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This entry indicates that </a:t>
            </a:r>
            <a:r>
              <a:rPr lang="en-US" sz="2400" u="sng" dirty="0" smtClean="0">
                <a:solidFill>
                  <a:srgbClr val="FFC000"/>
                </a:solidFill>
              </a:rPr>
              <a:t>where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the statement defining sequencing symbol can be found in the MDT.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66760" cy="64770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629400"/>
          </a:xfrm>
        </p:spPr>
        <p:txBody>
          <a:bodyPr>
            <a:normAutofit fontScale="92500"/>
          </a:bodyPr>
          <a:lstStyle/>
          <a:p>
            <a:pPr marL="475488" indent="-457200">
              <a:lnSpc>
                <a:spcPct val="150000"/>
              </a:lnSpc>
              <a:buSzPct val="100000"/>
              <a:buAutoNum type="arabicParenR" startAt="6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Performing Expansion of a Model Statement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It involves a </a:t>
            </a:r>
            <a:r>
              <a:rPr lang="en-US" sz="2400" u="sng" dirty="0" smtClean="0"/>
              <a:t>lexical substitution </a:t>
            </a:r>
            <a:r>
              <a:rPr lang="en-US" sz="2400" dirty="0" smtClean="0"/>
              <a:t>for the parameters and expansion time variables used in it. </a:t>
            </a:r>
          </a:p>
          <a:p>
            <a:pPr marL="475488" indent="-4572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It contains following steps:</a:t>
            </a:r>
          </a:p>
          <a:p>
            <a:pPr marL="796925" indent="-280988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The Macro Expansion Counter (MEC) </a:t>
            </a:r>
            <a:r>
              <a:rPr lang="en-US" sz="2400" u="sng" dirty="0" smtClean="0">
                <a:solidFill>
                  <a:schemeClr val="tx1">
                    <a:lumMod val="95000"/>
                  </a:schemeClr>
                </a:solidFill>
              </a:rPr>
              <a:t>points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to the MDT entry that contains the Model Statement.</a:t>
            </a:r>
          </a:p>
          <a:p>
            <a:pPr marL="796925" indent="-280988" algn="ctr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Values of </a:t>
            </a:r>
            <a:r>
              <a:rPr lang="en-US" sz="2400" u="sng" dirty="0" smtClean="0">
                <a:solidFill>
                  <a:schemeClr val="tx1">
                    <a:lumMod val="95000"/>
                  </a:schemeClr>
                </a:solidFill>
              </a:rPr>
              <a:t>Formal Parameters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and </a:t>
            </a:r>
            <a:r>
              <a:rPr lang="en-US" sz="2400" u="sng" dirty="0" smtClean="0">
                <a:solidFill>
                  <a:schemeClr val="tx1">
                    <a:lumMod val="95000"/>
                  </a:schemeClr>
                </a:solidFill>
              </a:rPr>
              <a:t>Expansion Time Variables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are available in </a:t>
            </a:r>
          </a:p>
          <a:p>
            <a:pPr marL="796925" indent="-280988">
              <a:lnSpc>
                <a:spcPct val="150000"/>
              </a:lnSpc>
              <a:buSzPct val="100000"/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	the Actual Parameter Table and Expansion Time Variables’  Table, Respectively.</a:t>
            </a:r>
          </a:p>
          <a:p>
            <a:pPr marL="796925" indent="-280988">
              <a:lnSpc>
                <a:spcPct val="150000"/>
              </a:lnSpc>
              <a:buSzPct val="100000"/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3) The Model Statement that defines a sequencing symbol can be found by using the sequencing symbol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-22860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1) Alternation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flow of control during expansion.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4007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Two Features to alter flow of control </a:t>
            </a:r>
          </a:p>
          <a:p>
            <a:pPr marL="384048" lvl="1" indent="0">
              <a:lnSpc>
                <a:spcPct val="150000"/>
              </a:lnSpc>
              <a:buNone/>
            </a:pPr>
            <a:r>
              <a:rPr lang="en-US" sz="2200" dirty="0" smtClean="0"/>
              <a:t>1)  Expansion Time Sequencing </a:t>
            </a:r>
            <a:r>
              <a:rPr lang="en-US" sz="2200" u="sng" dirty="0" smtClean="0"/>
              <a:t>Symbols</a:t>
            </a:r>
          </a:p>
          <a:p>
            <a:pPr marL="384048" lvl="1" indent="0">
              <a:lnSpc>
                <a:spcPct val="150000"/>
              </a:lnSpc>
              <a:buNone/>
            </a:pPr>
            <a:r>
              <a:rPr lang="en-US" sz="2200" dirty="0" smtClean="0"/>
              <a:t>2)  Expansion Time Statements </a:t>
            </a:r>
            <a:r>
              <a:rPr lang="en-US" sz="2200" b="1" dirty="0" smtClean="0">
                <a:solidFill>
                  <a:srgbClr val="FFC000"/>
                </a:solidFill>
              </a:rPr>
              <a:t>AIF</a:t>
            </a:r>
            <a:r>
              <a:rPr lang="en-US" sz="2200" dirty="0" smtClean="0"/>
              <a:t>,  </a:t>
            </a:r>
            <a:r>
              <a:rPr lang="en-US" sz="2200" b="1" dirty="0" smtClean="0">
                <a:solidFill>
                  <a:srgbClr val="FF0000"/>
                </a:solidFill>
              </a:rPr>
              <a:t>AGO</a:t>
            </a:r>
            <a:r>
              <a:rPr lang="en-US" sz="2200" dirty="0" smtClean="0"/>
              <a:t> and 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ANOP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Sequencing Symbol (SS) Syntax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As SS is defined by putting it in the </a:t>
            </a:r>
            <a:r>
              <a:rPr lang="en-US" sz="2400" u="sng" dirty="0" smtClean="0"/>
              <a:t>label</a:t>
            </a:r>
            <a:r>
              <a:rPr lang="en-US" sz="2400" dirty="0" smtClean="0"/>
              <a:t> field of a statement in the macro body.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It is used as an operand in an AIF or AGO statement to designate the destination of an expansion time control Transfer.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u="sng" dirty="0" smtClean="0"/>
              <a:t>NOTE :</a:t>
            </a:r>
            <a:r>
              <a:rPr lang="en-US" sz="2400" dirty="0" smtClean="0"/>
              <a:t> It  never  appears in the expanded form of a model statement.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723900" y="2819400"/>
            <a:ext cx="2476500" cy="609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indent="0" algn="ctr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&lt;Ordinary String &gt;</a:t>
            </a:r>
            <a:endParaRPr 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77240" y="1905000"/>
            <a:ext cx="7543800" cy="914400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Data Structures</a:t>
            </a:r>
            <a:endParaRPr lang="en-US" sz="5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0"/>
            <a:ext cx="8915400" cy="70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value of a formal parameter is needed while expanding a model statement using it. </a:t>
            </a:r>
          </a:p>
          <a:p>
            <a:pPr marL="18288" marR="0" lvl="0" indent="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MOVER	AREG,		&amp;ABC</a:t>
            </a:r>
          </a:p>
          <a:p>
            <a:pPr marL="274320" marR="0" lvl="0" indent="-256032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Let the pair (ABC, alpha) occupy entry #5 in APT.</a:t>
            </a:r>
          </a:p>
          <a:p>
            <a:pPr marL="274320" marR="0" lvl="0" indent="-256032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search in APT can be avoided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model statement appears as </a:t>
            </a:r>
          </a:p>
          <a:p>
            <a:pPr marL="18288" marR="0" lvl="0" indent="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MOVER	AREG,		(P , 5)</a:t>
            </a:r>
          </a:p>
          <a:p>
            <a:pPr marL="18288" marR="0" lvl="0" indent="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in the MDT, where (P , 5) stands for words ‘Parameter #5’.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400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Thus, Macro expansion can be made more efficient by storing an </a:t>
            </a:r>
            <a:r>
              <a:rPr lang="en-US" u="sng" dirty="0"/>
              <a:t>intermediate code</a:t>
            </a:r>
            <a:r>
              <a:rPr lang="en-US" dirty="0"/>
              <a:t> for a statement, rather than its source form, in the MDT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All parameter names could be replaced by pairs of the form </a:t>
            </a:r>
            <a:r>
              <a:rPr lang="en-US" b="1" dirty="0" smtClean="0">
                <a:solidFill>
                  <a:srgbClr val="FFC000"/>
                </a:solidFill>
              </a:rPr>
              <a:t>(P , n) </a:t>
            </a:r>
            <a:r>
              <a:rPr lang="en-US" dirty="0" smtClean="0"/>
              <a:t>in the model statements preprocessor statements </a:t>
            </a:r>
            <a:r>
              <a:rPr lang="en-US" dirty="0"/>
              <a:t>s</a:t>
            </a:r>
            <a:r>
              <a:rPr lang="en-US" dirty="0" smtClean="0"/>
              <a:t>tored in MDT.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Thus, the name of a parameter in APT table is no longer used during Macro Expansion.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Instead of using </a:t>
            </a: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APT</a:t>
            </a:r>
            <a:r>
              <a:rPr lang="en-US" dirty="0" smtClean="0"/>
              <a:t>, which contained pairs of the form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(&lt;Formal Parameter Name&gt;, &lt;value&gt;),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we can use another table </a:t>
            </a: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APTAB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which contains only values of the parameter.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40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Thus, for converting the statement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 MOVER	AREG,		&amp;ABC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into the intermediate code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 MOVER	AREG,		(P , 5)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numbers have to be assigned to all parameters of a Macro.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rgbClr val="FFC000"/>
                </a:solidFill>
              </a:rPr>
              <a:t>Parameter Name Table </a:t>
            </a:r>
            <a:r>
              <a:rPr lang="en-US" sz="2000" dirty="0" smtClean="0"/>
              <a:t>(PNTAB) can be used this purpose.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Parameter Names are entered in the same order in which they appear in the prototype statement of the Macro.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entry # of a parameter’s entry in the PNTAB would now be its ordinal number. This can be used in the intermediate code of the statement.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40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In short the effect of the information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(&lt;Formal Parameter Name&gt;,&lt;Value&gt;) in the </a:t>
            </a: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APT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table has been split into two tables:</a:t>
            </a:r>
          </a:p>
          <a:p>
            <a:pPr marL="841248" lvl="1" indent="-457200">
              <a:lnSpc>
                <a:spcPct val="150000"/>
              </a:lnSpc>
              <a:buSzPct val="80000"/>
              <a:buFont typeface="+mj-lt"/>
              <a:buAutoNum type="arabicParenR"/>
            </a:pP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PNTAB</a:t>
            </a:r>
            <a:r>
              <a:rPr lang="en-US" sz="2400" dirty="0" smtClean="0"/>
              <a:t> contains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Formal Parameter Names.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It is used while processing Macro Definition.</a:t>
            </a:r>
            <a:endParaRPr lang="en-US" sz="2400" u="sng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841248" lvl="1" indent="-457200">
              <a:lnSpc>
                <a:spcPct val="150000"/>
              </a:lnSpc>
              <a:buSzPct val="80000"/>
              <a:buFont typeface="+mj-lt"/>
              <a:buAutoNum type="arabicParenR"/>
            </a:pPr>
            <a:endParaRPr lang="en-US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41248" lvl="1" indent="-457200">
              <a:lnSpc>
                <a:spcPct val="150000"/>
              </a:lnSpc>
              <a:buSzPct val="80000"/>
              <a:buFont typeface="+mj-lt"/>
              <a:buAutoNum type="arabicParenR"/>
            </a:pP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APTAB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contains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values of Formal Parameters,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most of which are actual parameters and others are default.</a:t>
            </a:r>
          </a:p>
          <a:p>
            <a:pPr marL="841248" lvl="1" indent="-457200">
              <a:lnSpc>
                <a:spcPct val="150000"/>
              </a:lnSpc>
              <a:buSzPct val="80000"/>
              <a:buNone/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	It  is used during Macro Expansion.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40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Similar Analysis leads to splitting of Execution Time Variable’s Table (EVT)  into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EVNTAB and EVTAB.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And Splitting of Sequencing Symbol Table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(SST) into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	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SSNTAB and SSTAB.</a:t>
            </a:r>
          </a:p>
        </p:txBody>
      </p:sp>
      <p:sp>
        <p:nvSpPr>
          <p:cNvPr id="6" name="Down Arrow 5"/>
          <p:cNvSpPr/>
          <p:nvPr/>
        </p:nvSpPr>
        <p:spPr>
          <a:xfrm>
            <a:off x="685800" y="2514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85800" y="4648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686800" cy="640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Similar Analysis leads to splitting of Execution Time Variable’s Table 	(</a:t>
            </a:r>
            <a:r>
              <a:rPr lang="en-US" b="1" dirty="0" smtClean="0">
                <a:solidFill>
                  <a:srgbClr val="FFC000"/>
                </a:solidFill>
              </a:rPr>
              <a:t>EVT</a:t>
            </a:r>
            <a:r>
              <a:rPr lang="en-US" dirty="0" smtClean="0"/>
              <a:t>)  into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C000"/>
                </a:solidFill>
              </a:rPr>
              <a:t>EVNTAB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and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EVTAB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And Splitting of Sequencing Symbol Table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(</a:t>
            </a:r>
            <a:r>
              <a:rPr lang="en-US" b="1" dirty="0" smtClean="0">
                <a:solidFill>
                  <a:srgbClr val="FFC000"/>
                </a:solidFill>
              </a:rPr>
              <a:t>SST</a:t>
            </a:r>
            <a:r>
              <a:rPr lang="en-US" dirty="0" smtClean="0"/>
              <a:t>) into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	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C000"/>
                </a:solidFill>
              </a:rPr>
              <a:t>SSNTAB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and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FFC000"/>
                </a:solidFill>
              </a:rPr>
              <a:t>SSTAB</a:t>
            </a:r>
            <a:r>
              <a:rPr lang="en-US" dirty="0" smtClean="0"/>
              <a:t>.</a:t>
            </a:r>
          </a:p>
        </p:txBody>
      </p:sp>
      <p:sp>
        <p:nvSpPr>
          <p:cNvPr id="6" name="Down Arrow 5"/>
          <p:cNvSpPr/>
          <p:nvPr/>
        </p:nvSpPr>
        <p:spPr>
          <a:xfrm rot="2321911">
            <a:off x="797818" y="1263435"/>
            <a:ext cx="319790" cy="120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8970119">
            <a:off x="1952698" y="1231135"/>
            <a:ext cx="325964" cy="1271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321911">
            <a:off x="874018" y="4540032"/>
            <a:ext cx="319790" cy="120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8970119">
            <a:off x="2028898" y="4507732"/>
            <a:ext cx="325964" cy="1271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" y="1356360"/>
          <a:ext cx="8991600" cy="528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8200"/>
                <a:gridCol w="43434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Fields in Each Entry</a:t>
                      </a:r>
                      <a:endParaRPr lang="en-US" dirty="0"/>
                    </a:p>
                  </a:txBody>
                  <a:tcPr/>
                </a:tc>
              </a:tr>
              <a:tr h="21336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MNT</a:t>
                      </a:r>
                      <a:r>
                        <a:rPr lang="en-US" dirty="0" smtClean="0"/>
                        <a:t> (Macro Name Table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Macro Name,</a:t>
                      </a:r>
                    </a:p>
                    <a:p>
                      <a:pPr algn="l"/>
                      <a:r>
                        <a:rPr lang="en-US" dirty="0" smtClean="0"/>
                        <a:t>No. of Positional</a:t>
                      </a:r>
                      <a:r>
                        <a:rPr lang="en-US" baseline="0" dirty="0" smtClean="0"/>
                        <a:t> Parameters (#PP)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No. of Keyword</a:t>
                      </a:r>
                      <a:r>
                        <a:rPr lang="en-US" baseline="0" dirty="0" smtClean="0"/>
                        <a:t> Parameters (#KP)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No. of  Expansion Time Variables</a:t>
                      </a:r>
                      <a:r>
                        <a:rPr lang="en-US" baseline="0" dirty="0" smtClean="0"/>
                        <a:t> (#EV)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MDT Pointer (MDPT)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KPDTAB Pointer (KPDTP)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SSTAB pointer (SSTP)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PNTAB</a:t>
                      </a:r>
                      <a:r>
                        <a:rPr lang="en-US" dirty="0" smtClean="0"/>
                        <a:t> (Parameter</a:t>
                      </a:r>
                      <a:r>
                        <a:rPr lang="en-US" baseline="0" dirty="0" smtClean="0"/>
                        <a:t> Name Table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EVNTAB</a:t>
                      </a:r>
                      <a:r>
                        <a:rPr lang="en-US" dirty="0" smtClean="0"/>
                        <a:t> (</a:t>
                      </a:r>
                      <a:r>
                        <a:rPr lang="en-US" sz="1400" dirty="0" smtClean="0"/>
                        <a:t>Expansion Time Variables’ Name Table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Expansion Time Variable Name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SSNTAB</a:t>
                      </a:r>
                      <a:r>
                        <a:rPr lang="en-US" dirty="0" smtClean="0"/>
                        <a:t> (</a:t>
                      </a:r>
                      <a:r>
                        <a:rPr lang="en-US" sz="1600" dirty="0" smtClean="0"/>
                        <a:t>Sequencing</a:t>
                      </a:r>
                      <a:r>
                        <a:rPr lang="en-US" sz="1600" baseline="0" dirty="0" smtClean="0"/>
                        <a:t> Symbol Name Table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Symbol Name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KPDTAB</a:t>
                      </a:r>
                      <a:r>
                        <a:rPr lang="en-US" dirty="0" smtClean="0"/>
                        <a:t> (</a:t>
                      </a:r>
                      <a:r>
                        <a:rPr lang="en-US" sz="1400" dirty="0" smtClean="0"/>
                        <a:t>Keyword</a:t>
                      </a:r>
                      <a:r>
                        <a:rPr lang="en-US" sz="1400" baseline="0" dirty="0" smtClean="0"/>
                        <a:t> Parameter Default  Table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Parameter Name, Default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algn="ctr"/>
            <a:r>
              <a:rPr lang="en-US" sz="3200" b="1" dirty="0" smtClean="0"/>
              <a:t>Tables (or Data Structures) of </a:t>
            </a:r>
            <a:br>
              <a:rPr lang="en-US" sz="3200" b="1" dirty="0" smtClean="0"/>
            </a:br>
            <a:r>
              <a:rPr lang="en-US" sz="3200" b="1" dirty="0" smtClean="0"/>
              <a:t>Macro Preprocessor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76200" y="1295400"/>
          <a:ext cx="8991600" cy="3154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8200"/>
                <a:gridCol w="43434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Fields in Each Entry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MDT</a:t>
                      </a:r>
                      <a:r>
                        <a:rPr lang="en-US" dirty="0" smtClean="0"/>
                        <a:t> (Macro Definition Table)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Label, Opcode, Operands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APTAB</a:t>
                      </a:r>
                      <a:r>
                        <a:rPr lang="en-US" dirty="0" smtClean="0"/>
                        <a:t> (Actual Parameter</a:t>
                      </a:r>
                      <a:r>
                        <a:rPr lang="en-US" baseline="0" dirty="0" smtClean="0"/>
                        <a:t> Table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EVTAB</a:t>
                      </a:r>
                      <a:r>
                        <a:rPr lang="en-US" dirty="0" smtClean="0"/>
                        <a:t> (Expansion Time</a:t>
                      </a:r>
                      <a:r>
                        <a:rPr lang="en-US" baseline="0" dirty="0" smtClean="0"/>
                        <a:t> variables’ Table)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SSTAB</a:t>
                      </a:r>
                      <a:r>
                        <a:rPr lang="en-US" dirty="0" smtClean="0"/>
                        <a:t> (Sequencing</a:t>
                      </a:r>
                      <a:r>
                        <a:rPr lang="en-US" baseline="0" dirty="0" smtClean="0"/>
                        <a:t> Symbol Table)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MDT entry 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0" y="1981200"/>
            <a:ext cx="731520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a </a:t>
            </a:r>
          </a:p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Macro Assembler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64770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Syntax</a:t>
            </a:r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Expression is a relational Expression, involving Ordinary string, Formal Parameter and their Attributes, and Expansion Time Variables.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Expression is True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Expansion Time Control is transferred to the 			      	statement that contains &lt;Sequencing Symbol&gt; 			     	 in its label field.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Expression is False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Expansion Time Control flow is not altered.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Ex:  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AIF</a:t>
            </a:r>
            <a:r>
              <a:rPr lang="en-US" b="1" dirty="0" smtClean="0">
                <a:solidFill>
                  <a:schemeClr val="bg1"/>
                </a:solidFill>
              </a:rPr>
              <a:t> 		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’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rgbClr val="FFFF00"/>
                </a:solidFill>
              </a:rPr>
              <a:t>&amp;A    EQ    1 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.NEXT</a:t>
            </a:r>
          </a:p>
          <a:p>
            <a:pPr marL="475488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If  Length of &amp;A is equal to 1 then go to  the statement marked as .NEXT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AIF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54102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indent="0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AIF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( </a:t>
            </a:r>
            <a:r>
              <a:rPr lang="en-US" b="1" dirty="0" smtClean="0">
                <a:solidFill>
                  <a:schemeClr val="bg1"/>
                </a:solidFill>
              </a:rPr>
              <a:t>&lt; Expression&gt;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&lt;Sequencing Symbol&gt;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1"/>
            <a:ext cx="8458200" cy="51053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A macro processor is functionally </a:t>
            </a:r>
            <a:r>
              <a:rPr lang="en-IN" sz="2400" b="1" dirty="0" smtClean="0">
                <a:solidFill>
                  <a:srgbClr val="FFC000"/>
                </a:solidFill>
              </a:rPr>
              <a:t>independent</a:t>
            </a:r>
            <a:r>
              <a:rPr lang="en-IN" sz="2400" dirty="0" smtClean="0"/>
              <a:t> of the assembler, and the output of the macro processor will be a part of the input into the assembler.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A macro processor, similar to any other assembler, scans and processes statements.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Often, the use of a </a:t>
            </a:r>
            <a:r>
              <a:rPr lang="en-IN" sz="2400" b="1" dirty="0" smtClean="0">
                <a:solidFill>
                  <a:srgbClr val="FFC000"/>
                </a:solidFill>
              </a:rPr>
              <a:t>separate macro processor </a:t>
            </a:r>
            <a:r>
              <a:rPr lang="en-IN" sz="2400" dirty="0" smtClean="0"/>
              <a:t>for handling macro instructions leads to </a:t>
            </a:r>
            <a:r>
              <a:rPr lang="en-IN" sz="2400" b="1" dirty="0" smtClean="0">
                <a:solidFill>
                  <a:srgbClr val="FFC000"/>
                </a:solidFill>
              </a:rPr>
              <a:t>less efficient </a:t>
            </a:r>
            <a:r>
              <a:rPr lang="en-IN" sz="2400" dirty="0" smtClean="0"/>
              <a:t>program translation because many functions are duplicated by the assembler and macro processor.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 smtClean="0"/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of Macro Assembler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26670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/>
              <a:t>To overcome efficiency issues and avoid duplicate work by the assembler, the </a:t>
            </a:r>
            <a:r>
              <a:rPr lang="en-IN" sz="2400" b="1" dirty="0" smtClean="0">
                <a:solidFill>
                  <a:srgbClr val="7DE3FF"/>
                </a:solidFill>
              </a:rPr>
              <a:t>macro processor is generally implemented within pass 1 of the assembler</a:t>
            </a:r>
            <a:r>
              <a:rPr lang="en-IN" sz="2400" b="1" dirty="0" smtClean="0"/>
              <a:t>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2362200"/>
            <a:ext cx="86868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“The integration of macro processor and assembler is often referred to as macro assembler”.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3962400"/>
            <a:ext cx="8686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Such implementations will help in eliminating the overheads of creating intermediate files, thus improving the performance of integration by combining similar functions.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It ensures that many functions need not be implemented </a:t>
            </a:r>
            <a:r>
              <a:rPr lang="en-IN" sz="2400" b="1" dirty="0" smtClean="0">
                <a:solidFill>
                  <a:srgbClr val="FFFF00"/>
                </a:solidFill>
              </a:rPr>
              <a:t>twice</a:t>
            </a:r>
            <a:r>
              <a:rPr lang="en-IN" sz="2400" dirty="0" smtClean="0"/>
              <a:t>.</a:t>
            </a:r>
          </a:p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Results in fewer </a:t>
            </a:r>
            <a:r>
              <a:rPr lang="en-IN" sz="2400" b="1" dirty="0" smtClean="0">
                <a:solidFill>
                  <a:srgbClr val="FFFF00"/>
                </a:solidFill>
              </a:rPr>
              <a:t>overheads</a:t>
            </a:r>
            <a:r>
              <a:rPr lang="en-IN" sz="2400" dirty="0" smtClean="0"/>
              <a:t> because many functions are combined and do not need to create intermediate (temporary) files.</a:t>
            </a:r>
          </a:p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It offers more </a:t>
            </a:r>
            <a:r>
              <a:rPr lang="en-IN" sz="2400" b="1" dirty="0" smtClean="0">
                <a:solidFill>
                  <a:srgbClr val="FFFF00"/>
                </a:solidFill>
              </a:rPr>
              <a:t>flexibility</a:t>
            </a:r>
            <a:r>
              <a:rPr lang="en-IN" sz="2400" dirty="0" smtClean="0"/>
              <a:t> in programming and allows the use of all assembler features in combination with macros.</a:t>
            </a:r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Advantages of Macro Assembler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 marL="475488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The resulting pass by </a:t>
            </a:r>
            <a:r>
              <a:rPr lang="en-IN" sz="2400" b="1" dirty="0" smtClean="0">
                <a:solidFill>
                  <a:srgbClr val="FFFF00"/>
                </a:solidFill>
              </a:rPr>
              <a:t>combining macro processing and pass 1 </a:t>
            </a:r>
            <a:r>
              <a:rPr lang="en-IN" sz="2400" dirty="0" smtClean="0"/>
              <a:t>of the assembler may be </a:t>
            </a:r>
            <a:r>
              <a:rPr lang="en-IN" sz="2400" b="1" dirty="0" smtClean="0">
                <a:solidFill>
                  <a:srgbClr val="FFFF00"/>
                </a:solidFill>
              </a:rPr>
              <a:t>too large </a:t>
            </a:r>
            <a:r>
              <a:rPr lang="en-IN" sz="2400" dirty="0" smtClean="0"/>
              <a:t>and sometimes suffer from core memory problems.</a:t>
            </a:r>
          </a:p>
          <a:p>
            <a:pPr marL="475488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The combination of macro processor pass 0 and pass I may sometimes increase the </a:t>
            </a:r>
            <a:r>
              <a:rPr lang="en-IN" sz="2400" b="1" dirty="0" smtClean="0">
                <a:solidFill>
                  <a:srgbClr val="FFFF00"/>
                </a:solidFill>
              </a:rPr>
              <a:t>complexity</a:t>
            </a:r>
            <a:r>
              <a:rPr lang="en-IN" sz="2400" dirty="0" smtClean="0"/>
              <a:t> of program translation, which is not desired.</a:t>
            </a:r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Disadvantages of Macro Assembler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0" y="1981200"/>
            <a:ext cx="731520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Functions of Macro Processor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Identifies macro definitions and calls.</a:t>
            </a:r>
          </a:p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Determines formal parameters and their values.</a:t>
            </a:r>
          </a:p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Keeps track of the values of expansion time variables and sequencing symbols declared in a macro.</a:t>
            </a:r>
          </a:p>
          <a:p>
            <a:pPr marL="475488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Handles expansion time control flow and performs expansion of model statements.</a:t>
            </a:r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Functions of Macro Processor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90600" y="1371600"/>
            <a:ext cx="731520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 </a:t>
            </a:r>
          </a:p>
          <a:p>
            <a:pPr algn="ctr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of Macro Processor</a:t>
            </a:r>
            <a:endParaRPr lang="en-IN" sz="4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IN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3657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most highlighted key issues of a macro processing design are as follows:</a:t>
            </a:r>
          </a:p>
          <a:p>
            <a:pPr>
              <a:buNone/>
            </a:pPr>
            <a:endParaRPr lang="en-IN" sz="2400" dirty="0" smtClean="0"/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b="1" dirty="0" smtClean="0">
                <a:solidFill>
                  <a:srgbClr val="FFC000"/>
                </a:solidFill>
              </a:rPr>
              <a:t>Flexible data structures and databases</a:t>
            </a:r>
            <a:endParaRPr lang="en-IN" sz="2400" dirty="0" smtClean="0"/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b="1" dirty="0" smtClean="0">
                <a:solidFill>
                  <a:srgbClr val="FFC000"/>
                </a:solidFill>
              </a:rPr>
              <a:t>Attributes of macro arguments</a:t>
            </a:r>
            <a:endParaRPr lang="en-IN" sz="2400" b="1" dirty="0" smtClean="0"/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b="1" dirty="0" smtClean="0">
                <a:solidFill>
                  <a:srgbClr val="FFC000"/>
                </a:solidFill>
              </a:rPr>
              <a:t>Default arguments</a:t>
            </a:r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b="1" dirty="0" smtClean="0">
                <a:solidFill>
                  <a:srgbClr val="FFC000"/>
                </a:solidFill>
              </a:rPr>
              <a:t>Numeric values of arguments</a:t>
            </a:r>
          </a:p>
          <a:p>
            <a:pPr marL="475488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b="1" dirty="0" smtClean="0">
                <a:solidFill>
                  <a:srgbClr val="FFC000"/>
                </a:solidFill>
              </a:rPr>
              <a:t>Comments in macros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858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 of Macro Processor</a:t>
            </a:r>
            <a:endParaRPr lang="en-IN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most highlighted key issues of a macro processing design are as follows: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C000"/>
                </a:solidFill>
              </a:rPr>
              <a:t>Flexible data structures and databases</a:t>
            </a:r>
            <a:r>
              <a:rPr lang="en-IN" sz="2400" b="1" dirty="0" smtClean="0"/>
              <a:t>: </a:t>
            </a:r>
            <a:r>
              <a:rPr lang="en-IN" sz="2400" dirty="0" smtClean="0"/>
              <a:t>They should maintain several data structures to</a:t>
            </a:r>
            <a:r>
              <a:rPr lang="en-IN" sz="2400" b="1" dirty="0" smtClean="0"/>
              <a:t> </a:t>
            </a:r>
            <a:r>
              <a:rPr lang="en-IN" sz="2400" dirty="0" smtClean="0"/>
              <a:t>keep track of locations, nesting structures, values of formal and positional parameters, and other important information concerning the source program.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C000"/>
                </a:solidFill>
              </a:rPr>
              <a:t>Attributes of macro arguments</a:t>
            </a:r>
            <a:r>
              <a:rPr lang="en-IN" sz="2400" b="1" dirty="0" smtClean="0"/>
              <a:t>: </a:t>
            </a:r>
            <a:r>
              <a:rPr lang="en-IN" sz="2400" dirty="0" smtClean="0"/>
              <a:t>Macro arguments used for expansion have attributes.</a:t>
            </a:r>
            <a:r>
              <a:rPr lang="en-IN" sz="2400" b="1" dirty="0" smtClean="0"/>
              <a:t> </a:t>
            </a:r>
            <a:r>
              <a:rPr lang="en-IN" sz="2400" dirty="0" smtClean="0"/>
              <a:t>These attributes include count, type, length, integer, scaling, and number attributes. Attributes can be used to make decisions each time a macro is expanded. Note that attributes are unknown at the time of macro definition and are known only when the macro is expanded.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858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 of Macro Processor</a:t>
            </a:r>
            <a:endParaRPr lang="en-IN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C000"/>
                </a:solidFill>
              </a:rPr>
              <a:t>Default arguments</a:t>
            </a:r>
            <a:r>
              <a:rPr lang="en-IN" sz="2400" b="1" dirty="0" smtClean="0"/>
              <a:t>: </a:t>
            </a:r>
            <a:r>
              <a:rPr lang="en-IN" sz="2400" dirty="0" smtClean="0"/>
              <a:t>Many assemblers allow use of default arguments. This means when the</a:t>
            </a:r>
            <a:r>
              <a:rPr lang="en-IN" sz="2400" b="1" dirty="0" smtClean="0"/>
              <a:t> </a:t>
            </a:r>
            <a:r>
              <a:rPr lang="en-IN" sz="2400" dirty="0" smtClean="0"/>
              <a:t>actual argument that binds the formal argument is null in a certain expansion, the argument will be bound to default value specified in the definition.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C000"/>
                </a:solidFill>
              </a:rPr>
              <a:t>Numeric values of arguments</a:t>
            </a:r>
            <a:r>
              <a:rPr lang="en-IN" sz="2400" b="1" dirty="0" smtClean="0"/>
              <a:t>: </a:t>
            </a:r>
            <a:r>
              <a:rPr lang="en-IN" sz="2400" dirty="0" smtClean="0"/>
              <a:t>Although most macro processors treat arguments normally</a:t>
            </a:r>
            <a:r>
              <a:rPr lang="en-IN" sz="2400" b="1" dirty="0" smtClean="0"/>
              <a:t> </a:t>
            </a:r>
            <a:r>
              <a:rPr lang="en-IN" sz="2400" dirty="0" smtClean="0"/>
              <a:t>as strings. Some assemblers, optionally allow using the value, rather than the name of the argument.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C000"/>
                </a:solidFill>
              </a:rPr>
              <a:t>Comments in macros</a:t>
            </a:r>
            <a:r>
              <a:rPr lang="en-IN" sz="2400" b="1" dirty="0" smtClean="0"/>
              <a:t>: </a:t>
            </a:r>
            <a:r>
              <a:rPr lang="en-IN" sz="2400" dirty="0" smtClean="0"/>
              <a:t>Comments are printed with macro definition, but they might or might</a:t>
            </a:r>
            <a:r>
              <a:rPr lang="en-IN" sz="2400" b="1" dirty="0" smtClean="0"/>
              <a:t> </a:t>
            </a:r>
            <a:r>
              <a:rPr lang="en-IN" sz="2400" dirty="0" smtClean="0"/>
              <a:t>not be with each expansion. Some comments are meant only for definitions, while some are expected in the expanded code.</a:t>
            </a:r>
          </a:p>
          <a:p>
            <a:pPr marL="475488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85800" y="-76200"/>
            <a:ext cx="9052560" cy="990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 of Macro Processor</a:t>
            </a:r>
            <a:endParaRPr lang="en-IN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1143001"/>
            <a:ext cx="8763000" cy="5333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Syntax</a:t>
            </a:r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It is Unconditional Jump.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Without checking any condition , the control transfers to the label mentioned as  &lt; Sequencing Symbol &gt; in its Label field.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Ex:  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AGO	.NEXT</a:t>
            </a:r>
          </a:p>
          <a:p>
            <a:pPr marL="475488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Go to  the statement marked as .NEXT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62000" y="762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AGO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54102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AGO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&lt;Sequencing Symbol&gt;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1"/>
            <a:ext cx="8763000" cy="6172199"/>
          </a:xfrm>
        </p:spPr>
        <p:txBody>
          <a:bodyPr>
            <a:normAutofit/>
          </a:bodyPr>
          <a:lstStyle/>
          <a:p>
            <a:pPr marL="475488" indent="-457200">
              <a:buSzPct val="80000"/>
              <a:buFont typeface="+mj-lt"/>
              <a:buAutoNum type="arabicParenR"/>
            </a:pPr>
            <a:endParaRPr lang="en-US" sz="1800" dirty="0" smtClean="0">
              <a:latin typeface="Comic Sans MS" pitchFamily="66" charset="0"/>
            </a:endParaRPr>
          </a:p>
          <a:p>
            <a:pPr marL="475488" indent="-457200">
              <a:buSzPct val="80000"/>
              <a:buFont typeface="+mj-lt"/>
              <a:buAutoNum type="arabicParenR"/>
            </a:pPr>
            <a:r>
              <a:rPr lang="en-US" sz="1800" dirty="0" smtClean="0">
                <a:latin typeface="Comic Sans MS" pitchFamily="66" charset="0"/>
              </a:rPr>
              <a:t>What is a Macro. Explain Macro Expansion in Detail.</a:t>
            </a:r>
          </a:p>
          <a:p>
            <a:pPr marL="475488" indent="-457200">
              <a:buSzPct val="80000"/>
              <a:buFont typeface="+mj-lt"/>
              <a:buAutoNum type="arabicParenR"/>
            </a:pPr>
            <a:r>
              <a:rPr lang="en-US" sz="1800" dirty="0" smtClean="0">
                <a:latin typeface="Comic Sans MS" pitchFamily="66" charset="0"/>
              </a:rPr>
              <a:t>Explain Positional Parameter, Keyword Parameter and Default Value Parameter.</a:t>
            </a:r>
          </a:p>
          <a:p>
            <a:pPr marL="475488" indent="-457200">
              <a:buSzPct val="80000"/>
              <a:buFont typeface="+mj-lt"/>
              <a:buAutoNum type="arabicParenR"/>
            </a:pPr>
            <a:r>
              <a:rPr lang="en-US" sz="1800" dirty="0" smtClean="0">
                <a:latin typeface="Comic Sans MS" pitchFamily="66" charset="0"/>
              </a:rPr>
              <a:t>Explain Nested Macro Call with example.</a:t>
            </a:r>
          </a:p>
          <a:p>
            <a:pPr marL="475488" indent="-457200">
              <a:buSzPct val="80000"/>
              <a:buFont typeface="+mj-lt"/>
              <a:buAutoNum type="arabicParenR"/>
            </a:pPr>
            <a:r>
              <a:rPr lang="en-US" sz="1800" dirty="0" smtClean="0">
                <a:latin typeface="Comic Sans MS" pitchFamily="66" charset="0"/>
              </a:rPr>
              <a:t>Explain Expansion Time Variables,</a:t>
            </a:r>
          </a:p>
          <a:p>
            <a:pPr marL="475488" indent="-457200">
              <a:buSzPct val="80000"/>
              <a:buNone/>
            </a:pPr>
            <a:r>
              <a:rPr lang="en-US" sz="1800" dirty="0" smtClean="0">
                <a:latin typeface="Comic Sans MS" pitchFamily="66" charset="0"/>
              </a:rPr>
              <a:t>		       Expansion Time statements AIF, AGO, ANOP</a:t>
            </a:r>
          </a:p>
          <a:p>
            <a:pPr marL="475488" indent="-457200">
              <a:buSzPct val="80000"/>
              <a:buNone/>
            </a:pPr>
            <a:r>
              <a:rPr lang="en-US" sz="1800" dirty="0" smtClean="0">
                <a:latin typeface="Comic Sans MS" pitchFamily="66" charset="0"/>
              </a:rPr>
              <a:t>		       Expansion Time Loops. </a:t>
            </a:r>
          </a:p>
          <a:p>
            <a:pPr marL="475488" indent="-457200">
              <a:buSzPct val="80000"/>
              <a:buAutoNum type="arabicParenR" startAt="5"/>
            </a:pPr>
            <a:r>
              <a:rPr lang="en-US" sz="1800" dirty="0" smtClean="0">
                <a:latin typeface="Comic Sans MS" pitchFamily="66" charset="0"/>
              </a:rPr>
              <a:t>What is Macro Preprocessor. Steps of Macro Preprocessor Design.</a:t>
            </a:r>
          </a:p>
          <a:p>
            <a:pPr marL="475488" indent="-457200">
              <a:buSzPct val="80000"/>
              <a:buAutoNum type="arabicParenR" startAt="5"/>
            </a:pPr>
            <a:r>
              <a:rPr lang="en-US" sz="1800" dirty="0" smtClean="0">
                <a:latin typeface="Comic Sans MS" pitchFamily="66" charset="0"/>
              </a:rPr>
              <a:t>Explain Tasks and structures considered for the design of a Macro Preprocessor.</a:t>
            </a:r>
          </a:p>
          <a:p>
            <a:pPr marL="475488" indent="-457200">
              <a:buSzPct val="80000"/>
              <a:buAutoNum type="arabicParenR" startAt="5"/>
            </a:pPr>
            <a:r>
              <a:rPr lang="en-US" sz="1800" dirty="0" smtClean="0">
                <a:latin typeface="Comic Sans MS" pitchFamily="66" charset="0"/>
              </a:rPr>
              <a:t>Explain Data Structures for the Design of a Macro Preprocessor.</a:t>
            </a:r>
          </a:p>
          <a:p>
            <a:pPr marL="475488" indent="-457200">
              <a:buSzPct val="80000"/>
              <a:buAutoNum type="arabicParenR" startAt="5"/>
            </a:pPr>
            <a:r>
              <a:rPr lang="en-US" sz="1800" dirty="0" smtClean="0">
                <a:latin typeface="Comic Sans MS" pitchFamily="66" charset="0"/>
              </a:rPr>
              <a:t>Write a macro with parameters A, B , C, D and calculate A * B + C * D in AREG.</a:t>
            </a:r>
          </a:p>
          <a:p>
            <a:pPr marL="475488" indent="-457200">
              <a:buSzPct val="80000"/>
              <a:buAutoNum type="arabicParenR" startAt="9"/>
            </a:pPr>
            <a:r>
              <a:rPr lang="en-US" sz="1800" dirty="0" smtClean="0">
                <a:latin typeface="Comic Sans MS" pitchFamily="66" charset="0"/>
              </a:rPr>
              <a:t>Define a Macro taking Arguments A and B as parameters to compute </a:t>
            </a:r>
          </a:p>
          <a:p>
            <a:pPr marL="475488" indent="-457200">
              <a:buSzPct val="80000"/>
              <a:buNone/>
            </a:pPr>
            <a:r>
              <a:rPr lang="en-US" sz="1800" dirty="0" smtClean="0">
                <a:latin typeface="Comic Sans MS" pitchFamily="66" charset="0"/>
              </a:rPr>
              <a:t>	A = A * B + B * B + A + B.</a:t>
            </a:r>
          </a:p>
          <a:p>
            <a:pPr marL="475488" indent="-457200">
              <a:buSzPct val="80000"/>
              <a:buAutoNum type="arabicParenR" startAt="10"/>
            </a:pPr>
            <a:r>
              <a:rPr lang="en-US" sz="1800" dirty="0" smtClean="0">
                <a:latin typeface="Comic Sans MS" pitchFamily="66" charset="0"/>
              </a:rPr>
              <a:t>Compare features of subroutine and Macro.</a:t>
            </a:r>
          </a:p>
          <a:p>
            <a:pPr marL="475488" indent="-457200">
              <a:buSzPct val="80000"/>
              <a:buAutoNum type="arabicParenR" startAt="10"/>
            </a:pPr>
            <a:r>
              <a:rPr lang="en-US" sz="1800" dirty="0" smtClean="0">
                <a:latin typeface="Comic Sans MS" pitchFamily="66" charset="0"/>
              </a:rPr>
              <a:t>Design of macro assembler</a:t>
            </a:r>
          </a:p>
          <a:p>
            <a:pPr marL="475488" indent="-457200">
              <a:buSzPct val="80000"/>
              <a:buFont typeface="+mj-lt"/>
              <a:buAutoNum type="arabicParenR"/>
            </a:pPr>
            <a:endParaRPr lang="en-US" sz="1800" dirty="0" smtClean="0">
              <a:latin typeface="Comic Sans MS" pitchFamily="66" charset="0"/>
            </a:endParaRPr>
          </a:p>
          <a:p>
            <a:pPr marL="475488" indent="-457200">
              <a:buSzPct val="80000"/>
              <a:buFont typeface="+mj-lt"/>
              <a:buAutoNum type="arabicParenR"/>
            </a:pPr>
            <a:endParaRPr lang="en-US" sz="1800" dirty="0" smtClean="0">
              <a:latin typeface="Comic Sans MS" pitchFamily="66" charset="0"/>
            </a:endParaRPr>
          </a:p>
          <a:p>
            <a:pPr marL="475488" indent="-457200">
              <a:buSzPct val="80000"/>
              <a:buFont typeface="+mj-lt"/>
              <a:buAutoNum type="arabicParenR"/>
            </a:pP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914400"/>
          </a:xfrm>
        </p:spPr>
        <p:txBody>
          <a:bodyPr/>
          <a:lstStyle/>
          <a:p>
            <a:pPr algn="ctr"/>
            <a:r>
              <a:rPr lang="en-US" sz="3200" b="1" dirty="0" smtClean="0"/>
              <a:t>Important Questions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14F3B-CE91-4566-AA91-0FDC81C7411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4876800" cy="990600"/>
          </a:xfrm>
        </p:spPr>
        <p:txBody>
          <a:bodyPr/>
          <a:lstStyle/>
          <a:p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 YOU</a:t>
            </a:r>
            <a:endParaRPr lang="en-IN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172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 smtClean="0"/>
              <a:t>Syntax</a:t>
            </a:r>
          </a:p>
          <a:p>
            <a:pPr>
              <a:lnSpc>
                <a:spcPct val="200000"/>
              </a:lnSpc>
              <a:buNone/>
            </a:pPr>
            <a:endParaRPr lang="en-US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 smtClean="0"/>
              <a:t>No operation.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 smtClean="0"/>
              <a:t>It simply has the effect of </a:t>
            </a:r>
            <a:r>
              <a:rPr lang="en-US" sz="1800" u="sng" dirty="0" smtClean="0"/>
              <a:t>Defining</a:t>
            </a:r>
            <a:r>
              <a:rPr lang="en-US" sz="1800" dirty="0" smtClean="0"/>
              <a:t> the Sequencing Symbol (Label).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 smtClean="0"/>
              <a:t>It is inserted prior to a statement in the macro definition to which Expansion-Time Control flow is to be transferred if that statement has another symbol in its label field.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 smtClean="0"/>
              <a:t>ANOP Statement doesn’t appear in the expanded code of a Macro Call.  </a:t>
            </a:r>
          </a:p>
          <a:p>
            <a:pPr>
              <a:spcAft>
                <a:spcPts val="500"/>
              </a:spcAft>
              <a:buFont typeface="Wingdings" pitchFamily="2" charset="2"/>
              <a:buChar char="q"/>
            </a:pPr>
            <a:r>
              <a:rPr lang="en-US" sz="1800" dirty="0" smtClean="0"/>
              <a:t>Ex:  </a:t>
            </a:r>
          </a:p>
          <a:p>
            <a:pPr>
              <a:spcAft>
                <a:spcPts val="500"/>
              </a:spcAft>
              <a:buNone/>
            </a:pP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.NEXT    	ANOP</a:t>
            </a:r>
          </a:p>
          <a:p>
            <a:pPr marL="475488" indent="-457200">
              <a:spcAft>
                <a:spcPts val="500"/>
              </a:spcAft>
              <a:buFont typeface="Wingdings" pitchFamily="2" charset="2"/>
              <a:buChar char="q"/>
            </a:pPr>
            <a:r>
              <a:rPr lang="en-US" sz="1800" dirty="0" smtClean="0"/>
              <a:t>Just defines a symbol marked as .NEXT</a:t>
            </a:r>
            <a:endParaRPr lang="en-US" sz="1800" b="1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85800" y="-762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ANOP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5410200" cy="609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&lt;Sequencing Symbol&gt;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ANOP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990601"/>
            <a:ext cx="8763000" cy="5333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Syntax</a:t>
            </a:r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It represents the information about the value of the Formal Parameter, i.e. it represents corresponding actual parameter.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The Type, Length and Size attributes have the names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Attributes can be used in Preprocessor Statements.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62000" y="3048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2) </a:t>
            </a: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Attributes of Formal Parameters</a:t>
            </a:r>
          </a:p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(T, L and S)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70866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&lt; Attribute Name &gt;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’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&lt; Formal Parameter Spec&gt;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058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4419600"/>
            <a:ext cx="8763000" cy="19050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If the Actual Parameter corresponding to the Formal Parameter has the length of  ‘1’, then Expansion Time Control is transferred to the statement having .NEXT in its Label Field. 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1 (Attributes of Formal Parameters)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762000"/>
            <a:ext cx="7696200" cy="3733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MACRO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DCL_CONST	&amp;A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AIF 		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b="1" dirty="0" smtClean="0">
                <a:solidFill>
                  <a:schemeClr val="bg1"/>
                </a:solidFill>
              </a:rPr>
              <a:t>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’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&amp;A    EQ    1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	</a:t>
            </a:r>
            <a:r>
              <a:rPr lang="en-US" b="1" dirty="0" smtClean="0">
                <a:solidFill>
                  <a:schemeClr val="bg1"/>
                </a:solidFill>
              </a:rPr>
              <a:t>.NEXT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-----------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-----------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.NEXT	-----------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-----------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MEND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058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5257800"/>
            <a:ext cx="8763000" cy="167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C000"/>
                </a:solidFill>
              </a:rPr>
              <a:t>This Macro calculates </a:t>
            </a:r>
            <a:r>
              <a:rPr lang="en-US" sz="1800" b="1" dirty="0" smtClean="0">
                <a:solidFill>
                  <a:srgbClr val="FFC000"/>
                </a:solidFill>
              </a:rPr>
              <a:t>A – B + C. </a:t>
            </a:r>
            <a:r>
              <a:rPr lang="en-US" sz="1800" dirty="0" smtClean="0">
                <a:solidFill>
                  <a:srgbClr val="FFC000"/>
                </a:solidFill>
              </a:rPr>
              <a:t>Result is transferred to AREG.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C000"/>
                </a:solidFill>
              </a:rPr>
              <a:t>IF A and B are same, then We need not to perform A – B, instead we need only to transfer C to AREG.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62000" y="-228600"/>
            <a:ext cx="899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2 (Use of AIF and AGO)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762000"/>
            <a:ext cx="8382000" cy="4419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MACRO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MY_MACRO	&amp;X, 	&amp;Y,	&amp;Z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AIF		(&amp;X     </a:t>
            </a:r>
            <a:r>
              <a:rPr lang="en-US" b="1" dirty="0" smtClean="0">
                <a:solidFill>
                  <a:schemeClr val="bg1"/>
                </a:solidFill>
              </a:rPr>
              <a:t>EQ</a:t>
            </a:r>
            <a:r>
              <a:rPr lang="en-US" b="1" dirty="0" smtClean="0">
                <a:solidFill>
                  <a:srgbClr val="0070C0"/>
                </a:solidFill>
              </a:rPr>
              <a:t>     &amp;Y)    	 .ONLYMOVER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MOVER		AREG, 	&amp;X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SUB		AREG,	&amp;Y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	ADD		AREG,	&amp;Z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		AGO		.OVER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.ONLYMOVER	MOVER		AREG,   &amp;Z</a:t>
            </a:r>
          </a:p>
          <a:p>
            <a:pPr marL="18288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.OVER		MEND	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58200" y="6553200"/>
            <a:ext cx="2133600" cy="304800"/>
          </a:xfrm>
        </p:spPr>
        <p:txBody>
          <a:bodyPr/>
          <a:lstStyle/>
          <a:p>
            <a:fld id="{E0A14F3B-CE91-4566-AA91-0FDC81C741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2767</TotalTime>
  <Words>2213</Words>
  <Application>Microsoft Office PowerPoint</Application>
  <PresentationFormat>On-screen Show (4:3)</PresentationFormat>
  <Paragraphs>436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Elemental</vt:lpstr>
      <vt:lpstr>     Chapter 4  Advanced Macro Facilities   From D. M. Dhamdhere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</vt:lpstr>
      <vt:lpstr>Slide 24</vt:lpstr>
      <vt:lpstr>Slide 25</vt:lpstr>
      <vt:lpstr> </vt:lpstr>
      <vt:lpstr> </vt:lpstr>
      <vt:lpstr> </vt:lpstr>
      <vt:lpstr> </vt:lpstr>
      <vt:lpstr>Data Structures</vt:lpstr>
      <vt:lpstr>Slide 31</vt:lpstr>
      <vt:lpstr>Slide 32</vt:lpstr>
      <vt:lpstr>Slide 33</vt:lpstr>
      <vt:lpstr>Slide 34</vt:lpstr>
      <vt:lpstr>Slide 35</vt:lpstr>
      <vt:lpstr>Slide 36</vt:lpstr>
      <vt:lpstr>Tables (or Data Structures) of  Macro Preprocessor</vt:lpstr>
      <vt:lpstr>Slide 38</vt:lpstr>
      <vt:lpstr>Slide 39</vt:lpstr>
      <vt:lpstr>Design of Macro Assembler</vt:lpstr>
      <vt:lpstr>Slide 41</vt:lpstr>
      <vt:lpstr>Advantages of Macro Assembler</vt:lpstr>
      <vt:lpstr>Disadvantages of Macro Assembler</vt:lpstr>
      <vt:lpstr>Slide 44</vt:lpstr>
      <vt:lpstr>Functions of Macro Processor</vt:lpstr>
      <vt:lpstr>Slide 46</vt:lpstr>
      <vt:lpstr>Design Issues of Macro Processor</vt:lpstr>
      <vt:lpstr>Design Issues of Macro Processor</vt:lpstr>
      <vt:lpstr>Design Issues of Macro Processor</vt:lpstr>
      <vt:lpstr>Important Questions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 Processors</dc:title>
  <dc:creator>Sheetal</dc:creator>
  <cp:lastModifiedBy>Staff</cp:lastModifiedBy>
  <cp:revision>658</cp:revision>
  <dcterms:created xsi:type="dcterms:W3CDTF">2014-02-11T17:31:16Z</dcterms:created>
  <dcterms:modified xsi:type="dcterms:W3CDTF">2019-09-05T02:50:29Z</dcterms:modified>
</cp:coreProperties>
</file>