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sldIdLst>
    <p:sldId id="256" r:id="rId2"/>
    <p:sldId id="258" r:id="rId3"/>
    <p:sldId id="392" r:id="rId4"/>
    <p:sldId id="412" r:id="rId5"/>
    <p:sldId id="393" r:id="rId6"/>
    <p:sldId id="355" r:id="rId7"/>
    <p:sldId id="289" r:id="rId8"/>
    <p:sldId id="261" r:id="rId9"/>
    <p:sldId id="264" r:id="rId10"/>
    <p:sldId id="357" r:id="rId11"/>
    <p:sldId id="358" r:id="rId12"/>
    <p:sldId id="290" r:id="rId13"/>
    <p:sldId id="260" r:id="rId14"/>
    <p:sldId id="263" r:id="rId15"/>
    <p:sldId id="265" r:id="rId16"/>
    <p:sldId id="266" r:id="rId17"/>
    <p:sldId id="267" r:id="rId18"/>
    <p:sldId id="293" r:id="rId19"/>
    <p:sldId id="359" r:id="rId20"/>
    <p:sldId id="269" r:id="rId21"/>
    <p:sldId id="360" r:id="rId22"/>
    <p:sldId id="361" r:id="rId23"/>
    <p:sldId id="362" r:id="rId24"/>
    <p:sldId id="270" r:id="rId25"/>
    <p:sldId id="271" r:id="rId26"/>
    <p:sldId id="273" r:id="rId27"/>
    <p:sldId id="275" r:id="rId28"/>
    <p:sldId id="276" r:id="rId29"/>
    <p:sldId id="278" r:id="rId30"/>
    <p:sldId id="364" r:id="rId31"/>
    <p:sldId id="365" r:id="rId32"/>
    <p:sldId id="387" r:id="rId33"/>
    <p:sldId id="292" r:id="rId34"/>
    <p:sldId id="386" r:id="rId35"/>
    <p:sldId id="291" r:id="rId36"/>
    <p:sldId id="282" r:id="rId37"/>
    <p:sldId id="367" r:id="rId38"/>
    <p:sldId id="286" r:id="rId39"/>
    <p:sldId id="402" r:id="rId40"/>
    <p:sldId id="287" r:id="rId41"/>
    <p:sldId id="300" r:id="rId42"/>
    <p:sldId id="371" r:id="rId43"/>
    <p:sldId id="369" r:id="rId44"/>
    <p:sldId id="370" r:id="rId45"/>
    <p:sldId id="303" r:id="rId46"/>
    <p:sldId id="372" r:id="rId47"/>
    <p:sldId id="304" r:id="rId48"/>
    <p:sldId id="305" r:id="rId49"/>
    <p:sldId id="385" r:id="rId50"/>
    <p:sldId id="403" r:id="rId51"/>
    <p:sldId id="373" r:id="rId52"/>
    <p:sldId id="374" r:id="rId53"/>
    <p:sldId id="315" r:id="rId54"/>
    <p:sldId id="316" r:id="rId55"/>
    <p:sldId id="326" r:id="rId56"/>
    <p:sldId id="375" r:id="rId57"/>
    <p:sldId id="376" r:id="rId58"/>
    <p:sldId id="307" r:id="rId59"/>
    <p:sldId id="308" r:id="rId60"/>
    <p:sldId id="309" r:id="rId61"/>
    <p:sldId id="310" r:id="rId62"/>
    <p:sldId id="312" r:id="rId63"/>
    <p:sldId id="398" r:id="rId64"/>
    <p:sldId id="395" r:id="rId65"/>
    <p:sldId id="377" r:id="rId66"/>
    <p:sldId id="318" r:id="rId67"/>
    <p:sldId id="320" r:id="rId68"/>
    <p:sldId id="321" r:id="rId69"/>
    <p:sldId id="317" r:id="rId70"/>
    <p:sldId id="400" r:id="rId71"/>
    <p:sldId id="322" r:id="rId72"/>
    <p:sldId id="323" r:id="rId73"/>
    <p:sldId id="399" r:id="rId74"/>
    <p:sldId id="324" r:id="rId75"/>
    <p:sldId id="405" r:id="rId76"/>
    <p:sldId id="379" r:id="rId77"/>
    <p:sldId id="406" r:id="rId78"/>
    <p:sldId id="378" r:id="rId79"/>
    <p:sldId id="382" r:id="rId80"/>
    <p:sldId id="383" r:id="rId81"/>
    <p:sldId id="319" r:id="rId82"/>
    <p:sldId id="327" r:id="rId83"/>
    <p:sldId id="384" r:id="rId84"/>
    <p:sldId id="330" r:id="rId85"/>
    <p:sldId id="390" r:id="rId86"/>
    <p:sldId id="331" r:id="rId87"/>
    <p:sldId id="391" r:id="rId88"/>
    <p:sldId id="389" r:id="rId89"/>
    <p:sldId id="337" r:id="rId90"/>
    <p:sldId id="388" r:id="rId91"/>
    <p:sldId id="407" r:id="rId92"/>
    <p:sldId id="346" r:id="rId93"/>
    <p:sldId id="344" r:id="rId94"/>
    <p:sldId id="338" r:id="rId95"/>
    <p:sldId id="340" r:id="rId96"/>
    <p:sldId id="349" r:id="rId97"/>
    <p:sldId id="409" r:id="rId98"/>
    <p:sldId id="408" r:id="rId99"/>
    <p:sldId id="350" r:id="rId100"/>
    <p:sldId id="351" r:id="rId101"/>
    <p:sldId id="411" r:id="rId102"/>
    <p:sldId id="410" r:id="rId103"/>
    <p:sldId id="345" r:id="rId104"/>
    <p:sldId id="352" r:id="rId105"/>
    <p:sldId id="347" r:id="rId106"/>
    <p:sldId id="348" r:id="rId107"/>
    <p:sldId id="353" r:id="rId108"/>
    <p:sldId id="272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9EE0E2"/>
    <a:srgbClr val="66FFFF"/>
    <a:srgbClr val="EDED03"/>
    <a:srgbClr val="B9E57F"/>
    <a:srgbClr val="FFFF99"/>
    <a:srgbClr val="8CF4A5"/>
    <a:srgbClr val="FF5050"/>
    <a:srgbClr val="219AC1"/>
    <a:srgbClr val="2F9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0169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9A06D-534F-4407-AFB9-6C781A30BF5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36E53C-A1D4-4AE2-BB37-F60AD301FE97}">
      <dgm:prSet phldrT="[Text]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dirty="0" smtClean="0"/>
            <a:t>Statement</a:t>
          </a:r>
          <a:endParaRPr lang="en-US" dirty="0"/>
        </a:p>
      </dgm:t>
    </dgm:pt>
    <dgm:pt modelId="{321483A0-90B7-47D4-820F-E5A5DC706637}" type="parTrans" cxnId="{2511A159-981B-498F-90EF-EA343249A3C5}">
      <dgm:prSet/>
      <dgm:spPr/>
      <dgm:t>
        <a:bodyPr/>
        <a:lstStyle/>
        <a:p>
          <a:pPr algn="ctr"/>
          <a:endParaRPr lang="en-US"/>
        </a:p>
      </dgm:t>
    </dgm:pt>
    <dgm:pt modelId="{6C762ABB-CE96-4949-AA8E-BD507A502113}" type="sibTrans" cxnId="{2511A159-981B-498F-90EF-EA343249A3C5}">
      <dgm:prSet/>
      <dgm:spPr/>
      <dgm:t>
        <a:bodyPr/>
        <a:lstStyle/>
        <a:p>
          <a:pPr algn="ctr"/>
          <a:endParaRPr lang="en-US"/>
        </a:p>
      </dgm:t>
    </dgm:pt>
    <dgm:pt modelId="{40A42099-B43F-44D7-A3D2-3158600D1622}">
      <dgm:prSet phldrT="[Text]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dirty="0" smtClean="0"/>
            <a:t>Operand1</a:t>
          </a:r>
          <a:endParaRPr lang="en-US" dirty="0"/>
        </a:p>
      </dgm:t>
    </dgm:pt>
    <dgm:pt modelId="{0AC964C8-4E55-428C-9481-F6E84165811B}" type="parTrans" cxnId="{31D3C937-C20E-468D-B551-7BA97C6DCCC7}">
      <dgm:prSet/>
      <dgm:spPr>
        <a:ln w="57150">
          <a:solidFill>
            <a:srgbClr val="FFCCFF"/>
          </a:solidFill>
        </a:ln>
      </dgm:spPr>
      <dgm:t>
        <a:bodyPr/>
        <a:lstStyle/>
        <a:p>
          <a:pPr algn="ctr"/>
          <a:endParaRPr lang="en-US"/>
        </a:p>
      </dgm:t>
    </dgm:pt>
    <dgm:pt modelId="{7FF5E22A-86B5-4087-900C-73134DFA7791}" type="sibTrans" cxnId="{31D3C937-C20E-468D-B551-7BA97C6DCCC7}">
      <dgm:prSet/>
      <dgm:spPr/>
      <dgm:t>
        <a:bodyPr/>
        <a:lstStyle/>
        <a:p>
          <a:pPr algn="ctr"/>
          <a:endParaRPr lang="en-US"/>
        </a:p>
      </dgm:t>
    </dgm:pt>
    <dgm:pt modelId="{08DC3D12-4E7F-43ED-9826-85655CC1C78F}">
      <dgm:prSet phldrT="[Text]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dirty="0" smtClean="0"/>
            <a:t>Operand2</a:t>
          </a:r>
          <a:endParaRPr lang="en-US" dirty="0"/>
        </a:p>
      </dgm:t>
    </dgm:pt>
    <dgm:pt modelId="{FB0E8E2E-D9B0-4B40-8BB1-37B4422A3EDE}" type="parTrans" cxnId="{7D8B9E50-89E0-4CD7-B527-5CB3CA46BBEB}">
      <dgm:prSet/>
      <dgm:spPr>
        <a:ln w="57150">
          <a:solidFill>
            <a:srgbClr val="FFCCFF"/>
          </a:solidFill>
        </a:ln>
      </dgm:spPr>
      <dgm:t>
        <a:bodyPr/>
        <a:lstStyle/>
        <a:p>
          <a:pPr algn="ctr"/>
          <a:endParaRPr lang="en-US"/>
        </a:p>
      </dgm:t>
    </dgm:pt>
    <dgm:pt modelId="{3844BB93-5E26-43F8-A726-EC523FF90172}" type="sibTrans" cxnId="{7D8B9E50-89E0-4CD7-B527-5CB3CA46BBEB}">
      <dgm:prSet/>
      <dgm:spPr/>
      <dgm:t>
        <a:bodyPr/>
        <a:lstStyle/>
        <a:p>
          <a:pPr algn="ctr"/>
          <a:endParaRPr lang="en-US"/>
        </a:p>
      </dgm:t>
    </dgm:pt>
    <dgm:pt modelId="{B983957B-F419-4F67-A2DC-D65B8100C34E}" type="pres">
      <dgm:prSet presAssocID="{45D9A06D-534F-4407-AFB9-6C781A30BF5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2D683B-B7B8-412A-A808-F37296A4D692}" type="pres">
      <dgm:prSet presAssocID="{C836E53C-A1D4-4AE2-BB37-F60AD301FE97}" presName="root1" presStyleCnt="0"/>
      <dgm:spPr/>
    </dgm:pt>
    <dgm:pt modelId="{32F43721-EB54-4DFA-A794-E14844E73A31}" type="pres">
      <dgm:prSet presAssocID="{C836E53C-A1D4-4AE2-BB37-F60AD301FE97}" presName="LevelOneTextNode" presStyleLbl="node0" presStyleIdx="0" presStyleCnt="1" custLinFactNeighborX="-67465" custLinFactNeighborY="-70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F853D9-D3B4-4253-AB0A-1469E293B8C3}" type="pres">
      <dgm:prSet presAssocID="{C836E53C-A1D4-4AE2-BB37-F60AD301FE97}" presName="level2hierChild" presStyleCnt="0"/>
      <dgm:spPr/>
    </dgm:pt>
    <dgm:pt modelId="{5D6E9570-DAFE-4A98-9E1C-E3762C1F41FD}" type="pres">
      <dgm:prSet presAssocID="{0AC964C8-4E55-428C-9481-F6E84165811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034365F-94B8-4032-8903-B1EAF6EC621D}" type="pres">
      <dgm:prSet presAssocID="{0AC964C8-4E55-428C-9481-F6E8416581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4BEC575-9FD6-4A3D-A7BB-107AA99481C6}" type="pres">
      <dgm:prSet presAssocID="{40A42099-B43F-44D7-A3D2-3158600D1622}" presName="root2" presStyleCnt="0"/>
      <dgm:spPr/>
    </dgm:pt>
    <dgm:pt modelId="{D4E7CAA7-DB52-4E7B-B138-19A9054BA057}" type="pres">
      <dgm:prSet presAssocID="{40A42099-B43F-44D7-A3D2-3158600D1622}" presName="LevelTwoTextNode" presStyleLbl="node2" presStyleIdx="0" presStyleCnt="2" custLinFactNeighborY="-5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7DFB4B-116F-47E3-8B61-9A5C55E8FC1D}" type="pres">
      <dgm:prSet presAssocID="{40A42099-B43F-44D7-A3D2-3158600D1622}" presName="level3hierChild" presStyleCnt="0"/>
      <dgm:spPr/>
    </dgm:pt>
    <dgm:pt modelId="{EDDD0893-8FBC-474F-80E5-D5C9C9A4B01B}" type="pres">
      <dgm:prSet presAssocID="{FB0E8E2E-D9B0-4B40-8BB1-37B4422A3ED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47976FF-5E43-45F5-ABDA-8D12A457BE82}" type="pres">
      <dgm:prSet presAssocID="{FB0E8E2E-D9B0-4B40-8BB1-37B4422A3ED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F0DEA49-9BF6-48CC-824E-0808A647B28B}" type="pres">
      <dgm:prSet presAssocID="{08DC3D12-4E7F-43ED-9826-85655CC1C78F}" presName="root2" presStyleCnt="0"/>
      <dgm:spPr/>
    </dgm:pt>
    <dgm:pt modelId="{52F98F41-240B-44DF-8D77-B3041C1A8A88}" type="pres">
      <dgm:prSet presAssocID="{08DC3D12-4E7F-43ED-9826-85655CC1C78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C3D27A-8251-420A-A73D-A6E44014AEB6}" type="pres">
      <dgm:prSet presAssocID="{08DC3D12-4E7F-43ED-9826-85655CC1C78F}" presName="level3hierChild" presStyleCnt="0"/>
      <dgm:spPr/>
    </dgm:pt>
  </dgm:ptLst>
  <dgm:cxnLst>
    <dgm:cxn modelId="{7D8B9E50-89E0-4CD7-B527-5CB3CA46BBEB}" srcId="{C836E53C-A1D4-4AE2-BB37-F60AD301FE97}" destId="{08DC3D12-4E7F-43ED-9826-85655CC1C78F}" srcOrd="1" destOrd="0" parTransId="{FB0E8E2E-D9B0-4B40-8BB1-37B4422A3EDE}" sibTransId="{3844BB93-5E26-43F8-A726-EC523FF90172}"/>
    <dgm:cxn modelId="{FDEB468D-35FF-4946-927E-07CD307A84FA}" type="presOf" srcId="{0AC964C8-4E55-428C-9481-F6E84165811B}" destId="{9034365F-94B8-4032-8903-B1EAF6EC621D}" srcOrd="1" destOrd="0" presId="urn:microsoft.com/office/officeart/2005/8/layout/hierarchy2"/>
    <dgm:cxn modelId="{AE733C33-B313-4CD0-816E-78EC024826CD}" type="presOf" srcId="{40A42099-B43F-44D7-A3D2-3158600D1622}" destId="{D4E7CAA7-DB52-4E7B-B138-19A9054BA057}" srcOrd="0" destOrd="0" presId="urn:microsoft.com/office/officeart/2005/8/layout/hierarchy2"/>
    <dgm:cxn modelId="{E7C09388-ACB0-4335-A24F-976E03A62E82}" type="presOf" srcId="{FB0E8E2E-D9B0-4B40-8BB1-37B4422A3EDE}" destId="{B47976FF-5E43-45F5-ABDA-8D12A457BE82}" srcOrd="1" destOrd="0" presId="urn:microsoft.com/office/officeart/2005/8/layout/hierarchy2"/>
    <dgm:cxn modelId="{D947839C-97D5-4B4D-8F10-0B28FBB920B9}" type="presOf" srcId="{FB0E8E2E-D9B0-4B40-8BB1-37B4422A3EDE}" destId="{EDDD0893-8FBC-474F-80E5-D5C9C9A4B01B}" srcOrd="0" destOrd="0" presId="urn:microsoft.com/office/officeart/2005/8/layout/hierarchy2"/>
    <dgm:cxn modelId="{507CF743-A62A-4330-A5D4-38CD0D6EDE32}" type="presOf" srcId="{0AC964C8-4E55-428C-9481-F6E84165811B}" destId="{5D6E9570-DAFE-4A98-9E1C-E3762C1F41FD}" srcOrd="0" destOrd="0" presId="urn:microsoft.com/office/officeart/2005/8/layout/hierarchy2"/>
    <dgm:cxn modelId="{497E3E7F-A8E8-4984-98DC-7938860B313D}" type="presOf" srcId="{08DC3D12-4E7F-43ED-9826-85655CC1C78F}" destId="{52F98F41-240B-44DF-8D77-B3041C1A8A88}" srcOrd="0" destOrd="0" presId="urn:microsoft.com/office/officeart/2005/8/layout/hierarchy2"/>
    <dgm:cxn modelId="{DC0BB71C-F1AB-45C6-8A72-D4766962AAE8}" type="presOf" srcId="{C836E53C-A1D4-4AE2-BB37-F60AD301FE97}" destId="{32F43721-EB54-4DFA-A794-E14844E73A31}" srcOrd="0" destOrd="0" presId="urn:microsoft.com/office/officeart/2005/8/layout/hierarchy2"/>
    <dgm:cxn modelId="{31D3C937-C20E-468D-B551-7BA97C6DCCC7}" srcId="{C836E53C-A1D4-4AE2-BB37-F60AD301FE97}" destId="{40A42099-B43F-44D7-A3D2-3158600D1622}" srcOrd="0" destOrd="0" parTransId="{0AC964C8-4E55-428C-9481-F6E84165811B}" sibTransId="{7FF5E22A-86B5-4087-900C-73134DFA7791}"/>
    <dgm:cxn modelId="{E686E483-B3E0-430F-87A3-BE98F74B1B07}" type="presOf" srcId="{45D9A06D-534F-4407-AFB9-6C781A30BF54}" destId="{B983957B-F419-4F67-A2DC-D65B8100C34E}" srcOrd="0" destOrd="0" presId="urn:microsoft.com/office/officeart/2005/8/layout/hierarchy2"/>
    <dgm:cxn modelId="{2511A159-981B-498F-90EF-EA343249A3C5}" srcId="{45D9A06D-534F-4407-AFB9-6C781A30BF54}" destId="{C836E53C-A1D4-4AE2-BB37-F60AD301FE97}" srcOrd="0" destOrd="0" parTransId="{321483A0-90B7-47D4-820F-E5A5DC706637}" sibTransId="{6C762ABB-CE96-4949-AA8E-BD507A502113}"/>
    <dgm:cxn modelId="{F4978D65-9776-4C36-BDE9-FCED6B920E10}" type="presParOf" srcId="{B983957B-F419-4F67-A2DC-D65B8100C34E}" destId="{052D683B-B7B8-412A-A808-F37296A4D692}" srcOrd="0" destOrd="0" presId="urn:microsoft.com/office/officeart/2005/8/layout/hierarchy2"/>
    <dgm:cxn modelId="{3CD51C96-DBE7-4869-8E26-B03CC7C26BEE}" type="presParOf" srcId="{052D683B-B7B8-412A-A808-F37296A4D692}" destId="{32F43721-EB54-4DFA-A794-E14844E73A31}" srcOrd="0" destOrd="0" presId="urn:microsoft.com/office/officeart/2005/8/layout/hierarchy2"/>
    <dgm:cxn modelId="{C14F11C4-89D6-43C8-A313-83987E67BB8F}" type="presParOf" srcId="{052D683B-B7B8-412A-A808-F37296A4D692}" destId="{48F853D9-D3B4-4253-AB0A-1469E293B8C3}" srcOrd="1" destOrd="0" presId="urn:microsoft.com/office/officeart/2005/8/layout/hierarchy2"/>
    <dgm:cxn modelId="{0C987FC0-2F3D-4E3E-9A63-BE94B4F8B8AC}" type="presParOf" srcId="{48F853D9-D3B4-4253-AB0A-1469E293B8C3}" destId="{5D6E9570-DAFE-4A98-9E1C-E3762C1F41FD}" srcOrd="0" destOrd="0" presId="urn:microsoft.com/office/officeart/2005/8/layout/hierarchy2"/>
    <dgm:cxn modelId="{BDF10F85-412F-42DA-B758-E2E7B16257B6}" type="presParOf" srcId="{5D6E9570-DAFE-4A98-9E1C-E3762C1F41FD}" destId="{9034365F-94B8-4032-8903-B1EAF6EC621D}" srcOrd="0" destOrd="0" presId="urn:microsoft.com/office/officeart/2005/8/layout/hierarchy2"/>
    <dgm:cxn modelId="{91316594-8B6C-44A3-9D7E-8343B3160203}" type="presParOf" srcId="{48F853D9-D3B4-4253-AB0A-1469E293B8C3}" destId="{94BEC575-9FD6-4A3D-A7BB-107AA99481C6}" srcOrd="1" destOrd="0" presId="urn:microsoft.com/office/officeart/2005/8/layout/hierarchy2"/>
    <dgm:cxn modelId="{64A00075-754F-449B-9D9F-F3C13406B1AF}" type="presParOf" srcId="{94BEC575-9FD6-4A3D-A7BB-107AA99481C6}" destId="{D4E7CAA7-DB52-4E7B-B138-19A9054BA057}" srcOrd="0" destOrd="0" presId="urn:microsoft.com/office/officeart/2005/8/layout/hierarchy2"/>
    <dgm:cxn modelId="{38BD404C-69CA-4151-93B1-CA60DD593CA0}" type="presParOf" srcId="{94BEC575-9FD6-4A3D-A7BB-107AA99481C6}" destId="{BC7DFB4B-116F-47E3-8B61-9A5C55E8FC1D}" srcOrd="1" destOrd="0" presId="urn:microsoft.com/office/officeart/2005/8/layout/hierarchy2"/>
    <dgm:cxn modelId="{1BB7D8A3-8BC3-4625-BA1A-5F5405B9D8D0}" type="presParOf" srcId="{48F853D9-D3B4-4253-AB0A-1469E293B8C3}" destId="{EDDD0893-8FBC-474F-80E5-D5C9C9A4B01B}" srcOrd="2" destOrd="0" presId="urn:microsoft.com/office/officeart/2005/8/layout/hierarchy2"/>
    <dgm:cxn modelId="{53F9D01D-D1DC-449C-B9C9-B8FE2928B735}" type="presParOf" srcId="{EDDD0893-8FBC-474F-80E5-D5C9C9A4B01B}" destId="{B47976FF-5E43-45F5-ABDA-8D12A457BE82}" srcOrd="0" destOrd="0" presId="urn:microsoft.com/office/officeart/2005/8/layout/hierarchy2"/>
    <dgm:cxn modelId="{FDAE1D88-7F2E-4466-8BD1-F831AA09132A}" type="presParOf" srcId="{48F853D9-D3B4-4253-AB0A-1469E293B8C3}" destId="{3F0DEA49-9BF6-48CC-824E-0808A647B28B}" srcOrd="3" destOrd="0" presId="urn:microsoft.com/office/officeart/2005/8/layout/hierarchy2"/>
    <dgm:cxn modelId="{D9A1F4A1-9926-44E8-ABE3-161ABF37A644}" type="presParOf" srcId="{3F0DEA49-9BF6-48CC-824E-0808A647B28B}" destId="{52F98F41-240B-44DF-8D77-B3041C1A8A88}" srcOrd="0" destOrd="0" presId="urn:microsoft.com/office/officeart/2005/8/layout/hierarchy2"/>
    <dgm:cxn modelId="{14E3C1E8-2B70-4998-A8B0-7582321527EA}" type="presParOf" srcId="{3F0DEA49-9BF6-48CC-824E-0808A647B28B}" destId="{5FC3D27A-8251-420A-A73D-A6E44014AE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56B433-1A7A-4AAE-8290-8AD35E46832E}" type="doc">
      <dgm:prSet loTypeId="urn:microsoft.com/office/officeart/2005/8/layout/chart3" loCatId="relationship" qsTypeId="urn:microsoft.com/office/officeart/2005/8/quickstyle/simple1" qsCatId="simple" csTypeId="urn:microsoft.com/office/officeart/2005/8/colors/colorful1#2" csCatId="colorful" phldr="1"/>
      <dgm:spPr/>
    </dgm:pt>
    <dgm:pt modelId="{1950F96E-17D1-49B2-B1E7-46B0D39EEB60}">
      <dgm:prSet phldrT="[Text]"/>
      <dgm:spPr>
        <a:ln w="57150"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b="1" dirty="0" smtClean="0"/>
            <a:t>EQU</a:t>
          </a:r>
          <a:endParaRPr lang="en-US" b="1" dirty="0"/>
        </a:p>
      </dgm:t>
    </dgm:pt>
    <dgm:pt modelId="{ED774E5D-785A-4B2E-9E30-5A87804DAA40}" type="parTrans" cxnId="{03201BE4-921B-43F1-B6E3-57F5AE83E597}">
      <dgm:prSet/>
      <dgm:spPr/>
      <dgm:t>
        <a:bodyPr/>
        <a:lstStyle/>
        <a:p>
          <a:pPr algn="ctr"/>
          <a:endParaRPr lang="en-US"/>
        </a:p>
      </dgm:t>
    </dgm:pt>
    <dgm:pt modelId="{749AFCDE-A267-4B53-A639-D86138C88CFE}" type="sibTrans" cxnId="{03201BE4-921B-43F1-B6E3-57F5AE83E597}">
      <dgm:prSet/>
      <dgm:spPr/>
      <dgm:t>
        <a:bodyPr/>
        <a:lstStyle/>
        <a:p>
          <a:pPr algn="ctr"/>
          <a:endParaRPr lang="en-US"/>
        </a:p>
      </dgm:t>
    </dgm:pt>
    <dgm:pt modelId="{912D4C1C-0263-4415-B3ED-956A2C352F74}">
      <dgm:prSet phldrT="[Text]"/>
      <dgm:spPr>
        <a:ln w="57150">
          <a:solidFill>
            <a:schemeClr val="accent3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b="1" dirty="0" smtClean="0"/>
            <a:t>LTORG</a:t>
          </a:r>
          <a:endParaRPr lang="en-US" b="1" dirty="0"/>
        </a:p>
      </dgm:t>
    </dgm:pt>
    <dgm:pt modelId="{A60F2166-3CE8-4DDD-9B7F-1FF9496EE102}" type="parTrans" cxnId="{111E0D82-14C6-4307-A437-94D701CEE7FE}">
      <dgm:prSet/>
      <dgm:spPr/>
      <dgm:t>
        <a:bodyPr/>
        <a:lstStyle/>
        <a:p>
          <a:pPr algn="ctr"/>
          <a:endParaRPr lang="en-US"/>
        </a:p>
      </dgm:t>
    </dgm:pt>
    <dgm:pt modelId="{10D8CC97-0CD3-4247-9617-170FBF55CCE5}" type="sibTrans" cxnId="{111E0D82-14C6-4307-A437-94D701CEE7FE}">
      <dgm:prSet/>
      <dgm:spPr/>
      <dgm:t>
        <a:bodyPr/>
        <a:lstStyle/>
        <a:p>
          <a:pPr algn="ctr"/>
          <a:endParaRPr lang="en-US"/>
        </a:p>
      </dgm:t>
    </dgm:pt>
    <dgm:pt modelId="{8A50A4D6-CB91-46B9-BF17-B10DF335C437}">
      <dgm:prSet phldrT="[Text]"/>
      <dgm:spPr>
        <a:ln w="57150"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pPr algn="ctr"/>
          <a:r>
            <a:rPr lang="en-US" b="1" dirty="0" smtClean="0"/>
            <a:t>ORIGIN</a:t>
          </a:r>
          <a:endParaRPr lang="en-US" b="1" dirty="0"/>
        </a:p>
      </dgm:t>
    </dgm:pt>
    <dgm:pt modelId="{7E92C9AB-7361-454B-98BD-1FB2B341BD2E}" type="parTrans" cxnId="{0FB72F79-36F6-4BA8-BAF9-624AB00C2C76}">
      <dgm:prSet/>
      <dgm:spPr/>
      <dgm:t>
        <a:bodyPr/>
        <a:lstStyle/>
        <a:p>
          <a:pPr algn="ctr"/>
          <a:endParaRPr lang="en-US"/>
        </a:p>
      </dgm:t>
    </dgm:pt>
    <dgm:pt modelId="{282E5BEA-CBB2-4E3F-99E2-FB2F3907A029}" type="sibTrans" cxnId="{0FB72F79-36F6-4BA8-BAF9-624AB00C2C76}">
      <dgm:prSet/>
      <dgm:spPr/>
      <dgm:t>
        <a:bodyPr/>
        <a:lstStyle/>
        <a:p>
          <a:pPr algn="ctr"/>
          <a:endParaRPr lang="en-US"/>
        </a:p>
      </dgm:t>
    </dgm:pt>
    <dgm:pt modelId="{A1A9917D-7694-400A-847A-73F1E6E823E0}" type="pres">
      <dgm:prSet presAssocID="{AB56B433-1A7A-4AAE-8290-8AD35E46832E}" presName="compositeShape" presStyleCnt="0">
        <dgm:presLayoutVars>
          <dgm:chMax val="7"/>
          <dgm:dir/>
          <dgm:resizeHandles val="exact"/>
        </dgm:presLayoutVars>
      </dgm:prSet>
      <dgm:spPr/>
    </dgm:pt>
    <dgm:pt modelId="{485CDE0A-D158-47DB-B27F-74C39A3EA1D2}" type="pres">
      <dgm:prSet presAssocID="{AB56B433-1A7A-4AAE-8290-8AD35E46832E}" presName="wedge1" presStyleLbl="node1" presStyleIdx="0" presStyleCnt="3" custScaleX="98839" custScaleY="91683" custLinFactNeighborX="6217" custLinFactNeighborY="3021"/>
      <dgm:spPr/>
      <dgm:t>
        <a:bodyPr/>
        <a:lstStyle/>
        <a:p>
          <a:endParaRPr lang="en-US"/>
        </a:p>
      </dgm:t>
    </dgm:pt>
    <dgm:pt modelId="{D1F7B7B6-52C3-49E4-BDE6-315C9D64D048}" type="pres">
      <dgm:prSet presAssocID="{AB56B433-1A7A-4AAE-8290-8AD35E4683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78568-38B7-47E5-A571-1C4B31E8A158}" type="pres">
      <dgm:prSet presAssocID="{AB56B433-1A7A-4AAE-8290-8AD35E46832E}" presName="wedge2" presStyleLbl="node1" presStyleIdx="1" presStyleCnt="3" custScaleX="98482" custScaleY="104440" custLinFactNeighborX="9546" custLinFactNeighborY="6726"/>
      <dgm:spPr/>
      <dgm:t>
        <a:bodyPr/>
        <a:lstStyle/>
        <a:p>
          <a:endParaRPr lang="en-US"/>
        </a:p>
      </dgm:t>
    </dgm:pt>
    <dgm:pt modelId="{01B54491-8592-4A97-B93F-B4F7804315AF}" type="pres">
      <dgm:prSet presAssocID="{AB56B433-1A7A-4AAE-8290-8AD35E4683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BE30D-AFE6-449A-9276-DF4AC88FD766}" type="pres">
      <dgm:prSet presAssocID="{AB56B433-1A7A-4AAE-8290-8AD35E46832E}" presName="wedge3" presStyleLbl="node1" presStyleIdx="2" presStyleCnt="3" custScaleX="95128" custScaleY="93687" custLinFactNeighborX="5210" custLinFactNeighborY="1229"/>
      <dgm:spPr/>
      <dgm:t>
        <a:bodyPr/>
        <a:lstStyle/>
        <a:p>
          <a:endParaRPr lang="en-US"/>
        </a:p>
      </dgm:t>
    </dgm:pt>
    <dgm:pt modelId="{51B02867-A5DC-4B1E-A8C3-8CCD65EA9DC5}" type="pres">
      <dgm:prSet presAssocID="{AB56B433-1A7A-4AAE-8290-8AD35E4683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1AE182-96D3-4F4C-9D92-90D3091FC844}" type="presOf" srcId="{8A50A4D6-CB91-46B9-BF17-B10DF335C437}" destId="{246BE30D-AFE6-449A-9276-DF4AC88FD766}" srcOrd="0" destOrd="0" presId="urn:microsoft.com/office/officeart/2005/8/layout/chart3"/>
    <dgm:cxn modelId="{111E0D82-14C6-4307-A437-94D701CEE7FE}" srcId="{AB56B433-1A7A-4AAE-8290-8AD35E46832E}" destId="{912D4C1C-0263-4415-B3ED-956A2C352F74}" srcOrd="1" destOrd="0" parTransId="{A60F2166-3CE8-4DDD-9B7F-1FF9496EE102}" sibTransId="{10D8CC97-0CD3-4247-9617-170FBF55CCE5}"/>
    <dgm:cxn modelId="{4233CDD1-79F8-4C1B-BAB1-B70A6C8334AD}" type="presOf" srcId="{1950F96E-17D1-49B2-B1E7-46B0D39EEB60}" destId="{485CDE0A-D158-47DB-B27F-74C39A3EA1D2}" srcOrd="0" destOrd="0" presId="urn:microsoft.com/office/officeart/2005/8/layout/chart3"/>
    <dgm:cxn modelId="{3F838868-8431-46B4-B220-EFFDCCAFEFDF}" type="presOf" srcId="{912D4C1C-0263-4415-B3ED-956A2C352F74}" destId="{4E878568-38B7-47E5-A571-1C4B31E8A158}" srcOrd="0" destOrd="0" presId="urn:microsoft.com/office/officeart/2005/8/layout/chart3"/>
    <dgm:cxn modelId="{FC2E456B-60F5-4115-94C7-EB29374EB9B5}" type="presOf" srcId="{912D4C1C-0263-4415-B3ED-956A2C352F74}" destId="{01B54491-8592-4A97-B93F-B4F7804315AF}" srcOrd="1" destOrd="0" presId="urn:microsoft.com/office/officeart/2005/8/layout/chart3"/>
    <dgm:cxn modelId="{03201BE4-921B-43F1-B6E3-57F5AE83E597}" srcId="{AB56B433-1A7A-4AAE-8290-8AD35E46832E}" destId="{1950F96E-17D1-49B2-B1E7-46B0D39EEB60}" srcOrd="0" destOrd="0" parTransId="{ED774E5D-785A-4B2E-9E30-5A87804DAA40}" sibTransId="{749AFCDE-A267-4B53-A639-D86138C88CFE}"/>
    <dgm:cxn modelId="{0FB72F79-36F6-4BA8-BAF9-624AB00C2C76}" srcId="{AB56B433-1A7A-4AAE-8290-8AD35E46832E}" destId="{8A50A4D6-CB91-46B9-BF17-B10DF335C437}" srcOrd="2" destOrd="0" parTransId="{7E92C9AB-7361-454B-98BD-1FB2B341BD2E}" sibTransId="{282E5BEA-CBB2-4E3F-99E2-FB2F3907A029}"/>
    <dgm:cxn modelId="{EC27B5B7-25B1-4A0D-9AC8-A0A309CE91D1}" type="presOf" srcId="{1950F96E-17D1-49B2-B1E7-46B0D39EEB60}" destId="{D1F7B7B6-52C3-49E4-BDE6-315C9D64D048}" srcOrd="1" destOrd="0" presId="urn:microsoft.com/office/officeart/2005/8/layout/chart3"/>
    <dgm:cxn modelId="{F2E3F73F-65B9-4BC1-B65C-A22ABE8887FF}" type="presOf" srcId="{AB56B433-1A7A-4AAE-8290-8AD35E46832E}" destId="{A1A9917D-7694-400A-847A-73F1E6E823E0}" srcOrd="0" destOrd="0" presId="urn:microsoft.com/office/officeart/2005/8/layout/chart3"/>
    <dgm:cxn modelId="{64812E01-55D4-4050-BF7B-FAC3867A2C2E}" type="presOf" srcId="{8A50A4D6-CB91-46B9-BF17-B10DF335C437}" destId="{51B02867-A5DC-4B1E-A8C3-8CCD65EA9DC5}" srcOrd="1" destOrd="0" presId="urn:microsoft.com/office/officeart/2005/8/layout/chart3"/>
    <dgm:cxn modelId="{30D77170-3054-4A3C-AF3C-71509988528F}" type="presParOf" srcId="{A1A9917D-7694-400A-847A-73F1E6E823E0}" destId="{485CDE0A-D158-47DB-B27F-74C39A3EA1D2}" srcOrd="0" destOrd="0" presId="urn:microsoft.com/office/officeart/2005/8/layout/chart3"/>
    <dgm:cxn modelId="{C8C53C85-0E0A-4B25-AD4E-4506430E9B36}" type="presParOf" srcId="{A1A9917D-7694-400A-847A-73F1E6E823E0}" destId="{D1F7B7B6-52C3-49E4-BDE6-315C9D64D048}" srcOrd="1" destOrd="0" presId="urn:microsoft.com/office/officeart/2005/8/layout/chart3"/>
    <dgm:cxn modelId="{9CB3DBC8-661C-468B-8C37-379B3E5305FF}" type="presParOf" srcId="{A1A9917D-7694-400A-847A-73F1E6E823E0}" destId="{4E878568-38B7-47E5-A571-1C4B31E8A158}" srcOrd="2" destOrd="0" presId="urn:microsoft.com/office/officeart/2005/8/layout/chart3"/>
    <dgm:cxn modelId="{7B4B5CC2-8EE8-4BEB-996A-26177D89AB28}" type="presParOf" srcId="{A1A9917D-7694-400A-847A-73F1E6E823E0}" destId="{01B54491-8592-4A97-B93F-B4F7804315AF}" srcOrd="3" destOrd="0" presId="urn:microsoft.com/office/officeart/2005/8/layout/chart3"/>
    <dgm:cxn modelId="{DF8FEBEB-F674-4561-94A8-67BE8046DD77}" type="presParOf" srcId="{A1A9917D-7694-400A-847A-73F1E6E823E0}" destId="{246BE30D-AFE6-449A-9276-DF4AC88FD766}" srcOrd="4" destOrd="0" presId="urn:microsoft.com/office/officeart/2005/8/layout/chart3"/>
    <dgm:cxn modelId="{C232D2D5-B785-469B-A5D9-BC9CF89A0439}" type="presParOf" srcId="{A1A9917D-7694-400A-847A-73F1E6E823E0}" destId="{51B02867-A5DC-4B1E-A8C3-8CCD65EA9DC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925597-1D2F-4670-BE3D-372F374A7823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CF8BAD2-64F1-45EE-BCF0-EA22AC26EE94}">
      <dgm:prSet phldrT="[Text]" custT="1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4400" b="1" dirty="0" smtClean="0"/>
            <a:t>OPTAB</a:t>
          </a:r>
          <a:endParaRPr lang="en-US" sz="4400" b="1" dirty="0"/>
        </a:p>
      </dgm:t>
    </dgm:pt>
    <dgm:pt modelId="{114DCA49-F5C9-4670-8376-B569F74EF21D}" type="parTrans" cxnId="{B744845F-0BC6-46FB-9757-77762ADDE194}">
      <dgm:prSet/>
      <dgm:spPr/>
      <dgm:t>
        <a:bodyPr/>
        <a:lstStyle/>
        <a:p>
          <a:endParaRPr lang="en-US"/>
        </a:p>
      </dgm:t>
    </dgm:pt>
    <dgm:pt modelId="{1BDD3D6A-1F1C-4ED5-B1CA-889BD8E23855}" type="sibTrans" cxnId="{B744845F-0BC6-46FB-9757-77762ADDE194}">
      <dgm:prSet/>
      <dgm:spPr/>
      <dgm:t>
        <a:bodyPr/>
        <a:lstStyle/>
        <a:p>
          <a:endParaRPr lang="en-US"/>
        </a:p>
      </dgm:t>
    </dgm:pt>
    <dgm:pt modelId="{81CA4040-B43D-4281-8A0C-A06139454D12}">
      <dgm:prSet phldrT="[Text]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 smtClean="0"/>
            <a:t>SYMTAB</a:t>
          </a:r>
          <a:endParaRPr lang="en-US" b="1" dirty="0"/>
        </a:p>
      </dgm:t>
    </dgm:pt>
    <dgm:pt modelId="{8FC6A74E-B75F-42CA-B298-48070E5D93A6}" type="parTrans" cxnId="{3DF47044-B021-4380-842F-9F3C4C94EB30}">
      <dgm:prSet/>
      <dgm:spPr/>
      <dgm:t>
        <a:bodyPr/>
        <a:lstStyle/>
        <a:p>
          <a:endParaRPr lang="en-US"/>
        </a:p>
      </dgm:t>
    </dgm:pt>
    <dgm:pt modelId="{914A895D-E50E-4499-A64C-16ACC735B81C}" type="sibTrans" cxnId="{3DF47044-B021-4380-842F-9F3C4C94EB30}">
      <dgm:prSet/>
      <dgm:spPr/>
      <dgm:t>
        <a:bodyPr/>
        <a:lstStyle/>
        <a:p>
          <a:endParaRPr lang="en-US"/>
        </a:p>
      </dgm:t>
    </dgm:pt>
    <dgm:pt modelId="{40C87500-F0ED-4A0C-A754-1CD078B4EF2C}">
      <dgm:prSet phldrT="[Text]"/>
      <dgm:spPr>
        <a:ln w="38100"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smtClean="0"/>
            <a:t>LITTAB</a:t>
          </a:r>
          <a:endParaRPr lang="en-US" b="1" dirty="0"/>
        </a:p>
      </dgm:t>
    </dgm:pt>
    <dgm:pt modelId="{601691DE-3D9B-4344-927F-D6EEC7835281}" type="parTrans" cxnId="{F19EF121-F655-436E-BAEA-6FA407C8CBBE}">
      <dgm:prSet/>
      <dgm:spPr/>
      <dgm:t>
        <a:bodyPr/>
        <a:lstStyle/>
        <a:p>
          <a:endParaRPr lang="en-US"/>
        </a:p>
      </dgm:t>
    </dgm:pt>
    <dgm:pt modelId="{CA35EDF4-F04E-4588-A578-B7234EFFD5D6}" type="sibTrans" cxnId="{F19EF121-F655-436E-BAEA-6FA407C8CBBE}">
      <dgm:prSet/>
      <dgm:spPr/>
      <dgm:t>
        <a:bodyPr/>
        <a:lstStyle/>
        <a:p>
          <a:endParaRPr lang="en-US"/>
        </a:p>
      </dgm:t>
    </dgm:pt>
    <dgm:pt modelId="{91650A96-7127-4A7E-8B42-05AFDECCE025}">
      <dgm:prSet phldrT="[Text]" custT="1"/>
      <dgm:spPr>
        <a:ln w="38100">
          <a:solidFill>
            <a:schemeClr val="accent3">
              <a:lumMod val="75000"/>
            </a:schemeClr>
          </a:solidFill>
        </a:ln>
      </dgm:spPr>
      <dgm:t>
        <a:bodyPr/>
        <a:lstStyle/>
        <a:p>
          <a:pPr algn="l"/>
          <a:r>
            <a:rPr lang="en-US" sz="2600" b="0" dirty="0" smtClean="0"/>
            <a:t>Table of              </a:t>
          </a:r>
          <a:r>
            <a:rPr lang="en-US" sz="2600" b="1" dirty="0" smtClean="0"/>
            <a:t>mnemonic opcodes</a:t>
          </a:r>
          <a:r>
            <a:rPr lang="en-US" sz="2600" b="0" dirty="0" smtClean="0"/>
            <a:t> and its class</a:t>
          </a:r>
          <a:endParaRPr lang="en-US" sz="2600" b="0" dirty="0">
            <a:solidFill>
              <a:schemeClr val="tx1"/>
            </a:solidFill>
          </a:endParaRPr>
        </a:p>
      </dgm:t>
    </dgm:pt>
    <dgm:pt modelId="{5192CFA7-A5A7-4D85-88E5-FA0E9308FFA4}" type="parTrans" cxnId="{2F46289F-B6B6-4F29-A91B-B7A49383F4F0}">
      <dgm:prSet/>
      <dgm:spPr/>
      <dgm:t>
        <a:bodyPr/>
        <a:lstStyle/>
        <a:p>
          <a:endParaRPr lang="en-US"/>
        </a:p>
      </dgm:t>
    </dgm:pt>
    <dgm:pt modelId="{355C84AA-2580-4503-884F-C5AA33A13CED}" type="sibTrans" cxnId="{2F46289F-B6B6-4F29-A91B-B7A49383F4F0}">
      <dgm:prSet/>
      <dgm:spPr/>
      <dgm:t>
        <a:bodyPr/>
        <a:lstStyle/>
        <a:p>
          <a:endParaRPr lang="en-US"/>
        </a:p>
      </dgm:t>
    </dgm:pt>
    <dgm:pt modelId="{787FFB54-71D3-4129-AC93-D3B513FEB525}">
      <dgm:prSet phldrT="[Text]"/>
      <dgm:spPr>
        <a:ln w="38100"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l"/>
          <a:r>
            <a:rPr lang="en-US" dirty="0" smtClean="0"/>
            <a:t>Contains               </a:t>
          </a:r>
          <a:r>
            <a:rPr lang="en-US" b="1" dirty="0" smtClean="0"/>
            <a:t>symbol name, address</a:t>
          </a:r>
          <a:endParaRPr lang="en-US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0774081-6B50-4AA2-B65D-F92AA18C748D}" type="parTrans" cxnId="{CD0F71A0-3508-480D-B236-0B58CE73033E}">
      <dgm:prSet/>
      <dgm:spPr/>
      <dgm:t>
        <a:bodyPr/>
        <a:lstStyle/>
        <a:p>
          <a:endParaRPr lang="en-US"/>
        </a:p>
      </dgm:t>
    </dgm:pt>
    <dgm:pt modelId="{961AFDF3-D371-4AA5-A407-1D8EA4EB39F9}" type="sibTrans" cxnId="{CD0F71A0-3508-480D-B236-0B58CE73033E}">
      <dgm:prSet/>
      <dgm:spPr/>
      <dgm:t>
        <a:bodyPr/>
        <a:lstStyle/>
        <a:p>
          <a:endParaRPr lang="en-US"/>
        </a:p>
      </dgm:t>
    </dgm:pt>
    <dgm:pt modelId="{244E4202-C7F9-4C51-8347-C98863717D31}">
      <dgm:prSet phldrT="[Text]"/>
      <dgm:spPr>
        <a:ln w="38100">
          <a:solidFill>
            <a:schemeClr val="accent4">
              <a:lumMod val="75000"/>
            </a:schemeClr>
          </a:solidFill>
        </a:ln>
      </dgm:spPr>
      <dgm:t>
        <a:bodyPr/>
        <a:lstStyle/>
        <a:p>
          <a:pPr algn="l"/>
          <a:r>
            <a:rPr lang="en-US" dirty="0" smtClean="0"/>
            <a:t>Table of             </a:t>
          </a:r>
          <a:r>
            <a:rPr lang="en-US" b="1" dirty="0" smtClean="0"/>
            <a:t>literals</a:t>
          </a:r>
          <a:r>
            <a:rPr lang="en-US" dirty="0" smtClean="0"/>
            <a:t> used in the program</a:t>
          </a:r>
          <a:endParaRPr lang="en-US" dirty="0">
            <a:solidFill>
              <a:schemeClr val="tx1"/>
            </a:solidFill>
          </a:endParaRPr>
        </a:p>
      </dgm:t>
    </dgm:pt>
    <dgm:pt modelId="{7F2AE9B5-C240-48A5-93E3-39372B1BA5A1}" type="parTrans" cxnId="{81141DC3-4D37-40F1-B8B5-A3EF0F555BFE}">
      <dgm:prSet/>
      <dgm:spPr/>
      <dgm:t>
        <a:bodyPr/>
        <a:lstStyle/>
        <a:p>
          <a:endParaRPr lang="en-US"/>
        </a:p>
      </dgm:t>
    </dgm:pt>
    <dgm:pt modelId="{09DF26C2-DF92-4B5A-9ED7-6B14FAA0419A}" type="sibTrans" cxnId="{81141DC3-4D37-40F1-B8B5-A3EF0F555BFE}">
      <dgm:prSet/>
      <dgm:spPr/>
      <dgm:t>
        <a:bodyPr/>
        <a:lstStyle/>
        <a:p>
          <a:endParaRPr lang="en-US"/>
        </a:p>
      </dgm:t>
    </dgm:pt>
    <dgm:pt modelId="{B6807CF1-480E-4609-BFC0-5A8A1DCF9CA6}" type="pres">
      <dgm:prSet presAssocID="{B8925597-1D2F-4670-BE3D-372F374A782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AA1CF1-408D-4843-A2F1-0BE7ECD2F796}" type="pres">
      <dgm:prSet presAssocID="{3CF8BAD2-64F1-45EE-BCF0-EA22AC26EE94}" presName="linNode" presStyleCnt="0"/>
      <dgm:spPr/>
      <dgm:t>
        <a:bodyPr/>
        <a:lstStyle/>
        <a:p>
          <a:endParaRPr lang="en-US"/>
        </a:p>
      </dgm:t>
    </dgm:pt>
    <dgm:pt modelId="{550A42A7-CDC1-4DF7-98A9-1D697F0E2042}" type="pres">
      <dgm:prSet presAssocID="{3CF8BAD2-64F1-45EE-BCF0-EA22AC26EE9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CBAD2-253E-4478-862B-38E8DA528BE9}" type="pres">
      <dgm:prSet presAssocID="{3CF8BAD2-64F1-45EE-BCF0-EA22AC26EE9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3888-2E10-420E-A13B-AC868BDD689B}" type="pres">
      <dgm:prSet presAssocID="{1BDD3D6A-1F1C-4ED5-B1CA-889BD8E23855}" presName="spacing" presStyleCnt="0"/>
      <dgm:spPr/>
      <dgm:t>
        <a:bodyPr/>
        <a:lstStyle/>
        <a:p>
          <a:endParaRPr lang="en-US"/>
        </a:p>
      </dgm:t>
    </dgm:pt>
    <dgm:pt modelId="{6B64CA28-48CC-4985-BA41-F94FB2C5FBC7}" type="pres">
      <dgm:prSet presAssocID="{81CA4040-B43D-4281-8A0C-A06139454D12}" presName="linNode" presStyleCnt="0"/>
      <dgm:spPr/>
      <dgm:t>
        <a:bodyPr/>
        <a:lstStyle/>
        <a:p>
          <a:endParaRPr lang="en-US"/>
        </a:p>
      </dgm:t>
    </dgm:pt>
    <dgm:pt modelId="{6C5BC00A-B62E-4364-88BB-B161DEC78721}" type="pres">
      <dgm:prSet presAssocID="{81CA4040-B43D-4281-8A0C-A06139454D12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C23AE-FC6E-4D9D-9AF1-6B0FF42C5A9B}" type="pres">
      <dgm:prSet presAssocID="{81CA4040-B43D-4281-8A0C-A06139454D12}" presName="childShp" presStyleLbl="bgAccFollowNode1" presStyleIdx="1" presStyleCnt="3" custScaleX="109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2C34B-6D38-400C-ADB1-5EE27524516E}" type="pres">
      <dgm:prSet presAssocID="{914A895D-E50E-4499-A64C-16ACC735B81C}" presName="spacing" presStyleCnt="0"/>
      <dgm:spPr/>
      <dgm:t>
        <a:bodyPr/>
        <a:lstStyle/>
        <a:p>
          <a:endParaRPr lang="en-US"/>
        </a:p>
      </dgm:t>
    </dgm:pt>
    <dgm:pt modelId="{5EFCC4F6-AB81-438B-B3DE-20BA90EED292}" type="pres">
      <dgm:prSet presAssocID="{40C87500-F0ED-4A0C-A754-1CD078B4EF2C}" presName="linNode" presStyleCnt="0"/>
      <dgm:spPr/>
      <dgm:t>
        <a:bodyPr/>
        <a:lstStyle/>
        <a:p>
          <a:endParaRPr lang="en-US"/>
        </a:p>
      </dgm:t>
    </dgm:pt>
    <dgm:pt modelId="{A0D61144-8E21-4774-A18F-C70CEEFD8388}" type="pres">
      <dgm:prSet presAssocID="{40C87500-F0ED-4A0C-A754-1CD078B4EF2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E8AA5-8059-4E0F-AFCE-E7FCAF9A57B9}" type="pres">
      <dgm:prSet presAssocID="{40C87500-F0ED-4A0C-A754-1CD078B4EF2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48048E-0BE5-4870-A784-7F675F148E3A}" type="presOf" srcId="{91650A96-7127-4A7E-8B42-05AFDECCE025}" destId="{FC1CBAD2-253E-4478-862B-38E8DA528BE9}" srcOrd="0" destOrd="0" presId="urn:microsoft.com/office/officeart/2005/8/layout/vList6"/>
    <dgm:cxn modelId="{CD0F71A0-3508-480D-B236-0B58CE73033E}" srcId="{81CA4040-B43D-4281-8A0C-A06139454D12}" destId="{787FFB54-71D3-4129-AC93-D3B513FEB525}" srcOrd="0" destOrd="0" parTransId="{20774081-6B50-4AA2-B65D-F92AA18C748D}" sibTransId="{961AFDF3-D371-4AA5-A407-1D8EA4EB39F9}"/>
    <dgm:cxn modelId="{796E368E-E8BD-4102-92D0-71FDEA4BB0E0}" type="presOf" srcId="{244E4202-C7F9-4C51-8347-C98863717D31}" destId="{851E8AA5-8059-4E0F-AFCE-E7FCAF9A57B9}" srcOrd="0" destOrd="0" presId="urn:microsoft.com/office/officeart/2005/8/layout/vList6"/>
    <dgm:cxn modelId="{C724EC9F-C8E1-48DE-B315-C89DAFD0E76C}" type="presOf" srcId="{3CF8BAD2-64F1-45EE-BCF0-EA22AC26EE94}" destId="{550A42A7-CDC1-4DF7-98A9-1D697F0E2042}" srcOrd="0" destOrd="0" presId="urn:microsoft.com/office/officeart/2005/8/layout/vList6"/>
    <dgm:cxn modelId="{CCD34ED5-61B0-4E84-A88D-2F033EE3DA26}" type="presOf" srcId="{B8925597-1D2F-4670-BE3D-372F374A7823}" destId="{B6807CF1-480E-4609-BFC0-5A8A1DCF9CA6}" srcOrd="0" destOrd="0" presId="urn:microsoft.com/office/officeart/2005/8/layout/vList6"/>
    <dgm:cxn modelId="{81141DC3-4D37-40F1-B8B5-A3EF0F555BFE}" srcId="{40C87500-F0ED-4A0C-A754-1CD078B4EF2C}" destId="{244E4202-C7F9-4C51-8347-C98863717D31}" srcOrd="0" destOrd="0" parTransId="{7F2AE9B5-C240-48A5-93E3-39372B1BA5A1}" sibTransId="{09DF26C2-DF92-4B5A-9ED7-6B14FAA0419A}"/>
    <dgm:cxn modelId="{F19EF121-F655-436E-BAEA-6FA407C8CBBE}" srcId="{B8925597-1D2F-4670-BE3D-372F374A7823}" destId="{40C87500-F0ED-4A0C-A754-1CD078B4EF2C}" srcOrd="2" destOrd="0" parTransId="{601691DE-3D9B-4344-927F-D6EEC7835281}" sibTransId="{CA35EDF4-F04E-4588-A578-B7234EFFD5D6}"/>
    <dgm:cxn modelId="{3DF47044-B021-4380-842F-9F3C4C94EB30}" srcId="{B8925597-1D2F-4670-BE3D-372F374A7823}" destId="{81CA4040-B43D-4281-8A0C-A06139454D12}" srcOrd="1" destOrd="0" parTransId="{8FC6A74E-B75F-42CA-B298-48070E5D93A6}" sibTransId="{914A895D-E50E-4499-A64C-16ACC735B81C}"/>
    <dgm:cxn modelId="{F6A68AE5-06C5-4826-8E89-211C02DE2BAB}" type="presOf" srcId="{40C87500-F0ED-4A0C-A754-1CD078B4EF2C}" destId="{A0D61144-8E21-4774-A18F-C70CEEFD8388}" srcOrd="0" destOrd="0" presId="urn:microsoft.com/office/officeart/2005/8/layout/vList6"/>
    <dgm:cxn modelId="{2F46289F-B6B6-4F29-A91B-B7A49383F4F0}" srcId="{3CF8BAD2-64F1-45EE-BCF0-EA22AC26EE94}" destId="{91650A96-7127-4A7E-8B42-05AFDECCE025}" srcOrd="0" destOrd="0" parTransId="{5192CFA7-A5A7-4D85-88E5-FA0E9308FFA4}" sibTransId="{355C84AA-2580-4503-884F-C5AA33A13CED}"/>
    <dgm:cxn modelId="{B744845F-0BC6-46FB-9757-77762ADDE194}" srcId="{B8925597-1D2F-4670-BE3D-372F374A7823}" destId="{3CF8BAD2-64F1-45EE-BCF0-EA22AC26EE94}" srcOrd="0" destOrd="0" parTransId="{114DCA49-F5C9-4670-8376-B569F74EF21D}" sibTransId="{1BDD3D6A-1F1C-4ED5-B1CA-889BD8E23855}"/>
    <dgm:cxn modelId="{0C026F4F-DC56-461C-A361-491AC5696436}" type="presOf" srcId="{81CA4040-B43D-4281-8A0C-A06139454D12}" destId="{6C5BC00A-B62E-4364-88BB-B161DEC78721}" srcOrd="0" destOrd="0" presId="urn:microsoft.com/office/officeart/2005/8/layout/vList6"/>
    <dgm:cxn modelId="{C3D220C5-78B7-4C74-932A-BC2B7CED9221}" type="presOf" srcId="{787FFB54-71D3-4129-AC93-D3B513FEB525}" destId="{E58C23AE-FC6E-4D9D-9AF1-6B0FF42C5A9B}" srcOrd="0" destOrd="0" presId="urn:microsoft.com/office/officeart/2005/8/layout/vList6"/>
    <dgm:cxn modelId="{BDCAB5E5-88A5-4E15-9B1C-36F382A689FB}" type="presParOf" srcId="{B6807CF1-480E-4609-BFC0-5A8A1DCF9CA6}" destId="{87AA1CF1-408D-4843-A2F1-0BE7ECD2F796}" srcOrd="0" destOrd="0" presId="urn:microsoft.com/office/officeart/2005/8/layout/vList6"/>
    <dgm:cxn modelId="{9EEA0739-5FF0-413B-A8BC-240153A1B244}" type="presParOf" srcId="{87AA1CF1-408D-4843-A2F1-0BE7ECD2F796}" destId="{550A42A7-CDC1-4DF7-98A9-1D697F0E2042}" srcOrd="0" destOrd="0" presId="urn:microsoft.com/office/officeart/2005/8/layout/vList6"/>
    <dgm:cxn modelId="{D85017F2-652D-4BD4-A325-30FE67B1D4F8}" type="presParOf" srcId="{87AA1CF1-408D-4843-A2F1-0BE7ECD2F796}" destId="{FC1CBAD2-253E-4478-862B-38E8DA528BE9}" srcOrd="1" destOrd="0" presId="urn:microsoft.com/office/officeart/2005/8/layout/vList6"/>
    <dgm:cxn modelId="{D74ACC99-A41B-49F1-8191-6A1361A2D603}" type="presParOf" srcId="{B6807CF1-480E-4609-BFC0-5A8A1DCF9CA6}" destId="{2B9C3888-2E10-420E-A13B-AC868BDD689B}" srcOrd="1" destOrd="0" presId="urn:microsoft.com/office/officeart/2005/8/layout/vList6"/>
    <dgm:cxn modelId="{E85466FE-9BC6-4281-8AB5-90CD3CAC487D}" type="presParOf" srcId="{B6807CF1-480E-4609-BFC0-5A8A1DCF9CA6}" destId="{6B64CA28-48CC-4985-BA41-F94FB2C5FBC7}" srcOrd="2" destOrd="0" presId="urn:microsoft.com/office/officeart/2005/8/layout/vList6"/>
    <dgm:cxn modelId="{4997C1C6-F52E-4817-953A-FDB07DD4DA69}" type="presParOf" srcId="{6B64CA28-48CC-4985-BA41-F94FB2C5FBC7}" destId="{6C5BC00A-B62E-4364-88BB-B161DEC78721}" srcOrd="0" destOrd="0" presId="urn:microsoft.com/office/officeart/2005/8/layout/vList6"/>
    <dgm:cxn modelId="{61138460-2E10-4563-9386-D040D4907008}" type="presParOf" srcId="{6B64CA28-48CC-4985-BA41-F94FB2C5FBC7}" destId="{E58C23AE-FC6E-4D9D-9AF1-6B0FF42C5A9B}" srcOrd="1" destOrd="0" presId="urn:microsoft.com/office/officeart/2005/8/layout/vList6"/>
    <dgm:cxn modelId="{F0CEDA5B-DF4D-4F08-AE47-3F79E0A1EBB9}" type="presParOf" srcId="{B6807CF1-480E-4609-BFC0-5A8A1DCF9CA6}" destId="{54D2C34B-6D38-400C-ADB1-5EE27524516E}" srcOrd="3" destOrd="0" presId="urn:microsoft.com/office/officeart/2005/8/layout/vList6"/>
    <dgm:cxn modelId="{01402A13-6117-4A3D-8917-1C4509FDE9E6}" type="presParOf" srcId="{B6807CF1-480E-4609-BFC0-5A8A1DCF9CA6}" destId="{5EFCC4F6-AB81-438B-B3DE-20BA90EED292}" srcOrd="4" destOrd="0" presId="urn:microsoft.com/office/officeart/2005/8/layout/vList6"/>
    <dgm:cxn modelId="{F6B22146-0A3D-433D-89E5-62DA7B366FCB}" type="presParOf" srcId="{5EFCC4F6-AB81-438B-B3DE-20BA90EED292}" destId="{A0D61144-8E21-4774-A18F-C70CEEFD8388}" srcOrd="0" destOrd="0" presId="urn:microsoft.com/office/officeart/2005/8/layout/vList6"/>
    <dgm:cxn modelId="{DCCEB296-AA8A-4C85-9526-AC500C272F6B}" type="presParOf" srcId="{5EFCC4F6-AB81-438B-B3DE-20BA90EED292}" destId="{851E8AA5-8059-4E0F-AFCE-E7FCAF9A57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91CC46-7C3E-4762-A2BA-949C6CA2C7F3}" type="doc">
      <dgm:prSet loTypeId="urn:microsoft.com/office/officeart/2005/8/layout/default#3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8C7D4534-7190-4C76-9A2A-9D817512EEF7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b="1" dirty="0" smtClean="0"/>
            <a:t>Address</a:t>
          </a:r>
          <a:endParaRPr lang="en-US" sz="2400" b="1" dirty="0"/>
        </a:p>
      </dgm:t>
    </dgm:pt>
    <dgm:pt modelId="{3EDB5335-1D43-42DE-A849-B171215DEA5E}" type="parTrans" cxnId="{432FF2BC-A297-4FF9-8872-398296BB751B}">
      <dgm:prSet/>
      <dgm:spPr/>
      <dgm:t>
        <a:bodyPr/>
        <a:lstStyle/>
        <a:p>
          <a:pPr algn="ctr"/>
          <a:endParaRPr lang="en-US"/>
        </a:p>
      </dgm:t>
    </dgm:pt>
    <dgm:pt modelId="{AE984B52-CE4D-4201-A4F2-77BF88326C77}" type="sibTrans" cxnId="{432FF2BC-A297-4FF9-8872-398296BB751B}">
      <dgm:prSet/>
      <dgm:spPr/>
      <dgm:t>
        <a:bodyPr/>
        <a:lstStyle/>
        <a:p>
          <a:pPr algn="ctr"/>
          <a:endParaRPr lang="en-US"/>
        </a:p>
      </dgm:t>
    </dgm:pt>
    <dgm:pt modelId="{5FB979A1-BE86-4E1C-9179-17513720D32B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1" dirty="0" smtClean="0"/>
            <a:t>Opcode</a:t>
          </a:r>
          <a:endParaRPr lang="en-US" sz="2800" b="1" dirty="0"/>
        </a:p>
      </dgm:t>
    </dgm:pt>
    <dgm:pt modelId="{AEAAFA9C-591C-465A-B525-36F7788C0516}" type="parTrans" cxnId="{AB52042F-4F63-485B-B784-E7990DE0F96F}">
      <dgm:prSet/>
      <dgm:spPr/>
      <dgm:t>
        <a:bodyPr/>
        <a:lstStyle/>
        <a:p>
          <a:pPr algn="ctr"/>
          <a:endParaRPr lang="en-US"/>
        </a:p>
      </dgm:t>
    </dgm:pt>
    <dgm:pt modelId="{9E110AA7-4108-4DD1-BE84-7E00D106712E}" type="sibTrans" cxnId="{AB52042F-4F63-485B-B784-E7990DE0F96F}">
      <dgm:prSet/>
      <dgm:spPr/>
      <dgm:t>
        <a:bodyPr/>
        <a:lstStyle/>
        <a:p>
          <a:pPr algn="ctr"/>
          <a:endParaRPr lang="en-US"/>
        </a:p>
      </dgm:t>
    </dgm:pt>
    <dgm:pt modelId="{4E6725A3-2C04-4681-BE4D-5B1B9F4AEC91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1" dirty="0" smtClean="0"/>
            <a:t>Operands</a:t>
          </a:r>
          <a:endParaRPr lang="en-US" sz="2800" b="1" dirty="0"/>
        </a:p>
      </dgm:t>
    </dgm:pt>
    <dgm:pt modelId="{707F9733-7497-44CE-AD16-951CA1A8F930}" type="parTrans" cxnId="{038FCD16-FA10-40F6-8F5B-6CEC952F94B8}">
      <dgm:prSet/>
      <dgm:spPr/>
      <dgm:t>
        <a:bodyPr/>
        <a:lstStyle/>
        <a:p>
          <a:pPr algn="ctr"/>
          <a:endParaRPr lang="en-US"/>
        </a:p>
      </dgm:t>
    </dgm:pt>
    <dgm:pt modelId="{2535E840-2C28-458A-9F56-419F9322B114}" type="sibTrans" cxnId="{038FCD16-FA10-40F6-8F5B-6CEC952F94B8}">
      <dgm:prSet/>
      <dgm:spPr/>
      <dgm:t>
        <a:bodyPr/>
        <a:lstStyle/>
        <a:p>
          <a:pPr algn="ctr"/>
          <a:endParaRPr lang="en-US"/>
        </a:p>
      </dgm:t>
    </dgm:pt>
    <dgm:pt modelId="{E2782009-306B-4308-8A48-D044FE1B91FA}" type="pres">
      <dgm:prSet presAssocID="{5E91CC46-7C3E-4762-A2BA-949C6CA2C7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0E745F-FEDE-4FC3-B8A6-00293528A6F5}" type="pres">
      <dgm:prSet presAssocID="{8C7D4534-7190-4C76-9A2A-9D817512EEF7}" presName="node" presStyleLbl="node1" presStyleIdx="0" presStyleCnt="3" custScaleX="31839" custScaleY="19297" custLinFactNeighborX="5660" custLinFactNeighborY="-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8E23-5E4F-43F2-86FE-F91F9B1FFD2A}" type="pres">
      <dgm:prSet presAssocID="{AE984B52-CE4D-4201-A4F2-77BF88326C77}" presName="sibTrans" presStyleCnt="0"/>
      <dgm:spPr/>
      <dgm:t>
        <a:bodyPr/>
        <a:lstStyle/>
        <a:p>
          <a:endParaRPr lang="en-US"/>
        </a:p>
      </dgm:t>
    </dgm:pt>
    <dgm:pt modelId="{E82D88D7-5422-4DEB-9A1F-AB3DBEFEC29C}" type="pres">
      <dgm:prSet presAssocID="{5FB979A1-BE86-4E1C-9179-17513720D32B}" presName="node" presStyleLbl="node1" presStyleIdx="1" presStyleCnt="3" custScaleX="42388" custScaleY="19339" custLinFactNeighborX="-2092" custLinFactNeighborY="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AFE12-6197-4A47-93AC-1B33A54B1F4B}" type="pres">
      <dgm:prSet presAssocID="{9E110AA7-4108-4DD1-BE84-7E00D106712E}" presName="sibTrans" presStyleCnt="0"/>
      <dgm:spPr/>
      <dgm:t>
        <a:bodyPr/>
        <a:lstStyle/>
        <a:p>
          <a:endParaRPr lang="en-US"/>
        </a:p>
      </dgm:t>
    </dgm:pt>
    <dgm:pt modelId="{3CEF5DD3-B9F6-4CE6-9087-EC75C0D5EAD1}" type="pres">
      <dgm:prSet presAssocID="{4E6725A3-2C04-4681-BE4D-5B1B9F4AEC91}" presName="node" presStyleLbl="node1" presStyleIdx="2" presStyleCnt="3" custScaleX="39238" custScaleY="19671" custLinFactNeighborX="-9921" custLinFactNeighborY="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90BAC-DC7E-4BA2-9BF3-208350DF907E}" type="presOf" srcId="{5FB979A1-BE86-4E1C-9179-17513720D32B}" destId="{E82D88D7-5422-4DEB-9A1F-AB3DBEFEC29C}" srcOrd="0" destOrd="0" presId="urn:microsoft.com/office/officeart/2005/8/layout/default#3"/>
    <dgm:cxn modelId="{038FCD16-FA10-40F6-8F5B-6CEC952F94B8}" srcId="{5E91CC46-7C3E-4762-A2BA-949C6CA2C7F3}" destId="{4E6725A3-2C04-4681-BE4D-5B1B9F4AEC91}" srcOrd="2" destOrd="0" parTransId="{707F9733-7497-44CE-AD16-951CA1A8F930}" sibTransId="{2535E840-2C28-458A-9F56-419F9322B114}"/>
    <dgm:cxn modelId="{58DAFFBF-4577-4349-BB24-B9FFF4B20519}" type="presOf" srcId="{5E91CC46-7C3E-4762-A2BA-949C6CA2C7F3}" destId="{E2782009-306B-4308-8A48-D044FE1B91FA}" srcOrd="0" destOrd="0" presId="urn:microsoft.com/office/officeart/2005/8/layout/default#3"/>
    <dgm:cxn modelId="{3A1CBBE1-253D-43F1-8DDE-03FA5D82E033}" type="presOf" srcId="{4E6725A3-2C04-4681-BE4D-5B1B9F4AEC91}" destId="{3CEF5DD3-B9F6-4CE6-9087-EC75C0D5EAD1}" srcOrd="0" destOrd="0" presId="urn:microsoft.com/office/officeart/2005/8/layout/default#3"/>
    <dgm:cxn modelId="{AB52042F-4F63-485B-B784-E7990DE0F96F}" srcId="{5E91CC46-7C3E-4762-A2BA-949C6CA2C7F3}" destId="{5FB979A1-BE86-4E1C-9179-17513720D32B}" srcOrd="1" destOrd="0" parTransId="{AEAAFA9C-591C-465A-B525-36F7788C0516}" sibTransId="{9E110AA7-4108-4DD1-BE84-7E00D106712E}"/>
    <dgm:cxn modelId="{432FF2BC-A297-4FF9-8872-398296BB751B}" srcId="{5E91CC46-7C3E-4762-A2BA-949C6CA2C7F3}" destId="{8C7D4534-7190-4C76-9A2A-9D817512EEF7}" srcOrd="0" destOrd="0" parTransId="{3EDB5335-1D43-42DE-A849-B171215DEA5E}" sibTransId="{AE984B52-CE4D-4201-A4F2-77BF88326C77}"/>
    <dgm:cxn modelId="{CD81501D-0DE7-45BC-9116-98531B5E5A03}" type="presOf" srcId="{8C7D4534-7190-4C76-9A2A-9D817512EEF7}" destId="{6C0E745F-FEDE-4FC3-B8A6-00293528A6F5}" srcOrd="0" destOrd="0" presId="urn:microsoft.com/office/officeart/2005/8/layout/default#3"/>
    <dgm:cxn modelId="{246A617A-2D9B-4F25-9A14-0ACDA438E94E}" type="presParOf" srcId="{E2782009-306B-4308-8A48-D044FE1B91FA}" destId="{6C0E745F-FEDE-4FC3-B8A6-00293528A6F5}" srcOrd="0" destOrd="0" presId="urn:microsoft.com/office/officeart/2005/8/layout/default#3"/>
    <dgm:cxn modelId="{EBCF6129-F911-4367-953A-D82FE4FC4ED8}" type="presParOf" srcId="{E2782009-306B-4308-8A48-D044FE1B91FA}" destId="{0F1A8E23-5E4F-43F2-86FE-F91F9B1FFD2A}" srcOrd="1" destOrd="0" presId="urn:microsoft.com/office/officeart/2005/8/layout/default#3"/>
    <dgm:cxn modelId="{67C2E8B4-AB36-4927-B916-0155FEEE0E76}" type="presParOf" srcId="{E2782009-306B-4308-8A48-D044FE1B91FA}" destId="{E82D88D7-5422-4DEB-9A1F-AB3DBEFEC29C}" srcOrd="2" destOrd="0" presId="urn:microsoft.com/office/officeart/2005/8/layout/default#3"/>
    <dgm:cxn modelId="{B8862D7E-4043-4BCC-9B93-82DABA70A44C}" type="presParOf" srcId="{E2782009-306B-4308-8A48-D044FE1B91FA}" destId="{7CDAFE12-6197-4A47-93AC-1B33A54B1F4B}" srcOrd="3" destOrd="0" presId="urn:microsoft.com/office/officeart/2005/8/layout/default#3"/>
    <dgm:cxn modelId="{13FB76B1-FF15-407C-A424-0A14DFFD9DDB}" type="presParOf" srcId="{E2782009-306B-4308-8A48-D044FE1B91FA}" destId="{3CEF5DD3-B9F6-4CE6-9087-EC75C0D5EAD1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91CC46-7C3E-4762-A2BA-949C6CA2C7F3}" type="doc">
      <dgm:prSet loTypeId="urn:microsoft.com/office/officeart/2005/8/layout/default#3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8C7D4534-7190-4C76-9A2A-9D817512EEF7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400" b="1" dirty="0" smtClean="0"/>
            <a:t>Address</a:t>
          </a:r>
          <a:endParaRPr lang="en-US" sz="2400" b="1" dirty="0"/>
        </a:p>
      </dgm:t>
    </dgm:pt>
    <dgm:pt modelId="{3EDB5335-1D43-42DE-A849-B171215DEA5E}" type="parTrans" cxnId="{432FF2BC-A297-4FF9-8872-398296BB751B}">
      <dgm:prSet/>
      <dgm:spPr/>
      <dgm:t>
        <a:bodyPr/>
        <a:lstStyle/>
        <a:p>
          <a:pPr algn="ctr"/>
          <a:endParaRPr lang="en-US"/>
        </a:p>
      </dgm:t>
    </dgm:pt>
    <dgm:pt modelId="{AE984B52-CE4D-4201-A4F2-77BF88326C77}" type="sibTrans" cxnId="{432FF2BC-A297-4FF9-8872-398296BB751B}">
      <dgm:prSet/>
      <dgm:spPr/>
      <dgm:t>
        <a:bodyPr/>
        <a:lstStyle/>
        <a:p>
          <a:pPr algn="ctr"/>
          <a:endParaRPr lang="en-US"/>
        </a:p>
      </dgm:t>
    </dgm:pt>
    <dgm:pt modelId="{5FB979A1-BE86-4E1C-9179-17513720D32B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1" dirty="0" smtClean="0"/>
            <a:t>Opcode</a:t>
          </a:r>
          <a:endParaRPr lang="en-US" sz="2800" b="1" dirty="0"/>
        </a:p>
      </dgm:t>
    </dgm:pt>
    <dgm:pt modelId="{AEAAFA9C-591C-465A-B525-36F7788C0516}" type="parTrans" cxnId="{AB52042F-4F63-485B-B784-E7990DE0F96F}">
      <dgm:prSet/>
      <dgm:spPr/>
      <dgm:t>
        <a:bodyPr/>
        <a:lstStyle/>
        <a:p>
          <a:pPr algn="ctr"/>
          <a:endParaRPr lang="en-US"/>
        </a:p>
      </dgm:t>
    </dgm:pt>
    <dgm:pt modelId="{9E110AA7-4108-4DD1-BE84-7E00D106712E}" type="sibTrans" cxnId="{AB52042F-4F63-485B-B784-E7990DE0F96F}">
      <dgm:prSet/>
      <dgm:spPr/>
      <dgm:t>
        <a:bodyPr/>
        <a:lstStyle/>
        <a:p>
          <a:pPr algn="ctr"/>
          <a:endParaRPr lang="en-US"/>
        </a:p>
      </dgm:t>
    </dgm:pt>
    <dgm:pt modelId="{4E6725A3-2C04-4681-BE4D-5B1B9F4AEC91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1" dirty="0" smtClean="0"/>
            <a:t>Operands</a:t>
          </a:r>
          <a:endParaRPr lang="en-US" sz="2800" b="1" dirty="0"/>
        </a:p>
      </dgm:t>
    </dgm:pt>
    <dgm:pt modelId="{707F9733-7497-44CE-AD16-951CA1A8F930}" type="parTrans" cxnId="{038FCD16-FA10-40F6-8F5B-6CEC952F94B8}">
      <dgm:prSet/>
      <dgm:spPr/>
      <dgm:t>
        <a:bodyPr/>
        <a:lstStyle/>
        <a:p>
          <a:pPr algn="ctr"/>
          <a:endParaRPr lang="en-US"/>
        </a:p>
      </dgm:t>
    </dgm:pt>
    <dgm:pt modelId="{2535E840-2C28-458A-9F56-419F9322B114}" type="sibTrans" cxnId="{038FCD16-FA10-40F6-8F5B-6CEC952F94B8}">
      <dgm:prSet/>
      <dgm:spPr/>
      <dgm:t>
        <a:bodyPr/>
        <a:lstStyle/>
        <a:p>
          <a:pPr algn="ctr"/>
          <a:endParaRPr lang="en-US"/>
        </a:p>
      </dgm:t>
    </dgm:pt>
    <dgm:pt modelId="{E2782009-306B-4308-8A48-D044FE1B91FA}" type="pres">
      <dgm:prSet presAssocID="{5E91CC46-7C3E-4762-A2BA-949C6CA2C7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0E745F-FEDE-4FC3-B8A6-00293528A6F5}" type="pres">
      <dgm:prSet presAssocID="{8C7D4534-7190-4C76-9A2A-9D817512EEF7}" presName="node" presStyleLbl="node1" presStyleIdx="0" presStyleCnt="3" custScaleX="31839" custScaleY="19297" custLinFactNeighborX="5660" custLinFactNeighborY="-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8E23-5E4F-43F2-86FE-F91F9B1FFD2A}" type="pres">
      <dgm:prSet presAssocID="{AE984B52-CE4D-4201-A4F2-77BF88326C77}" presName="sibTrans" presStyleCnt="0"/>
      <dgm:spPr/>
      <dgm:t>
        <a:bodyPr/>
        <a:lstStyle/>
        <a:p>
          <a:endParaRPr lang="en-US"/>
        </a:p>
      </dgm:t>
    </dgm:pt>
    <dgm:pt modelId="{E82D88D7-5422-4DEB-9A1F-AB3DBEFEC29C}" type="pres">
      <dgm:prSet presAssocID="{5FB979A1-BE86-4E1C-9179-17513720D32B}" presName="node" presStyleLbl="node1" presStyleIdx="1" presStyleCnt="3" custScaleX="42388" custScaleY="19339" custLinFactNeighborX="-2092" custLinFactNeighborY="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AFE12-6197-4A47-93AC-1B33A54B1F4B}" type="pres">
      <dgm:prSet presAssocID="{9E110AA7-4108-4DD1-BE84-7E00D106712E}" presName="sibTrans" presStyleCnt="0"/>
      <dgm:spPr/>
      <dgm:t>
        <a:bodyPr/>
        <a:lstStyle/>
        <a:p>
          <a:endParaRPr lang="en-US"/>
        </a:p>
      </dgm:t>
    </dgm:pt>
    <dgm:pt modelId="{3CEF5DD3-B9F6-4CE6-9087-EC75C0D5EAD1}" type="pres">
      <dgm:prSet presAssocID="{4E6725A3-2C04-4681-BE4D-5B1B9F4AEC91}" presName="node" presStyleLbl="node1" presStyleIdx="2" presStyleCnt="3" custScaleX="39238" custScaleY="19671" custLinFactNeighborX="-9921" custLinFactNeighborY="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FCD16-FA10-40F6-8F5B-6CEC952F94B8}" srcId="{5E91CC46-7C3E-4762-A2BA-949C6CA2C7F3}" destId="{4E6725A3-2C04-4681-BE4D-5B1B9F4AEC91}" srcOrd="2" destOrd="0" parTransId="{707F9733-7497-44CE-AD16-951CA1A8F930}" sibTransId="{2535E840-2C28-458A-9F56-419F9322B114}"/>
    <dgm:cxn modelId="{AB52042F-4F63-485B-B784-E7990DE0F96F}" srcId="{5E91CC46-7C3E-4762-A2BA-949C6CA2C7F3}" destId="{5FB979A1-BE86-4E1C-9179-17513720D32B}" srcOrd="1" destOrd="0" parTransId="{AEAAFA9C-591C-465A-B525-36F7788C0516}" sibTransId="{9E110AA7-4108-4DD1-BE84-7E00D106712E}"/>
    <dgm:cxn modelId="{3ACAD81B-15A8-4B21-A32A-7501992CAC53}" type="presOf" srcId="{5E91CC46-7C3E-4762-A2BA-949C6CA2C7F3}" destId="{E2782009-306B-4308-8A48-D044FE1B91FA}" srcOrd="0" destOrd="0" presId="urn:microsoft.com/office/officeart/2005/8/layout/default#3"/>
    <dgm:cxn modelId="{857CA678-D43B-42CB-905E-59DCF16EA9AC}" type="presOf" srcId="{8C7D4534-7190-4C76-9A2A-9D817512EEF7}" destId="{6C0E745F-FEDE-4FC3-B8A6-00293528A6F5}" srcOrd="0" destOrd="0" presId="urn:microsoft.com/office/officeart/2005/8/layout/default#3"/>
    <dgm:cxn modelId="{E05CCE15-A951-4FF8-8DBE-C0716FC98192}" type="presOf" srcId="{4E6725A3-2C04-4681-BE4D-5B1B9F4AEC91}" destId="{3CEF5DD3-B9F6-4CE6-9087-EC75C0D5EAD1}" srcOrd="0" destOrd="0" presId="urn:microsoft.com/office/officeart/2005/8/layout/default#3"/>
    <dgm:cxn modelId="{432FF2BC-A297-4FF9-8872-398296BB751B}" srcId="{5E91CC46-7C3E-4762-A2BA-949C6CA2C7F3}" destId="{8C7D4534-7190-4C76-9A2A-9D817512EEF7}" srcOrd="0" destOrd="0" parTransId="{3EDB5335-1D43-42DE-A849-B171215DEA5E}" sibTransId="{AE984B52-CE4D-4201-A4F2-77BF88326C77}"/>
    <dgm:cxn modelId="{3D40BF20-4A16-45DE-B3A4-2D33D6C18845}" type="presOf" srcId="{5FB979A1-BE86-4E1C-9179-17513720D32B}" destId="{E82D88D7-5422-4DEB-9A1F-AB3DBEFEC29C}" srcOrd="0" destOrd="0" presId="urn:microsoft.com/office/officeart/2005/8/layout/default#3"/>
    <dgm:cxn modelId="{13590AE5-1B7D-412D-BD44-834CEA5A9989}" type="presParOf" srcId="{E2782009-306B-4308-8A48-D044FE1B91FA}" destId="{6C0E745F-FEDE-4FC3-B8A6-00293528A6F5}" srcOrd="0" destOrd="0" presId="urn:microsoft.com/office/officeart/2005/8/layout/default#3"/>
    <dgm:cxn modelId="{8AF9A695-5F7A-4DF0-BD4A-DF89A4DD3093}" type="presParOf" srcId="{E2782009-306B-4308-8A48-D044FE1B91FA}" destId="{0F1A8E23-5E4F-43F2-86FE-F91F9B1FFD2A}" srcOrd="1" destOrd="0" presId="urn:microsoft.com/office/officeart/2005/8/layout/default#3"/>
    <dgm:cxn modelId="{1EA9361E-2601-4C30-9939-1305B4043F71}" type="presParOf" srcId="{E2782009-306B-4308-8A48-D044FE1B91FA}" destId="{E82D88D7-5422-4DEB-9A1F-AB3DBEFEC29C}" srcOrd="2" destOrd="0" presId="urn:microsoft.com/office/officeart/2005/8/layout/default#3"/>
    <dgm:cxn modelId="{54214664-4899-4F62-8398-EA47AA267FF7}" type="presParOf" srcId="{E2782009-306B-4308-8A48-D044FE1B91FA}" destId="{7CDAFE12-6197-4A47-93AC-1B33A54B1F4B}" srcOrd="3" destOrd="0" presId="urn:microsoft.com/office/officeart/2005/8/layout/default#3"/>
    <dgm:cxn modelId="{525D57F6-1214-4A77-82DC-A400087BD936}" type="presParOf" srcId="{E2782009-306B-4308-8A48-D044FE1B91FA}" destId="{3CEF5DD3-B9F6-4CE6-9087-EC75C0D5EAD1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C317A-5A77-4B0A-B673-B31BDEAD070C}" type="doc">
      <dgm:prSet loTypeId="urn:microsoft.com/office/officeart/2005/8/layout/venn1" loCatId="relationship" qsTypeId="urn:microsoft.com/office/officeart/2005/8/quickstyle/simple2" qsCatId="simple" csTypeId="urn:microsoft.com/office/officeart/2005/8/colors/colorful2" csCatId="colorful" phldr="1"/>
      <dgm:spPr/>
    </dgm:pt>
    <dgm:pt modelId="{7035FA1E-E01C-4FF4-92D7-AC65A570AE44}">
      <dgm:prSet phldrT="[Text]"/>
      <dgm:spPr/>
      <dgm:t>
        <a:bodyPr/>
        <a:lstStyle/>
        <a:p>
          <a:r>
            <a:rPr lang="en-US" b="1" dirty="0" smtClean="0"/>
            <a:t>Mnemonic operation code</a:t>
          </a:r>
          <a:endParaRPr lang="en-US" b="1" dirty="0"/>
        </a:p>
      </dgm:t>
    </dgm:pt>
    <dgm:pt modelId="{217AF820-257C-4DEC-B350-3EE82832094B}" type="parTrans" cxnId="{FA35B608-2BD4-4134-8853-47A5D8071C3A}">
      <dgm:prSet/>
      <dgm:spPr/>
      <dgm:t>
        <a:bodyPr/>
        <a:lstStyle/>
        <a:p>
          <a:endParaRPr lang="en-US"/>
        </a:p>
      </dgm:t>
    </dgm:pt>
    <dgm:pt modelId="{DAB4262B-F449-4FF7-B136-B5CF9D1A179F}" type="sibTrans" cxnId="{FA35B608-2BD4-4134-8853-47A5D8071C3A}">
      <dgm:prSet/>
      <dgm:spPr/>
      <dgm:t>
        <a:bodyPr/>
        <a:lstStyle/>
        <a:p>
          <a:endParaRPr lang="en-US"/>
        </a:p>
      </dgm:t>
    </dgm:pt>
    <dgm:pt modelId="{094A944C-6B0B-496F-9C42-18547225D8A2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b="0" dirty="0" smtClean="0"/>
            <a:t>declarations</a:t>
          </a:r>
          <a:endParaRPr lang="en-US" b="0" dirty="0"/>
        </a:p>
      </dgm:t>
    </dgm:pt>
    <dgm:pt modelId="{19F89A9F-A3EA-4F12-8AA8-97B53316E3B1}" type="parTrans" cxnId="{B7EAA9C2-A4C9-4456-9E84-2B28F4762056}">
      <dgm:prSet/>
      <dgm:spPr/>
      <dgm:t>
        <a:bodyPr/>
        <a:lstStyle/>
        <a:p>
          <a:endParaRPr lang="en-US"/>
        </a:p>
      </dgm:t>
    </dgm:pt>
    <dgm:pt modelId="{815A434F-E107-4755-94CD-A4A6B60065E3}" type="sibTrans" cxnId="{B7EAA9C2-A4C9-4456-9E84-2B28F4762056}">
      <dgm:prSet/>
      <dgm:spPr/>
      <dgm:t>
        <a:bodyPr/>
        <a:lstStyle/>
        <a:p>
          <a:endParaRPr lang="en-US"/>
        </a:p>
      </dgm:t>
    </dgm:pt>
    <dgm:pt modelId="{C9F4516B-4DB1-4AD2-A23A-437053C1AA6A}">
      <dgm:prSet phldrT="[Text]"/>
      <dgm:spPr/>
      <dgm:t>
        <a:bodyPr/>
        <a:lstStyle/>
        <a:p>
          <a:r>
            <a:rPr lang="en-US" b="1" dirty="0" smtClean="0"/>
            <a:t>Symbolic Operands</a:t>
          </a:r>
          <a:endParaRPr lang="en-US" b="1" dirty="0"/>
        </a:p>
      </dgm:t>
    </dgm:pt>
    <dgm:pt modelId="{1BEDD0AC-0C9C-4BE3-B4E3-C954E90C448D}" type="parTrans" cxnId="{1B3C2808-175F-4D7D-A12F-5829BF2AFEFD}">
      <dgm:prSet/>
      <dgm:spPr/>
      <dgm:t>
        <a:bodyPr/>
        <a:lstStyle/>
        <a:p>
          <a:endParaRPr lang="en-US"/>
        </a:p>
      </dgm:t>
    </dgm:pt>
    <dgm:pt modelId="{4E0DD8D4-5425-4448-9368-C042FF568414}" type="sibTrans" cxnId="{1B3C2808-175F-4D7D-A12F-5829BF2AFEFD}">
      <dgm:prSet/>
      <dgm:spPr/>
      <dgm:t>
        <a:bodyPr/>
        <a:lstStyle/>
        <a:p>
          <a:endParaRPr lang="en-US"/>
        </a:p>
      </dgm:t>
    </dgm:pt>
    <dgm:pt modelId="{020FCACB-1F48-4624-B851-64D5F918B8D4}" type="pres">
      <dgm:prSet presAssocID="{BA0C317A-5A77-4B0A-B673-B31BDEAD070C}" presName="compositeShape" presStyleCnt="0">
        <dgm:presLayoutVars>
          <dgm:chMax val="7"/>
          <dgm:dir/>
          <dgm:resizeHandles val="exact"/>
        </dgm:presLayoutVars>
      </dgm:prSet>
      <dgm:spPr/>
    </dgm:pt>
    <dgm:pt modelId="{E19178F2-DEBB-4759-B60E-2BDB2F387BAD}" type="pres">
      <dgm:prSet presAssocID="{7035FA1E-E01C-4FF4-92D7-AC65A570AE44}" presName="circ1" presStyleLbl="vennNode1" presStyleIdx="0" presStyleCnt="3" custLinFactNeighborX="-3385"/>
      <dgm:spPr/>
      <dgm:t>
        <a:bodyPr/>
        <a:lstStyle/>
        <a:p>
          <a:endParaRPr lang="en-US"/>
        </a:p>
      </dgm:t>
    </dgm:pt>
    <dgm:pt modelId="{1701C7BA-AAE7-497E-BE20-432DAFA53800}" type="pres">
      <dgm:prSet presAssocID="{7035FA1E-E01C-4FF4-92D7-AC65A570AE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66AF-EC5F-4E21-893E-00A40C1A8C6B}" type="pres">
      <dgm:prSet presAssocID="{094A944C-6B0B-496F-9C42-18547225D8A2}" presName="circ2" presStyleLbl="vennNode1" presStyleIdx="1" presStyleCnt="3" custScaleX="109255" custLinFactNeighborX="4051" custLinFactNeighborY="2083"/>
      <dgm:spPr/>
      <dgm:t>
        <a:bodyPr/>
        <a:lstStyle/>
        <a:p>
          <a:endParaRPr lang="en-US"/>
        </a:p>
      </dgm:t>
    </dgm:pt>
    <dgm:pt modelId="{3ADD143D-DDD8-40EC-B61C-C98D976D133B}" type="pres">
      <dgm:prSet presAssocID="{094A944C-6B0B-496F-9C42-18547225D8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44B39-9304-4AC1-85B0-0EBF62AC61C2}" type="pres">
      <dgm:prSet presAssocID="{C9F4516B-4DB1-4AD2-A23A-437053C1AA6A}" presName="circ3" presStyleLbl="vennNode1" presStyleIdx="2" presStyleCnt="3"/>
      <dgm:spPr/>
      <dgm:t>
        <a:bodyPr/>
        <a:lstStyle/>
        <a:p>
          <a:endParaRPr lang="en-US"/>
        </a:p>
      </dgm:t>
    </dgm:pt>
    <dgm:pt modelId="{27AE2116-34DC-403A-A67E-9336D41A5EDF}" type="pres">
      <dgm:prSet presAssocID="{C9F4516B-4DB1-4AD2-A23A-437053C1AA6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88389B-163B-490D-8C63-F88EF0BE4CC2}" type="presOf" srcId="{7035FA1E-E01C-4FF4-92D7-AC65A570AE44}" destId="{E19178F2-DEBB-4759-B60E-2BDB2F387BAD}" srcOrd="0" destOrd="0" presId="urn:microsoft.com/office/officeart/2005/8/layout/venn1"/>
    <dgm:cxn modelId="{590ED357-DDBA-4F56-A45C-D534D912FA8C}" type="presOf" srcId="{C9F4516B-4DB1-4AD2-A23A-437053C1AA6A}" destId="{41544B39-9304-4AC1-85B0-0EBF62AC61C2}" srcOrd="0" destOrd="0" presId="urn:microsoft.com/office/officeart/2005/8/layout/venn1"/>
    <dgm:cxn modelId="{FA35B608-2BD4-4134-8853-47A5D8071C3A}" srcId="{BA0C317A-5A77-4B0A-B673-B31BDEAD070C}" destId="{7035FA1E-E01C-4FF4-92D7-AC65A570AE44}" srcOrd="0" destOrd="0" parTransId="{217AF820-257C-4DEC-B350-3EE82832094B}" sibTransId="{DAB4262B-F449-4FF7-B136-B5CF9D1A179F}"/>
    <dgm:cxn modelId="{1911894F-1CB4-48F1-AC43-341EDF8B6227}" type="presOf" srcId="{C9F4516B-4DB1-4AD2-A23A-437053C1AA6A}" destId="{27AE2116-34DC-403A-A67E-9336D41A5EDF}" srcOrd="1" destOrd="0" presId="urn:microsoft.com/office/officeart/2005/8/layout/venn1"/>
    <dgm:cxn modelId="{446D4DCB-2F42-4E4D-AC43-9C680AE2AE2E}" type="presOf" srcId="{BA0C317A-5A77-4B0A-B673-B31BDEAD070C}" destId="{020FCACB-1F48-4624-B851-64D5F918B8D4}" srcOrd="0" destOrd="0" presId="urn:microsoft.com/office/officeart/2005/8/layout/venn1"/>
    <dgm:cxn modelId="{D24FB259-DB85-4800-94AC-F54BFB5A60DE}" type="presOf" srcId="{094A944C-6B0B-496F-9C42-18547225D8A2}" destId="{3ADD143D-DDD8-40EC-B61C-C98D976D133B}" srcOrd="1" destOrd="0" presId="urn:microsoft.com/office/officeart/2005/8/layout/venn1"/>
    <dgm:cxn modelId="{D3C54512-8A26-4786-9731-B98F142DDE6A}" type="presOf" srcId="{094A944C-6B0B-496F-9C42-18547225D8A2}" destId="{09E566AF-EC5F-4E21-893E-00A40C1A8C6B}" srcOrd="0" destOrd="0" presId="urn:microsoft.com/office/officeart/2005/8/layout/venn1"/>
    <dgm:cxn modelId="{337D8130-DD4B-44EA-8E12-673980BA494A}" type="presOf" srcId="{7035FA1E-E01C-4FF4-92D7-AC65A570AE44}" destId="{1701C7BA-AAE7-497E-BE20-432DAFA53800}" srcOrd="1" destOrd="0" presId="urn:microsoft.com/office/officeart/2005/8/layout/venn1"/>
    <dgm:cxn modelId="{1B3C2808-175F-4D7D-A12F-5829BF2AFEFD}" srcId="{BA0C317A-5A77-4B0A-B673-B31BDEAD070C}" destId="{C9F4516B-4DB1-4AD2-A23A-437053C1AA6A}" srcOrd="2" destOrd="0" parTransId="{1BEDD0AC-0C9C-4BE3-B4E3-C954E90C448D}" sibTransId="{4E0DD8D4-5425-4448-9368-C042FF568414}"/>
    <dgm:cxn modelId="{B7EAA9C2-A4C9-4456-9E84-2B28F4762056}" srcId="{BA0C317A-5A77-4B0A-B673-B31BDEAD070C}" destId="{094A944C-6B0B-496F-9C42-18547225D8A2}" srcOrd="1" destOrd="0" parTransId="{19F89A9F-A3EA-4F12-8AA8-97B53316E3B1}" sibTransId="{815A434F-E107-4755-94CD-A4A6B60065E3}"/>
    <dgm:cxn modelId="{D84EDFBB-CFF4-486B-A4D6-0F747A7EC330}" type="presParOf" srcId="{020FCACB-1F48-4624-B851-64D5F918B8D4}" destId="{E19178F2-DEBB-4759-B60E-2BDB2F387BAD}" srcOrd="0" destOrd="0" presId="urn:microsoft.com/office/officeart/2005/8/layout/venn1"/>
    <dgm:cxn modelId="{3F0BAB0B-EF0F-4005-ABAB-5919DA436B2D}" type="presParOf" srcId="{020FCACB-1F48-4624-B851-64D5F918B8D4}" destId="{1701C7BA-AAE7-497E-BE20-432DAFA53800}" srcOrd="1" destOrd="0" presId="urn:microsoft.com/office/officeart/2005/8/layout/venn1"/>
    <dgm:cxn modelId="{7774EA97-3AFF-4842-B078-7337CD16DCAF}" type="presParOf" srcId="{020FCACB-1F48-4624-B851-64D5F918B8D4}" destId="{09E566AF-EC5F-4E21-893E-00A40C1A8C6B}" srcOrd="2" destOrd="0" presId="urn:microsoft.com/office/officeart/2005/8/layout/venn1"/>
    <dgm:cxn modelId="{70655E17-0A2F-48E8-ACF5-FD0ABD9A76F3}" type="presParOf" srcId="{020FCACB-1F48-4624-B851-64D5F918B8D4}" destId="{3ADD143D-DDD8-40EC-B61C-C98D976D133B}" srcOrd="3" destOrd="0" presId="urn:microsoft.com/office/officeart/2005/8/layout/venn1"/>
    <dgm:cxn modelId="{6C6C2446-EFD5-4D81-9775-C8FD2DFEFA92}" type="presParOf" srcId="{020FCACB-1F48-4624-B851-64D5F918B8D4}" destId="{41544B39-9304-4AC1-85B0-0EBF62AC61C2}" srcOrd="4" destOrd="0" presId="urn:microsoft.com/office/officeart/2005/8/layout/venn1"/>
    <dgm:cxn modelId="{050DF68D-0B22-4163-A889-A2DC447208DE}" type="presParOf" srcId="{020FCACB-1F48-4624-B851-64D5F918B8D4}" destId="{27AE2116-34DC-403A-A67E-9336D41A5ED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91CC46-7C3E-4762-A2BA-949C6CA2C7F3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C7D4534-7190-4C76-9A2A-9D817512EEF7}">
      <dgm:prSet phldrT="[Text]" custT="1"/>
      <dgm:spPr/>
      <dgm:t>
        <a:bodyPr/>
        <a:lstStyle/>
        <a:p>
          <a:pPr algn="ctr"/>
          <a:r>
            <a:rPr lang="en-US" sz="2400" b="1" dirty="0" smtClean="0"/>
            <a:t>Sign(1)</a:t>
          </a:r>
          <a:endParaRPr lang="en-US" sz="2400" b="1" dirty="0"/>
        </a:p>
      </dgm:t>
    </dgm:pt>
    <dgm:pt modelId="{3EDB5335-1D43-42DE-A849-B171215DEA5E}" type="parTrans" cxnId="{432FF2BC-A297-4FF9-8872-398296BB751B}">
      <dgm:prSet/>
      <dgm:spPr/>
      <dgm:t>
        <a:bodyPr/>
        <a:lstStyle/>
        <a:p>
          <a:pPr algn="ctr"/>
          <a:endParaRPr lang="en-US" b="1"/>
        </a:p>
      </dgm:t>
    </dgm:pt>
    <dgm:pt modelId="{AE984B52-CE4D-4201-A4F2-77BF88326C77}" type="sibTrans" cxnId="{432FF2BC-A297-4FF9-8872-398296BB751B}">
      <dgm:prSet/>
      <dgm:spPr/>
      <dgm:t>
        <a:bodyPr/>
        <a:lstStyle/>
        <a:p>
          <a:pPr algn="ctr"/>
          <a:endParaRPr lang="en-US" b="1"/>
        </a:p>
      </dgm:t>
    </dgm:pt>
    <dgm:pt modelId="{5FB979A1-BE86-4E1C-9179-17513720D32B}">
      <dgm:prSet phldrT="[Text]" custT="1"/>
      <dgm:spPr/>
      <dgm:t>
        <a:bodyPr/>
        <a:lstStyle/>
        <a:p>
          <a:pPr algn="ctr"/>
          <a:r>
            <a:rPr lang="en-US" sz="2400" b="1" dirty="0" err="1" smtClean="0"/>
            <a:t>Opcode</a:t>
          </a:r>
          <a:r>
            <a:rPr lang="en-US" sz="2400" b="1" dirty="0" smtClean="0"/>
            <a:t>(2)</a:t>
          </a:r>
          <a:endParaRPr lang="en-US" sz="2400" b="1" dirty="0"/>
        </a:p>
      </dgm:t>
    </dgm:pt>
    <dgm:pt modelId="{AEAAFA9C-591C-465A-B525-36F7788C0516}" type="parTrans" cxnId="{AB52042F-4F63-485B-B784-E7990DE0F96F}">
      <dgm:prSet/>
      <dgm:spPr/>
      <dgm:t>
        <a:bodyPr/>
        <a:lstStyle/>
        <a:p>
          <a:pPr algn="ctr"/>
          <a:endParaRPr lang="en-US" b="1"/>
        </a:p>
      </dgm:t>
    </dgm:pt>
    <dgm:pt modelId="{9E110AA7-4108-4DD1-BE84-7E00D106712E}" type="sibTrans" cxnId="{AB52042F-4F63-485B-B784-E7990DE0F96F}">
      <dgm:prSet/>
      <dgm:spPr/>
      <dgm:t>
        <a:bodyPr/>
        <a:lstStyle/>
        <a:p>
          <a:pPr algn="ctr"/>
          <a:endParaRPr lang="en-US" b="1"/>
        </a:p>
      </dgm:t>
    </dgm:pt>
    <dgm:pt modelId="{4E6725A3-2C04-4681-BE4D-5B1B9F4AEC91}">
      <dgm:prSet phldrT="[Text]" custT="1"/>
      <dgm:spPr/>
      <dgm:t>
        <a:bodyPr/>
        <a:lstStyle/>
        <a:p>
          <a:pPr algn="ctr"/>
          <a:r>
            <a:rPr lang="en-US" sz="2400" b="1" dirty="0" err="1" smtClean="0"/>
            <a:t>Reg</a:t>
          </a:r>
          <a:r>
            <a:rPr lang="en-US" sz="2400" b="1" dirty="0" smtClean="0"/>
            <a:t> Operand(1)</a:t>
          </a:r>
          <a:endParaRPr lang="en-US" sz="2400" b="1" dirty="0"/>
        </a:p>
      </dgm:t>
    </dgm:pt>
    <dgm:pt modelId="{707F9733-7497-44CE-AD16-951CA1A8F930}" type="parTrans" cxnId="{038FCD16-FA10-40F6-8F5B-6CEC952F94B8}">
      <dgm:prSet/>
      <dgm:spPr/>
      <dgm:t>
        <a:bodyPr/>
        <a:lstStyle/>
        <a:p>
          <a:pPr algn="ctr"/>
          <a:endParaRPr lang="en-US" b="1"/>
        </a:p>
      </dgm:t>
    </dgm:pt>
    <dgm:pt modelId="{2535E840-2C28-458A-9F56-419F9322B114}" type="sibTrans" cxnId="{038FCD16-FA10-40F6-8F5B-6CEC952F94B8}">
      <dgm:prSet/>
      <dgm:spPr/>
      <dgm:t>
        <a:bodyPr/>
        <a:lstStyle/>
        <a:p>
          <a:pPr algn="ctr"/>
          <a:endParaRPr lang="en-US" b="1"/>
        </a:p>
      </dgm:t>
    </dgm:pt>
    <dgm:pt modelId="{0958C295-808F-46F9-AB2F-9DB757179CC1}">
      <dgm:prSet phldrT="[Text]" custT="1"/>
      <dgm:spPr/>
      <dgm:t>
        <a:bodyPr/>
        <a:lstStyle/>
        <a:p>
          <a:pPr algn="ctr"/>
          <a:r>
            <a:rPr lang="en-US" sz="2400" b="1" dirty="0" smtClean="0"/>
            <a:t>Memory Operand(3)</a:t>
          </a:r>
          <a:endParaRPr lang="en-US" sz="2400" b="1" dirty="0"/>
        </a:p>
      </dgm:t>
    </dgm:pt>
    <dgm:pt modelId="{0C280731-BBCE-4C48-9C7E-AC245127427B}" type="parTrans" cxnId="{B732BD01-0C7C-4B2C-9004-3FB56F322DD1}">
      <dgm:prSet/>
      <dgm:spPr/>
      <dgm:t>
        <a:bodyPr/>
        <a:lstStyle/>
        <a:p>
          <a:pPr algn="ctr"/>
          <a:endParaRPr lang="en-US" b="1"/>
        </a:p>
      </dgm:t>
    </dgm:pt>
    <dgm:pt modelId="{013F36AE-1147-4220-8771-11D84EA6A16B}" type="sibTrans" cxnId="{B732BD01-0C7C-4B2C-9004-3FB56F322DD1}">
      <dgm:prSet/>
      <dgm:spPr/>
      <dgm:t>
        <a:bodyPr/>
        <a:lstStyle/>
        <a:p>
          <a:pPr algn="ctr"/>
          <a:endParaRPr lang="en-US" b="1"/>
        </a:p>
      </dgm:t>
    </dgm:pt>
    <dgm:pt modelId="{E2782009-306B-4308-8A48-D044FE1B91FA}" type="pres">
      <dgm:prSet presAssocID="{5E91CC46-7C3E-4762-A2BA-949C6CA2C7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0E745F-FEDE-4FC3-B8A6-00293528A6F5}" type="pres">
      <dgm:prSet presAssocID="{8C7D4534-7190-4C76-9A2A-9D817512EEF7}" presName="node" presStyleLbl="node1" presStyleIdx="0" presStyleCnt="4" custScaleX="17824" custScaleY="13843" custLinFactNeighborX="-3917" custLinFactNeighborY="-18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8E23-5E4F-43F2-86FE-F91F9B1FFD2A}" type="pres">
      <dgm:prSet presAssocID="{AE984B52-CE4D-4201-A4F2-77BF88326C77}" presName="sibTrans" presStyleCnt="0"/>
      <dgm:spPr/>
      <dgm:t>
        <a:bodyPr/>
        <a:lstStyle/>
        <a:p>
          <a:endParaRPr lang="en-US"/>
        </a:p>
      </dgm:t>
    </dgm:pt>
    <dgm:pt modelId="{E82D88D7-5422-4DEB-9A1F-AB3DBEFEC29C}" type="pres">
      <dgm:prSet presAssocID="{5FB979A1-BE86-4E1C-9179-17513720D32B}" presName="node" presStyleLbl="node1" presStyleIdx="1" presStyleCnt="4" custScaleX="25527" custScaleY="13801" custLinFactNeighborX="-13917" custLinFactNeighborY="-18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AFE12-6197-4A47-93AC-1B33A54B1F4B}" type="pres">
      <dgm:prSet presAssocID="{9E110AA7-4108-4DD1-BE84-7E00D106712E}" presName="sibTrans" presStyleCnt="0"/>
      <dgm:spPr/>
      <dgm:t>
        <a:bodyPr/>
        <a:lstStyle/>
        <a:p>
          <a:endParaRPr lang="en-US"/>
        </a:p>
      </dgm:t>
    </dgm:pt>
    <dgm:pt modelId="{3CEF5DD3-B9F6-4CE6-9087-EC75C0D5EAD1}" type="pres">
      <dgm:prSet presAssocID="{4E6725A3-2C04-4681-BE4D-5B1B9F4AEC91}" presName="node" presStyleLbl="node1" presStyleIdx="2" presStyleCnt="4" custScaleX="26342" custScaleY="13469" custLinFactNeighborX="-23778" custLinFactNeighborY="-18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74651-1C1F-4505-A851-CBADC1CDEE9A}" type="pres">
      <dgm:prSet presAssocID="{2535E840-2C28-458A-9F56-419F9322B114}" presName="sibTrans" presStyleCnt="0"/>
      <dgm:spPr/>
      <dgm:t>
        <a:bodyPr/>
        <a:lstStyle/>
        <a:p>
          <a:endParaRPr lang="en-US"/>
        </a:p>
      </dgm:t>
    </dgm:pt>
    <dgm:pt modelId="{A721FAF3-E8AB-4CCB-86E7-60FE1E5403A1}" type="pres">
      <dgm:prSet presAssocID="{0958C295-808F-46F9-AB2F-9DB757179CC1}" presName="node" presStyleLbl="node1" presStyleIdx="3" presStyleCnt="4" custScaleX="26342" custScaleY="13469" custLinFactNeighborX="34101" custLinFactNeighborY="-48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32BD01-0C7C-4B2C-9004-3FB56F322DD1}" srcId="{5E91CC46-7C3E-4762-A2BA-949C6CA2C7F3}" destId="{0958C295-808F-46F9-AB2F-9DB757179CC1}" srcOrd="3" destOrd="0" parTransId="{0C280731-BBCE-4C48-9C7E-AC245127427B}" sibTransId="{013F36AE-1147-4220-8771-11D84EA6A16B}"/>
    <dgm:cxn modelId="{038FCD16-FA10-40F6-8F5B-6CEC952F94B8}" srcId="{5E91CC46-7C3E-4762-A2BA-949C6CA2C7F3}" destId="{4E6725A3-2C04-4681-BE4D-5B1B9F4AEC91}" srcOrd="2" destOrd="0" parTransId="{707F9733-7497-44CE-AD16-951CA1A8F930}" sibTransId="{2535E840-2C28-458A-9F56-419F9322B114}"/>
    <dgm:cxn modelId="{AB52042F-4F63-485B-B784-E7990DE0F96F}" srcId="{5E91CC46-7C3E-4762-A2BA-949C6CA2C7F3}" destId="{5FB979A1-BE86-4E1C-9179-17513720D32B}" srcOrd="1" destOrd="0" parTransId="{AEAAFA9C-591C-465A-B525-36F7788C0516}" sibTransId="{9E110AA7-4108-4DD1-BE84-7E00D106712E}"/>
    <dgm:cxn modelId="{26FA510A-2286-44F1-A4E8-5D91E8E03164}" type="presOf" srcId="{5E91CC46-7C3E-4762-A2BA-949C6CA2C7F3}" destId="{E2782009-306B-4308-8A48-D044FE1B91FA}" srcOrd="0" destOrd="0" presId="urn:microsoft.com/office/officeart/2005/8/layout/default#1"/>
    <dgm:cxn modelId="{A4279253-28B7-4244-80AA-9B4E4B85B812}" type="presOf" srcId="{5FB979A1-BE86-4E1C-9179-17513720D32B}" destId="{E82D88D7-5422-4DEB-9A1F-AB3DBEFEC29C}" srcOrd="0" destOrd="0" presId="urn:microsoft.com/office/officeart/2005/8/layout/default#1"/>
    <dgm:cxn modelId="{AC3D636F-DE26-4FE7-9E04-95B9194DBD2E}" type="presOf" srcId="{0958C295-808F-46F9-AB2F-9DB757179CC1}" destId="{A721FAF3-E8AB-4CCB-86E7-60FE1E5403A1}" srcOrd="0" destOrd="0" presId="urn:microsoft.com/office/officeart/2005/8/layout/default#1"/>
    <dgm:cxn modelId="{FBBE95D1-F07C-42EF-8456-66BDE3B88D09}" type="presOf" srcId="{8C7D4534-7190-4C76-9A2A-9D817512EEF7}" destId="{6C0E745F-FEDE-4FC3-B8A6-00293528A6F5}" srcOrd="0" destOrd="0" presId="urn:microsoft.com/office/officeart/2005/8/layout/default#1"/>
    <dgm:cxn modelId="{8311582A-FBD4-4619-B69F-C1D784ABF98B}" type="presOf" srcId="{4E6725A3-2C04-4681-BE4D-5B1B9F4AEC91}" destId="{3CEF5DD3-B9F6-4CE6-9087-EC75C0D5EAD1}" srcOrd="0" destOrd="0" presId="urn:microsoft.com/office/officeart/2005/8/layout/default#1"/>
    <dgm:cxn modelId="{432FF2BC-A297-4FF9-8872-398296BB751B}" srcId="{5E91CC46-7C3E-4762-A2BA-949C6CA2C7F3}" destId="{8C7D4534-7190-4C76-9A2A-9D817512EEF7}" srcOrd="0" destOrd="0" parTransId="{3EDB5335-1D43-42DE-A849-B171215DEA5E}" sibTransId="{AE984B52-CE4D-4201-A4F2-77BF88326C77}"/>
    <dgm:cxn modelId="{74677E3B-B7D1-497F-9EAE-E2F2B8F8DBDC}" type="presParOf" srcId="{E2782009-306B-4308-8A48-D044FE1B91FA}" destId="{6C0E745F-FEDE-4FC3-B8A6-00293528A6F5}" srcOrd="0" destOrd="0" presId="urn:microsoft.com/office/officeart/2005/8/layout/default#1"/>
    <dgm:cxn modelId="{44ED280F-E6A5-492F-BDFE-FA396C022A42}" type="presParOf" srcId="{E2782009-306B-4308-8A48-D044FE1B91FA}" destId="{0F1A8E23-5E4F-43F2-86FE-F91F9B1FFD2A}" srcOrd="1" destOrd="0" presId="urn:microsoft.com/office/officeart/2005/8/layout/default#1"/>
    <dgm:cxn modelId="{0782CC49-F606-4818-8100-B36A62006B7E}" type="presParOf" srcId="{E2782009-306B-4308-8A48-D044FE1B91FA}" destId="{E82D88D7-5422-4DEB-9A1F-AB3DBEFEC29C}" srcOrd="2" destOrd="0" presId="urn:microsoft.com/office/officeart/2005/8/layout/default#1"/>
    <dgm:cxn modelId="{2A3C5184-7692-40B9-84F9-44C50DEA3A2B}" type="presParOf" srcId="{E2782009-306B-4308-8A48-D044FE1B91FA}" destId="{7CDAFE12-6197-4A47-93AC-1B33A54B1F4B}" srcOrd="3" destOrd="0" presId="urn:microsoft.com/office/officeart/2005/8/layout/default#1"/>
    <dgm:cxn modelId="{9FC90FCD-129C-440D-84D2-2AA8B6B46A58}" type="presParOf" srcId="{E2782009-306B-4308-8A48-D044FE1B91FA}" destId="{3CEF5DD3-B9F6-4CE6-9087-EC75C0D5EAD1}" srcOrd="4" destOrd="0" presId="urn:microsoft.com/office/officeart/2005/8/layout/default#1"/>
    <dgm:cxn modelId="{ABF3AF1C-1F86-44E1-A495-7AD26491A859}" type="presParOf" srcId="{E2782009-306B-4308-8A48-D044FE1B91FA}" destId="{50374651-1C1F-4505-A851-CBADC1CDEE9A}" srcOrd="5" destOrd="0" presId="urn:microsoft.com/office/officeart/2005/8/layout/default#1"/>
    <dgm:cxn modelId="{7429BE3B-189D-4391-9364-4E1D73C9CB10}" type="presParOf" srcId="{E2782009-306B-4308-8A48-D044FE1B91FA}" destId="{A721FAF3-E8AB-4CCB-86E7-60FE1E5403A1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C317A-5A77-4B0A-B673-B31BDEAD070C}" type="doc">
      <dgm:prSet loTypeId="urn:microsoft.com/office/officeart/2005/8/layout/venn1" loCatId="relationship" qsTypeId="urn:microsoft.com/office/officeart/2005/8/quickstyle/simple2" qsCatId="simple" csTypeId="urn:microsoft.com/office/officeart/2005/8/colors/colorful2" csCatId="colorful" phldr="1"/>
      <dgm:spPr/>
    </dgm:pt>
    <dgm:pt modelId="{7035FA1E-E01C-4FF4-92D7-AC65A570AE44}">
      <dgm:prSet phldrT="[Text]"/>
      <dgm:spPr>
        <a:solidFill>
          <a:srgbClr val="FFFF99"/>
        </a:solidFill>
      </dgm:spPr>
      <dgm:t>
        <a:bodyPr/>
        <a:lstStyle/>
        <a:p>
          <a:pPr algn="l"/>
          <a:r>
            <a:rPr lang="en-US" b="1" dirty="0" smtClean="0">
              <a:solidFill>
                <a:schemeClr val="bg1"/>
              </a:solidFill>
            </a:rPr>
            <a:t>1. </a:t>
          </a:r>
        </a:p>
        <a:p>
          <a:pPr algn="l"/>
          <a:r>
            <a:rPr lang="en-US" b="1" dirty="0" smtClean="0">
              <a:solidFill>
                <a:schemeClr val="bg1"/>
              </a:solidFill>
            </a:rPr>
            <a:t>Imperative</a:t>
          </a:r>
          <a:endParaRPr lang="en-US" b="1" dirty="0">
            <a:solidFill>
              <a:schemeClr val="bg1"/>
            </a:solidFill>
          </a:endParaRPr>
        </a:p>
      </dgm:t>
    </dgm:pt>
    <dgm:pt modelId="{217AF820-257C-4DEC-B350-3EE82832094B}" type="parTrans" cxnId="{FA35B608-2BD4-4134-8853-47A5D8071C3A}">
      <dgm:prSet/>
      <dgm:spPr/>
      <dgm:t>
        <a:bodyPr/>
        <a:lstStyle/>
        <a:p>
          <a:endParaRPr lang="en-US"/>
        </a:p>
      </dgm:t>
    </dgm:pt>
    <dgm:pt modelId="{DAB4262B-F449-4FF7-B136-B5CF9D1A179F}" type="sibTrans" cxnId="{FA35B608-2BD4-4134-8853-47A5D8071C3A}">
      <dgm:prSet/>
      <dgm:spPr/>
      <dgm:t>
        <a:bodyPr/>
        <a:lstStyle/>
        <a:p>
          <a:endParaRPr lang="en-US"/>
        </a:p>
      </dgm:t>
    </dgm:pt>
    <dgm:pt modelId="{094A944C-6B0B-496F-9C42-18547225D8A2}">
      <dgm:prSet phldrT="[Text]"/>
      <dgm:spPr>
        <a:solidFill>
          <a:srgbClr val="FFFF99"/>
        </a:solidFill>
      </dgm:spPr>
      <dgm:t>
        <a:bodyPr/>
        <a:lstStyle/>
        <a:p>
          <a:pPr algn="l"/>
          <a:r>
            <a:rPr lang="en-US" b="1" dirty="0" smtClean="0">
              <a:solidFill>
                <a:schemeClr val="bg1"/>
              </a:solidFill>
            </a:rPr>
            <a:t>3.</a:t>
          </a:r>
        </a:p>
        <a:p>
          <a:pPr algn="l"/>
          <a:r>
            <a:rPr lang="en-US" b="1" dirty="0" smtClean="0">
              <a:solidFill>
                <a:schemeClr val="bg1"/>
              </a:solidFill>
            </a:rPr>
            <a:t>Assembler directives</a:t>
          </a:r>
          <a:endParaRPr lang="en-US" b="1" dirty="0">
            <a:solidFill>
              <a:schemeClr val="bg1"/>
            </a:solidFill>
          </a:endParaRPr>
        </a:p>
      </dgm:t>
    </dgm:pt>
    <dgm:pt modelId="{19F89A9F-A3EA-4F12-8AA8-97B53316E3B1}" type="parTrans" cxnId="{B7EAA9C2-A4C9-4456-9E84-2B28F4762056}">
      <dgm:prSet/>
      <dgm:spPr/>
      <dgm:t>
        <a:bodyPr/>
        <a:lstStyle/>
        <a:p>
          <a:endParaRPr lang="en-US"/>
        </a:p>
      </dgm:t>
    </dgm:pt>
    <dgm:pt modelId="{815A434F-E107-4755-94CD-A4A6B60065E3}" type="sibTrans" cxnId="{B7EAA9C2-A4C9-4456-9E84-2B28F4762056}">
      <dgm:prSet/>
      <dgm:spPr/>
      <dgm:t>
        <a:bodyPr/>
        <a:lstStyle/>
        <a:p>
          <a:endParaRPr lang="en-US"/>
        </a:p>
      </dgm:t>
    </dgm:pt>
    <dgm:pt modelId="{C9F4516B-4DB1-4AD2-A23A-437053C1AA6A}">
      <dgm:prSet phldrT="[Text]"/>
      <dgm:spPr>
        <a:solidFill>
          <a:srgbClr val="FFFF99"/>
        </a:solidFill>
      </dgm:spPr>
      <dgm:t>
        <a:bodyPr/>
        <a:lstStyle/>
        <a:p>
          <a:pPr algn="l"/>
          <a:r>
            <a:rPr lang="en-US" b="1" dirty="0" smtClean="0">
              <a:solidFill>
                <a:schemeClr val="bg1"/>
              </a:solidFill>
            </a:rPr>
            <a:t>2.</a:t>
          </a:r>
        </a:p>
        <a:p>
          <a:pPr algn="l"/>
          <a:r>
            <a:rPr lang="en-US" b="1" dirty="0" smtClean="0">
              <a:solidFill>
                <a:schemeClr val="bg1"/>
              </a:solidFill>
            </a:rPr>
            <a:t>Declaration</a:t>
          </a:r>
          <a:endParaRPr lang="en-US" b="1" dirty="0">
            <a:solidFill>
              <a:schemeClr val="bg1"/>
            </a:solidFill>
          </a:endParaRPr>
        </a:p>
      </dgm:t>
    </dgm:pt>
    <dgm:pt modelId="{1BEDD0AC-0C9C-4BE3-B4E3-C954E90C448D}" type="parTrans" cxnId="{1B3C2808-175F-4D7D-A12F-5829BF2AFEFD}">
      <dgm:prSet/>
      <dgm:spPr/>
      <dgm:t>
        <a:bodyPr/>
        <a:lstStyle/>
        <a:p>
          <a:endParaRPr lang="en-US"/>
        </a:p>
      </dgm:t>
    </dgm:pt>
    <dgm:pt modelId="{4E0DD8D4-5425-4448-9368-C042FF568414}" type="sibTrans" cxnId="{1B3C2808-175F-4D7D-A12F-5829BF2AFEFD}">
      <dgm:prSet/>
      <dgm:spPr/>
      <dgm:t>
        <a:bodyPr/>
        <a:lstStyle/>
        <a:p>
          <a:endParaRPr lang="en-US"/>
        </a:p>
      </dgm:t>
    </dgm:pt>
    <dgm:pt modelId="{020FCACB-1F48-4624-B851-64D5F918B8D4}" type="pres">
      <dgm:prSet presAssocID="{BA0C317A-5A77-4B0A-B673-B31BDEAD070C}" presName="compositeShape" presStyleCnt="0">
        <dgm:presLayoutVars>
          <dgm:chMax val="7"/>
          <dgm:dir/>
          <dgm:resizeHandles val="exact"/>
        </dgm:presLayoutVars>
      </dgm:prSet>
      <dgm:spPr/>
    </dgm:pt>
    <dgm:pt modelId="{E19178F2-DEBB-4759-B60E-2BDB2F387BAD}" type="pres">
      <dgm:prSet presAssocID="{7035FA1E-E01C-4FF4-92D7-AC65A570AE44}" presName="circ1" presStyleLbl="vennNode1" presStyleIdx="0" presStyleCnt="3" custScaleX="84615" custScaleY="83654"/>
      <dgm:spPr/>
      <dgm:t>
        <a:bodyPr/>
        <a:lstStyle/>
        <a:p>
          <a:endParaRPr lang="en-US"/>
        </a:p>
      </dgm:t>
    </dgm:pt>
    <dgm:pt modelId="{1701C7BA-AAE7-497E-BE20-432DAFA53800}" type="pres">
      <dgm:prSet presAssocID="{7035FA1E-E01C-4FF4-92D7-AC65A570AE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66AF-EC5F-4E21-893E-00A40C1A8C6B}" type="pres">
      <dgm:prSet presAssocID="{094A944C-6B0B-496F-9C42-18547225D8A2}" presName="circ2" presStyleLbl="vennNode1" presStyleIdx="1" presStyleCnt="3" custScaleX="82051" custScaleY="81570" custLinFactNeighborX="17122" custLinFactNeighborY="2083"/>
      <dgm:spPr/>
      <dgm:t>
        <a:bodyPr/>
        <a:lstStyle/>
        <a:p>
          <a:endParaRPr lang="en-US"/>
        </a:p>
      </dgm:t>
    </dgm:pt>
    <dgm:pt modelId="{3ADD143D-DDD8-40EC-B61C-C98D976D133B}" type="pres">
      <dgm:prSet presAssocID="{094A944C-6B0B-496F-9C42-18547225D8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44B39-9304-4AC1-85B0-0EBF62AC61C2}" type="pres">
      <dgm:prSet presAssocID="{C9F4516B-4DB1-4AD2-A23A-437053C1AA6A}" presName="circ3" presStyleLbl="vennNode1" presStyleIdx="2" presStyleCnt="3" custScaleX="84616" custScaleY="84615" custLinFactNeighborX="-17122" custLinFactNeighborY="4647"/>
      <dgm:spPr/>
      <dgm:t>
        <a:bodyPr/>
        <a:lstStyle/>
        <a:p>
          <a:endParaRPr lang="en-US"/>
        </a:p>
      </dgm:t>
    </dgm:pt>
    <dgm:pt modelId="{27AE2116-34DC-403A-A67E-9336D41A5EDF}" type="pres">
      <dgm:prSet presAssocID="{C9F4516B-4DB1-4AD2-A23A-437053C1AA6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8A262-BFA4-4BA3-96C6-4018749210F7}" type="presOf" srcId="{7035FA1E-E01C-4FF4-92D7-AC65A570AE44}" destId="{E19178F2-DEBB-4759-B60E-2BDB2F387BAD}" srcOrd="0" destOrd="0" presId="urn:microsoft.com/office/officeart/2005/8/layout/venn1"/>
    <dgm:cxn modelId="{FA35B608-2BD4-4134-8853-47A5D8071C3A}" srcId="{BA0C317A-5A77-4B0A-B673-B31BDEAD070C}" destId="{7035FA1E-E01C-4FF4-92D7-AC65A570AE44}" srcOrd="0" destOrd="0" parTransId="{217AF820-257C-4DEC-B350-3EE82832094B}" sibTransId="{DAB4262B-F449-4FF7-B136-B5CF9D1A179F}"/>
    <dgm:cxn modelId="{62D876AE-3069-40F2-9D32-79DAB829BDAA}" type="presOf" srcId="{094A944C-6B0B-496F-9C42-18547225D8A2}" destId="{09E566AF-EC5F-4E21-893E-00A40C1A8C6B}" srcOrd="0" destOrd="0" presId="urn:microsoft.com/office/officeart/2005/8/layout/venn1"/>
    <dgm:cxn modelId="{4DFC696F-1F6B-4C27-8788-2107784E57A8}" type="presOf" srcId="{C9F4516B-4DB1-4AD2-A23A-437053C1AA6A}" destId="{27AE2116-34DC-403A-A67E-9336D41A5EDF}" srcOrd="1" destOrd="0" presId="urn:microsoft.com/office/officeart/2005/8/layout/venn1"/>
    <dgm:cxn modelId="{A3A75767-137B-4A3C-8EEA-6982EC65B0C1}" type="presOf" srcId="{BA0C317A-5A77-4B0A-B673-B31BDEAD070C}" destId="{020FCACB-1F48-4624-B851-64D5F918B8D4}" srcOrd="0" destOrd="0" presId="urn:microsoft.com/office/officeart/2005/8/layout/venn1"/>
    <dgm:cxn modelId="{1B3C2808-175F-4D7D-A12F-5829BF2AFEFD}" srcId="{BA0C317A-5A77-4B0A-B673-B31BDEAD070C}" destId="{C9F4516B-4DB1-4AD2-A23A-437053C1AA6A}" srcOrd="2" destOrd="0" parTransId="{1BEDD0AC-0C9C-4BE3-B4E3-C954E90C448D}" sibTransId="{4E0DD8D4-5425-4448-9368-C042FF568414}"/>
    <dgm:cxn modelId="{B82EA8A0-667D-42EA-9CFB-88045327B036}" type="presOf" srcId="{C9F4516B-4DB1-4AD2-A23A-437053C1AA6A}" destId="{41544B39-9304-4AC1-85B0-0EBF62AC61C2}" srcOrd="0" destOrd="0" presId="urn:microsoft.com/office/officeart/2005/8/layout/venn1"/>
    <dgm:cxn modelId="{B7EAA9C2-A4C9-4456-9E84-2B28F4762056}" srcId="{BA0C317A-5A77-4B0A-B673-B31BDEAD070C}" destId="{094A944C-6B0B-496F-9C42-18547225D8A2}" srcOrd="1" destOrd="0" parTransId="{19F89A9F-A3EA-4F12-8AA8-97B53316E3B1}" sibTransId="{815A434F-E107-4755-94CD-A4A6B60065E3}"/>
    <dgm:cxn modelId="{C6A73C1E-C4E7-453B-8F98-7FE82F0145E1}" type="presOf" srcId="{094A944C-6B0B-496F-9C42-18547225D8A2}" destId="{3ADD143D-DDD8-40EC-B61C-C98D976D133B}" srcOrd="1" destOrd="0" presId="urn:microsoft.com/office/officeart/2005/8/layout/venn1"/>
    <dgm:cxn modelId="{48FA84EF-C448-427C-97A0-65453AD17178}" type="presOf" srcId="{7035FA1E-E01C-4FF4-92D7-AC65A570AE44}" destId="{1701C7BA-AAE7-497E-BE20-432DAFA53800}" srcOrd="1" destOrd="0" presId="urn:microsoft.com/office/officeart/2005/8/layout/venn1"/>
    <dgm:cxn modelId="{5E9C9EE2-186B-478C-A663-0873BAD79563}" type="presParOf" srcId="{020FCACB-1F48-4624-B851-64D5F918B8D4}" destId="{E19178F2-DEBB-4759-B60E-2BDB2F387BAD}" srcOrd="0" destOrd="0" presId="urn:microsoft.com/office/officeart/2005/8/layout/venn1"/>
    <dgm:cxn modelId="{0E3CCEE5-71E8-4650-ADB4-D18B7E059B6E}" type="presParOf" srcId="{020FCACB-1F48-4624-B851-64D5F918B8D4}" destId="{1701C7BA-AAE7-497E-BE20-432DAFA53800}" srcOrd="1" destOrd="0" presId="urn:microsoft.com/office/officeart/2005/8/layout/venn1"/>
    <dgm:cxn modelId="{CEFDBEA5-4F09-4E94-82DD-E056754A3EAF}" type="presParOf" srcId="{020FCACB-1F48-4624-B851-64D5F918B8D4}" destId="{09E566AF-EC5F-4E21-893E-00A40C1A8C6B}" srcOrd="2" destOrd="0" presId="urn:microsoft.com/office/officeart/2005/8/layout/venn1"/>
    <dgm:cxn modelId="{DC9D9826-A08D-40D5-A7B5-DC2FD8D7BC91}" type="presParOf" srcId="{020FCACB-1F48-4624-B851-64D5F918B8D4}" destId="{3ADD143D-DDD8-40EC-B61C-C98D976D133B}" srcOrd="3" destOrd="0" presId="urn:microsoft.com/office/officeart/2005/8/layout/venn1"/>
    <dgm:cxn modelId="{C5F81814-4286-4004-9AEA-A545411EE2F7}" type="presParOf" srcId="{020FCACB-1F48-4624-B851-64D5F918B8D4}" destId="{41544B39-9304-4AC1-85B0-0EBF62AC61C2}" srcOrd="4" destOrd="0" presId="urn:microsoft.com/office/officeart/2005/8/layout/venn1"/>
    <dgm:cxn modelId="{9A014159-2801-478F-AEC6-5D816FA43B9E}" type="presParOf" srcId="{020FCACB-1F48-4624-B851-64D5F918B8D4}" destId="{27AE2116-34DC-403A-A67E-9336D41A5ED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A96C60-48D5-46E1-A254-6F71DDC421DF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25B9AB-37BA-47F9-A0CB-5A2BDBE51129}">
      <dgm:prSet phldrT="[Text]" custT="1"/>
      <dgm:spPr/>
      <dgm:t>
        <a:bodyPr/>
        <a:lstStyle/>
        <a:p>
          <a:r>
            <a:rPr lang="en-US" sz="4800" dirty="0" smtClean="0"/>
            <a:t>DS</a:t>
          </a:r>
        </a:p>
        <a:p>
          <a:r>
            <a:rPr lang="en-US" sz="3200" dirty="0" smtClean="0"/>
            <a:t>(Declare Storage)</a:t>
          </a:r>
          <a:endParaRPr lang="en-US" sz="3200" dirty="0"/>
        </a:p>
      </dgm:t>
    </dgm:pt>
    <dgm:pt modelId="{40002023-C0F4-4C53-AA6B-929C41D6FA3C}" type="parTrans" cxnId="{40256284-F2CC-4D31-878E-40D803FDEE74}">
      <dgm:prSet/>
      <dgm:spPr/>
      <dgm:t>
        <a:bodyPr/>
        <a:lstStyle/>
        <a:p>
          <a:endParaRPr lang="en-US"/>
        </a:p>
      </dgm:t>
    </dgm:pt>
    <dgm:pt modelId="{1EAB36C6-49A3-44A7-B462-31B3D859BA1B}" type="sibTrans" cxnId="{40256284-F2CC-4D31-878E-40D803FDEE74}">
      <dgm:prSet/>
      <dgm:spPr/>
      <dgm:t>
        <a:bodyPr/>
        <a:lstStyle/>
        <a:p>
          <a:endParaRPr lang="en-US"/>
        </a:p>
      </dgm:t>
    </dgm:pt>
    <dgm:pt modelId="{7384B334-FFC1-4B60-A332-15B19727B93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800" dirty="0" smtClean="0"/>
            <a:t>Reserves area of memory and associates names with them</a:t>
          </a:r>
          <a:endParaRPr lang="en-US" sz="2800" dirty="0"/>
        </a:p>
      </dgm:t>
    </dgm:pt>
    <dgm:pt modelId="{69D14CD2-2B00-49FF-B5E7-E48BD8F21FCC}" type="parTrans" cxnId="{C09BC41E-3C0D-4DF1-B125-5EBF60F580B7}">
      <dgm:prSet/>
      <dgm:spPr/>
      <dgm:t>
        <a:bodyPr/>
        <a:lstStyle/>
        <a:p>
          <a:endParaRPr lang="en-US"/>
        </a:p>
      </dgm:t>
    </dgm:pt>
    <dgm:pt modelId="{C8CAEB7D-C9B5-40BC-BDA8-2F8733990958}" type="sibTrans" cxnId="{C09BC41E-3C0D-4DF1-B125-5EBF60F580B7}">
      <dgm:prSet/>
      <dgm:spPr/>
      <dgm:t>
        <a:bodyPr/>
        <a:lstStyle/>
        <a:p>
          <a:endParaRPr lang="en-US"/>
        </a:p>
      </dgm:t>
    </dgm:pt>
    <dgm:pt modelId="{24FB752C-FC8A-41DA-A28C-1FC87FC8796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800" dirty="0" smtClean="0"/>
            <a:t>Example : A     DS     1</a:t>
          </a:r>
          <a:endParaRPr lang="en-US" sz="2800" dirty="0"/>
        </a:p>
      </dgm:t>
    </dgm:pt>
    <dgm:pt modelId="{679EAF00-4AFD-48B7-9286-D445AADB7673}" type="parTrans" cxnId="{F426ADF9-988E-4521-A327-9E0B7A07427A}">
      <dgm:prSet/>
      <dgm:spPr/>
      <dgm:t>
        <a:bodyPr/>
        <a:lstStyle/>
        <a:p>
          <a:endParaRPr lang="en-US"/>
        </a:p>
      </dgm:t>
    </dgm:pt>
    <dgm:pt modelId="{ABE5ED0A-B3FC-4063-89EE-B720D54E1E21}" type="sibTrans" cxnId="{F426ADF9-988E-4521-A327-9E0B7A07427A}">
      <dgm:prSet/>
      <dgm:spPr/>
      <dgm:t>
        <a:bodyPr/>
        <a:lstStyle/>
        <a:p>
          <a:endParaRPr lang="en-US"/>
        </a:p>
      </dgm:t>
    </dgm:pt>
    <dgm:pt modelId="{E180633B-7EE1-4A19-810A-24303DBC49B0}">
      <dgm:prSet phldrT="[Text]" custT="1"/>
      <dgm:spPr/>
      <dgm:t>
        <a:bodyPr/>
        <a:lstStyle/>
        <a:p>
          <a:r>
            <a:rPr lang="en-US" sz="4800" dirty="0" smtClean="0"/>
            <a:t>DC</a:t>
          </a:r>
        </a:p>
        <a:p>
          <a:r>
            <a:rPr lang="en-US" sz="3200" dirty="0" smtClean="0"/>
            <a:t>(Declare constant</a:t>
          </a:r>
          <a:r>
            <a:rPr lang="en-US" sz="2800" dirty="0" smtClean="0"/>
            <a:t>)</a:t>
          </a:r>
          <a:endParaRPr lang="en-US" sz="2800" dirty="0"/>
        </a:p>
      </dgm:t>
    </dgm:pt>
    <dgm:pt modelId="{8EC85B52-C108-485C-8552-CF732B7471D9}" type="parTrans" cxnId="{099EEA8E-7370-492B-B3EA-A01200E36073}">
      <dgm:prSet/>
      <dgm:spPr/>
      <dgm:t>
        <a:bodyPr/>
        <a:lstStyle/>
        <a:p>
          <a:endParaRPr lang="en-US"/>
        </a:p>
      </dgm:t>
    </dgm:pt>
    <dgm:pt modelId="{268D4BB9-BF3A-4C24-A589-26846F3670C1}" type="sibTrans" cxnId="{099EEA8E-7370-492B-B3EA-A01200E36073}">
      <dgm:prSet/>
      <dgm:spPr/>
      <dgm:t>
        <a:bodyPr/>
        <a:lstStyle/>
        <a:p>
          <a:endParaRPr lang="en-US"/>
        </a:p>
      </dgm:t>
    </dgm:pt>
    <dgm:pt modelId="{ACCE530A-6C62-44A6-AA87-6B326DD91EE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Construct memory words containing constants</a:t>
          </a:r>
          <a:endParaRPr lang="en-US" sz="2800" dirty="0"/>
        </a:p>
      </dgm:t>
    </dgm:pt>
    <dgm:pt modelId="{A4AE4765-7943-416C-8DC3-EB7C48A79CBB}" type="parTrans" cxnId="{E1E67C62-567E-451E-9E5E-0002A5B6578C}">
      <dgm:prSet/>
      <dgm:spPr/>
      <dgm:t>
        <a:bodyPr/>
        <a:lstStyle/>
        <a:p>
          <a:endParaRPr lang="en-US"/>
        </a:p>
      </dgm:t>
    </dgm:pt>
    <dgm:pt modelId="{A4950E33-633A-4D31-9FDA-C748FE22D9C5}" type="sibTrans" cxnId="{E1E67C62-567E-451E-9E5E-0002A5B6578C}">
      <dgm:prSet/>
      <dgm:spPr/>
      <dgm:t>
        <a:bodyPr/>
        <a:lstStyle/>
        <a:p>
          <a:endParaRPr lang="en-US"/>
        </a:p>
      </dgm:t>
    </dgm:pt>
    <dgm:pt modelId="{36616BC3-573A-40B9-9A97-1C796532311E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smtClean="0"/>
            <a:t>Example : ONE   DC   ‘1’</a:t>
          </a:r>
          <a:endParaRPr lang="en-US" sz="2600" dirty="0"/>
        </a:p>
      </dgm:t>
    </dgm:pt>
    <dgm:pt modelId="{ADA8DBF0-0014-4DBE-AC99-E268405C33F5}" type="parTrans" cxnId="{CCDBD567-5677-414A-AD13-BF8960431986}">
      <dgm:prSet/>
      <dgm:spPr/>
      <dgm:t>
        <a:bodyPr/>
        <a:lstStyle/>
        <a:p>
          <a:endParaRPr lang="en-US"/>
        </a:p>
      </dgm:t>
    </dgm:pt>
    <dgm:pt modelId="{A26C2CB5-43F7-4F5D-952A-E7AC0E027C22}" type="sibTrans" cxnId="{CCDBD567-5677-414A-AD13-BF8960431986}">
      <dgm:prSet/>
      <dgm:spPr/>
      <dgm:t>
        <a:bodyPr/>
        <a:lstStyle/>
        <a:p>
          <a:endParaRPr lang="en-US"/>
        </a:p>
      </dgm:t>
    </dgm:pt>
    <dgm:pt modelId="{9B89C42B-0D50-4F81-B968-DCDC94707E82}" type="pres">
      <dgm:prSet presAssocID="{94A96C60-48D5-46E1-A254-6F71DDC421D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C8A233-B85F-4047-B80F-DAAF98BE23EA}" type="pres">
      <dgm:prSet presAssocID="{E025B9AB-37BA-47F9-A0CB-5A2BDBE51129}" presName="linNode" presStyleCnt="0"/>
      <dgm:spPr/>
    </dgm:pt>
    <dgm:pt modelId="{C602135B-79BA-4146-80FC-5414FB7CCAA8}" type="pres">
      <dgm:prSet presAssocID="{E025B9AB-37BA-47F9-A0CB-5A2BDBE51129}" presName="parentShp" presStyleLbl="node1" presStyleIdx="0" presStyleCnt="2" custScaleY="96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A0475-8726-44D7-A094-81BF56C753B7}" type="pres">
      <dgm:prSet presAssocID="{E025B9AB-37BA-47F9-A0CB-5A2BDBE51129}" presName="childShp" presStyleLbl="bgAccFollowNode1" presStyleIdx="0" presStyleCnt="2" custScaleX="104893" custScaleY="106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0539-0ED5-4091-918D-CC47E634D041}" type="pres">
      <dgm:prSet presAssocID="{1EAB36C6-49A3-44A7-B462-31B3D859BA1B}" presName="spacing" presStyleCnt="0"/>
      <dgm:spPr/>
    </dgm:pt>
    <dgm:pt modelId="{4A0ACB3C-3587-4BC7-B34B-6E8DA9BAC022}" type="pres">
      <dgm:prSet presAssocID="{E180633B-7EE1-4A19-810A-24303DBC49B0}" presName="linNode" presStyleCnt="0"/>
      <dgm:spPr/>
    </dgm:pt>
    <dgm:pt modelId="{4C3254FE-1FF4-43AE-B9E9-110CE6F373D1}" type="pres">
      <dgm:prSet presAssocID="{E180633B-7EE1-4A19-810A-24303DBC49B0}" presName="parentShp" presStyleLbl="node1" presStyleIdx="1" presStyleCnt="2" custScaleY="97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86FC8-0104-4E12-ADA1-6B936BD93A26}" type="pres">
      <dgm:prSet presAssocID="{E180633B-7EE1-4A19-810A-24303DBC49B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11C2B5-878D-44C7-B41D-8453026B3843}" type="presOf" srcId="{24FB752C-FC8A-41DA-A28C-1FC87FC8796D}" destId="{F0CA0475-8726-44D7-A094-81BF56C753B7}" srcOrd="0" destOrd="1" presId="urn:microsoft.com/office/officeart/2005/8/layout/vList6"/>
    <dgm:cxn modelId="{099EEA8E-7370-492B-B3EA-A01200E36073}" srcId="{94A96C60-48D5-46E1-A254-6F71DDC421DF}" destId="{E180633B-7EE1-4A19-810A-24303DBC49B0}" srcOrd="1" destOrd="0" parTransId="{8EC85B52-C108-485C-8552-CF732B7471D9}" sibTransId="{268D4BB9-BF3A-4C24-A589-26846F3670C1}"/>
    <dgm:cxn modelId="{08A07F69-ECEB-46D8-9980-1131E74A3A5B}" type="presOf" srcId="{94A96C60-48D5-46E1-A254-6F71DDC421DF}" destId="{9B89C42B-0D50-4F81-B968-DCDC94707E82}" srcOrd="0" destOrd="0" presId="urn:microsoft.com/office/officeart/2005/8/layout/vList6"/>
    <dgm:cxn modelId="{40256284-F2CC-4D31-878E-40D803FDEE74}" srcId="{94A96C60-48D5-46E1-A254-6F71DDC421DF}" destId="{E025B9AB-37BA-47F9-A0CB-5A2BDBE51129}" srcOrd="0" destOrd="0" parTransId="{40002023-C0F4-4C53-AA6B-929C41D6FA3C}" sibTransId="{1EAB36C6-49A3-44A7-B462-31B3D859BA1B}"/>
    <dgm:cxn modelId="{CCDBD567-5677-414A-AD13-BF8960431986}" srcId="{E180633B-7EE1-4A19-810A-24303DBC49B0}" destId="{36616BC3-573A-40B9-9A97-1C796532311E}" srcOrd="1" destOrd="0" parTransId="{ADA8DBF0-0014-4DBE-AC99-E268405C33F5}" sibTransId="{A26C2CB5-43F7-4F5D-952A-E7AC0E027C22}"/>
    <dgm:cxn modelId="{5F514F43-3AE4-4B81-BF26-B95EF363B6A6}" type="presOf" srcId="{E025B9AB-37BA-47F9-A0CB-5A2BDBE51129}" destId="{C602135B-79BA-4146-80FC-5414FB7CCAA8}" srcOrd="0" destOrd="0" presId="urn:microsoft.com/office/officeart/2005/8/layout/vList6"/>
    <dgm:cxn modelId="{C67EAEFE-E236-47DE-92E0-DD2EDF149FDF}" type="presOf" srcId="{E180633B-7EE1-4A19-810A-24303DBC49B0}" destId="{4C3254FE-1FF4-43AE-B9E9-110CE6F373D1}" srcOrd="0" destOrd="0" presId="urn:microsoft.com/office/officeart/2005/8/layout/vList6"/>
    <dgm:cxn modelId="{E1E67C62-567E-451E-9E5E-0002A5B6578C}" srcId="{E180633B-7EE1-4A19-810A-24303DBC49B0}" destId="{ACCE530A-6C62-44A6-AA87-6B326DD91EE2}" srcOrd="0" destOrd="0" parTransId="{A4AE4765-7943-416C-8DC3-EB7C48A79CBB}" sibTransId="{A4950E33-633A-4D31-9FDA-C748FE22D9C5}"/>
    <dgm:cxn modelId="{F426ADF9-988E-4521-A327-9E0B7A07427A}" srcId="{E025B9AB-37BA-47F9-A0CB-5A2BDBE51129}" destId="{24FB752C-FC8A-41DA-A28C-1FC87FC8796D}" srcOrd="1" destOrd="0" parTransId="{679EAF00-4AFD-48B7-9286-D445AADB7673}" sibTransId="{ABE5ED0A-B3FC-4063-89EE-B720D54E1E21}"/>
    <dgm:cxn modelId="{BAFA82AF-02D8-4C2F-BED6-82D47B5F651B}" type="presOf" srcId="{36616BC3-573A-40B9-9A97-1C796532311E}" destId="{B6886FC8-0104-4E12-ADA1-6B936BD93A26}" srcOrd="0" destOrd="1" presId="urn:microsoft.com/office/officeart/2005/8/layout/vList6"/>
    <dgm:cxn modelId="{7606168A-1C06-4F41-99F2-F44A64F051AC}" type="presOf" srcId="{7384B334-FFC1-4B60-A332-15B19727B935}" destId="{F0CA0475-8726-44D7-A094-81BF56C753B7}" srcOrd="0" destOrd="0" presId="urn:microsoft.com/office/officeart/2005/8/layout/vList6"/>
    <dgm:cxn modelId="{C09BC41E-3C0D-4DF1-B125-5EBF60F580B7}" srcId="{E025B9AB-37BA-47F9-A0CB-5A2BDBE51129}" destId="{7384B334-FFC1-4B60-A332-15B19727B935}" srcOrd="0" destOrd="0" parTransId="{69D14CD2-2B00-49FF-B5E7-E48BD8F21FCC}" sibTransId="{C8CAEB7D-C9B5-40BC-BDA8-2F8733990958}"/>
    <dgm:cxn modelId="{0BC8C20A-64D8-43E7-A3F3-AF2D25B54367}" type="presOf" srcId="{ACCE530A-6C62-44A6-AA87-6B326DD91EE2}" destId="{B6886FC8-0104-4E12-ADA1-6B936BD93A26}" srcOrd="0" destOrd="0" presId="urn:microsoft.com/office/officeart/2005/8/layout/vList6"/>
    <dgm:cxn modelId="{1EEB3F50-2803-4290-8416-89844C06450D}" type="presParOf" srcId="{9B89C42B-0D50-4F81-B968-DCDC94707E82}" destId="{98C8A233-B85F-4047-B80F-DAAF98BE23EA}" srcOrd="0" destOrd="0" presId="urn:microsoft.com/office/officeart/2005/8/layout/vList6"/>
    <dgm:cxn modelId="{1E7D2FA6-77B7-4795-AD72-148A25BD2F73}" type="presParOf" srcId="{98C8A233-B85F-4047-B80F-DAAF98BE23EA}" destId="{C602135B-79BA-4146-80FC-5414FB7CCAA8}" srcOrd="0" destOrd="0" presId="urn:microsoft.com/office/officeart/2005/8/layout/vList6"/>
    <dgm:cxn modelId="{9CD359E2-0592-455F-A11A-92E6890CEE32}" type="presParOf" srcId="{98C8A233-B85F-4047-B80F-DAAF98BE23EA}" destId="{F0CA0475-8726-44D7-A094-81BF56C753B7}" srcOrd="1" destOrd="0" presId="urn:microsoft.com/office/officeart/2005/8/layout/vList6"/>
    <dgm:cxn modelId="{71563887-B98D-45AE-ABDC-30353AEDA636}" type="presParOf" srcId="{9B89C42B-0D50-4F81-B968-DCDC94707E82}" destId="{646D0539-0ED5-4091-918D-CC47E634D041}" srcOrd="1" destOrd="0" presId="urn:microsoft.com/office/officeart/2005/8/layout/vList6"/>
    <dgm:cxn modelId="{CC5863CF-2F42-4938-8E5A-B49F6B2E832E}" type="presParOf" srcId="{9B89C42B-0D50-4F81-B968-DCDC94707E82}" destId="{4A0ACB3C-3587-4BC7-B34B-6E8DA9BAC022}" srcOrd="2" destOrd="0" presId="urn:microsoft.com/office/officeart/2005/8/layout/vList6"/>
    <dgm:cxn modelId="{EBECC139-2E53-44D1-A4AC-8F5EA7293E97}" type="presParOf" srcId="{4A0ACB3C-3587-4BC7-B34B-6E8DA9BAC022}" destId="{4C3254FE-1FF4-43AE-B9E9-110CE6F373D1}" srcOrd="0" destOrd="0" presId="urn:microsoft.com/office/officeart/2005/8/layout/vList6"/>
    <dgm:cxn modelId="{DEE34B73-2A84-456E-A67D-7C9157444F8F}" type="presParOf" srcId="{4A0ACB3C-3587-4BC7-B34B-6E8DA9BAC022}" destId="{B6886FC8-0104-4E12-ADA1-6B936BD93A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80B90-34BD-41F1-A7E9-B0BC275B3F64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D1286-1658-4511-B9D5-2607CE8FCEE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l">
            <a:lnSpc>
              <a:spcPct val="100000"/>
            </a:lnSpc>
          </a:pPr>
          <a:r>
            <a:rPr lang="en-US" sz="2800" b="1" dirty="0" smtClean="0"/>
            <a:t>ONE   DC  ‘1’</a:t>
          </a:r>
        </a:p>
        <a:p>
          <a:pPr algn="ctr">
            <a:lnSpc>
              <a:spcPct val="100000"/>
            </a:lnSpc>
          </a:pPr>
          <a:endParaRPr lang="en-US" sz="2800" dirty="0" smtClean="0"/>
        </a:p>
        <a:p>
          <a:pPr algn="l">
            <a:lnSpc>
              <a:spcPct val="100000"/>
            </a:lnSpc>
          </a:pPr>
          <a:r>
            <a:rPr lang="en-US" sz="2800" b="1" dirty="0" smtClean="0">
              <a:solidFill>
                <a:schemeClr val="accent1">
                  <a:lumMod val="50000"/>
                </a:schemeClr>
              </a:solidFill>
            </a:rPr>
            <a:t>MOVEM BREG,ONE</a:t>
          </a:r>
          <a:endParaRPr lang="en-US" sz="2800" b="1" dirty="0">
            <a:solidFill>
              <a:schemeClr val="accent1">
                <a:lumMod val="50000"/>
              </a:schemeClr>
            </a:solidFill>
          </a:endParaRPr>
        </a:p>
      </dgm:t>
    </dgm:pt>
    <dgm:pt modelId="{FE5488DF-6425-4CB2-A85E-FE0F4B24443A}" type="parTrans" cxnId="{4A3760A6-C983-4B24-9471-3E1665C0ACE4}">
      <dgm:prSet/>
      <dgm:spPr/>
      <dgm:t>
        <a:bodyPr/>
        <a:lstStyle/>
        <a:p>
          <a:endParaRPr lang="en-US"/>
        </a:p>
      </dgm:t>
    </dgm:pt>
    <dgm:pt modelId="{80B3C632-718D-4B68-B5A0-D342F3A4F649}" type="sibTrans" cxnId="{4A3760A6-C983-4B24-9471-3E1665C0ACE4}">
      <dgm:prSet/>
      <dgm:spPr/>
      <dgm:t>
        <a:bodyPr/>
        <a:lstStyle/>
        <a:p>
          <a:endParaRPr lang="en-US"/>
        </a:p>
      </dgm:t>
    </dgm:pt>
    <dgm:pt modelId="{A90CEF44-55E3-4E1A-97C4-BB8C6EE5E9B9}" type="pres">
      <dgm:prSet presAssocID="{83580B90-34BD-41F1-A7E9-B0BC275B3F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1622C5-14BD-4020-BF6D-37350BA7728D}" type="pres">
      <dgm:prSet presAssocID="{30CD1286-1658-4511-B9D5-2607CE8FCEE5}" presName="node" presStyleLbl="node1" presStyleIdx="0" presStyleCnt="1" custScaleX="155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DA7B-CAF4-4771-8A7E-2410CB3871C9}" type="presOf" srcId="{30CD1286-1658-4511-B9D5-2607CE8FCEE5}" destId="{C81622C5-14BD-4020-BF6D-37350BA7728D}" srcOrd="0" destOrd="0" presId="urn:microsoft.com/office/officeart/2005/8/layout/default#2"/>
    <dgm:cxn modelId="{4A3760A6-C983-4B24-9471-3E1665C0ACE4}" srcId="{83580B90-34BD-41F1-A7E9-B0BC275B3F64}" destId="{30CD1286-1658-4511-B9D5-2607CE8FCEE5}" srcOrd="0" destOrd="0" parTransId="{FE5488DF-6425-4CB2-A85E-FE0F4B24443A}" sibTransId="{80B3C632-718D-4B68-B5A0-D342F3A4F649}"/>
    <dgm:cxn modelId="{A0178821-1706-483A-ABF7-377A4E106EEA}" type="presOf" srcId="{83580B90-34BD-41F1-A7E9-B0BC275B3F64}" destId="{A90CEF44-55E3-4E1A-97C4-BB8C6EE5E9B9}" srcOrd="0" destOrd="0" presId="urn:microsoft.com/office/officeart/2005/8/layout/default#2"/>
    <dgm:cxn modelId="{7C986F99-9CD7-4CB3-B7D8-B43EFB5E2CE5}" type="presParOf" srcId="{A90CEF44-55E3-4E1A-97C4-BB8C6EE5E9B9}" destId="{C81622C5-14BD-4020-BF6D-37350BA7728D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C64251-F607-47CC-BC39-7D91DCE20DEA}" type="doc">
      <dgm:prSet loTypeId="urn:microsoft.com/office/officeart/2005/8/layout/arrow6" loCatId="relationship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5CF6229-8E6C-454E-B9A6-7BC5BE96AB23}">
      <dgm:prSet phldrT="[Text]"/>
      <dgm:spPr/>
      <dgm:t>
        <a:bodyPr/>
        <a:lstStyle/>
        <a:p>
          <a:r>
            <a:rPr lang="en-US" b="1" dirty="0" smtClean="0"/>
            <a:t>1. Immediate Operands</a:t>
          </a:r>
          <a:endParaRPr lang="en-US" b="1" dirty="0"/>
        </a:p>
      </dgm:t>
    </dgm:pt>
    <dgm:pt modelId="{52E4444E-699D-4280-950C-ECAEDB6183DB}" type="parTrans" cxnId="{29A5E1D0-BB8E-4079-8FD3-E56AC301257C}">
      <dgm:prSet/>
      <dgm:spPr/>
      <dgm:t>
        <a:bodyPr/>
        <a:lstStyle/>
        <a:p>
          <a:endParaRPr lang="en-US"/>
        </a:p>
      </dgm:t>
    </dgm:pt>
    <dgm:pt modelId="{461D6F92-CC70-421D-9B35-0C92AC133633}" type="sibTrans" cxnId="{29A5E1D0-BB8E-4079-8FD3-E56AC301257C}">
      <dgm:prSet/>
      <dgm:spPr/>
      <dgm:t>
        <a:bodyPr/>
        <a:lstStyle/>
        <a:p>
          <a:endParaRPr lang="en-US"/>
        </a:p>
      </dgm:t>
    </dgm:pt>
    <dgm:pt modelId="{49FCE2AF-9D56-4128-B36A-9D424C4B475D}">
      <dgm:prSet phldrT="[Text]" custT="1"/>
      <dgm:spPr/>
      <dgm:t>
        <a:bodyPr/>
        <a:lstStyle/>
        <a:p>
          <a:r>
            <a:rPr lang="en-US" sz="3200" b="1" dirty="0" smtClean="0"/>
            <a:t>2. literals</a:t>
          </a:r>
          <a:endParaRPr lang="en-US" sz="3200" b="1" dirty="0"/>
        </a:p>
      </dgm:t>
    </dgm:pt>
    <dgm:pt modelId="{4816BDE0-4461-423F-A3F4-147F77DE8A40}" type="parTrans" cxnId="{5BE25510-9713-442E-AA70-1327D8A13CA0}">
      <dgm:prSet/>
      <dgm:spPr/>
      <dgm:t>
        <a:bodyPr/>
        <a:lstStyle/>
        <a:p>
          <a:endParaRPr lang="en-US"/>
        </a:p>
      </dgm:t>
    </dgm:pt>
    <dgm:pt modelId="{68C5DDDC-7D04-495C-8028-F1272C38AFF5}" type="sibTrans" cxnId="{5BE25510-9713-442E-AA70-1327D8A13CA0}">
      <dgm:prSet/>
      <dgm:spPr/>
      <dgm:t>
        <a:bodyPr/>
        <a:lstStyle/>
        <a:p>
          <a:endParaRPr lang="en-US"/>
        </a:p>
      </dgm:t>
    </dgm:pt>
    <dgm:pt modelId="{967D494E-38A2-4AB3-9ECC-2F9A74A4077B}" type="pres">
      <dgm:prSet presAssocID="{50C64251-F607-47CC-BC39-7D91DCE20D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6C9BE1-D7A3-4E0B-AF85-E5EACE16DBCF}" type="pres">
      <dgm:prSet presAssocID="{50C64251-F607-47CC-BC39-7D91DCE20DEA}" presName="ribbon" presStyleLbl="node1" presStyleIdx="0" presStyleCnt="1"/>
      <dgm:spPr/>
    </dgm:pt>
    <dgm:pt modelId="{570EDD23-830B-4710-A904-BA98F4404464}" type="pres">
      <dgm:prSet presAssocID="{50C64251-F607-47CC-BC39-7D91DCE20DEA}" presName="leftArrowText" presStyleLbl="node1" presStyleIdx="0" presStyleCnt="1" custScaleX="104746" custScaleY="1107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985AC-1A8B-4E08-B665-6AB57C94D39D}" type="pres">
      <dgm:prSet presAssocID="{50C64251-F607-47CC-BC39-7D91DCE20DEA}" presName="rightArrowText" presStyleLbl="node1" presStyleIdx="0" presStyleCnt="1" custScaleX="106982" custScaleY="1146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AF5E2-BCB6-4FB0-BDBE-567A99A24D03}" type="presOf" srcId="{49FCE2AF-9D56-4128-B36A-9D424C4B475D}" destId="{D88985AC-1A8B-4E08-B665-6AB57C94D39D}" srcOrd="0" destOrd="0" presId="urn:microsoft.com/office/officeart/2005/8/layout/arrow6"/>
    <dgm:cxn modelId="{5BE25510-9713-442E-AA70-1327D8A13CA0}" srcId="{50C64251-F607-47CC-BC39-7D91DCE20DEA}" destId="{49FCE2AF-9D56-4128-B36A-9D424C4B475D}" srcOrd="1" destOrd="0" parTransId="{4816BDE0-4461-423F-A3F4-147F77DE8A40}" sibTransId="{68C5DDDC-7D04-495C-8028-F1272C38AFF5}"/>
    <dgm:cxn modelId="{29A5E1D0-BB8E-4079-8FD3-E56AC301257C}" srcId="{50C64251-F607-47CC-BC39-7D91DCE20DEA}" destId="{A5CF6229-8E6C-454E-B9A6-7BC5BE96AB23}" srcOrd="0" destOrd="0" parTransId="{52E4444E-699D-4280-950C-ECAEDB6183DB}" sibTransId="{461D6F92-CC70-421D-9B35-0C92AC133633}"/>
    <dgm:cxn modelId="{FB493106-3547-459F-A584-AC2BA644DC95}" type="presOf" srcId="{A5CF6229-8E6C-454E-B9A6-7BC5BE96AB23}" destId="{570EDD23-830B-4710-A904-BA98F4404464}" srcOrd="0" destOrd="0" presId="urn:microsoft.com/office/officeart/2005/8/layout/arrow6"/>
    <dgm:cxn modelId="{F9619CED-6457-4197-B578-1E35E00DE779}" type="presOf" srcId="{50C64251-F607-47CC-BC39-7D91DCE20DEA}" destId="{967D494E-38A2-4AB3-9ECC-2F9A74A4077B}" srcOrd="0" destOrd="0" presId="urn:microsoft.com/office/officeart/2005/8/layout/arrow6"/>
    <dgm:cxn modelId="{A25D9570-D979-437E-AFB8-C8F1E119AADC}" type="presParOf" srcId="{967D494E-38A2-4AB3-9ECC-2F9A74A4077B}" destId="{806C9BE1-D7A3-4E0B-AF85-E5EACE16DBCF}" srcOrd="0" destOrd="0" presId="urn:microsoft.com/office/officeart/2005/8/layout/arrow6"/>
    <dgm:cxn modelId="{0F7653E7-9B95-4B32-A7F0-309EEC776F56}" type="presParOf" srcId="{967D494E-38A2-4AB3-9ECC-2F9A74A4077B}" destId="{570EDD23-830B-4710-A904-BA98F4404464}" srcOrd="1" destOrd="0" presId="urn:microsoft.com/office/officeart/2005/8/layout/arrow6"/>
    <dgm:cxn modelId="{C0B0A486-E5A9-4787-BD9B-DDC07FCB39B1}" type="presParOf" srcId="{967D494E-38A2-4AB3-9ECC-2F9A74A4077B}" destId="{D88985AC-1A8B-4E08-B665-6AB57C94D39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EE0846-E390-4821-8BA2-BE3AED9F0C3B}" type="doc">
      <dgm:prSet loTypeId="urn:microsoft.com/office/officeart/2005/8/layout/gear1" loCatId="relationship" qsTypeId="urn:microsoft.com/office/officeart/2005/8/quickstyle/simple1" qsCatId="simple" csTypeId="urn:microsoft.com/office/officeart/2005/8/colors/colorful3" csCatId="colorful" phldr="1"/>
      <dgm:spPr/>
    </dgm:pt>
    <dgm:pt modelId="{86476006-38B2-4A68-806D-5F52CA7D0FE2}">
      <dgm:prSet phldrT="[Text]" custT="1"/>
      <dgm:spPr>
        <a:ln w="38100">
          <a:solidFill>
            <a:schemeClr val="accent3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800" b="1" dirty="0" smtClean="0">
              <a:solidFill>
                <a:srgbClr val="FFFF00"/>
              </a:solidFill>
            </a:rPr>
            <a:t>2.</a:t>
          </a:r>
        </a:p>
        <a:p>
          <a:r>
            <a:rPr lang="en-US" sz="2800" b="1" dirty="0" smtClean="0">
              <a:solidFill>
                <a:srgbClr val="FFFF00"/>
              </a:solidFill>
            </a:rPr>
            <a:t>Synthesis</a:t>
          </a:r>
          <a:endParaRPr lang="en-US" sz="2800" b="1" dirty="0">
            <a:solidFill>
              <a:srgbClr val="FFFF00"/>
            </a:solidFill>
          </a:endParaRPr>
        </a:p>
      </dgm:t>
    </dgm:pt>
    <dgm:pt modelId="{0B66FD94-ACDE-489A-BCE1-66B09C952BFA}" type="parTrans" cxnId="{BDB1D594-3526-4A25-BF61-FF9CE449DAE6}">
      <dgm:prSet/>
      <dgm:spPr/>
      <dgm:t>
        <a:bodyPr/>
        <a:lstStyle/>
        <a:p>
          <a:endParaRPr lang="en-US"/>
        </a:p>
      </dgm:t>
    </dgm:pt>
    <dgm:pt modelId="{4C553EFA-829C-48ED-8972-AC98439F945F}" type="sibTrans" cxnId="{BDB1D594-3526-4A25-BF61-FF9CE449DAE6}">
      <dgm:prSet/>
      <dgm:spPr>
        <a:ln w="28575">
          <a:solidFill>
            <a:schemeClr val="accent3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6BEC881B-5CA9-4692-AFD4-63E7BF7A555E}">
      <dgm:prSet phldrT="[Text]" custT="1"/>
      <dgm:spPr>
        <a:ln w="38100"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800" b="1" dirty="0" smtClean="0">
              <a:solidFill>
                <a:srgbClr val="FFFF00"/>
              </a:solidFill>
            </a:rPr>
            <a:t>1.</a:t>
          </a:r>
        </a:p>
        <a:p>
          <a:r>
            <a:rPr lang="en-US" sz="2800" b="1" dirty="0" smtClean="0">
              <a:solidFill>
                <a:srgbClr val="FFFF00"/>
              </a:solidFill>
            </a:rPr>
            <a:t>Analysis</a:t>
          </a:r>
          <a:endParaRPr lang="en-US" sz="2800" b="1" dirty="0">
            <a:solidFill>
              <a:srgbClr val="FFFF00"/>
            </a:solidFill>
          </a:endParaRPr>
        </a:p>
      </dgm:t>
    </dgm:pt>
    <dgm:pt modelId="{F58749BD-A0B7-479B-8136-FD2B8E276ACE}" type="parTrans" cxnId="{1C6C9DC4-6AD7-432E-A1F2-5BCE4F70FFC7}">
      <dgm:prSet/>
      <dgm:spPr/>
      <dgm:t>
        <a:bodyPr/>
        <a:lstStyle/>
        <a:p>
          <a:endParaRPr lang="en-US"/>
        </a:p>
      </dgm:t>
    </dgm:pt>
    <dgm:pt modelId="{F4C94671-3ECA-4B2D-973B-BB5D2116F248}" type="sibTrans" cxnId="{1C6C9DC4-6AD7-432E-A1F2-5BCE4F70FFC7}">
      <dgm:prSet/>
      <dgm:spPr>
        <a:ln w="28575"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654B81A6-A62C-46DC-942E-919509CA30DF}" type="pres">
      <dgm:prSet presAssocID="{5CEE0846-E390-4821-8BA2-BE3AED9F0C3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441CD67-7F69-48AE-8BD4-8E4617130A0E}" type="pres">
      <dgm:prSet presAssocID="{86476006-38B2-4A68-806D-5F52CA7D0FE2}" presName="gear1" presStyleLbl="node1" presStyleIdx="0" presStyleCnt="2" custScaleX="111793" custScaleY="104608" custLinFactNeighborX="6388" custLinFactNeighborY="37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1895F-7A96-481E-8FDA-AC9103D60A2A}" type="pres">
      <dgm:prSet presAssocID="{86476006-38B2-4A68-806D-5F52CA7D0FE2}" presName="gear1srcNode" presStyleLbl="node1" presStyleIdx="0" presStyleCnt="2"/>
      <dgm:spPr/>
      <dgm:t>
        <a:bodyPr/>
        <a:lstStyle/>
        <a:p>
          <a:endParaRPr lang="en-US"/>
        </a:p>
      </dgm:t>
    </dgm:pt>
    <dgm:pt modelId="{0CB564F8-596F-4BC3-B067-18E965B82BC1}" type="pres">
      <dgm:prSet presAssocID="{86476006-38B2-4A68-806D-5F52CA7D0FE2}" presName="gear1dstNode" presStyleLbl="node1" presStyleIdx="0" presStyleCnt="2"/>
      <dgm:spPr/>
      <dgm:t>
        <a:bodyPr/>
        <a:lstStyle/>
        <a:p>
          <a:endParaRPr lang="en-US"/>
        </a:p>
      </dgm:t>
    </dgm:pt>
    <dgm:pt modelId="{B31A81CC-B71D-4EF1-9403-9F6B1FC53EDB}" type="pres">
      <dgm:prSet presAssocID="{6BEC881B-5CA9-4692-AFD4-63E7BF7A555E}" presName="gear2" presStyleLbl="node1" presStyleIdx="1" presStyleCnt="2" custScaleX="157973" custScaleY="139730" custLinFactNeighborX="-20405" custLinFactNeighborY="-121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A03F0-209F-4AA6-B8C0-F76980359044}" type="pres">
      <dgm:prSet presAssocID="{6BEC881B-5CA9-4692-AFD4-63E7BF7A555E}" presName="gear2srcNode" presStyleLbl="node1" presStyleIdx="1" presStyleCnt="2"/>
      <dgm:spPr/>
      <dgm:t>
        <a:bodyPr/>
        <a:lstStyle/>
        <a:p>
          <a:endParaRPr lang="en-US"/>
        </a:p>
      </dgm:t>
    </dgm:pt>
    <dgm:pt modelId="{F54F9F8C-F5D5-41AE-95BB-632FF693CB1A}" type="pres">
      <dgm:prSet presAssocID="{6BEC881B-5CA9-4692-AFD4-63E7BF7A555E}" presName="gear2dstNode" presStyleLbl="node1" presStyleIdx="1" presStyleCnt="2"/>
      <dgm:spPr/>
      <dgm:t>
        <a:bodyPr/>
        <a:lstStyle/>
        <a:p>
          <a:endParaRPr lang="en-US"/>
        </a:p>
      </dgm:t>
    </dgm:pt>
    <dgm:pt modelId="{7EE815F7-BC1C-42F6-8D17-1BEF928A589C}" type="pres">
      <dgm:prSet presAssocID="{4C553EFA-829C-48ED-8972-AC98439F945F}" presName="connector1" presStyleLbl="sibTrans2D1" presStyleIdx="0" presStyleCnt="2" custLinFactNeighborX="15194" custLinFactNeighborY="3244"/>
      <dgm:spPr/>
      <dgm:t>
        <a:bodyPr/>
        <a:lstStyle/>
        <a:p>
          <a:endParaRPr lang="en-US"/>
        </a:p>
      </dgm:t>
    </dgm:pt>
    <dgm:pt modelId="{DCAF0D39-37A6-45C0-A76B-93198CFA4ACA}" type="pres">
      <dgm:prSet presAssocID="{F4C94671-3ECA-4B2D-973B-BB5D2116F248}" presName="connector2" presStyleLbl="sibTrans2D1" presStyleIdx="1" presStyleCnt="2" custLinFactNeighborX="-37457" custLinFactNeighborY="-20334"/>
      <dgm:spPr/>
      <dgm:t>
        <a:bodyPr/>
        <a:lstStyle/>
        <a:p>
          <a:endParaRPr lang="en-US"/>
        </a:p>
      </dgm:t>
    </dgm:pt>
  </dgm:ptLst>
  <dgm:cxnLst>
    <dgm:cxn modelId="{44DFD0F8-1893-4864-BDCA-73DB4BD93412}" type="presOf" srcId="{6BEC881B-5CA9-4692-AFD4-63E7BF7A555E}" destId="{F54F9F8C-F5D5-41AE-95BB-632FF693CB1A}" srcOrd="2" destOrd="0" presId="urn:microsoft.com/office/officeart/2005/8/layout/gear1"/>
    <dgm:cxn modelId="{1C6C9DC4-6AD7-432E-A1F2-5BCE4F70FFC7}" srcId="{5CEE0846-E390-4821-8BA2-BE3AED9F0C3B}" destId="{6BEC881B-5CA9-4692-AFD4-63E7BF7A555E}" srcOrd="1" destOrd="0" parTransId="{F58749BD-A0B7-479B-8136-FD2B8E276ACE}" sibTransId="{F4C94671-3ECA-4B2D-973B-BB5D2116F248}"/>
    <dgm:cxn modelId="{BED43DA8-DBE5-448F-9BCC-8FB077E371EF}" type="presOf" srcId="{86476006-38B2-4A68-806D-5F52CA7D0FE2}" destId="{0CB564F8-596F-4BC3-B067-18E965B82BC1}" srcOrd="2" destOrd="0" presId="urn:microsoft.com/office/officeart/2005/8/layout/gear1"/>
    <dgm:cxn modelId="{58E274D9-A2D0-4493-90AE-8BCB48954BF9}" type="presOf" srcId="{F4C94671-3ECA-4B2D-973B-BB5D2116F248}" destId="{DCAF0D39-37A6-45C0-A76B-93198CFA4ACA}" srcOrd="0" destOrd="0" presId="urn:microsoft.com/office/officeart/2005/8/layout/gear1"/>
    <dgm:cxn modelId="{A763A7F8-25B3-43A8-876F-AEDE29E88053}" type="presOf" srcId="{5CEE0846-E390-4821-8BA2-BE3AED9F0C3B}" destId="{654B81A6-A62C-46DC-942E-919509CA30DF}" srcOrd="0" destOrd="0" presId="urn:microsoft.com/office/officeart/2005/8/layout/gear1"/>
    <dgm:cxn modelId="{02F71A5B-4840-4E71-8B81-0360131A06B7}" type="presOf" srcId="{86476006-38B2-4A68-806D-5F52CA7D0FE2}" destId="{8441CD67-7F69-48AE-8BD4-8E4617130A0E}" srcOrd="0" destOrd="0" presId="urn:microsoft.com/office/officeart/2005/8/layout/gear1"/>
    <dgm:cxn modelId="{BDB1D594-3526-4A25-BF61-FF9CE449DAE6}" srcId="{5CEE0846-E390-4821-8BA2-BE3AED9F0C3B}" destId="{86476006-38B2-4A68-806D-5F52CA7D0FE2}" srcOrd="0" destOrd="0" parTransId="{0B66FD94-ACDE-489A-BCE1-66B09C952BFA}" sibTransId="{4C553EFA-829C-48ED-8972-AC98439F945F}"/>
    <dgm:cxn modelId="{C9EE3451-225E-4929-973B-86B705C8D7C3}" type="presOf" srcId="{6BEC881B-5CA9-4692-AFD4-63E7BF7A555E}" destId="{B0CA03F0-209F-4AA6-B8C0-F76980359044}" srcOrd="1" destOrd="0" presId="urn:microsoft.com/office/officeart/2005/8/layout/gear1"/>
    <dgm:cxn modelId="{F8FEA61E-D408-4586-9394-7C436709A8F5}" type="presOf" srcId="{4C553EFA-829C-48ED-8972-AC98439F945F}" destId="{7EE815F7-BC1C-42F6-8D17-1BEF928A589C}" srcOrd="0" destOrd="0" presId="urn:microsoft.com/office/officeart/2005/8/layout/gear1"/>
    <dgm:cxn modelId="{DA62F746-8242-410C-9B02-310B47DFE21A}" type="presOf" srcId="{6BEC881B-5CA9-4692-AFD4-63E7BF7A555E}" destId="{B31A81CC-B71D-4EF1-9403-9F6B1FC53EDB}" srcOrd="0" destOrd="0" presId="urn:microsoft.com/office/officeart/2005/8/layout/gear1"/>
    <dgm:cxn modelId="{66132247-28B8-481E-A479-34725431D38F}" type="presOf" srcId="{86476006-38B2-4A68-806D-5F52CA7D0FE2}" destId="{3271895F-7A96-481E-8FDA-AC9103D60A2A}" srcOrd="1" destOrd="0" presId="urn:microsoft.com/office/officeart/2005/8/layout/gear1"/>
    <dgm:cxn modelId="{56E63B79-E3A3-4755-8065-F9A92219AFCD}" type="presParOf" srcId="{654B81A6-A62C-46DC-942E-919509CA30DF}" destId="{8441CD67-7F69-48AE-8BD4-8E4617130A0E}" srcOrd="0" destOrd="0" presId="urn:microsoft.com/office/officeart/2005/8/layout/gear1"/>
    <dgm:cxn modelId="{A4620169-8546-4B96-A10C-3492523E523B}" type="presParOf" srcId="{654B81A6-A62C-46DC-942E-919509CA30DF}" destId="{3271895F-7A96-481E-8FDA-AC9103D60A2A}" srcOrd="1" destOrd="0" presId="urn:microsoft.com/office/officeart/2005/8/layout/gear1"/>
    <dgm:cxn modelId="{93611174-8A04-4CA9-9091-B35571D41971}" type="presParOf" srcId="{654B81A6-A62C-46DC-942E-919509CA30DF}" destId="{0CB564F8-596F-4BC3-B067-18E965B82BC1}" srcOrd="2" destOrd="0" presId="urn:microsoft.com/office/officeart/2005/8/layout/gear1"/>
    <dgm:cxn modelId="{252B3951-C104-436E-A643-01FAA7591894}" type="presParOf" srcId="{654B81A6-A62C-46DC-942E-919509CA30DF}" destId="{B31A81CC-B71D-4EF1-9403-9F6B1FC53EDB}" srcOrd="3" destOrd="0" presId="urn:microsoft.com/office/officeart/2005/8/layout/gear1"/>
    <dgm:cxn modelId="{AB7AC9AF-A35E-45E5-983F-79FBDD7B5888}" type="presParOf" srcId="{654B81A6-A62C-46DC-942E-919509CA30DF}" destId="{B0CA03F0-209F-4AA6-B8C0-F76980359044}" srcOrd="4" destOrd="0" presId="urn:microsoft.com/office/officeart/2005/8/layout/gear1"/>
    <dgm:cxn modelId="{0899A28F-483A-4DEA-B5F5-6F2615A4F098}" type="presParOf" srcId="{654B81A6-A62C-46DC-942E-919509CA30DF}" destId="{F54F9F8C-F5D5-41AE-95BB-632FF693CB1A}" srcOrd="5" destOrd="0" presId="urn:microsoft.com/office/officeart/2005/8/layout/gear1"/>
    <dgm:cxn modelId="{A77FD192-587B-41F7-A896-87040EB17FB5}" type="presParOf" srcId="{654B81A6-A62C-46DC-942E-919509CA30DF}" destId="{7EE815F7-BC1C-42F6-8D17-1BEF928A589C}" srcOrd="6" destOrd="0" presId="urn:microsoft.com/office/officeart/2005/8/layout/gear1"/>
    <dgm:cxn modelId="{22DBBA32-ECFD-4385-A60A-899ABB8D29F9}" type="presParOf" srcId="{654B81A6-A62C-46DC-942E-919509CA30DF}" destId="{DCAF0D39-37A6-45C0-A76B-93198CFA4AC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EE0846-E390-4821-8BA2-BE3AED9F0C3B}" type="doc">
      <dgm:prSet loTypeId="urn:microsoft.com/office/officeart/2005/8/layout/gear1" loCatId="relationship" qsTypeId="urn:microsoft.com/office/officeart/2005/8/quickstyle/simple1" qsCatId="simple" csTypeId="urn:microsoft.com/office/officeart/2005/8/colors/colorful3" csCatId="colorful" phldr="1"/>
      <dgm:spPr/>
    </dgm:pt>
    <dgm:pt modelId="{86476006-38B2-4A68-806D-5F52CA7D0FE2}">
      <dgm:prSet phldrT="[Text]" custT="1"/>
      <dgm:spPr>
        <a:ln w="38100">
          <a:solidFill>
            <a:schemeClr val="accent3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800" b="1" dirty="0" smtClean="0"/>
            <a:t>2.</a:t>
          </a:r>
        </a:p>
        <a:p>
          <a:r>
            <a:rPr lang="en-US" sz="2800" b="1" dirty="0" smtClean="0"/>
            <a:t>Two pass assembler</a:t>
          </a:r>
          <a:endParaRPr lang="en-US" sz="2800" b="1" dirty="0"/>
        </a:p>
      </dgm:t>
    </dgm:pt>
    <dgm:pt modelId="{0B66FD94-ACDE-489A-BCE1-66B09C952BFA}" type="parTrans" cxnId="{BDB1D594-3526-4A25-BF61-FF9CE449DAE6}">
      <dgm:prSet/>
      <dgm:spPr/>
      <dgm:t>
        <a:bodyPr/>
        <a:lstStyle/>
        <a:p>
          <a:endParaRPr lang="en-US"/>
        </a:p>
      </dgm:t>
    </dgm:pt>
    <dgm:pt modelId="{4C553EFA-829C-48ED-8972-AC98439F945F}" type="sibTrans" cxnId="{BDB1D594-3526-4A25-BF61-FF9CE449DAE6}">
      <dgm:prSet/>
      <dgm:spPr>
        <a:ln w="28575">
          <a:solidFill>
            <a:schemeClr val="accent3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6BEC881B-5CA9-4692-AFD4-63E7BF7A555E}">
      <dgm:prSet phldrT="[Text]" custT="1"/>
      <dgm:spPr>
        <a:ln w="38100"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800" b="1" dirty="0" smtClean="0"/>
            <a:t>1.</a:t>
          </a:r>
        </a:p>
        <a:p>
          <a:r>
            <a:rPr lang="en-US" sz="2800" b="1" dirty="0" smtClean="0"/>
            <a:t>Single Pass Assembler</a:t>
          </a:r>
          <a:endParaRPr lang="en-US" sz="2800" b="1" dirty="0"/>
        </a:p>
      </dgm:t>
    </dgm:pt>
    <dgm:pt modelId="{F58749BD-A0B7-479B-8136-FD2B8E276ACE}" type="parTrans" cxnId="{1C6C9DC4-6AD7-432E-A1F2-5BCE4F70FFC7}">
      <dgm:prSet/>
      <dgm:spPr/>
      <dgm:t>
        <a:bodyPr/>
        <a:lstStyle/>
        <a:p>
          <a:endParaRPr lang="en-US"/>
        </a:p>
      </dgm:t>
    </dgm:pt>
    <dgm:pt modelId="{F4C94671-3ECA-4B2D-973B-BB5D2116F248}" type="sibTrans" cxnId="{1C6C9DC4-6AD7-432E-A1F2-5BCE4F70FFC7}">
      <dgm:prSet/>
      <dgm:spPr>
        <a:ln w="28575"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654B81A6-A62C-46DC-942E-919509CA30DF}" type="pres">
      <dgm:prSet presAssocID="{5CEE0846-E390-4821-8BA2-BE3AED9F0C3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441CD67-7F69-48AE-8BD4-8E4617130A0E}" type="pres">
      <dgm:prSet presAssocID="{86476006-38B2-4A68-806D-5F52CA7D0FE2}" presName="gear1" presStyleLbl="node1" presStyleIdx="0" presStyleCnt="2" custScaleX="111793" custScaleY="104608" custLinFactNeighborX="14601" custLinFactNeighborY="88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1895F-7A96-481E-8FDA-AC9103D60A2A}" type="pres">
      <dgm:prSet presAssocID="{86476006-38B2-4A68-806D-5F52CA7D0FE2}" presName="gear1srcNode" presStyleLbl="node1" presStyleIdx="0" presStyleCnt="2"/>
      <dgm:spPr/>
      <dgm:t>
        <a:bodyPr/>
        <a:lstStyle/>
        <a:p>
          <a:endParaRPr lang="en-US"/>
        </a:p>
      </dgm:t>
    </dgm:pt>
    <dgm:pt modelId="{0CB564F8-596F-4BC3-B067-18E965B82BC1}" type="pres">
      <dgm:prSet presAssocID="{86476006-38B2-4A68-806D-5F52CA7D0FE2}" presName="gear1dstNode" presStyleLbl="node1" presStyleIdx="0" presStyleCnt="2"/>
      <dgm:spPr/>
      <dgm:t>
        <a:bodyPr/>
        <a:lstStyle/>
        <a:p>
          <a:endParaRPr lang="en-US"/>
        </a:p>
      </dgm:t>
    </dgm:pt>
    <dgm:pt modelId="{B31A81CC-B71D-4EF1-9403-9F6B1FC53EDB}" type="pres">
      <dgm:prSet presAssocID="{6BEC881B-5CA9-4692-AFD4-63E7BF7A555E}" presName="gear2" presStyleLbl="node1" presStyleIdx="1" presStyleCnt="2" custScaleX="183479" custScaleY="152492" custLinFactNeighborX="-23826" custLinFactNeighborY="-134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A03F0-209F-4AA6-B8C0-F76980359044}" type="pres">
      <dgm:prSet presAssocID="{6BEC881B-5CA9-4692-AFD4-63E7BF7A555E}" presName="gear2srcNode" presStyleLbl="node1" presStyleIdx="1" presStyleCnt="2"/>
      <dgm:spPr/>
      <dgm:t>
        <a:bodyPr/>
        <a:lstStyle/>
        <a:p>
          <a:endParaRPr lang="en-US"/>
        </a:p>
      </dgm:t>
    </dgm:pt>
    <dgm:pt modelId="{F54F9F8C-F5D5-41AE-95BB-632FF693CB1A}" type="pres">
      <dgm:prSet presAssocID="{6BEC881B-5CA9-4692-AFD4-63E7BF7A555E}" presName="gear2dstNode" presStyleLbl="node1" presStyleIdx="1" presStyleCnt="2"/>
      <dgm:spPr/>
      <dgm:t>
        <a:bodyPr/>
        <a:lstStyle/>
        <a:p>
          <a:endParaRPr lang="en-US"/>
        </a:p>
      </dgm:t>
    </dgm:pt>
    <dgm:pt modelId="{7EE815F7-BC1C-42F6-8D17-1BEF928A589C}" type="pres">
      <dgm:prSet presAssocID="{4C553EFA-829C-48ED-8972-AC98439F945F}" presName="connector1" presStyleLbl="sibTrans2D1" presStyleIdx="0" presStyleCnt="2" custLinFactNeighborX="20043" custLinFactNeighborY="11280"/>
      <dgm:spPr/>
      <dgm:t>
        <a:bodyPr/>
        <a:lstStyle/>
        <a:p>
          <a:endParaRPr lang="en-US"/>
        </a:p>
      </dgm:t>
    </dgm:pt>
    <dgm:pt modelId="{DCAF0D39-37A6-45C0-A76B-93198CFA4ACA}" type="pres">
      <dgm:prSet presAssocID="{F4C94671-3ECA-4B2D-973B-BB5D2116F248}" presName="connector2" presStyleLbl="sibTrans2D1" presStyleIdx="1" presStyleCnt="2" custLinFactNeighborX="-49154" custLinFactNeighborY="-20334"/>
      <dgm:spPr/>
      <dgm:t>
        <a:bodyPr/>
        <a:lstStyle/>
        <a:p>
          <a:endParaRPr lang="en-US"/>
        </a:p>
      </dgm:t>
    </dgm:pt>
  </dgm:ptLst>
  <dgm:cxnLst>
    <dgm:cxn modelId="{7710791E-970B-4796-A158-D3DDFBCC7A4C}" type="presOf" srcId="{86476006-38B2-4A68-806D-5F52CA7D0FE2}" destId="{0CB564F8-596F-4BC3-B067-18E965B82BC1}" srcOrd="2" destOrd="0" presId="urn:microsoft.com/office/officeart/2005/8/layout/gear1"/>
    <dgm:cxn modelId="{1C6C9DC4-6AD7-432E-A1F2-5BCE4F70FFC7}" srcId="{5CEE0846-E390-4821-8BA2-BE3AED9F0C3B}" destId="{6BEC881B-5CA9-4692-AFD4-63E7BF7A555E}" srcOrd="1" destOrd="0" parTransId="{F58749BD-A0B7-479B-8136-FD2B8E276ACE}" sibTransId="{F4C94671-3ECA-4B2D-973B-BB5D2116F248}"/>
    <dgm:cxn modelId="{3C885FE9-27BB-4F6F-B7A2-34CF2E1E5182}" type="presOf" srcId="{5CEE0846-E390-4821-8BA2-BE3AED9F0C3B}" destId="{654B81A6-A62C-46DC-942E-919509CA30DF}" srcOrd="0" destOrd="0" presId="urn:microsoft.com/office/officeart/2005/8/layout/gear1"/>
    <dgm:cxn modelId="{BDB1D594-3526-4A25-BF61-FF9CE449DAE6}" srcId="{5CEE0846-E390-4821-8BA2-BE3AED9F0C3B}" destId="{86476006-38B2-4A68-806D-5F52CA7D0FE2}" srcOrd="0" destOrd="0" parTransId="{0B66FD94-ACDE-489A-BCE1-66B09C952BFA}" sibTransId="{4C553EFA-829C-48ED-8972-AC98439F945F}"/>
    <dgm:cxn modelId="{955CA1AC-E255-40A2-A711-9013ACED5569}" type="presOf" srcId="{F4C94671-3ECA-4B2D-973B-BB5D2116F248}" destId="{DCAF0D39-37A6-45C0-A76B-93198CFA4ACA}" srcOrd="0" destOrd="0" presId="urn:microsoft.com/office/officeart/2005/8/layout/gear1"/>
    <dgm:cxn modelId="{F35D23EA-8E0B-4E59-8251-CE271F45902F}" type="presOf" srcId="{4C553EFA-829C-48ED-8972-AC98439F945F}" destId="{7EE815F7-BC1C-42F6-8D17-1BEF928A589C}" srcOrd="0" destOrd="0" presId="urn:microsoft.com/office/officeart/2005/8/layout/gear1"/>
    <dgm:cxn modelId="{7DB2B2B5-FDF9-495C-A24D-6A1E0E3F3788}" type="presOf" srcId="{86476006-38B2-4A68-806D-5F52CA7D0FE2}" destId="{8441CD67-7F69-48AE-8BD4-8E4617130A0E}" srcOrd="0" destOrd="0" presId="urn:microsoft.com/office/officeart/2005/8/layout/gear1"/>
    <dgm:cxn modelId="{CBB17FD7-084E-4C03-8C6C-0A53ADE75D9C}" type="presOf" srcId="{6BEC881B-5CA9-4692-AFD4-63E7BF7A555E}" destId="{B0CA03F0-209F-4AA6-B8C0-F76980359044}" srcOrd="1" destOrd="0" presId="urn:microsoft.com/office/officeart/2005/8/layout/gear1"/>
    <dgm:cxn modelId="{2E61C9F0-7DBF-4DF0-BD8D-9B131A0DA4F1}" type="presOf" srcId="{6BEC881B-5CA9-4692-AFD4-63E7BF7A555E}" destId="{B31A81CC-B71D-4EF1-9403-9F6B1FC53EDB}" srcOrd="0" destOrd="0" presId="urn:microsoft.com/office/officeart/2005/8/layout/gear1"/>
    <dgm:cxn modelId="{6FF77217-678B-43B1-ABD0-DD2A7F837C16}" type="presOf" srcId="{6BEC881B-5CA9-4692-AFD4-63E7BF7A555E}" destId="{F54F9F8C-F5D5-41AE-95BB-632FF693CB1A}" srcOrd="2" destOrd="0" presId="urn:microsoft.com/office/officeart/2005/8/layout/gear1"/>
    <dgm:cxn modelId="{F3F0E823-E9C9-4469-AB06-C2830EF9F47B}" type="presOf" srcId="{86476006-38B2-4A68-806D-5F52CA7D0FE2}" destId="{3271895F-7A96-481E-8FDA-AC9103D60A2A}" srcOrd="1" destOrd="0" presId="urn:microsoft.com/office/officeart/2005/8/layout/gear1"/>
    <dgm:cxn modelId="{78B9EAE7-B34B-42DB-AEE3-9FD166B0F135}" type="presParOf" srcId="{654B81A6-A62C-46DC-942E-919509CA30DF}" destId="{8441CD67-7F69-48AE-8BD4-8E4617130A0E}" srcOrd="0" destOrd="0" presId="urn:microsoft.com/office/officeart/2005/8/layout/gear1"/>
    <dgm:cxn modelId="{3DFBF190-5E00-4725-B231-B3FA5E17CED6}" type="presParOf" srcId="{654B81A6-A62C-46DC-942E-919509CA30DF}" destId="{3271895F-7A96-481E-8FDA-AC9103D60A2A}" srcOrd="1" destOrd="0" presId="urn:microsoft.com/office/officeart/2005/8/layout/gear1"/>
    <dgm:cxn modelId="{AA8A8EE8-42F4-4237-98A3-A7BF474B1149}" type="presParOf" srcId="{654B81A6-A62C-46DC-942E-919509CA30DF}" destId="{0CB564F8-596F-4BC3-B067-18E965B82BC1}" srcOrd="2" destOrd="0" presId="urn:microsoft.com/office/officeart/2005/8/layout/gear1"/>
    <dgm:cxn modelId="{6C6CB490-87EF-4312-B006-C04BF6AF5A11}" type="presParOf" srcId="{654B81A6-A62C-46DC-942E-919509CA30DF}" destId="{B31A81CC-B71D-4EF1-9403-9F6B1FC53EDB}" srcOrd="3" destOrd="0" presId="urn:microsoft.com/office/officeart/2005/8/layout/gear1"/>
    <dgm:cxn modelId="{0B24B22B-D7F4-4492-A1C7-96BAF9034060}" type="presParOf" srcId="{654B81A6-A62C-46DC-942E-919509CA30DF}" destId="{B0CA03F0-209F-4AA6-B8C0-F76980359044}" srcOrd="4" destOrd="0" presId="urn:microsoft.com/office/officeart/2005/8/layout/gear1"/>
    <dgm:cxn modelId="{6A00C098-FD4B-465E-A1C1-4F6F3A3D7BE8}" type="presParOf" srcId="{654B81A6-A62C-46DC-942E-919509CA30DF}" destId="{F54F9F8C-F5D5-41AE-95BB-632FF693CB1A}" srcOrd="5" destOrd="0" presId="urn:microsoft.com/office/officeart/2005/8/layout/gear1"/>
    <dgm:cxn modelId="{0EB6F73A-95C6-46BA-9A96-512C7FF5A247}" type="presParOf" srcId="{654B81A6-A62C-46DC-942E-919509CA30DF}" destId="{7EE815F7-BC1C-42F6-8D17-1BEF928A589C}" srcOrd="6" destOrd="0" presId="urn:microsoft.com/office/officeart/2005/8/layout/gear1"/>
    <dgm:cxn modelId="{6AFDD0E8-475C-4739-86FB-E7C1B47DF974}" type="presParOf" srcId="{654B81A6-A62C-46DC-942E-919509CA30DF}" destId="{DCAF0D39-37A6-45C0-A76B-93198CFA4AC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43721-EB54-4DFA-A794-E14844E73A31}">
      <dsp:nvSpPr>
        <dsp:cNvPr id="0" name=""/>
        <dsp:cNvSpPr/>
      </dsp:nvSpPr>
      <dsp:spPr>
        <a:xfrm>
          <a:off x="0" y="0"/>
          <a:ext cx="3046214" cy="152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Statement</a:t>
          </a:r>
          <a:endParaRPr lang="en-US" sz="4900" kern="1200" dirty="0"/>
        </a:p>
      </dsp:txBody>
      <dsp:txXfrm>
        <a:off x="44610" y="44610"/>
        <a:ext cx="2956994" cy="1433887"/>
      </dsp:txXfrm>
    </dsp:sp>
    <dsp:sp modelId="{5D6E9570-DAFE-4A98-9E1C-E3762C1F41FD}">
      <dsp:nvSpPr>
        <dsp:cNvPr id="0" name=""/>
        <dsp:cNvSpPr/>
      </dsp:nvSpPr>
      <dsp:spPr>
        <a:xfrm>
          <a:off x="3046214" y="719717"/>
          <a:ext cx="137302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373028" y="41835"/>
              </a:lnTo>
            </a:path>
          </a:pathLst>
        </a:custGeom>
        <a:noFill/>
        <a:ln w="57150" cap="flat" cmpd="sng" algn="ctr">
          <a:solidFill>
            <a:srgbClr val="FFCC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98402" y="727227"/>
        <a:ext cx="68651" cy="68651"/>
      </dsp:txXfrm>
    </dsp:sp>
    <dsp:sp modelId="{D4E7CAA7-DB52-4E7B-B138-19A9054BA057}">
      <dsp:nvSpPr>
        <dsp:cNvPr id="0" name=""/>
        <dsp:cNvSpPr/>
      </dsp:nvSpPr>
      <dsp:spPr>
        <a:xfrm>
          <a:off x="4419242" y="0"/>
          <a:ext cx="3046214" cy="152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Operand1</a:t>
          </a:r>
          <a:endParaRPr lang="en-US" sz="4900" kern="1200" dirty="0"/>
        </a:p>
      </dsp:txBody>
      <dsp:txXfrm>
        <a:off x="4463852" y="44610"/>
        <a:ext cx="2956994" cy="1433887"/>
      </dsp:txXfrm>
    </dsp:sp>
    <dsp:sp modelId="{EDDD0893-8FBC-474F-80E5-D5C9C9A4B01B}">
      <dsp:nvSpPr>
        <dsp:cNvPr id="0" name=""/>
        <dsp:cNvSpPr/>
      </dsp:nvSpPr>
      <dsp:spPr>
        <a:xfrm rot="3115376">
          <a:off x="2619559" y="1595984"/>
          <a:ext cx="222633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2226337" y="41835"/>
              </a:lnTo>
            </a:path>
          </a:pathLst>
        </a:custGeom>
        <a:noFill/>
        <a:ln w="57150" cap="flat" cmpd="sng" algn="ctr">
          <a:solidFill>
            <a:srgbClr val="FFCC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677069" y="1582161"/>
        <a:ext cx="111316" cy="111316"/>
      </dsp:txXfrm>
    </dsp:sp>
    <dsp:sp modelId="{52F98F41-240B-44DF-8D77-B3041C1A8A88}">
      <dsp:nvSpPr>
        <dsp:cNvPr id="0" name=""/>
        <dsp:cNvSpPr/>
      </dsp:nvSpPr>
      <dsp:spPr>
        <a:xfrm>
          <a:off x="4419242" y="1752533"/>
          <a:ext cx="3046214" cy="1523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Operand2</a:t>
          </a:r>
          <a:endParaRPr lang="en-US" sz="4900" kern="1200" dirty="0"/>
        </a:p>
      </dsp:txBody>
      <dsp:txXfrm>
        <a:off x="4463852" y="1797143"/>
        <a:ext cx="2956994" cy="14338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DE0A-D158-47DB-B27F-74C39A3EA1D2}">
      <dsp:nvSpPr>
        <dsp:cNvPr id="0" name=""/>
        <dsp:cNvSpPr/>
      </dsp:nvSpPr>
      <dsp:spPr>
        <a:xfrm>
          <a:off x="2566917" y="521878"/>
          <a:ext cx="3757669" cy="348561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EQU</a:t>
          </a:r>
          <a:endParaRPr lang="en-US" sz="2500" b="1" kern="1200" dirty="0"/>
        </a:p>
      </dsp:txBody>
      <dsp:txXfrm>
        <a:off x="4609926" y="1165057"/>
        <a:ext cx="1274923" cy="1161870"/>
      </dsp:txXfrm>
    </dsp:sp>
    <dsp:sp modelId="{4E878568-38B7-47E5-A571-1C4B31E8A158}">
      <dsp:nvSpPr>
        <dsp:cNvPr id="0" name=""/>
        <dsp:cNvSpPr/>
      </dsp:nvSpPr>
      <dsp:spPr>
        <a:xfrm>
          <a:off x="2504291" y="533386"/>
          <a:ext cx="3744097" cy="3970609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LTORG</a:t>
          </a:r>
          <a:endParaRPr lang="en-US" sz="2500" b="1" kern="1200" dirty="0"/>
        </a:p>
      </dsp:txBody>
      <dsp:txXfrm>
        <a:off x="3529461" y="3038651"/>
        <a:ext cx="1693758" cy="1228998"/>
      </dsp:txXfrm>
    </dsp:sp>
    <dsp:sp modelId="{246BE30D-AFE6-449A-9276-DF4AC88FD766}">
      <dsp:nvSpPr>
        <dsp:cNvPr id="0" name=""/>
        <dsp:cNvSpPr/>
      </dsp:nvSpPr>
      <dsp:spPr>
        <a:xfrm>
          <a:off x="2403201" y="528805"/>
          <a:ext cx="3616584" cy="35618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ORIGIN</a:t>
          </a:r>
          <a:endParaRPr lang="en-US" sz="2500" b="1" kern="1200" dirty="0"/>
        </a:p>
      </dsp:txBody>
      <dsp:txXfrm>
        <a:off x="2790692" y="1228444"/>
        <a:ext cx="1227055" cy="11872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CBAD2-253E-4478-862B-38E8DA528BE9}">
      <dsp:nvSpPr>
        <dsp:cNvPr id="0" name=""/>
        <dsp:cNvSpPr/>
      </dsp:nvSpPr>
      <dsp:spPr>
        <a:xfrm>
          <a:off x="3261359" y="0"/>
          <a:ext cx="4892040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Table of              </a:t>
          </a:r>
          <a:r>
            <a:rPr lang="en-US" sz="2600" b="1" kern="1200" dirty="0" smtClean="0"/>
            <a:t>mnemonic opcodes</a:t>
          </a:r>
          <a:r>
            <a:rPr lang="en-US" sz="2600" b="0" kern="1200" dirty="0" smtClean="0"/>
            <a:t> and its class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3261359" y="211336"/>
        <a:ext cx="4258032" cy="1268015"/>
      </dsp:txXfrm>
    </dsp:sp>
    <dsp:sp modelId="{550A42A7-CDC1-4DF7-98A9-1D697F0E2042}">
      <dsp:nvSpPr>
        <dsp:cNvPr id="0" name=""/>
        <dsp:cNvSpPr/>
      </dsp:nvSpPr>
      <dsp:spPr>
        <a:xfrm>
          <a:off x="0" y="0"/>
          <a:ext cx="3261360" cy="1690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OPTAB</a:t>
          </a:r>
          <a:endParaRPr lang="en-US" sz="4400" b="1" kern="1200" dirty="0"/>
        </a:p>
      </dsp:txBody>
      <dsp:txXfrm>
        <a:off x="82533" y="82533"/>
        <a:ext cx="3096294" cy="1525621"/>
      </dsp:txXfrm>
    </dsp:sp>
    <dsp:sp modelId="{E58C23AE-FC6E-4D9D-9AF1-6B0FF42C5A9B}">
      <dsp:nvSpPr>
        <dsp:cNvPr id="0" name=""/>
        <dsp:cNvSpPr/>
      </dsp:nvSpPr>
      <dsp:spPr>
        <a:xfrm>
          <a:off x="3088826" y="1859756"/>
          <a:ext cx="5061936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4737097"/>
            <a:satOff val="-812"/>
            <a:lumOff val="-1465"/>
            <a:alphaOff val="0"/>
          </a:schemeClr>
        </a:solidFill>
        <a:ln w="381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Contains               </a:t>
          </a:r>
          <a:r>
            <a:rPr lang="en-US" sz="3100" b="1" kern="1200" dirty="0" smtClean="0"/>
            <a:t>symbol name, address</a:t>
          </a:r>
          <a:endParaRPr lang="en-US" sz="31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3088826" y="2071092"/>
        <a:ext cx="4427928" cy="1268015"/>
      </dsp:txXfrm>
    </dsp:sp>
    <dsp:sp modelId="{6C5BC00A-B62E-4364-88BB-B161DEC78721}">
      <dsp:nvSpPr>
        <dsp:cNvPr id="0" name=""/>
        <dsp:cNvSpPr/>
      </dsp:nvSpPr>
      <dsp:spPr>
        <a:xfrm>
          <a:off x="2636" y="1859756"/>
          <a:ext cx="3086189" cy="1690687"/>
        </a:xfrm>
        <a:prstGeom prst="roundRect">
          <a:avLst/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SYMTAB</a:t>
          </a:r>
          <a:endParaRPr lang="en-US" sz="4600" b="1" kern="1200" dirty="0"/>
        </a:p>
      </dsp:txBody>
      <dsp:txXfrm>
        <a:off x="85169" y="1942289"/>
        <a:ext cx="2921123" cy="1525621"/>
      </dsp:txXfrm>
    </dsp:sp>
    <dsp:sp modelId="{851E8AA5-8059-4E0F-AFCE-E7FCAF9A57B9}">
      <dsp:nvSpPr>
        <dsp:cNvPr id="0" name=""/>
        <dsp:cNvSpPr/>
      </dsp:nvSpPr>
      <dsp:spPr>
        <a:xfrm>
          <a:off x="3261359" y="3719512"/>
          <a:ext cx="4892040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9474194"/>
            <a:satOff val="-1624"/>
            <a:lumOff val="-2929"/>
            <a:alphaOff val="0"/>
          </a:schemeClr>
        </a:solidFill>
        <a:ln w="381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Table of             </a:t>
          </a:r>
          <a:r>
            <a:rPr lang="en-US" sz="3100" b="1" kern="1200" dirty="0" smtClean="0"/>
            <a:t>literals</a:t>
          </a:r>
          <a:r>
            <a:rPr lang="en-US" sz="3100" kern="1200" dirty="0" smtClean="0"/>
            <a:t> used in the program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3261359" y="3930848"/>
        <a:ext cx="4258032" cy="1268015"/>
      </dsp:txXfrm>
    </dsp:sp>
    <dsp:sp modelId="{A0D61144-8E21-4774-A18F-C70CEEFD8388}">
      <dsp:nvSpPr>
        <dsp:cNvPr id="0" name=""/>
        <dsp:cNvSpPr/>
      </dsp:nvSpPr>
      <dsp:spPr>
        <a:xfrm>
          <a:off x="0" y="3719512"/>
          <a:ext cx="3261360" cy="1690687"/>
        </a:xfrm>
        <a:prstGeom prst="roundRect">
          <a:avLst/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381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smtClean="0"/>
            <a:t>LITTAB</a:t>
          </a:r>
          <a:endParaRPr lang="en-US" sz="4600" b="1" kern="1200" dirty="0"/>
        </a:p>
      </dsp:txBody>
      <dsp:txXfrm>
        <a:off x="82533" y="3802045"/>
        <a:ext cx="3096294" cy="15256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745F-FEDE-4FC3-B8A6-00293528A6F5}">
      <dsp:nvSpPr>
        <dsp:cNvPr id="0" name=""/>
        <dsp:cNvSpPr/>
      </dsp:nvSpPr>
      <dsp:spPr>
        <a:xfrm>
          <a:off x="304796" y="293214"/>
          <a:ext cx="1708195" cy="621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Address</a:t>
          </a:r>
          <a:endParaRPr lang="en-US" sz="2400" b="1" kern="1200" dirty="0"/>
        </a:p>
      </dsp:txBody>
      <dsp:txXfrm>
        <a:off x="304796" y="293214"/>
        <a:ext cx="1708195" cy="621182"/>
      </dsp:txXfrm>
    </dsp:sp>
    <dsp:sp modelId="{E82D88D7-5422-4DEB-9A1F-AB3DBEFEC29C}">
      <dsp:nvSpPr>
        <dsp:cNvPr id="0" name=""/>
        <dsp:cNvSpPr/>
      </dsp:nvSpPr>
      <dsp:spPr>
        <a:xfrm>
          <a:off x="2133599" y="304803"/>
          <a:ext cx="2274160" cy="6225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Opcode</a:t>
          </a:r>
          <a:endParaRPr lang="en-US" sz="2800" b="1" kern="1200" dirty="0"/>
        </a:p>
      </dsp:txBody>
      <dsp:txXfrm>
        <a:off x="2133599" y="304803"/>
        <a:ext cx="2274160" cy="622534"/>
      </dsp:txXfrm>
    </dsp:sp>
    <dsp:sp modelId="{3CEF5DD3-B9F6-4CE6-9087-EC75C0D5EAD1}">
      <dsp:nvSpPr>
        <dsp:cNvPr id="0" name=""/>
        <dsp:cNvSpPr/>
      </dsp:nvSpPr>
      <dsp:spPr>
        <a:xfrm>
          <a:off x="4524236" y="304803"/>
          <a:ext cx="2105159" cy="6332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Operands</a:t>
          </a:r>
          <a:endParaRPr lang="en-US" sz="2800" b="1" kern="1200" dirty="0"/>
        </a:p>
      </dsp:txBody>
      <dsp:txXfrm>
        <a:off x="4524236" y="304803"/>
        <a:ext cx="2105159" cy="6332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745F-FEDE-4FC3-B8A6-00293528A6F5}">
      <dsp:nvSpPr>
        <dsp:cNvPr id="0" name=""/>
        <dsp:cNvSpPr/>
      </dsp:nvSpPr>
      <dsp:spPr>
        <a:xfrm>
          <a:off x="304796" y="293214"/>
          <a:ext cx="1708195" cy="621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Address</a:t>
          </a:r>
          <a:endParaRPr lang="en-US" sz="2400" b="1" kern="1200" dirty="0"/>
        </a:p>
      </dsp:txBody>
      <dsp:txXfrm>
        <a:off x="304796" y="293214"/>
        <a:ext cx="1708195" cy="621182"/>
      </dsp:txXfrm>
    </dsp:sp>
    <dsp:sp modelId="{E82D88D7-5422-4DEB-9A1F-AB3DBEFEC29C}">
      <dsp:nvSpPr>
        <dsp:cNvPr id="0" name=""/>
        <dsp:cNvSpPr/>
      </dsp:nvSpPr>
      <dsp:spPr>
        <a:xfrm>
          <a:off x="2133599" y="304803"/>
          <a:ext cx="2274160" cy="6225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Opcode</a:t>
          </a:r>
          <a:endParaRPr lang="en-US" sz="2800" b="1" kern="1200" dirty="0"/>
        </a:p>
      </dsp:txBody>
      <dsp:txXfrm>
        <a:off x="2133599" y="304803"/>
        <a:ext cx="2274160" cy="622534"/>
      </dsp:txXfrm>
    </dsp:sp>
    <dsp:sp modelId="{3CEF5DD3-B9F6-4CE6-9087-EC75C0D5EAD1}">
      <dsp:nvSpPr>
        <dsp:cNvPr id="0" name=""/>
        <dsp:cNvSpPr/>
      </dsp:nvSpPr>
      <dsp:spPr>
        <a:xfrm>
          <a:off x="4524236" y="304803"/>
          <a:ext cx="2105159" cy="6332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Operands</a:t>
          </a:r>
          <a:endParaRPr lang="en-US" sz="2800" b="1" kern="1200" dirty="0"/>
        </a:p>
      </dsp:txBody>
      <dsp:txXfrm>
        <a:off x="4524236" y="304803"/>
        <a:ext cx="2105159" cy="633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78F2-DEBB-4759-B60E-2BDB2F387BAD}">
      <dsp:nvSpPr>
        <dsp:cNvPr id="0" name=""/>
        <dsp:cNvSpPr/>
      </dsp:nvSpPr>
      <dsp:spPr>
        <a:xfrm>
          <a:off x="2446910" y="60959"/>
          <a:ext cx="2926080" cy="29260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Mnemonic operation code</a:t>
          </a:r>
          <a:endParaRPr lang="en-US" sz="2800" b="1" kern="1200" dirty="0"/>
        </a:p>
      </dsp:txBody>
      <dsp:txXfrm>
        <a:off x="2837054" y="573023"/>
        <a:ext cx="2145792" cy="1316736"/>
      </dsp:txXfrm>
    </dsp:sp>
    <dsp:sp modelId="{09E566AF-EC5F-4E21-893E-00A40C1A8C6B}">
      <dsp:nvSpPr>
        <dsp:cNvPr id="0" name=""/>
        <dsp:cNvSpPr/>
      </dsp:nvSpPr>
      <dsp:spPr>
        <a:xfrm>
          <a:off x="3584916" y="1950710"/>
          <a:ext cx="3196888" cy="2926080"/>
        </a:xfrm>
        <a:prstGeom prst="ellipse">
          <a:avLst/>
        </a:prstGeom>
        <a:solidFill>
          <a:schemeClr val="accent2">
            <a:alpha val="50000"/>
            <a:hueOff val="5935807"/>
            <a:satOff val="-38860"/>
            <a:lumOff val="85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</a:t>
          </a:r>
          <a:r>
            <a:rPr lang="en-US" sz="2800" b="0" kern="1200" dirty="0" smtClean="0"/>
            <a:t>declarations</a:t>
          </a:r>
          <a:endParaRPr lang="en-US" sz="2800" b="0" kern="1200" dirty="0"/>
        </a:p>
      </dsp:txBody>
      <dsp:txXfrm>
        <a:off x="4562631" y="2706614"/>
        <a:ext cx="1918133" cy="1609344"/>
      </dsp:txXfrm>
    </dsp:sp>
    <dsp:sp modelId="{41544B39-9304-4AC1-85B0-0EBF62AC61C2}">
      <dsp:nvSpPr>
        <dsp:cNvPr id="0" name=""/>
        <dsp:cNvSpPr/>
      </dsp:nvSpPr>
      <dsp:spPr>
        <a:xfrm>
          <a:off x="1490130" y="1889760"/>
          <a:ext cx="2926080" cy="2926080"/>
        </a:xfrm>
        <a:prstGeom prst="ellipse">
          <a:avLst/>
        </a:prstGeom>
        <a:solidFill>
          <a:schemeClr val="accent2">
            <a:alpha val="50000"/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Symbolic Operands</a:t>
          </a:r>
          <a:endParaRPr lang="en-US" sz="2800" b="1" kern="1200" dirty="0"/>
        </a:p>
      </dsp:txBody>
      <dsp:txXfrm>
        <a:off x="1765669" y="2645663"/>
        <a:ext cx="1755648" cy="1609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745F-FEDE-4FC3-B8A6-00293528A6F5}">
      <dsp:nvSpPr>
        <dsp:cNvPr id="0" name=""/>
        <dsp:cNvSpPr/>
      </dsp:nvSpPr>
      <dsp:spPr>
        <a:xfrm>
          <a:off x="108613" y="0"/>
          <a:ext cx="1506117" cy="701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Sign(1)</a:t>
          </a:r>
          <a:endParaRPr lang="en-US" sz="2400" b="1" kern="1200" dirty="0"/>
        </a:p>
      </dsp:txBody>
      <dsp:txXfrm>
        <a:off x="108613" y="0"/>
        <a:ext cx="1506117" cy="701835"/>
      </dsp:txXfrm>
    </dsp:sp>
    <dsp:sp modelId="{E82D88D7-5422-4DEB-9A1F-AB3DBEFEC29C}">
      <dsp:nvSpPr>
        <dsp:cNvPr id="0" name=""/>
        <dsp:cNvSpPr/>
      </dsp:nvSpPr>
      <dsp:spPr>
        <a:xfrm>
          <a:off x="1614730" y="0"/>
          <a:ext cx="2157016" cy="699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Opcode</a:t>
          </a:r>
          <a:r>
            <a:rPr lang="en-US" sz="2400" b="1" kern="1200" dirty="0" smtClean="0"/>
            <a:t>(2)</a:t>
          </a:r>
          <a:endParaRPr lang="en-US" sz="2400" b="1" kern="1200" dirty="0"/>
        </a:p>
      </dsp:txBody>
      <dsp:txXfrm>
        <a:off x="1614730" y="0"/>
        <a:ext cx="2157016" cy="699705"/>
      </dsp:txXfrm>
    </dsp:sp>
    <dsp:sp modelId="{3CEF5DD3-B9F6-4CE6-9087-EC75C0D5EAD1}">
      <dsp:nvSpPr>
        <dsp:cNvPr id="0" name=""/>
        <dsp:cNvSpPr/>
      </dsp:nvSpPr>
      <dsp:spPr>
        <a:xfrm>
          <a:off x="3783492" y="0"/>
          <a:ext cx="2225883" cy="682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Reg</a:t>
          </a:r>
          <a:r>
            <a:rPr lang="en-US" sz="2400" b="1" kern="1200" dirty="0" smtClean="0"/>
            <a:t> Operand(1)</a:t>
          </a:r>
          <a:endParaRPr lang="en-US" sz="2400" b="1" kern="1200" dirty="0"/>
        </a:p>
      </dsp:txBody>
      <dsp:txXfrm>
        <a:off x="3783492" y="0"/>
        <a:ext cx="2225883" cy="682873"/>
      </dsp:txXfrm>
    </dsp:sp>
    <dsp:sp modelId="{A721FAF3-E8AB-4CCB-86E7-60FE1E5403A1}">
      <dsp:nvSpPr>
        <dsp:cNvPr id="0" name=""/>
        <dsp:cNvSpPr/>
      </dsp:nvSpPr>
      <dsp:spPr>
        <a:xfrm>
          <a:off x="5997672" y="0"/>
          <a:ext cx="2225883" cy="6828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Memory Operand(3)</a:t>
          </a:r>
          <a:endParaRPr lang="en-US" sz="2400" b="1" kern="1200" dirty="0"/>
        </a:p>
      </dsp:txBody>
      <dsp:txXfrm>
        <a:off x="5997672" y="0"/>
        <a:ext cx="2225883" cy="682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78F2-DEBB-4759-B60E-2BDB2F387BAD}">
      <dsp:nvSpPr>
        <dsp:cNvPr id="0" name=""/>
        <dsp:cNvSpPr/>
      </dsp:nvSpPr>
      <dsp:spPr>
        <a:xfrm>
          <a:off x="2876562" y="297657"/>
          <a:ext cx="2514588" cy="2486029"/>
        </a:xfrm>
        <a:prstGeom prst="ellipse">
          <a:avLst/>
        </a:prstGeom>
        <a:solidFill>
          <a:srgbClr val="FFFF9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1.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Imperative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3211840" y="732713"/>
        <a:ext cx="1844031" cy="1118713"/>
      </dsp:txXfrm>
    </dsp:sp>
    <dsp:sp modelId="{09E566AF-EC5F-4E21-893E-00A40C1A8C6B}">
      <dsp:nvSpPr>
        <dsp:cNvPr id="0" name=""/>
        <dsp:cNvSpPr/>
      </dsp:nvSpPr>
      <dsp:spPr>
        <a:xfrm>
          <a:off x="4495816" y="2247901"/>
          <a:ext cx="2438391" cy="2424097"/>
        </a:xfrm>
        <a:prstGeom prst="ellipse">
          <a:avLst/>
        </a:prstGeom>
        <a:solidFill>
          <a:srgbClr val="FFFF9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3.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Assembler directives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5241558" y="2874126"/>
        <a:ext cx="1463034" cy="1333253"/>
      </dsp:txXfrm>
    </dsp:sp>
    <dsp:sp modelId="{41544B39-9304-4AC1-85B0-0EBF62AC61C2}">
      <dsp:nvSpPr>
        <dsp:cNvPr id="0" name=""/>
        <dsp:cNvSpPr/>
      </dsp:nvSpPr>
      <dsp:spPr>
        <a:xfrm>
          <a:off x="1295391" y="2278853"/>
          <a:ext cx="2514618" cy="2514588"/>
        </a:xfrm>
        <a:prstGeom prst="ellipse">
          <a:avLst/>
        </a:prstGeom>
        <a:solidFill>
          <a:srgbClr val="FFFF9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2.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Declaration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532184" y="2928455"/>
        <a:ext cx="1508770" cy="1383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0475-8726-44D7-A094-81BF56C753B7}">
      <dsp:nvSpPr>
        <dsp:cNvPr id="0" name=""/>
        <dsp:cNvSpPr/>
      </dsp:nvSpPr>
      <dsp:spPr>
        <a:xfrm>
          <a:off x="3228304" y="865"/>
          <a:ext cx="5074177" cy="2472105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3">
                <a:tint val="1000"/>
              </a:schemeClr>
            </a:gs>
            <a:gs pos="68000">
              <a:schemeClr val="accent3">
                <a:tint val="77000"/>
              </a:schemeClr>
            </a:gs>
            <a:gs pos="81000">
              <a:schemeClr val="accent3">
                <a:tint val="79000"/>
              </a:schemeClr>
            </a:gs>
            <a:gs pos="86000">
              <a:schemeClr val="accent3">
                <a:tint val="73000"/>
              </a:schemeClr>
            </a:gs>
            <a:gs pos="100000">
              <a:schemeClr val="accent3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shade val="60000"/>
              <a:satMod val="300000"/>
            </a:schemeClr>
          </a:solidFill>
          <a:prstDash val="solid"/>
        </a:ln>
        <a:effectLst>
          <a:glow rad="63500">
            <a:schemeClr val="accent3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Reserves area of memory and associates names with them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Example : A     DS     1</a:t>
          </a:r>
          <a:endParaRPr lang="en-US" sz="2800" kern="1200" dirty="0"/>
        </a:p>
      </dsp:txBody>
      <dsp:txXfrm>
        <a:off x="3228304" y="309878"/>
        <a:ext cx="4147138" cy="1854079"/>
      </dsp:txXfrm>
    </dsp:sp>
    <dsp:sp modelId="{C602135B-79BA-4146-80FC-5414FB7CCAA8}">
      <dsp:nvSpPr>
        <dsp:cNvPr id="0" name=""/>
        <dsp:cNvSpPr/>
      </dsp:nvSpPr>
      <dsp:spPr>
        <a:xfrm>
          <a:off x="3318" y="121315"/>
          <a:ext cx="3224986" cy="22312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DS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(Declare Storage)</a:t>
          </a:r>
          <a:endParaRPr lang="en-US" sz="3200" kern="1200" dirty="0"/>
        </a:p>
      </dsp:txBody>
      <dsp:txXfrm>
        <a:off x="112236" y="230233"/>
        <a:ext cx="3007150" cy="2013368"/>
      </dsp:txXfrm>
    </dsp:sp>
    <dsp:sp modelId="{B6886FC8-0104-4E12-ADA1-6B936BD93A26}">
      <dsp:nvSpPr>
        <dsp:cNvPr id="0" name=""/>
        <dsp:cNvSpPr/>
      </dsp:nvSpPr>
      <dsp:spPr>
        <a:xfrm>
          <a:off x="3322320" y="2705276"/>
          <a:ext cx="4983480" cy="2323058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4">
                <a:tint val="1000"/>
              </a:schemeClr>
            </a:gs>
            <a:gs pos="68000">
              <a:schemeClr val="accent4">
                <a:tint val="77000"/>
              </a:schemeClr>
            </a:gs>
            <a:gs pos="81000">
              <a:schemeClr val="accent4">
                <a:tint val="79000"/>
              </a:schemeClr>
            </a:gs>
            <a:gs pos="86000">
              <a:schemeClr val="accent4">
                <a:tint val="73000"/>
              </a:schemeClr>
            </a:gs>
            <a:gs pos="100000">
              <a:schemeClr val="accent4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4">
              <a:shade val="60000"/>
              <a:satMod val="300000"/>
            </a:schemeClr>
          </a:solidFill>
          <a:prstDash val="solid"/>
        </a:ln>
        <a:effectLst>
          <a:glow rad="63500">
            <a:schemeClr val="accent4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Construct memory words containing constants</a:t>
          </a:r>
          <a:endParaRPr lang="en-US" sz="28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Example : ONE   DC   ‘1’</a:t>
          </a:r>
          <a:endParaRPr lang="en-US" sz="2600" kern="1200" dirty="0"/>
        </a:p>
      </dsp:txBody>
      <dsp:txXfrm>
        <a:off x="3322320" y="2995658"/>
        <a:ext cx="4112333" cy="1742294"/>
      </dsp:txXfrm>
    </dsp:sp>
    <dsp:sp modelId="{4C3254FE-1FF4-43AE-B9E9-110CE6F373D1}">
      <dsp:nvSpPr>
        <dsp:cNvPr id="0" name=""/>
        <dsp:cNvSpPr/>
      </dsp:nvSpPr>
      <dsp:spPr>
        <a:xfrm>
          <a:off x="0" y="2729633"/>
          <a:ext cx="3322320" cy="2274343"/>
        </a:xfrm>
        <a:prstGeom prst="roundRect">
          <a:avLst/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DC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(Declare constant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111024" y="2840657"/>
        <a:ext cx="3100272" cy="2052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22C5-14BD-4020-BF6D-37350BA7728D}">
      <dsp:nvSpPr>
        <dsp:cNvPr id="0" name=""/>
        <dsp:cNvSpPr/>
      </dsp:nvSpPr>
      <dsp:spPr>
        <a:xfrm>
          <a:off x="39478" y="932"/>
          <a:ext cx="4264442" cy="1649134"/>
        </a:xfrm>
        <a:prstGeom prst="rect">
          <a:avLst/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57150" cap="flat" cmpd="sng" algn="ctr">
          <a:solidFill>
            <a:schemeClr val="accent2">
              <a:lumMod val="50000"/>
            </a:schemeClr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ONE   DC  ‘1’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1">
                  <a:lumMod val="50000"/>
                </a:schemeClr>
              </a:solidFill>
            </a:rPr>
            <a:t>MOVEM BREG,ONE</a:t>
          </a:r>
          <a:endParaRPr lang="en-US" sz="28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9478" y="932"/>
        <a:ext cx="4264442" cy="1649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BE1-D7A3-4E0B-AF85-E5EACE16DBCF}">
      <dsp:nvSpPr>
        <dsp:cNvPr id="0" name=""/>
        <dsp:cNvSpPr/>
      </dsp:nvSpPr>
      <dsp:spPr>
        <a:xfrm>
          <a:off x="0" y="843279"/>
          <a:ext cx="6324600" cy="2529840"/>
        </a:xfrm>
        <a:prstGeom prst="leftRightRibb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0EDD23-830B-4710-A904-BA98F4404464}">
      <dsp:nvSpPr>
        <dsp:cNvPr id="0" name=""/>
        <dsp:cNvSpPr/>
      </dsp:nvSpPr>
      <dsp:spPr>
        <a:xfrm>
          <a:off x="709424" y="1219198"/>
          <a:ext cx="2186172" cy="1373228"/>
        </a:xfrm>
        <a:prstGeom prst="rect">
          <a:avLst/>
        </a:prstGeom>
        <a:noFill/>
        <a:ln w="19050" cap="flat" cmpd="sng" algn="ctr">
          <a:noFill/>
          <a:prstDash val="solid"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1. Immediate Operands</a:t>
          </a:r>
          <a:endParaRPr lang="en-US" sz="2900" b="1" kern="1200" dirty="0"/>
        </a:p>
      </dsp:txBody>
      <dsp:txXfrm>
        <a:off x="709424" y="1219198"/>
        <a:ext cx="2186172" cy="1373228"/>
      </dsp:txXfrm>
    </dsp:sp>
    <dsp:sp modelId="{D88985AC-1A8B-4E08-B665-6AB57C94D39D}">
      <dsp:nvSpPr>
        <dsp:cNvPr id="0" name=""/>
        <dsp:cNvSpPr/>
      </dsp:nvSpPr>
      <dsp:spPr>
        <a:xfrm>
          <a:off x="3076191" y="1600203"/>
          <a:ext cx="2638811" cy="1420767"/>
        </a:xfrm>
        <a:prstGeom prst="rect">
          <a:avLst/>
        </a:prstGeom>
        <a:noFill/>
        <a:ln w="19050" cap="flat" cmpd="sng" algn="ctr">
          <a:noFill/>
          <a:prstDash val="solid"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2. literals</a:t>
          </a:r>
          <a:endParaRPr lang="en-US" sz="3200" b="1" kern="1200" dirty="0"/>
        </a:p>
      </dsp:txBody>
      <dsp:txXfrm>
        <a:off x="3076191" y="1600203"/>
        <a:ext cx="2638811" cy="1420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1CD67-7F69-48AE-8BD4-8E4617130A0E}">
      <dsp:nvSpPr>
        <dsp:cNvPr id="0" name=""/>
        <dsp:cNvSpPr/>
      </dsp:nvSpPr>
      <dsp:spPr>
        <a:xfrm>
          <a:off x="3087616" y="1677780"/>
          <a:ext cx="2936086" cy="2747382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2.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Synthesis</a:t>
          </a:r>
          <a:endParaRPr lang="en-US" sz="2800" b="1" kern="1200" dirty="0">
            <a:solidFill>
              <a:srgbClr val="FFFF00"/>
            </a:solidFill>
          </a:endParaRPr>
        </a:p>
      </dsp:txBody>
      <dsp:txXfrm>
        <a:off x="3663796" y="2321341"/>
        <a:ext cx="1783726" cy="1412211"/>
      </dsp:txXfrm>
    </dsp:sp>
    <dsp:sp modelId="{B31A81CC-B71D-4EF1-9403-9F6B1FC53EDB}">
      <dsp:nvSpPr>
        <dsp:cNvPr id="0" name=""/>
        <dsp:cNvSpPr/>
      </dsp:nvSpPr>
      <dsp:spPr>
        <a:xfrm>
          <a:off x="603227" y="408547"/>
          <a:ext cx="3017410" cy="2668954"/>
        </a:xfrm>
        <a:prstGeom prst="gear6">
          <a:avLst/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381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1.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Analysis</a:t>
          </a:r>
          <a:endParaRPr lang="en-US" sz="2800" b="1" kern="1200" dirty="0">
            <a:solidFill>
              <a:srgbClr val="FFFF00"/>
            </a:solidFill>
          </a:endParaRPr>
        </a:p>
      </dsp:txBody>
      <dsp:txXfrm>
        <a:off x="1325796" y="1084525"/>
        <a:ext cx="1572272" cy="1316998"/>
      </dsp:txXfrm>
    </dsp:sp>
    <dsp:sp modelId="{7EE815F7-BC1C-42F6-8D17-1BEF928A589C}">
      <dsp:nvSpPr>
        <dsp:cNvPr id="0" name=""/>
        <dsp:cNvSpPr/>
      </dsp:nvSpPr>
      <dsp:spPr>
        <a:xfrm>
          <a:off x="3703779" y="1289476"/>
          <a:ext cx="3230422" cy="3230422"/>
        </a:xfrm>
        <a:prstGeom prst="circularArrow">
          <a:avLst>
            <a:gd name="adj1" fmla="val 4878"/>
            <a:gd name="adj2" fmla="val 312630"/>
            <a:gd name="adj3" fmla="val 3184359"/>
            <a:gd name="adj4" fmla="val 15165513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>
          <a:solidFill>
            <a:schemeClr val="accent3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0D39-37A6-45C0-A76B-93198CFA4ACA}">
      <dsp:nvSpPr>
        <dsp:cNvPr id="0" name=""/>
        <dsp:cNvSpPr/>
      </dsp:nvSpPr>
      <dsp:spPr>
        <a:xfrm>
          <a:off x="293480" y="98505"/>
          <a:ext cx="2442514" cy="24425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28575"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1CD67-7F69-48AE-8BD4-8E4617130A0E}">
      <dsp:nvSpPr>
        <dsp:cNvPr id="0" name=""/>
        <dsp:cNvSpPr/>
      </dsp:nvSpPr>
      <dsp:spPr>
        <a:xfrm>
          <a:off x="3963102" y="1928652"/>
          <a:ext cx="3123496" cy="2922747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2.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Two pass assembler</a:t>
          </a:r>
          <a:endParaRPr lang="en-US" sz="2800" b="1" kern="1200" dirty="0"/>
        </a:p>
      </dsp:txBody>
      <dsp:txXfrm>
        <a:off x="4576060" y="2613292"/>
        <a:ext cx="1897580" cy="1502352"/>
      </dsp:txXfrm>
    </dsp:sp>
    <dsp:sp modelId="{B31A81CC-B71D-4EF1-9403-9F6B1FC53EDB}">
      <dsp:nvSpPr>
        <dsp:cNvPr id="0" name=""/>
        <dsp:cNvSpPr/>
      </dsp:nvSpPr>
      <dsp:spPr>
        <a:xfrm>
          <a:off x="762008" y="279400"/>
          <a:ext cx="3728293" cy="3098637"/>
        </a:xfrm>
        <a:prstGeom prst="gear6">
          <a:avLst/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381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Single Pass Assembler</a:t>
          </a:r>
          <a:endParaRPr lang="en-US" sz="2800" b="1" kern="1200" dirty="0"/>
        </a:p>
      </dsp:txBody>
      <dsp:txXfrm>
        <a:off x="1633627" y="1064206"/>
        <a:ext cx="1985055" cy="1529025"/>
      </dsp:txXfrm>
    </dsp:sp>
    <dsp:sp modelId="{7EE815F7-BC1C-42F6-8D17-1BEF928A589C}">
      <dsp:nvSpPr>
        <dsp:cNvPr id="0" name=""/>
        <dsp:cNvSpPr/>
      </dsp:nvSpPr>
      <dsp:spPr>
        <a:xfrm>
          <a:off x="4564364" y="1643374"/>
          <a:ext cx="3436620" cy="3436620"/>
        </a:xfrm>
        <a:prstGeom prst="circularArrow">
          <a:avLst>
            <a:gd name="adj1" fmla="val 4878"/>
            <a:gd name="adj2" fmla="val 312630"/>
            <a:gd name="adj3" fmla="val 3203919"/>
            <a:gd name="adj4" fmla="val 1513995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>
          <a:solidFill>
            <a:schemeClr val="accent3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0D39-37A6-45C0-A76B-93198CFA4ACA}">
      <dsp:nvSpPr>
        <dsp:cNvPr id="0" name=""/>
        <dsp:cNvSpPr/>
      </dsp:nvSpPr>
      <dsp:spPr>
        <a:xfrm>
          <a:off x="457208" y="103644"/>
          <a:ext cx="2598420" cy="25984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28575"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D05B86-BF93-4E37-B472-7C421597B7D8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3B328A-557B-4947-B796-995FA71C8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85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B328A-557B-4947-B796-995FA71C8D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B328A-557B-4947-B796-995FA71C8D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147100-B7C3-48A2-83E8-5C4EC0F4C0CB}" type="slidenum">
              <a:rPr lang="en-US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B328A-557B-4947-B796-995FA71C8D6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147100-B7C3-48A2-83E8-5C4EC0F4C0CB}" type="slidenum">
              <a:rPr lang="en-US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B328A-557B-4947-B796-995FA71C8D6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lierals</a:t>
            </a:r>
            <a:r>
              <a:rPr lang="en-US" baseline="0" dirty="0" smtClean="0"/>
              <a:t> defined by LTORG is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the END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B328A-557B-4947-B796-995FA71C8D66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1F217D-7741-42BA-B572-D63F2F5EE703}" type="slidenum">
              <a:rPr lang="en-US" smtClean="0"/>
              <a:pPr eaLnBrk="1" hangingPunct="1"/>
              <a:t>81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19B4-9A46-4C9E-9B5C-47E3ABFA18A1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15855-FA12-46A4-AEEF-495CEC9AA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094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0190-47E7-48C9-BB86-2D460789429C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3462-5AD4-42EC-A698-65B6C459C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9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6A01F-A3F6-4F1A-9F3C-CEFE7AAD722D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D4DFE-E8E7-4810-8467-89FA7394A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8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8DB0A-8E01-4269-BAFE-8D7F1E30F22A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946F1-3F24-409E-8F38-36547FC84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46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5F03-78CB-429C-9126-FF07FEC90376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B62FD-FEFC-420A-AF01-760FCB088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83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641BF-B972-43F4-944E-4F2503F0C193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86C0-AF36-4044-8607-DF27671C0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458B8-4166-4B8F-9B9F-4188F8F3B583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0A6D1-2EE7-4BC1-B230-7853E88AD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29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5135B-5484-4953-9A11-F5D644383BF7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BD28-8CB0-4133-9C81-03DC174D5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8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F61A7-8658-4696-AB81-B6BFD22CC160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C4E7-7E8A-4203-A3D9-325B474A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7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5899-87B4-4765-A85C-E9CE4ABB8271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FD03-5035-436F-98B3-CD4FA90AB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055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E5197-222F-449E-B124-ACF09931D393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A2DF8-BC53-4A59-90A1-0DFDC1333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0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1653CD-960C-4877-810E-9F671D46736F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6E21AE-1157-493D-9C65-CDA4627A5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91" r:id="rId1"/>
    <p:sldLayoutId id="2147484185" r:id="rId2"/>
    <p:sldLayoutId id="2147484192" r:id="rId3"/>
    <p:sldLayoutId id="2147484186" r:id="rId4"/>
    <p:sldLayoutId id="2147484193" r:id="rId5"/>
    <p:sldLayoutId id="2147484187" r:id="rId6"/>
    <p:sldLayoutId id="2147484188" r:id="rId7"/>
    <p:sldLayoutId id="2147484194" r:id="rId8"/>
    <p:sldLayoutId id="2147484195" r:id="rId9"/>
    <p:sldLayoutId id="2147484189" r:id="rId10"/>
    <p:sldLayoutId id="21474841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microsoft.com/office/2007/relationships/diagramDrawing" Target="../diagrams/drawing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1214422"/>
            <a:ext cx="7013448" cy="207264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5400" smtClean="0"/>
              <a:t>CHAPTER 3 </a:t>
            </a:r>
            <a:br>
              <a:rPr sz="5400" smtClean="0"/>
            </a:br>
            <a:r>
              <a:rPr sz="5400" smtClean="0"/>
              <a:t>ASSEMBLERs</a:t>
            </a:r>
            <a:br>
              <a:rPr sz="5400" smtClean="0"/>
            </a:br>
            <a:r>
              <a:rPr sz="5400" smtClean="0"/>
              <a:t/>
            </a:r>
            <a:br>
              <a:rPr sz="5400" smtClean="0"/>
            </a:br>
            <a:r>
              <a:rPr sz="5400" smtClean="0"/>
              <a:t/>
            </a:r>
            <a:br>
              <a:rPr sz="5400" smtClean="0"/>
            </a:br>
            <a:r>
              <a:rPr sz="5400" smtClean="0"/>
              <a:t/>
            </a:r>
            <a:br>
              <a:rPr sz="5400" smtClean="0"/>
            </a:br>
            <a:r>
              <a:rPr sz="5400" smtClean="0">
                <a:solidFill>
                  <a:srgbClr val="FFFFFF"/>
                </a:solidFill>
              </a:rPr>
              <a:t>From D. M. Dhamdhere</a:t>
            </a:r>
            <a:endParaRPr sz="5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IN" sz="2400" i="1" dirty="0" smtClean="0">
                <a:solidFill>
                  <a:srgbClr val="FFC000"/>
                </a:solidFill>
              </a:rPr>
              <a:t>&lt;operand specification&gt; </a:t>
            </a:r>
            <a:r>
              <a:rPr lang="en-IN" sz="2400" dirty="0" smtClean="0">
                <a:solidFill>
                  <a:srgbClr val="FFC000"/>
                </a:solidFill>
              </a:rPr>
              <a:t>syntax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808037"/>
            <a:ext cx="92964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9EE0E2"/>
                </a:solidFill>
              </a:rPr>
              <a:t>&lt;</a:t>
            </a:r>
            <a:r>
              <a:rPr lang="en-IN" b="1" i="1" dirty="0" smtClean="0">
                <a:solidFill>
                  <a:srgbClr val="9EE0E2"/>
                </a:solidFill>
              </a:rPr>
              <a:t>symbolic name</a:t>
            </a:r>
            <a:r>
              <a:rPr lang="en-IN" b="1" dirty="0" smtClean="0">
                <a:solidFill>
                  <a:srgbClr val="9EE0E2"/>
                </a:solidFill>
              </a:rPr>
              <a:t>&gt; </a:t>
            </a:r>
            <a:r>
              <a:rPr lang="en-IN" b="1" dirty="0" smtClean="0">
                <a:solidFill>
                  <a:srgbClr val="FFC000"/>
                </a:solidFill>
              </a:rPr>
              <a:t>[</a:t>
            </a:r>
            <a:r>
              <a:rPr lang="en-IN" b="1" dirty="0" smtClean="0">
                <a:solidFill>
                  <a:srgbClr val="9EE0E2"/>
                </a:solidFill>
              </a:rPr>
              <a:t>± &lt;</a:t>
            </a:r>
            <a:r>
              <a:rPr lang="en-IN" b="1" i="1" dirty="0" smtClean="0">
                <a:solidFill>
                  <a:srgbClr val="9EE0E2"/>
                </a:solidFill>
              </a:rPr>
              <a:t>displacement</a:t>
            </a:r>
            <a:r>
              <a:rPr lang="en-IN" b="1" dirty="0" smtClean="0">
                <a:solidFill>
                  <a:srgbClr val="9EE0E2"/>
                </a:solidFill>
              </a:rPr>
              <a:t>&gt; </a:t>
            </a:r>
            <a:r>
              <a:rPr lang="en-IN" b="1" dirty="0" smtClean="0">
                <a:solidFill>
                  <a:srgbClr val="FFC000"/>
                </a:solidFill>
              </a:rPr>
              <a:t>] [</a:t>
            </a:r>
            <a:r>
              <a:rPr lang="en-IN" b="1" dirty="0" smtClean="0">
                <a:solidFill>
                  <a:srgbClr val="9EE0E2"/>
                </a:solidFill>
              </a:rPr>
              <a:t>(&lt;</a:t>
            </a:r>
            <a:r>
              <a:rPr lang="en-IN" b="1" i="1" dirty="0" smtClean="0">
                <a:solidFill>
                  <a:srgbClr val="9EE0E2"/>
                </a:solidFill>
              </a:rPr>
              <a:t>index register</a:t>
            </a:r>
            <a:r>
              <a:rPr lang="en-IN" b="1" dirty="0" smtClean="0">
                <a:solidFill>
                  <a:srgbClr val="9EE0E2"/>
                </a:solidFill>
              </a:rPr>
              <a:t>&gt;)</a:t>
            </a:r>
            <a:r>
              <a:rPr lang="en-IN" b="1" dirty="0" smtClean="0">
                <a:solidFill>
                  <a:srgbClr val="FFC000"/>
                </a:solidFill>
              </a:rPr>
              <a:t>]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0"/>
            <a:r>
              <a:rPr lang="en-IN" dirty="0" smtClean="0">
                <a:solidFill>
                  <a:srgbClr val="FFC000"/>
                </a:solidFill>
              </a:rPr>
              <a:t>AREA</a:t>
            </a:r>
            <a:r>
              <a:rPr lang="en-IN" dirty="0" smtClean="0"/>
              <a:t> refers to the memory word with which the name AREA is associated.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IN" dirty="0" smtClean="0">
                <a:solidFill>
                  <a:srgbClr val="FFC000"/>
                </a:solidFill>
              </a:rPr>
              <a:t>AREA+5</a:t>
            </a:r>
            <a:r>
              <a:rPr lang="en-IN" dirty="0" smtClean="0"/>
              <a:t> refers to the memory word that is 5 words </a:t>
            </a:r>
            <a:r>
              <a:rPr lang="en-IN" u="sng" dirty="0" smtClean="0"/>
              <a:t>away</a:t>
            </a:r>
            <a:r>
              <a:rPr lang="en-IN" dirty="0" smtClean="0"/>
              <a:t> from the word with the name AREA. Here '5' is the displacement or </a:t>
            </a:r>
            <a:r>
              <a:rPr lang="en-IN" u="sng" dirty="0" smtClean="0"/>
              <a:t>offset</a:t>
            </a:r>
            <a:r>
              <a:rPr lang="en-IN" dirty="0" smtClean="0"/>
              <a:t> from AREA.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IN" dirty="0" smtClean="0">
                <a:solidFill>
                  <a:srgbClr val="FFC000"/>
                </a:solidFill>
              </a:rPr>
              <a:t>AREA(4)</a:t>
            </a:r>
            <a:r>
              <a:rPr lang="en-IN" dirty="0" smtClean="0"/>
              <a:t> implies indexing the operand AREA with index register 4.</a:t>
            </a:r>
          </a:p>
          <a:p>
            <a:pPr lvl="0">
              <a:buNone/>
            </a:pPr>
            <a:r>
              <a:rPr lang="en-IN" dirty="0" smtClean="0"/>
              <a:t>		Here, the operand address is obtained by adding the contents of index register 4 to the address of AREA.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How to convert to Variant - 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560" y="4581128"/>
            <a:ext cx="8534400" cy="1445568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r>
              <a:rPr lang="en-US" sz="1600" dirty="0" smtClean="0"/>
              <a:t>Processing of these fields is necessary.</a:t>
            </a:r>
          </a:p>
          <a:p>
            <a:pPr>
              <a:defRPr/>
            </a:pPr>
            <a:r>
              <a:rPr lang="en-US" sz="1600" dirty="0" smtClean="0"/>
              <a:t>Hence these fields contains processed forms in Variant II. </a:t>
            </a:r>
          </a:p>
          <a:p>
            <a:pPr>
              <a:defRPr/>
            </a:pPr>
            <a:r>
              <a:rPr lang="en-US" sz="1600" dirty="0" smtClean="0"/>
              <a:t>For Imperative Statements Operand field is </a:t>
            </a:r>
            <a:r>
              <a:rPr lang="en-US" sz="1600" u="sng" dirty="0" smtClean="0"/>
              <a:t>Partially</a:t>
            </a:r>
            <a:r>
              <a:rPr lang="en-US" sz="1600" dirty="0" smtClean="0"/>
              <a:t> Processed. It is processed only to identify Literal references.</a:t>
            </a:r>
            <a:r>
              <a:rPr lang="en-US" sz="1600" u="sng" dirty="0"/>
              <a:t> </a:t>
            </a:r>
            <a:endParaRPr lang="en-US" sz="1600" u="sng" dirty="0" smtClean="0"/>
          </a:p>
          <a:p>
            <a:pPr>
              <a:defRPr/>
            </a:pPr>
            <a:r>
              <a:rPr lang="en-US" sz="1600" dirty="0" smtClean="0"/>
              <a:t>And Literals are entered into LITTAB and represented as (</a:t>
            </a:r>
            <a:r>
              <a:rPr lang="en-US" sz="1600" dirty="0" err="1" smtClean="0"/>
              <a:t>L,m</a:t>
            </a:r>
            <a:r>
              <a:rPr lang="en-US" sz="1600" dirty="0" smtClean="0"/>
              <a:t>) in LC.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6800" y="2832720"/>
            <a:ext cx="6324600" cy="114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12" indent="0"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N       </a:t>
            </a:r>
            <a:r>
              <a:rPr lang="en-US" sz="1600" dirty="0" smtClean="0">
                <a:solidFill>
                  <a:schemeClr val="bg1"/>
                </a:solidFill>
              </a:rPr>
              <a:t>	DS      </a:t>
            </a:r>
            <a:r>
              <a:rPr lang="en-US" sz="1600" dirty="0">
                <a:solidFill>
                  <a:schemeClr val="bg1"/>
                </a:solidFill>
              </a:rPr>
              <a:t>1    		</a:t>
            </a:r>
          </a:p>
          <a:p>
            <a:pPr marL="36512" indent="0">
              <a:buNone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ONE  	DC      </a:t>
            </a:r>
            <a:r>
              <a:rPr lang="en-US" sz="1600" dirty="0">
                <a:solidFill>
                  <a:schemeClr val="bg1"/>
                </a:solidFill>
              </a:rPr>
              <a:t>‘1’</a:t>
            </a:r>
          </a:p>
          <a:p>
            <a:pPr marL="36512" indent="0">
              <a:buNone/>
              <a:defRPr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6512" indent="0">
              <a:buNone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START   	200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200400" y="2896344"/>
            <a:ext cx="76200" cy="533400"/>
          </a:xfrm>
          <a:prstGeom prst="rightBrace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81400" y="3201144"/>
            <a:ext cx="4191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1632" y="2987660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Declarative Statement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33700" y="3778002"/>
            <a:ext cx="1066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9624" y="3573016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Assembler Directive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905000" y="405192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96564"/>
            <a:ext cx="8534400" cy="102334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variant requires extra work in Pass I since Operand fields are </a:t>
            </a:r>
            <a:r>
              <a:rPr lang="en-US" sz="1600" u="sng" dirty="0" smtClean="0"/>
              <a:t>completely</a:t>
            </a:r>
            <a:r>
              <a:rPr lang="en-US" sz="1600" dirty="0" smtClean="0"/>
              <a:t> Processed.</a:t>
            </a:r>
          </a:p>
          <a:p>
            <a:pPr>
              <a:defRPr/>
            </a:pPr>
            <a:r>
              <a:rPr lang="en-US" sz="1600" dirty="0" smtClean="0"/>
              <a:t>However this processing simplifies tasks of Pass II.</a:t>
            </a:r>
          </a:p>
          <a:p>
            <a:pPr>
              <a:defRPr/>
            </a:pPr>
            <a:r>
              <a:rPr lang="en-US" sz="1600" dirty="0" smtClean="0"/>
              <a:t>In Variant II, for Declarative Statements and Assembler Directives, Processing of Variant field is essential, to support LC processing.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46112" y="6093296"/>
            <a:ext cx="8534400" cy="701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What is not processed at all in Pass I…? </a:t>
            </a:r>
          </a:p>
          <a:p>
            <a:pPr marL="36512" indent="0">
              <a:buFont typeface="Wingdings 2" pitchFamily="18" charset="2"/>
              <a:buNone/>
              <a:defRPr/>
            </a:pPr>
            <a:r>
              <a:rPr lang="en-US" sz="1600" b="1" dirty="0" smtClean="0">
                <a:solidFill>
                  <a:srgbClr val="FF5050"/>
                </a:solidFill>
              </a:rPr>
              <a:t>	</a:t>
            </a:r>
            <a:r>
              <a:rPr lang="en-US" sz="1600" b="1" dirty="0" err="1" smtClean="0">
                <a:solidFill>
                  <a:srgbClr val="FFC000"/>
                </a:solidFill>
              </a:rPr>
              <a:t>Ans</a:t>
            </a:r>
            <a:r>
              <a:rPr lang="en-US" sz="1600" b="1" dirty="0" smtClean="0">
                <a:solidFill>
                  <a:srgbClr val="FFC000"/>
                </a:solidFill>
              </a:rPr>
              <a:t> : Symbolic References</a:t>
            </a: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66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to convert to Variant - II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47796" y="4929198"/>
            <a:ext cx="6324600" cy="114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12" indent="0">
              <a:buNone/>
              <a:defRPr/>
            </a:pPr>
            <a:r>
              <a:rPr lang="en-US" sz="1600" b="1" dirty="0">
                <a:solidFill>
                  <a:schemeClr val="bg1"/>
                </a:solidFill>
              </a:rPr>
              <a:t>N       </a:t>
            </a:r>
            <a:r>
              <a:rPr lang="en-US" sz="1600" b="1" dirty="0" smtClean="0">
                <a:solidFill>
                  <a:schemeClr val="bg1"/>
                </a:solidFill>
              </a:rPr>
              <a:t>	DS      </a:t>
            </a:r>
            <a:r>
              <a:rPr lang="en-US" sz="1600" b="1" dirty="0">
                <a:solidFill>
                  <a:schemeClr val="bg1"/>
                </a:solidFill>
              </a:rPr>
              <a:t>1    		</a:t>
            </a:r>
          </a:p>
          <a:p>
            <a:pPr marL="36512" indent="0"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ONE  	DC      </a:t>
            </a:r>
            <a:r>
              <a:rPr lang="en-US" sz="1600" b="1" dirty="0">
                <a:solidFill>
                  <a:schemeClr val="bg1"/>
                </a:solidFill>
              </a:rPr>
              <a:t>‘1’</a:t>
            </a:r>
          </a:p>
          <a:p>
            <a:pPr marL="36512" indent="0">
              <a:buNone/>
              <a:defRPr/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marL="36512" indent="0"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START   	200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381396" y="4968038"/>
            <a:ext cx="76200" cy="533400"/>
          </a:xfrm>
          <a:prstGeom prst="rightBrace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62396" y="5272838"/>
            <a:ext cx="4191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2628" y="5059354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Declarative Statement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14696" y="5849696"/>
            <a:ext cx="1066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620" y="5644710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Assembler Directive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96564"/>
            <a:ext cx="8534400" cy="102334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Variant 1 requires extra work in Pass I since </a:t>
            </a:r>
            <a:r>
              <a:rPr lang="en-US" sz="2400" dirty="0" smtClean="0">
                <a:solidFill>
                  <a:srgbClr val="FFC000"/>
                </a:solidFill>
              </a:rPr>
              <a:t>Operand fields are </a:t>
            </a:r>
            <a:r>
              <a:rPr lang="en-US" sz="2400" u="sng" dirty="0" smtClean="0">
                <a:solidFill>
                  <a:srgbClr val="FFC000"/>
                </a:solidFill>
              </a:rPr>
              <a:t>completely</a:t>
            </a:r>
            <a:r>
              <a:rPr lang="en-US" sz="2400" dirty="0" smtClean="0">
                <a:solidFill>
                  <a:srgbClr val="FFC000"/>
                </a:solidFill>
              </a:rPr>
              <a:t> Processed.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However this processing simplifies tasks of Pass II.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In Variant II, for Declarative Statements and Assembler Directives, Processing of Variant field is essential, to support LC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390266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2214554"/>
            <a:ext cx="8534400" cy="1445568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200" dirty="0" smtClean="0"/>
              <a:t>Processing of these fields is necessary.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 smtClean="0"/>
              <a:t>Hence these fields contains processed forms in Variant II. </a:t>
            </a:r>
          </a:p>
          <a:p>
            <a:pPr>
              <a:lnSpc>
                <a:spcPct val="150000"/>
              </a:lnSpc>
              <a:defRPr/>
            </a:pPr>
            <a:r>
              <a:rPr lang="en-US" sz="2200" dirty="0" smtClean="0"/>
              <a:t>For Imperative Statements Operand field is </a:t>
            </a:r>
            <a:r>
              <a:rPr lang="en-US" sz="2200" u="sng" dirty="0" smtClean="0"/>
              <a:t>Partially</a:t>
            </a:r>
            <a:r>
              <a:rPr lang="en-US" sz="2200" dirty="0" smtClean="0"/>
              <a:t> Processed. It is processed only to identify Literal references.</a:t>
            </a:r>
            <a:r>
              <a:rPr lang="en-US" sz="2200" u="sng" dirty="0"/>
              <a:t> </a:t>
            </a:r>
            <a:endParaRPr lang="en-US" sz="2200" u="sng" dirty="0" smtClean="0"/>
          </a:p>
          <a:p>
            <a:pPr>
              <a:lnSpc>
                <a:spcPct val="150000"/>
              </a:lnSpc>
              <a:defRPr/>
            </a:pPr>
            <a:r>
              <a:rPr lang="en-US" sz="2200" dirty="0" smtClean="0"/>
              <a:t>And Literals are entered into LITTAB and represented as (</a:t>
            </a:r>
            <a:r>
              <a:rPr lang="en-US" sz="2200" dirty="0" err="1" smtClean="0"/>
              <a:t>L,m</a:t>
            </a:r>
            <a:r>
              <a:rPr lang="en-US" sz="2200" dirty="0" smtClean="0"/>
              <a:t>) in LC.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19234" y="500042"/>
            <a:ext cx="6324600" cy="114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12" indent="0">
              <a:buNone/>
              <a:defRPr/>
            </a:pPr>
            <a:r>
              <a:rPr lang="en-US" sz="1600" b="1" dirty="0">
                <a:solidFill>
                  <a:schemeClr val="bg1"/>
                </a:solidFill>
              </a:rPr>
              <a:t>N       </a:t>
            </a:r>
            <a:r>
              <a:rPr lang="en-US" sz="1600" b="1" dirty="0" smtClean="0">
                <a:solidFill>
                  <a:schemeClr val="bg1"/>
                </a:solidFill>
              </a:rPr>
              <a:t>	DS      </a:t>
            </a:r>
            <a:r>
              <a:rPr lang="en-US" sz="1600" b="1" dirty="0">
                <a:solidFill>
                  <a:schemeClr val="bg1"/>
                </a:solidFill>
              </a:rPr>
              <a:t>1    		</a:t>
            </a:r>
          </a:p>
          <a:p>
            <a:pPr marL="36512" indent="0"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ONE  	DC      </a:t>
            </a:r>
            <a:r>
              <a:rPr lang="en-US" sz="1600" b="1" dirty="0">
                <a:solidFill>
                  <a:schemeClr val="bg1"/>
                </a:solidFill>
              </a:rPr>
              <a:t>‘1’</a:t>
            </a:r>
          </a:p>
          <a:p>
            <a:pPr marL="36512" indent="0">
              <a:buNone/>
              <a:defRPr/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marL="36512" indent="0"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START   	200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452834" y="563666"/>
            <a:ext cx="76200" cy="533400"/>
          </a:xfrm>
          <a:prstGeom prst="rightBrace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33834" y="868466"/>
            <a:ext cx="4191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14066" y="654982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Declarative Statement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86134" y="1445324"/>
            <a:ext cx="1066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42058" y="1240338"/>
            <a:ext cx="264261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Assembler Directive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157434" y="1719242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46112" y="5643578"/>
            <a:ext cx="8534400" cy="701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 smtClean="0"/>
              <a:t>What is not processed at all in Pass I…? </a:t>
            </a:r>
          </a:p>
          <a:p>
            <a:pPr marL="36512" indent="0">
              <a:buFont typeface="Wingdings 2" pitchFamily="18" charset="2"/>
              <a:buNone/>
              <a:defRPr/>
            </a:pPr>
            <a:r>
              <a:rPr lang="en-US" sz="2200" b="1" dirty="0" err="1" smtClean="0">
                <a:solidFill>
                  <a:srgbClr val="FFC000"/>
                </a:solidFill>
              </a:rPr>
              <a:t>Ans</a:t>
            </a:r>
            <a:r>
              <a:rPr lang="en-US" sz="2200" b="1" dirty="0" smtClean="0">
                <a:solidFill>
                  <a:srgbClr val="FFC000"/>
                </a:solidFill>
              </a:rPr>
              <a:t> : Symbolic References, Register Code, Conditional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390266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– Variant </a:t>
            </a:r>
            <a:r>
              <a:rPr lang="en-US" dirty="0">
                <a:latin typeface="Adobe Caslon Pro Bold" pitchFamily="18" charset="0"/>
              </a:rPr>
              <a:t>I </a:t>
            </a:r>
            <a:r>
              <a:rPr lang="en-US" dirty="0" err="1">
                <a:latin typeface="Adobe Caslon Pro Bold" pitchFamily="18" charset="0"/>
              </a:rPr>
              <a:t>I</a:t>
            </a:r>
            <a:endParaRPr lang="en-US" dirty="0" smtClean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304800" y="1447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sz="2000" dirty="0" smtClean="0"/>
              <a:t>                           </a:t>
            </a:r>
            <a:r>
              <a:rPr lang="en-US" sz="2000" u="sng" dirty="0" smtClean="0"/>
              <a:t>Assembly Language Code</a:t>
            </a:r>
            <a:r>
              <a:rPr lang="en-US" sz="2000" dirty="0" smtClean="0"/>
              <a:t> 			         </a:t>
            </a:r>
            <a:r>
              <a:rPr lang="en-US" sz="2000" u="sng" dirty="0" smtClean="0"/>
              <a:t>Variant II</a:t>
            </a:r>
            <a:endParaRPr lang="en-US" sz="2000" u="sng" dirty="0" smtClean="0">
              <a:latin typeface="Adobe Caslon Pro Bold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05400" y="2133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heetal\Desktop\Dhamdhere Photod\20140412_1827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992"/>
            <a:ext cx="7758707" cy="415899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57800" y="22860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57818" y="5500702"/>
            <a:ext cx="1214446" cy="38472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chemeClr val="bg1"/>
                </a:solidFill>
              </a:rPr>
              <a:t>(AD,05)</a:t>
            </a:r>
            <a:endParaRPr lang="en-IN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5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600200"/>
          </a:xfrm>
        </p:spPr>
        <p:txBody>
          <a:bodyPr/>
          <a:lstStyle/>
          <a:p>
            <a:r>
              <a:rPr lang="en-US" dirty="0" smtClean="0"/>
              <a:t>Compression of </a:t>
            </a:r>
            <a:br>
              <a:rPr lang="en-US" dirty="0" smtClean="0"/>
            </a:br>
            <a:r>
              <a:rPr lang="en-US" dirty="0" smtClean="0"/>
              <a:t>Variant I and Variant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66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066800"/>
            <a:ext cx="4724400" cy="3886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18288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3124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886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057400"/>
            <a:ext cx="1066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212068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962400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1447800"/>
            <a:ext cx="18288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1752600"/>
            <a:ext cx="1066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3212068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962400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667000" y="309372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7000" y="3886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7000" y="24384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528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576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624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67200" y="2438400"/>
            <a:ext cx="0" cy="655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95800" y="41348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2667000" cy="838200"/>
          </a:xfrm>
        </p:spPr>
        <p:txBody>
          <a:bodyPr/>
          <a:lstStyle/>
          <a:p>
            <a:r>
              <a:rPr lang="en-US" dirty="0" smtClean="0"/>
              <a:t>Variant </a:t>
            </a:r>
            <a:r>
              <a:rPr lang="en-US" dirty="0" smtClean="0">
                <a:latin typeface="Adobe Caslon Pro Bold" pitchFamily="18" charset="0"/>
              </a:rPr>
              <a:t>I</a:t>
            </a:r>
          </a:p>
        </p:txBody>
      </p:sp>
      <p:sp>
        <p:nvSpPr>
          <p:cNvPr id="85" name="Content Placeholder 2"/>
          <p:cNvSpPr>
            <a:spLocks noGrp="1"/>
          </p:cNvSpPr>
          <p:nvPr>
            <p:ph idx="1"/>
          </p:nvPr>
        </p:nvSpPr>
        <p:spPr>
          <a:xfrm>
            <a:off x="4800600" y="914400"/>
            <a:ext cx="4343400" cy="4572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It requires extra work in Pass 1, because Operand fields are completely Processed.</a:t>
            </a:r>
            <a:endParaRPr lang="en-US" sz="1600" dirty="0"/>
          </a:p>
          <a:p>
            <a:pPr marL="36512" indent="0">
              <a:lnSpc>
                <a:spcPct val="150000"/>
              </a:lnSpc>
              <a:buNone/>
              <a:defRPr/>
            </a:pPr>
            <a:endParaRPr lang="en-US" sz="1600" dirty="0" smtClean="0"/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However, this processing simplifies the task of Pass 2. 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So Pass 2 doesn’t require more processing and its work is simple.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IC is quite compact.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It can be as compact as target code itself if each operand reference like (S, n) can be represented in same no. of bits as an operand address in a machine instruction.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23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24" y="1066800"/>
            <a:ext cx="4724400" cy="39624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18288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743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3505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905000"/>
            <a:ext cx="1066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782669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544669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41910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0800" y="1447800"/>
            <a:ext cx="18288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2743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35052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800" y="1905000"/>
            <a:ext cx="10668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Pass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67000" y="2782669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7000" y="3505200"/>
            <a:ext cx="16764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90800" y="4191000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58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382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906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430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2954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478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002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526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050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10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8956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480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004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528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52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576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810000" y="4211016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9624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672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743200" y="4191000"/>
            <a:ext cx="0" cy="43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2667000" cy="838200"/>
          </a:xfrm>
        </p:spPr>
        <p:txBody>
          <a:bodyPr/>
          <a:lstStyle/>
          <a:p>
            <a:r>
              <a:rPr lang="en-US" dirty="0" smtClean="0"/>
              <a:t>Variant </a:t>
            </a:r>
            <a:r>
              <a:rPr lang="en-US" dirty="0" smtClean="0">
                <a:latin typeface="Adobe Caslon Pro Bold" pitchFamily="18" charset="0"/>
              </a:rPr>
              <a:t>II</a:t>
            </a:r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4800600" y="914400"/>
            <a:ext cx="4343400" cy="4572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It reduces the work of pass 1 by transferring the burden of operand processing from Pass 1 to Pass 2.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The Memory operand of typical Imperative statement is same as in source code.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So, IC is less Compact.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/>
              <a:t>On other hand, by making Pass 2 to perform more work, the functions and memory requirements of both the passes get better balanced.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775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5047292"/>
              </p:ext>
            </p:extLst>
          </p:nvPr>
        </p:nvGraphicFramePr>
        <p:xfrm>
          <a:off x="152400" y="381000"/>
          <a:ext cx="8839200" cy="611505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{93296810-A885-4BE3-A3E7-6D5BEEA58F35}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One Pass Assembler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Two Pass Assembler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r>
                        <a:rPr lang="en-US" dirty="0" smtClean="0"/>
                        <a:t>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Scan the program </a:t>
                      </a:r>
                      <a:r>
                        <a:rPr lang="en-US" u="sng" dirty="0" smtClean="0"/>
                        <a:t>only once</a:t>
                      </a:r>
                      <a:r>
                        <a:rPr lang="en-US" baseline="0" dirty="0" smtClean="0"/>
                        <a:t> and    creates the equivalent machine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Scan the program </a:t>
                      </a:r>
                      <a:r>
                        <a:rPr lang="en-US" u="sng" dirty="0" smtClean="0"/>
                        <a:t>two</a:t>
                      </a:r>
                      <a:r>
                        <a:rPr lang="en-US" u="sng" baseline="0" dirty="0" smtClean="0"/>
                        <a:t> times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and    creates the equivalent machine code.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r>
                        <a:rPr lang="en-US" dirty="0" smtClean="0"/>
                        <a:t>2) Problem of forward reference is there.</a:t>
                      </a:r>
                    </a:p>
                    <a:p>
                      <a:pPr marL="280988" indent="0"/>
                      <a:r>
                        <a:rPr lang="en-US" dirty="0" smtClean="0">
                          <a:solidFill>
                            <a:srgbClr val="219AC1"/>
                          </a:solidFill>
                        </a:rPr>
                        <a:t>(</a:t>
                      </a:r>
                    </a:p>
                    <a:p>
                      <a:pPr marL="566738" lvl="0" indent="-285750">
                        <a:buFontTx/>
                        <a:buChar char="-"/>
                      </a:pPr>
                      <a:r>
                        <a:rPr lang="en-US" dirty="0" smtClean="0">
                          <a:solidFill>
                            <a:srgbClr val="219AC1"/>
                          </a:solidFill>
                        </a:rPr>
                        <a:t>Assembler</a:t>
                      </a:r>
                      <a:r>
                        <a:rPr lang="en-US" baseline="0" dirty="0" smtClean="0">
                          <a:solidFill>
                            <a:srgbClr val="219AC1"/>
                          </a:solidFill>
                        </a:rPr>
                        <a:t> program requires that the symbols should be defined somewhere in the program.</a:t>
                      </a:r>
                    </a:p>
                    <a:p>
                      <a:pPr marL="566738" lvl="0" indent="-285750"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219AC1"/>
                          </a:solidFill>
                        </a:rPr>
                        <a:t>But in some cases symbols may be used prior to its definition.</a:t>
                      </a:r>
                    </a:p>
                    <a:p>
                      <a:pPr marL="566738" lvl="0" indent="-285750"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219AC1"/>
                          </a:solidFill>
                        </a:rPr>
                        <a:t>Such a reference is called as Forward Reference. </a:t>
                      </a:r>
                    </a:p>
                    <a:p>
                      <a:pPr marL="280988" indent="0">
                        <a:buFontTx/>
                        <a:buNone/>
                      </a:pPr>
                      <a:r>
                        <a:rPr lang="en-US" dirty="0" smtClean="0">
                          <a:solidFill>
                            <a:srgbClr val="219AC1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219AC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2) It</a:t>
                      </a:r>
                      <a:r>
                        <a:rPr lang="en-US" baseline="0" dirty="0" smtClean="0"/>
                        <a:t> can easily handle forward references.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r>
                        <a:rPr lang="en-US" dirty="0" smtClean="0"/>
                        <a:t>3) Variable and functions are required to be declared first.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3) Variable and functions are not required to be declared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r>
                        <a:rPr lang="en-US" dirty="0" smtClean="0"/>
                        <a:t>4) Sophisticated Optimization</a:t>
                      </a:r>
                      <a:r>
                        <a:rPr lang="en-US" baseline="0" dirty="0" smtClean="0"/>
                        <a:t> is needed to generate high quality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4) It can optimize compiled code by performing analysis on the parsed code before compiling.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4862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5800165" y="1295400"/>
            <a:ext cx="1972235" cy="2164080"/>
          </a:xfrm>
          <a:prstGeom prst="cloudCallout">
            <a:avLst>
              <a:gd name="adj1" fmla="val -73736"/>
              <a:gd name="adj2" fmla="val 3454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?????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352800" y="2819400"/>
            <a:ext cx="2133600" cy="20574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IN" sz="2400" i="1" dirty="0" smtClean="0">
                <a:solidFill>
                  <a:srgbClr val="FFC000"/>
                </a:solidFill>
              </a:rPr>
              <a:t>&lt;operand specification&gt; </a:t>
            </a:r>
            <a:r>
              <a:rPr lang="en-IN" sz="2400" dirty="0" smtClean="0">
                <a:solidFill>
                  <a:srgbClr val="FFC000"/>
                </a:solidFill>
              </a:rPr>
              <a:t>syntax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808037"/>
            <a:ext cx="92964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IN" dirty="0" smtClean="0">
                <a:solidFill>
                  <a:srgbClr val="FFC000"/>
                </a:solidFill>
              </a:rPr>
              <a:t>AREA+5 (4)</a:t>
            </a:r>
            <a:r>
              <a:rPr lang="en-IN" dirty="0" smtClean="0"/>
              <a:t> is a combination of the previous two specifications.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ctr"/>
            <a:r>
              <a:rPr lang="en-US" smtClean="0"/>
              <a:t>MOVER and MOVEM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990600"/>
          </a:xfrm>
        </p:spPr>
        <p:txBody>
          <a:bodyPr/>
          <a:lstStyle/>
          <a:p>
            <a:r>
              <a:rPr lang="en-US" sz="3200" b="1" smtClean="0"/>
              <a:t>MOVEM</a:t>
            </a:r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3657600" cy="685800"/>
          </a:xfrm>
        </p:spPr>
        <p:txBody>
          <a:bodyPr/>
          <a:lstStyle/>
          <a:p>
            <a:r>
              <a:rPr lang="en-US" sz="3200" b="1" smtClean="0"/>
              <a:t>MOVER</a:t>
            </a:r>
          </a:p>
        </p:txBody>
      </p:sp>
      <p:grpSp>
        <p:nvGrpSpPr>
          <p:cNvPr id="12293" name="Group 24"/>
          <p:cNvGrpSpPr>
            <a:grpSpLocks/>
          </p:cNvGrpSpPr>
          <p:nvPr/>
        </p:nvGrpSpPr>
        <p:grpSpPr bwMode="auto">
          <a:xfrm>
            <a:off x="914400" y="2667000"/>
            <a:ext cx="6400800" cy="839788"/>
            <a:chOff x="1752600" y="3200400"/>
            <a:chExt cx="6400800" cy="838994"/>
          </a:xfrm>
        </p:grpSpPr>
        <p:sp>
          <p:nvSpPr>
            <p:cNvPr id="5" name="Rectangle 4"/>
            <p:cNvSpPr/>
            <p:nvPr/>
          </p:nvSpPr>
          <p:spPr>
            <a:xfrm>
              <a:off x="1752600" y="3201986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MOVEM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3201986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/>
                <a:t>Source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3201986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/>
                <a:t>, </a:t>
              </a:r>
              <a:r>
                <a:rPr lang="en-US" sz="3200" b="1" dirty="0" err="1"/>
                <a:t>Dest</a:t>
              </a:r>
              <a:endParaRPr lang="en-US" sz="3200" b="1" dirty="0"/>
            </a:p>
          </p:txBody>
        </p:sp>
        <p:cxnSp>
          <p:nvCxnSpPr>
            <p:cNvPr id="13" name="Curved Connector 12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6020595" y="2134393"/>
              <a:ext cx="1586" cy="2133600"/>
            </a:xfrm>
            <a:prstGeom prst="curvedConnector3">
              <a:avLst>
                <a:gd name="adj1" fmla="val 59812172"/>
              </a:avLst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4" name="Group 25"/>
          <p:cNvGrpSpPr>
            <a:grpSpLocks/>
          </p:cNvGrpSpPr>
          <p:nvPr/>
        </p:nvGrpSpPr>
        <p:grpSpPr bwMode="auto">
          <a:xfrm>
            <a:off x="914400" y="5181600"/>
            <a:ext cx="6400800" cy="839788"/>
            <a:chOff x="1752600" y="5333206"/>
            <a:chExt cx="6400800" cy="838994"/>
          </a:xfrm>
        </p:grpSpPr>
        <p:sp>
          <p:nvSpPr>
            <p:cNvPr id="16" name="Rectangle 15"/>
            <p:cNvSpPr/>
            <p:nvPr/>
          </p:nvSpPr>
          <p:spPr>
            <a:xfrm>
              <a:off x="1752600" y="5334792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MOVER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5334792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err="1"/>
                <a:t>Dest</a:t>
              </a:r>
              <a:endParaRPr lang="en-US" sz="3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5334792"/>
              <a:ext cx="2133600" cy="837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/>
                <a:t>, Source</a:t>
              </a:r>
            </a:p>
          </p:txBody>
        </p:sp>
        <p:cxnSp>
          <p:nvCxnSpPr>
            <p:cNvPr id="23" name="Curved Connector 22"/>
            <p:cNvCxnSpPr>
              <a:stCxn id="18" idx="0"/>
              <a:endCxn id="17" idx="0"/>
            </p:cNvCxnSpPr>
            <p:nvPr/>
          </p:nvCxnSpPr>
          <p:spPr>
            <a:xfrm rot="16200000" flipV="1">
              <a:off x="6020595" y="4267199"/>
              <a:ext cx="1586" cy="2133600"/>
            </a:xfrm>
            <a:prstGeom prst="curvedConnector3">
              <a:avLst>
                <a:gd name="adj1" fmla="val 54135092"/>
              </a:avLst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2" y="-1429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C000"/>
                </a:solidFill>
              </a:rPr>
              <a:t>Summary of Elements of assembly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9044" y="1671638"/>
          <a:ext cx="8153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Callout 5"/>
          <p:cNvSpPr/>
          <p:nvPr/>
        </p:nvSpPr>
        <p:spPr>
          <a:xfrm>
            <a:off x="5857844" y="1071546"/>
            <a:ext cx="2667000" cy="2209800"/>
          </a:xfrm>
          <a:prstGeom prst="wedgeEllipseCallout">
            <a:avLst>
              <a:gd name="adj1" fmla="val -56855"/>
              <a:gd name="adj2" fmla="val 30959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</a:rPr>
              <a:t>No need to memorize numeric operation codes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42844" y="1824038"/>
            <a:ext cx="2438400" cy="2209800"/>
          </a:xfrm>
          <a:prstGeom prst="wedgeEllipseCallout">
            <a:avLst>
              <a:gd name="adj1" fmla="val 23703"/>
              <a:gd name="adj2" fmla="val 60325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</a:rPr>
              <a:t>Memory bindings to these names by assembler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048504" y="4933976"/>
            <a:ext cx="2524156" cy="1924048"/>
          </a:xfrm>
          <a:prstGeom prst="wedgeEllipseCallout">
            <a:avLst>
              <a:gd name="adj1" fmla="val -55662"/>
              <a:gd name="adj2" fmla="val -38024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</a:rPr>
              <a:t>Avoids manual conversion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Operand specification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27432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Symbolic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133600"/>
            <a:ext cx="35814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+ (Displacement)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2133600"/>
            <a:ext cx="24384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Index register</a:t>
            </a:r>
          </a:p>
        </p:txBody>
      </p:sp>
      <p:sp>
        <p:nvSpPr>
          <p:cNvPr id="16" name="Explosion 2 15"/>
          <p:cNvSpPr/>
          <p:nvPr/>
        </p:nvSpPr>
        <p:spPr>
          <a:xfrm>
            <a:off x="1905000" y="3733800"/>
            <a:ext cx="5486400" cy="28956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2F9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AREA+5(4)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mtClean="0"/>
              <a:t>Mnemonic Operation Codes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00200"/>
          <a:ext cx="65532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0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17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Instruction Opcode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Assembly</a:t>
                      </a:r>
                      <a:r>
                        <a:rPr lang="en-US" sz="1800" baseline="0" dirty="0" smtClean="0"/>
                        <a:t> Mnemonic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Stops execution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First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operand is 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SUB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Modified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MULT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MOVER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Register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smtClean="0">
                          <a:sym typeface="Wingdings" pitchFamily="2" charset="2"/>
                        </a:rPr>
                        <a:t> memory move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MOVEM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Memory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smtClean="0">
                          <a:sym typeface="Wingdings" pitchFamily="2" charset="2"/>
                        </a:rPr>
                        <a:t> register move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COMP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Sets</a:t>
                      </a:r>
                      <a:r>
                        <a:rPr lang="en-US" sz="1800" b="1" baseline="0" dirty="0" smtClean="0"/>
                        <a:t> condition code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Branch on Condition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DIV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Analogous to SUB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READ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Performs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reading and 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92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PRINT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printing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343400" y="2743200"/>
            <a:ext cx="533400" cy="9906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419600" y="5867400"/>
            <a:ext cx="381000" cy="5334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458200" cy="1143000"/>
          </a:xfrm>
        </p:spPr>
        <p:txBody>
          <a:bodyPr/>
          <a:lstStyle/>
          <a:p>
            <a:r>
              <a:rPr lang="en-US" smtClean="0"/>
              <a:t>Syntax for 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706538"/>
            <a:ext cx="1447800" cy="8382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BC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1706538"/>
            <a:ext cx="3048000" cy="8382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Memory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1706538"/>
            <a:ext cx="3048000" cy="8382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Condition code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00400" y="3306738"/>
            <a:ext cx="2895600" cy="1447800"/>
          </a:xfrm>
          <a:prstGeom prst="wedgeRoundRectCallout">
            <a:avLst>
              <a:gd name="adj1" fmla="val -26945"/>
              <a:gd name="adj2" fmla="val -10354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LT, LE, GT, GE, EQ, ANY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4983138"/>
            <a:ext cx="86868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if we want to have an unconditional jump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</a:t>
            </a:r>
          </a:p>
          <a:p>
            <a:pPr algn="ctr">
              <a:defRPr/>
            </a:pPr>
            <a:r>
              <a:rPr lang="en-US" sz="3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Ans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: Use ANY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9144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Machine instruction format and example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852618"/>
          <a:ext cx="8458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70874" y="3286124"/>
            <a:ext cx="7087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MOVER	   BREG,	ONE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71472" y="4357694"/>
            <a:ext cx="8072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+        04           2           115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READ	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09  0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2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03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01  3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06  3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07  2  104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2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10  0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000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>
                <a:solidFill>
                  <a:srgbClr val="FFC000"/>
                </a:solidFill>
              </a:rPr>
              <a:t>Types of Assembly Statements</a:t>
            </a:r>
            <a:endParaRPr lang="en-US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550862" indent="-514350" algn="ctr">
              <a:buAutoNum type="arabicPeriod"/>
            </a:pPr>
            <a:r>
              <a:rPr lang="en-IN" sz="3200" b="1" dirty="0" smtClean="0">
                <a:solidFill>
                  <a:srgbClr val="00B0F0"/>
                </a:solidFill>
              </a:rPr>
              <a:t>Imperative statement</a:t>
            </a:r>
            <a:endParaRPr lang="en-US" sz="3200" b="1" dirty="0" smtClean="0">
              <a:solidFill>
                <a:srgbClr val="00B0F0"/>
              </a:solidFill>
            </a:endParaRPr>
          </a:p>
          <a:p>
            <a:pPr marL="550862" indent="-514350" algn="ctr">
              <a:buAutoNum type="arabicPeriod"/>
            </a:pPr>
            <a:r>
              <a:rPr lang="en-IN" sz="3200" b="1" dirty="0" smtClean="0">
                <a:solidFill>
                  <a:srgbClr val="00B0F0"/>
                </a:solidFill>
              </a:rPr>
              <a:t>Declaration statement</a:t>
            </a:r>
          </a:p>
          <a:p>
            <a:pPr marL="550862" indent="-514350" algn="ctr">
              <a:buAutoNum type="arabicPeriod"/>
            </a:pPr>
            <a:r>
              <a:rPr lang="en-IN" sz="3200" b="1" dirty="0" smtClean="0">
                <a:solidFill>
                  <a:srgbClr val="00B0F0"/>
                </a:solidFill>
              </a:rPr>
              <a:t>Assembler Directive</a:t>
            </a:r>
            <a:endParaRPr lang="en-US" sz="3200" dirty="0" smtClean="0">
              <a:solidFill>
                <a:srgbClr val="00B0F0"/>
              </a:solidFill>
            </a:endParaRPr>
          </a:p>
          <a:p>
            <a:pPr marL="550862" indent="-514350" algn="ctr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Assembly language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3200400"/>
          </a:xfrm>
        </p:spPr>
        <p:txBody>
          <a:bodyPr/>
          <a:lstStyle/>
          <a:p>
            <a:pPr eaLnBrk="1" hangingPunct="1"/>
            <a:r>
              <a:rPr lang="en-US" dirty="0" smtClean="0"/>
              <a:t>Machine dependent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Low level programming language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28775"/>
            <a:ext cx="3048000" cy="4848225"/>
          </a:xfrm>
          <a:prstGeom prst="rect">
            <a:avLst/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-1143000" y="-76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C000"/>
                </a:solidFill>
              </a:rPr>
              <a:t>Assembly language statements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7526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Callout 5"/>
          <p:cNvSpPr/>
          <p:nvPr/>
        </p:nvSpPr>
        <p:spPr>
          <a:xfrm>
            <a:off x="5029200" y="609600"/>
            <a:ext cx="2590800" cy="2209800"/>
          </a:xfrm>
          <a:prstGeom prst="wedgeEllipseCallout">
            <a:avLst>
              <a:gd name="adj1" fmla="val -56855"/>
              <a:gd name="adj2" fmla="val 30959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action to be performed during execution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81000" y="1524000"/>
            <a:ext cx="2590800" cy="2590800"/>
          </a:xfrm>
          <a:prstGeom prst="wedgeEllipseCallout">
            <a:avLst>
              <a:gd name="adj1" fmla="val 23703"/>
              <a:gd name="adj2" fmla="val 60325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declaring constants or assigning value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58000" y="2895600"/>
            <a:ext cx="2514600" cy="2438400"/>
          </a:xfrm>
          <a:prstGeom prst="wedgeEllipseCallout">
            <a:avLst>
              <a:gd name="adj1" fmla="val -37086"/>
              <a:gd name="adj2" fmla="val 55147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Instructs the assembler to perform certain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-1143000" y="-76200"/>
            <a:ext cx="7924800" cy="11430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1. Imperative statement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928670"/>
            <a:ext cx="8458200" cy="3200400"/>
          </a:xfrm>
        </p:spPr>
        <p:txBody>
          <a:bodyPr/>
          <a:lstStyle/>
          <a:p>
            <a:pPr>
              <a:defRPr/>
            </a:pPr>
            <a:r>
              <a:rPr lang="en-IN" sz="2400" dirty="0" smtClean="0"/>
              <a:t>It indicates an action to be performed.</a:t>
            </a:r>
          </a:p>
          <a:p>
            <a:pPr>
              <a:defRPr/>
            </a:pPr>
            <a:r>
              <a:rPr lang="en-IN" sz="2400" dirty="0" smtClean="0"/>
              <a:t>Each imperative statement typically translates into one machine instruction.</a:t>
            </a:r>
            <a:endParaRPr lang="en-US" sz="2400" dirty="0" smtClean="0"/>
          </a:p>
          <a:p>
            <a:pPr lvl="0"/>
            <a:r>
              <a:rPr lang="en-IN" sz="2400" dirty="0" smtClean="0"/>
              <a:t>These are executable statements.</a:t>
            </a:r>
            <a:endParaRPr lang="en-US" sz="2400" dirty="0" smtClean="0"/>
          </a:p>
          <a:p>
            <a:pPr lvl="0"/>
            <a:r>
              <a:rPr lang="en-IN" sz="2400" dirty="0" smtClean="0"/>
              <a:t>Examples:</a:t>
            </a:r>
            <a:endParaRPr lang="en-US" sz="2400" dirty="0" smtClean="0"/>
          </a:p>
          <a:p>
            <a:pPr marL="854075" lvl="1" indent="-514350">
              <a:lnSpc>
                <a:spcPct val="150000"/>
              </a:lnSpc>
              <a:buAutoNum type="arabicParenR"/>
            </a:pPr>
            <a:r>
              <a:rPr lang="en-IN" sz="2400" b="1" dirty="0" smtClean="0">
                <a:solidFill>
                  <a:srgbClr val="00B0F0"/>
                </a:solidFill>
              </a:rPr>
              <a:t>MOVER BREG,X</a:t>
            </a:r>
          </a:p>
          <a:p>
            <a:pPr marL="854075" lvl="1" indent="-514350">
              <a:lnSpc>
                <a:spcPct val="150000"/>
              </a:lnSpc>
              <a:buAutoNum type="arabicParenR"/>
            </a:pPr>
            <a:r>
              <a:rPr lang="en-IN" sz="2400" b="1" dirty="0" smtClean="0">
                <a:solidFill>
                  <a:srgbClr val="00B0F0"/>
                </a:solidFill>
              </a:rPr>
              <a:t>STOP</a:t>
            </a:r>
          </a:p>
          <a:p>
            <a:pPr marL="854075" lvl="1" indent="-514350">
              <a:lnSpc>
                <a:spcPct val="150000"/>
              </a:lnSpc>
              <a:buAutoNum type="arabicParenR"/>
            </a:pPr>
            <a:r>
              <a:rPr lang="en-IN" sz="2400" b="1" dirty="0" smtClean="0">
                <a:solidFill>
                  <a:srgbClr val="00B0F0"/>
                </a:solidFill>
              </a:rPr>
              <a:t>READ X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854075" lvl="1" indent="-514350">
              <a:lnSpc>
                <a:spcPct val="150000"/>
              </a:lnSpc>
              <a:buAutoNum type="arabicParenR"/>
            </a:pPr>
            <a:r>
              <a:rPr lang="en-IN" sz="2400" b="1" dirty="0" smtClean="0">
                <a:solidFill>
                  <a:srgbClr val="00B0F0"/>
                </a:solidFill>
              </a:rPr>
              <a:t>PRINT Y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854075" lvl="1" indent="-514350">
              <a:lnSpc>
                <a:spcPct val="150000"/>
              </a:lnSpc>
              <a:buAutoNum type="arabicParenR"/>
            </a:pPr>
            <a:r>
              <a:rPr lang="en-IN" sz="2400" b="1" dirty="0" smtClean="0">
                <a:solidFill>
                  <a:srgbClr val="00B0F0"/>
                </a:solidFill>
              </a:rPr>
              <a:t>ADD AREG,Z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-1143000" y="214298"/>
            <a:ext cx="7924800" cy="11430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2.  Declaration statement</a:t>
            </a:r>
            <a:r>
              <a:rPr lang="en-US" sz="2800" dirty="0" smtClean="0">
                <a:solidFill>
                  <a:srgbClr val="FFC000"/>
                </a:solidFill>
              </a:rPr>
              <a:t/>
            </a:r>
            <a:br>
              <a:rPr lang="en-US" sz="2800" dirty="0" smtClean="0">
                <a:solidFill>
                  <a:srgbClr val="FFC000"/>
                </a:solidFill>
              </a:rPr>
            </a:b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300170"/>
            <a:ext cx="8458200" cy="3200400"/>
          </a:xfrm>
        </p:spPr>
        <p:txBody>
          <a:bodyPr/>
          <a:lstStyle/>
          <a:p>
            <a:pPr lvl="0"/>
            <a:r>
              <a:rPr lang="en-IN" sz="2800" dirty="0" smtClean="0"/>
              <a:t>Used for reserving memory area.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0"/>
            <a:r>
              <a:rPr lang="en-IN" sz="2800" dirty="0" smtClean="0"/>
              <a:t>Syntax :</a:t>
            </a:r>
          </a:p>
          <a:p>
            <a:pPr lvl="0">
              <a:buNone/>
            </a:pPr>
            <a:r>
              <a:rPr lang="en-IN" sz="2800" dirty="0" smtClean="0"/>
              <a:t>	</a:t>
            </a:r>
            <a:r>
              <a:rPr lang="en-IN" sz="2800" b="1" dirty="0" smtClean="0">
                <a:solidFill>
                  <a:srgbClr val="00B0F0"/>
                </a:solidFill>
              </a:rPr>
              <a:t>[Label] DS &lt;constant&gt;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lvl="2">
              <a:buNone/>
            </a:pPr>
            <a:r>
              <a:rPr lang="en-IN" sz="2800" dirty="0" smtClean="0"/>
              <a:t>		or</a:t>
            </a:r>
            <a:endParaRPr lang="en-US" sz="2800" dirty="0" smtClean="0"/>
          </a:p>
          <a:p>
            <a:pPr>
              <a:buNone/>
            </a:pPr>
            <a:r>
              <a:rPr lang="en-IN" sz="2800" b="1" dirty="0" smtClean="0">
                <a:solidFill>
                  <a:srgbClr val="00B0F0"/>
                </a:solidFill>
              </a:rPr>
              <a:t>	Label  DC  ‘&lt;value&gt;’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r>
              <a:rPr lang="en-IN" sz="2800" dirty="0" smtClean="0"/>
              <a:t>DS = Declare storage</a:t>
            </a:r>
          </a:p>
          <a:p>
            <a:r>
              <a:rPr lang="en-IN" sz="2800" dirty="0" smtClean="0"/>
              <a:t>DC = Declare constant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3200400"/>
          </a:xfrm>
        </p:spPr>
        <p:txBody>
          <a:bodyPr/>
          <a:lstStyle/>
          <a:p>
            <a:pPr lvl="0"/>
            <a:r>
              <a:rPr lang="en-IN" dirty="0" smtClean="0"/>
              <a:t>DS statement reserves area of memory and associates name with them.</a:t>
            </a:r>
          </a:p>
          <a:p>
            <a:pPr lvl="0">
              <a:buNone/>
            </a:pPr>
            <a:r>
              <a:rPr lang="en-IN" dirty="0" smtClean="0"/>
              <a:t>	ex. </a:t>
            </a:r>
            <a:r>
              <a:rPr lang="en-IN" b="1" dirty="0" smtClean="0">
                <a:solidFill>
                  <a:srgbClr val="00B0F0"/>
                </a:solidFill>
              </a:rPr>
              <a:t> A   DS  10</a:t>
            </a:r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	It reserves 10 word of memory for variable A.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IN" dirty="0" smtClean="0"/>
              <a:t>DC statement constructs memory words containing constants.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ex. </a:t>
            </a:r>
            <a:r>
              <a:rPr lang="en-IN" b="1" dirty="0" smtClean="0">
                <a:solidFill>
                  <a:srgbClr val="00B0F0"/>
                </a:solidFill>
              </a:rPr>
              <a:t>ONE   DC   ‘1’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It associates the name ONE with a memory word containing the value ‘1’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Declaration Statements Summary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14478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53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Does DC really create constants?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4346" y="1085856"/>
            <a:ext cx="9144000" cy="3200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600" dirty="0" smtClean="0"/>
              <a:t>DC </a:t>
            </a:r>
            <a:r>
              <a:rPr lang="en-US" sz="2600" u="sng" dirty="0" smtClean="0"/>
              <a:t>doesn’t</a:t>
            </a:r>
            <a:r>
              <a:rPr lang="en-US" sz="2600" dirty="0" smtClean="0"/>
              <a:t> really </a:t>
            </a:r>
            <a:r>
              <a:rPr lang="en-US" sz="2600" u="sng" dirty="0" smtClean="0"/>
              <a:t>implement </a:t>
            </a:r>
            <a:r>
              <a:rPr lang="en-US" sz="2600" dirty="0" smtClean="0"/>
              <a:t> the constants because…</a:t>
            </a:r>
          </a:p>
          <a:p>
            <a:pPr>
              <a:lnSpc>
                <a:spcPct val="150000"/>
              </a:lnSpc>
              <a:defRPr/>
            </a:pPr>
            <a:r>
              <a:rPr lang="en-US" sz="2600" dirty="0" smtClean="0"/>
              <a:t>DC just initializes the memory word with the given value.</a:t>
            </a:r>
          </a:p>
          <a:p>
            <a:pPr>
              <a:lnSpc>
                <a:spcPct val="150000"/>
              </a:lnSpc>
              <a:defRPr/>
            </a:pPr>
            <a:r>
              <a:rPr 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These values are </a:t>
            </a:r>
            <a:r>
              <a:rPr lang="en-US" sz="2600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not protected </a:t>
            </a:r>
            <a:r>
              <a:rPr 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by assembler</a:t>
            </a:r>
          </a:p>
          <a:p>
            <a:pPr>
              <a:lnSpc>
                <a:spcPct val="150000"/>
              </a:lnSpc>
              <a:defRPr/>
            </a:pPr>
            <a:r>
              <a:rPr 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They may be changed by moving the new value in that memory word.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  <a:defRPr/>
            </a:pPr>
            <a:endParaRPr lang="en-US" sz="2600" dirty="0" smtClean="0"/>
          </a:p>
          <a:p>
            <a:pPr>
              <a:lnSpc>
                <a:spcPct val="150000"/>
              </a:lnSpc>
              <a:defRPr/>
            </a:pPr>
            <a:endParaRPr lang="en-US" sz="2600" dirty="0" smtClean="0"/>
          </a:p>
          <a:p>
            <a:pPr>
              <a:lnSpc>
                <a:spcPct val="150000"/>
              </a:lnSpc>
              <a:defRPr/>
            </a:pPr>
            <a:endParaRPr lang="en-US" sz="2600" dirty="0" smtClean="0"/>
          </a:p>
          <a:p>
            <a:pPr>
              <a:lnSpc>
                <a:spcPct val="150000"/>
              </a:lnSpc>
              <a:defRPr/>
            </a:pPr>
            <a:endParaRPr lang="en-US" sz="2600" dirty="0" smtClean="0"/>
          </a:p>
          <a:p>
            <a:pPr>
              <a:lnSpc>
                <a:spcPct val="150000"/>
              </a:lnSpc>
              <a:defRPr/>
            </a:pPr>
            <a:endParaRPr lang="en-US" sz="26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2357422" y="4929198"/>
          <a:ext cx="43434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554162"/>
          </a:xfrm>
        </p:spPr>
        <p:txBody>
          <a:bodyPr/>
          <a:lstStyle/>
          <a:p>
            <a:r>
              <a:rPr lang="en-US" sz="4400" dirty="0" smtClean="0"/>
              <a:t>Similarities with the implementation of constants in HLL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133600"/>
          <a:ext cx="6324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-32" y="-177816"/>
            <a:ext cx="8382000" cy="12493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1. Constant as immediate operand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680" y="1395418"/>
            <a:ext cx="2971800" cy="10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/>
              <a:t>ADD   AREG,5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219480" y="1928818"/>
            <a:ext cx="1219200" cy="1588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14880" y="1166818"/>
            <a:ext cx="4343400" cy="160020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Can be used only if the </a:t>
            </a:r>
            <a:r>
              <a:rPr lang="en-US" sz="2400" b="1" u="sng" dirty="0" smtClean="0"/>
              <a:t>architecture </a:t>
            </a:r>
            <a:r>
              <a:rPr lang="en-US" sz="2400" b="1" dirty="0" smtClean="0"/>
              <a:t>of the target machine supports it.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028844" y="5195910"/>
            <a:ext cx="5257800" cy="1447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              ADD   </a:t>
            </a:r>
            <a:r>
              <a:rPr lang="en-US" sz="3200" b="1" dirty="0" smtClean="0"/>
              <a:t>AREG ,FIVE</a:t>
            </a:r>
            <a:endParaRPr lang="en-US" sz="3200" b="1" dirty="0"/>
          </a:p>
          <a:p>
            <a:pPr>
              <a:defRPr/>
            </a:pPr>
            <a:r>
              <a:rPr lang="en-US" sz="3200" b="1" dirty="0"/>
              <a:t>	     	  ----</a:t>
            </a:r>
          </a:p>
          <a:p>
            <a:pPr>
              <a:defRPr/>
            </a:pPr>
            <a:r>
              <a:rPr lang="en-US" sz="3200" b="1" dirty="0"/>
              <a:t>FIVE      DC      ‘5’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7014363" y="3139221"/>
            <a:ext cx="1697014" cy="1133564"/>
          </a:xfrm>
          <a:prstGeom prst="curvedConnector3">
            <a:avLst>
              <a:gd name="adj1" fmla="val 94593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0232" y="3248044"/>
            <a:ext cx="5257800" cy="1447800"/>
          </a:xfrm>
          <a:prstGeom prst="rect">
            <a:avLst/>
          </a:prstGeom>
          <a:solidFill>
            <a:srgbClr val="B9E57F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</a:rPr>
              <a:t>How to write equivalent instructions for this??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build="p" animBg="1"/>
      <p:bldP spid="1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pPr algn="l"/>
            <a:r>
              <a:rPr lang="en-US" sz="4400" dirty="0" smtClean="0">
                <a:solidFill>
                  <a:srgbClr val="FFC000"/>
                </a:solidFill>
              </a:rPr>
              <a:t>2. </a:t>
            </a:r>
            <a:r>
              <a:rPr lang="en-US" sz="4400" b="1" dirty="0" smtClean="0">
                <a:solidFill>
                  <a:srgbClr val="FFC000"/>
                </a:solidFill>
              </a:rPr>
              <a:t>Constant as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Operand</a:t>
            </a:r>
            <a:r>
              <a:rPr lang="en-US" dirty="0" smtClean="0"/>
              <a:t> with syntax  </a:t>
            </a:r>
            <a:r>
              <a:rPr lang="en-US" b="1" dirty="0" smtClean="0">
                <a:solidFill>
                  <a:srgbClr val="FFC000"/>
                </a:solidFill>
              </a:rPr>
              <a:t>= ‘ value ’</a:t>
            </a:r>
          </a:p>
          <a:p>
            <a:pPr>
              <a:defRPr/>
            </a:pP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8248680" cy="1219200"/>
          </a:xfrm>
          <a:prstGeom prst="rect">
            <a:avLst/>
          </a:prstGeom>
          <a:solidFill>
            <a:srgbClr val="B9E57F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What is the Difference between </a:t>
            </a:r>
            <a:r>
              <a:rPr lang="en-US" sz="2400" b="1" u="sng" dirty="0">
                <a:solidFill>
                  <a:schemeClr val="bg1"/>
                </a:solidFill>
              </a:rPr>
              <a:t>literal</a:t>
            </a:r>
            <a:r>
              <a:rPr lang="en-US" sz="2400" b="1" dirty="0">
                <a:solidFill>
                  <a:schemeClr val="bg1"/>
                </a:solidFill>
              </a:rPr>
              <a:t> and </a:t>
            </a:r>
            <a:r>
              <a:rPr lang="en-US" sz="2400" b="1" u="sng" dirty="0">
                <a:solidFill>
                  <a:schemeClr val="bg1"/>
                </a:solidFill>
              </a:rPr>
              <a:t>constant</a:t>
            </a:r>
            <a:r>
              <a:rPr lang="en-US" sz="2400" b="1" dirty="0">
                <a:solidFill>
                  <a:schemeClr val="bg1"/>
                </a:solidFill>
              </a:rPr>
              <a:t>..??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7476565" y="1142984"/>
            <a:ext cx="1310277" cy="1097296"/>
          </a:xfrm>
          <a:prstGeom prst="cloudCallout">
            <a:avLst>
              <a:gd name="adj1" fmla="val -51953"/>
              <a:gd name="adj2" fmla="val 5921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???</a:t>
            </a:r>
            <a:endParaRPr lang="en-US" sz="2400" b="1" dirty="0"/>
          </a:p>
        </p:txBody>
      </p:sp>
      <p:sp>
        <p:nvSpPr>
          <p:cNvPr id="10" name="Oval Callout 9"/>
          <p:cNvSpPr/>
          <p:nvPr/>
        </p:nvSpPr>
        <p:spPr>
          <a:xfrm>
            <a:off x="4271994" y="4114800"/>
            <a:ext cx="4800600" cy="2362200"/>
          </a:xfrm>
          <a:prstGeom prst="wedgeEllipseCallout">
            <a:avLst>
              <a:gd name="adj1" fmla="val -39189"/>
              <a:gd name="adj2" fmla="val -68370"/>
            </a:avLst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location</a:t>
            </a:r>
            <a:r>
              <a:rPr lang="en-US" sz="2400" b="1" dirty="0"/>
              <a:t> of a literal </a:t>
            </a:r>
            <a:r>
              <a:rPr lang="en-US" sz="2400" b="1" dirty="0">
                <a:solidFill>
                  <a:srgbClr val="FFC000"/>
                </a:solidFill>
              </a:rPr>
              <a:t>cant</a:t>
            </a:r>
            <a:r>
              <a:rPr lang="en-US" sz="2400" b="1" dirty="0"/>
              <a:t> be specified. So its value cant be changed like constant…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8600"/>
            <a:ext cx="3657600" cy="8382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ADD    AREG,  =‘5’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5721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literal</a:t>
            </a:r>
            <a:r>
              <a:rPr lang="en-US" dirty="0" smtClean="0"/>
              <a:t> is a value that is expressed as </a:t>
            </a:r>
            <a:r>
              <a:rPr lang="en-US" dirty="0" smtClean="0"/>
              <a:t>itself 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constant</a:t>
            </a:r>
            <a:r>
              <a:rPr lang="en-US" dirty="0" smtClean="0"/>
              <a:t> is a data type that substitutes </a:t>
            </a:r>
            <a:r>
              <a:rPr lang="en-US" dirty="0" smtClean="0"/>
              <a:t>a </a:t>
            </a:r>
            <a:r>
              <a:rPr lang="en-US" b="1" dirty="0" smtClean="0"/>
              <a:t>literal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Literal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928802"/>
            <a:ext cx="8715436" cy="1219200"/>
          </a:xfrm>
          <a:prstGeom prst="rect">
            <a:avLst/>
          </a:prstGeom>
          <a:solidFill>
            <a:srgbClr val="B9E57F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bg1"/>
                </a:solidFill>
              </a:rPr>
              <a:t>What is the Difference between </a:t>
            </a:r>
            <a:r>
              <a:rPr lang="en-US" sz="2200" b="1" u="sng" dirty="0">
                <a:solidFill>
                  <a:schemeClr val="bg1"/>
                </a:solidFill>
              </a:rPr>
              <a:t>literal</a:t>
            </a:r>
            <a:r>
              <a:rPr lang="en-US" sz="2200" b="1" dirty="0">
                <a:solidFill>
                  <a:schemeClr val="bg1"/>
                </a:solidFill>
              </a:rPr>
              <a:t> and </a:t>
            </a:r>
            <a:r>
              <a:rPr lang="en-US" sz="2200" b="1" u="sng" dirty="0">
                <a:solidFill>
                  <a:schemeClr val="bg1"/>
                </a:solidFill>
              </a:rPr>
              <a:t>immediate operand</a:t>
            </a:r>
            <a:r>
              <a:rPr lang="en-US" sz="2200" b="1" dirty="0">
                <a:solidFill>
                  <a:schemeClr val="bg1"/>
                </a:solidFill>
              </a:rPr>
              <a:t>..??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7476565" y="142852"/>
            <a:ext cx="1286435" cy="1554480"/>
          </a:xfrm>
          <a:prstGeom prst="cloudCallout">
            <a:avLst>
              <a:gd name="adj1" fmla="val -51953"/>
              <a:gd name="adj2" fmla="val 5921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/>
              <a:t>???</a:t>
            </a:r>
            <a:endParaRPr lang="en-US" sz="2400" b="1" dirty="0"/>
          </a:p>
        </p:txBody>
      </p:sp>
      <p:sp>
        <p:nvSpPr>
          <p:cNvPr id="10" name="Oval Callout 9"/>
          <p:cNvSpPr/>
          <p:nvPr/>
        </p:nvSpPr>
        <p:spPr>
          <a:xfrm>
            <a:off x="4557746" y="3929066"/>
            <a:ext cx="4800600" cy="2362200"/>
          </a:xfrm>
          <a:prstGeom prst="wedgeEllipseCallout">
            <a:avLst>
              <a:gd name="adj1" fmla="val -39189"/>
              <a:gd name="adj2" fmla="val -68370"/>
            </a:avLst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No Architectural provision is needed for literal like immediate operand..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3571876"/>
            <a:ext cx="36576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 Literal )</a:t>
            </a:r>
          </a:p>
          <a:p>
            <a:pPr algn="ctr">
              <a:defRPr/>
            </a:pPr>
            <a:r>
              <a:rPr lang="en-US" sz="2800" b="1" dirty="0"/>
              <a:t>ADD   AREG,  =‘5’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772" y="4929198"/>
            <a:ext cx="36576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Imm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 operand )</a:t>
            </a:r>
          </a:p>
          <a:p>
            <a:pPr algn="ctr">
              <a:defRPr/>
            </a:pPr>
            <a:r>
              <a:rPr lang="en-US" sz="2800" b="1" dirty="0"/>
              <a:t>ADD   AREG,5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Elements of Assembly Language Programming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 marL="493712" indent="-457200">
              <a:lnSpc>
                <a:spcPct val="150000"/>
              </a:lnSpc>
            </a:pPr>
            <a:r>
              <a:rPr lang="en-IN" sz="2400" dirty="0" smtClean="0">
                <a:solidFill>
                  <a:srgbClr val="00B0F0"/>
                </a:solidFill>
              </a:rPr>
              <a:t>3 basic facilities</a:t>
            </a:r>
          </a:p>
          <a:p>
            <a:pPr marL="796925" lvl="1" indent="-457200">
              <a:lnSpc>
                <a:spcPct val="150000"/>
              </a:lnSpc>
              <a:buAutoNum type="arabicParenR"/>
            </a:pPr>
            <a:r>
              <a:rPr lang="en-IN" sz="2000" b="1" i="1" dirty="0" smtClean="0">
                <a:solidFill>
                  <a:srgbClr val="9EE0E2"/>
                </a:solidFill>
              </a:rPr>
              <a:t>Mnemonic operation codes</a:t>
            </a:r>
          </a:p>
          <a:p>
            <a:pPr marL="796925" lvl="1" indent="-457200">
              <a:lnSpc>
                <a:spcPct val="150000"/>
              </a:lnSpc>
              <a:buAutoNum type="arabicParenR"/>
            </a:pPr>
            <a:r>
              <a:rPr lang="en-IN" sz="2000" b="1" i="1" dirty="0" smtClean="0">
                <a:solidFill>
                  <a:srgbClr val="9EE0E2"/>
                </a:solidFill>
              </a:rPr>
              <a:t>Symbolic operands</a:t>
            </a:r>
          </a:p>
          <a:p>
            <a:pPr marL="796925" lvl="1" indent="-457200">
              <a:lnSpc>
                <a:spcPct val="150000"/>
              </a:lnSpc>
              <a:buFont typeface="Wingdings 2" pitchFamily="18" charset="2"/>
              <a:buAutoNum type="arabicParenR"/>
            </a:pPr>
            <a:r>
              <a:rPr lang="en-IN" sz="2000" b="1" i="1" dirty="0" smtClean="0">
                <a:solidFill>
                  <a:srgbClr val="9EE0E2"/>
                </a:solidFill>
              </a:rPr>
              <a:t>Data declaration</a:t>
            </a:r>
            <a:endParaRPr lang="en-IN" sz="2400" b="1" i="1" dirty="0" smtClean="0">
              <a:solidFill>
                <a:srgbClr val="9EE0E2"/>
              </a:solidFill>
            </a:endParaRPr>
          </a:p>
          <a:p>
            <a:pPr marL="493712" indent="-457200">
              <a:lnSpc>
                <a:spcPct val="150000"/>
              </a:lnSpc>
            </a:pPr>
            <a:r>
              <a:rPr lang="en-US" sz="2400" b="1" i="1" dirty="0" smtClean="0">
                <a:solidFill>
                  <a:srgbClr val="00B0F0"/>
                </a:solidFill>
              </a:rPr>
              <a:t>Statement Format</a:t>
            </a:r>
          </a:p>
          <a:p>
            <a:pPr marL="493712" indent="-457200">
              <a:lnSpc>
                <a:spcPct val="150000"/>
              </a:lnSpc>
            </a:pPr>
            <a:r>
              <a:rPr lang="en-US" sz="2400" b="1" i="1" dirty="0" smtClean="0">
                <a:solidFill>
                  <a:srgbClr val="00B0F0"/>
                </a:solidFill>
              </a:rPr>
              <a:t>Operand Format</a:t>
            </a:r>
          </a:p>
          <a:p>
            <a:pPr marL="493712" indent="-457200">
              <a:lnSpc>
                <a:spcPct val="150000"/>
              </a:lnSpc>
            </a:pPr>
            <a:r>
              <a:rPr lang="en-US" sz="2400" b="1" i="1" dirty="0" smtClean="0">
                <a:solidFill>
                  <a:srgbClr val="00B0F0"/>
                </a:solidFill>
              </a:rPr>
              <a:t>Machine Instruction Format</a:t>
            </a:r>
            <a:endParaRPr lang="en-IN" sz="2400" b="1" i="1" dirty="0" smtClean="0">
              <a:solidFill>
                <a:srgbClr val="00B0F0"/>
              </a:solidFill>
            </a:endParaRPr>
          </a:p>
          <a:p>
            <a:pPr marL="493712" lvl="0" indent="-457200">
              <a:lnSpc>
                <a:spcPct val="150000"/>
              </a:lnSpc>
              <a:buAutoNum type="arabicParenR"/>
            </a:pPr>
            <a:endParaRPr lang="en-IN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-1143000" y="-76200"/>
            <a:ext cx="7924800" cy="11430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3.  </a:t>
            </a:r>
            <a:r>
              <a:rPr lang="en-US" sz="2800" b="1" dirty="0" smtClean="0">
                <a:solidFill>
                  <a:srgbClr val="FFC000"/>
                </a:solidFill>
              </a:rPr>
              <a:t>Assembler Directive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2209800" cy="1143000"/>
          </a:xfrm>
        </p:spPr>
        <p:txBody>
          <a:bodyPr/>
          <a:lstStyle/>
          <a:p>
            <a:pPr marL="493712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solidFill>
                  <a:srgbClr val="00B0F0"/>
                </a:solidFill>
              </a:rPr>
              <a:t>START</a:t>
            </a:r>
          </a:p>
          <a:p>
            <a:pPr marL="493712" indent="-457200">
              <a:lnSpc>
                <a:spcPct val="150000"/>
              </a:lnSpc>
              <a:buAutoNum type="arabicPeriod"/>
            </a:pPr>
            <a:endParaRPr lang="en-US" sz="2400" b="1" dirty="0" smtClean="0">
              <a:solidFill>
                <a:srgbClr val="00B0F0"/>
              </a:solidFill>
            </a:endParaRPr>
          </a:p>
          <a:p>
            <a:pPr marL="493712" indent="-45720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B0F0"/>
              </a:solidFill>
            </a:endParaRPr>
          </a:p>
          <a:p>
            <a:pPr marL="49371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657600" y="533400"/>
            <a:ext cx="4495800" cy="3200400"/>
          </a:xfrm>
          <a:prstGeom prst="wedgeEllipseCallout">
            <a:avLst>
              <a:gd name="adj1" fmla="val -62449"/>
              <a:gd name="adj2" fmla="val 23110"/>
            </a:avLst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The first word of the target program should be placed in the memory word with the address specified..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3429000" y="3962400"/>
            <a:ext cx="3810000" cy="2743200"/>
          </a:xfrm>
          <a:prstGeom prst="wedgeEllipseCallout">
            <a:avLst>
              <a:gd name="adj1" fmla="val -72675"/>
              <a:gd name="adj2" fmla="val -11738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/>
              <a:t>Indicates the end of the source program..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248400"/>
          </a:xfrm>
        </p:spPr>
        <p:txBody>
          <a:bodyPr/>
          <a:lstStyle/>
          <a:p>
            <a:pPr marL="493712" indent="-45720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1. START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START &lt;Constant&gt;</a:t>
            </a:r>
            <a:r>
              <a:rPr lang="en-IN" sz="2400" b="1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Indicates that first word of the target program should be placed in the memory word with address &lt;constant&gt;.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IN" sz="2400" baseline="30000" dirty="0" smtClean="0"/>
              <a:t>  </a:t>
            </a:r>
            <a:r>
              <a:rPr lang="en-IN" sz="2400" dirty="0" smtClean="0"/>
              <a:t>Ex</a:t>
            </a:r>
            <a:r>
              <a:rPr lang="en-IN" sz="2400" b="1" dirty="0" smtClean="0">
                <a:solidFill>
                  <a:srgbClr val="00B0F0"/>
                </a:solidFill>
              </a:rPr>
              <a:t>: START 500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aseline="30000" dirty="0" smtClean="0"/>
              <a:t> </a:t>
            </a:r>
            <a:r>
              <a:rPr lang="en-IN" sz="2400" dirty="0" smtClean="0"/>
              <a:t>First word of the target program is stored from memory location 500 onwards.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C000"/>
                </a:solidFill>
              </a:rPr>
              <a:t>2. END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IN" sz="2400" dirty="0" smtClean="0"/>
              <a:t>Indicates end of the source program.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7158" y="2285992"/>
            <a:ext cx="8458200" cy="2690810"/>
          </a:xfrm>
        </p:spPr>
        <p:txBody>
          <a:bodyPr/>
          <a:lstStyle/>
          <a:p>
            <a:pPr marL="493712" indent="-45720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Perform following :</a:t>
            </a:r>
          </a:p>
          <a:p>
            <a:pPr marL="493712" indent="-457200">
              <a:lnSpc>
                <a:spcPct val="150000"/>
              </a:lnSpc>
              <a:buAutoNum type="arabicParenR"/>
            </a:pPr>
            <a:r>
              <a:rPr lang="en-US" sz="2400" b="1" dirty="0" smtClean="0">
                <a:solidFill>
                  <a:srgbClr val="FFC000"/>
                </a:solidFill>
              </a:rPr>
              <a:t>Write an Assembly language Program to find Factorial of a given number.</a:t>
            </a:r>
          </a:p>
          <a:p>
            <a:pPr marL="493712" indent="-457200">
              <a:lnSpc>
                <a:spcPct val="150000"/>
              </a:lnSpc>
              <a:buAutoNum type="arabicParenR"/>
            </a:pPr>
            <a:r>
              <a:rPr lang="en-US" sz="2400" b="1" dirty="0" smtClean="0">
                <a:solidFill>
                  <a:srgbClr val="FFC000"/>
                </a:solidFill>
              </a:rPr>
              <a:t>Write equivalent machine code for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READ	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READ	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09  0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2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03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01  3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06  3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07  2  104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2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10  0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000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248400" y="3581400"/>
            <a:ext cx="19812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96200" y="6096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6200" y="9144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200" y="1219200"/>
            <a:ext cx="6858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96200" y="16002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96200" y="19050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96200" y="2209800"/>
            <a:ext cx="6858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96200" y="25908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96200" y="2895600"/>
            <a:ext cx="6858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96200" y="3886200"/>
            <a:ext cx="6858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4191000"/>
            <a:ext cx="6858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0" y="3581400"/>
            <a:ext cx="36576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6294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READ	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bg2"/>
                </a:solidFill>
              </a:rPr>
              <a:t>			DIV		BREG,	TWO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TWO		DC		‘2’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09  0 </a:t>
            </a:r>
            <a:r>
              <a:rPr lang="en-US" sz="1800" b="1" dirty="0" smtClean="0">
                <a:solidFill>
                  <a:schemeClr val="bg2"/>
                </a:solidFill>
              </a:rPr>
              <a:t>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2  </a:t>
            </a:r>
            <a:r>
              <a:rPr lang="en-US" sz="1800" b="1" dirty="0" smtClean="0">
                <a:solidFill>
                  <a:schemeClr val="bg2"/>
                </a:solidFill>
              </a:rPr>
              <a:t>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2  </a:t>
            </a:r>
            <a:r>
              <a:rPr lang="en-US" sz="1800" b="1" dirty="0" smtClean="0">
                <a:solidFill>
                  <a:schemeClr val="bg2"/>
                </a:solidFill>
              </a:rPr>
              <a:t>117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03  2  </a:t>
            </a:r>
            <a:r>
              <a:rPr lang="en-US" sz="1800" b="1" dirty="0" smtClean="0">
                <a:solidFill>
                  <a:schemeClr val="bg2"/>
                </a:solidFill>
              </a:rPr>
              <a:t>117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3  </a:t>
            </a:r>
            <a:r>
              <a:rPr lang="en-US" sz="1800" b="1" dirty="0" smtClean="0">
                <a:solidFill>
                  <a:schemeClr val="bg2"/>
                </a:solidFill>
              </a:rPr>
              <a:t>117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01  3  </a:t>
            </a:r>
            <a:r>
              <a:rPr lang="en-US" sz="1800" b="1" dirty="0" smtClean="0">
                <a:solidFill>
                  <a:schemeClr val="bg2"/>
                </a:solidFill>
              </a:rPr>
              <a:t>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3 </a:t>
            </a:r>
            <a:r>
              <a:rPr lang="en-US" sz="1800" b="1" dirty="0" smtClean="0">
                <a:solidFill>
                  <a:schemeClr val="bg2"/>
                </a:solidFill>
              </a:rPr>
              <a:t> 117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06  3  </a:t>
            </a:r>
            <a:r>
              <a:rPr lang="en-US" sz="1800" b="1" dirty="0" smtClean="0">
                <a:solidFill>
                  <a:schemeClr val="bg2"/>
                </a:solidFill>
              </a:rPr>
              <a:t>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07  2  104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bg2"/>
                </a:solidFill>
              </a:rPr>
              <a:t>  +  08  2  118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0 </a:t>
            </a:r>
            <a:r>
              <a:rPr lang="en-US" sz="1800" b="1" dirty="0" smtClean="0">
                <a:solidFill>
                  <a:schemeClr val="bg2"/>
                </a:solidFill>
              </a:rPr>
              <a:t>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10  0  </a:t>
            </a:r>
            <a:r>
              <a:rPr lang="en-US" sz="1800" b="1" dirty="0" smtClean="0">
                <a:solidFill>
                  <a:schemeClr val="bg2"/>
                </a:solidFill>
              </a:rPr>
              <a:t>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000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325562"/>
          </a:xfrm>
        </p:spPr>
        <p:txBody>
          <a:bodyPr/>
          <a:lstStyle/>
          <a:p>
            <a:r>
              <a:rPr lang="en-IN" sz="3400" b="1" i="1" dirty="0" smtClean="0"/>
              <a:t> </a:t>
            </a:r>
            <a:br>
              <a:rPr lang="en-IN" sz="3400" b="1" i="1" dirty="0" smtClean="0"/>
            </a:br>
            <a:r>
              <a:rPr lang="en-IN" sz="3400" b="1" dirty="0" smtClean="0">
                <a:solidFill>
                  <a:srgbClr val="FFC000"/>
                </a:solidFill>
              </a:rPr>
              <a:t>Design of Assembler </a:t>
            </a:r>
            <a:br>
              <a:rPr lang="en-IN" sz="3400" b="1" dirty="0" smtClean="0">
                <a:solidFill>
                  <a:srgbClr val="FFC000"/>
                </a:solidFill>
              </a:rPr>
            </a:br>
            <a:r>
              <a:rPr lang="en-IN" sz="3400" b="1" dirty="0" smtClean="0">
                <a:solidFill>
                  <a:srgbClr val="FFC000"/>
                </a:solidFill>
              </a:rPr>
              <a:t/>
            </a:r>
            <a:br>
              <a:rPr lang="en-IN" sz="3400" b="1" dirty="0" smtClean="0">
                <a:solidFill>
                  <a:srgbClr val="FFC000"/>
                </a:solidFill>
              </a:rPr>
            </a:br>
            <a:r>
              <a:rPr lang="en-IN" sz="3400" b="1" i="1" dirty="0" smtClean="0"/>
              <a:t>or</a:t>
            </a:r>
            <a:br>
              <a:rPr lang="en-IN" sz="3400" b="1" i="1" dirty="0" smtClean="0"/>
            </a:br>
            <a:r>
              <a:rPr lang="en-IN" sz="3400" b="1" i="1" dirty="0" smtClean="0"/>
              <a:t> </a:t>
            </a:r>
            <a:br>
              <a:rPr lang="en-IN" sz="3400" b="1" i="1" dirty="0" smtClean="0"/>
            </a:br>
            <a:r>
              <a:rPr lang="en-IN" sz="3400" b="1" dirty="0" smtClean="0">
                <a:solidFill>
                  <a:srgbClr val="FFC000"/>
                </a:solidFill>
              </a:rPr>
              <a:t>Analysis and synthesis phases of an assembler</a:t>
            </a:r>
            <a:endParaRPr lang="en-US" sz="3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325562"/>
          </a:xfrm>
        </p:spPr>
        <p:txBody>
          <a:bodyPr/>
          <a:lstStyle/>
          <a:p>
            <a:r>
              <a:rPr lang="en-US" sz="3400" dirty="0" smtClean="0">
                <a:solidFill>
                  <a:srgbClr val="FFC000"/>
                </a:solidFill>
              </a:rPr>
              <a:t>Design Specification of assembler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Identify the </a:t>
            </a:r>
            <a:r>
              <a:rPr lang="en-US" sz="2600" b="1" dirty="0" smtClean="0">
                <a:solidFill>
                  <a:srgbClr val="FFC000"/>
                </a:solidFill>
              </a:rPr>
              <a:t>information</a:t>
            </a:r>
            <a:r>
              <a:rPr lang="en-US" sz="2600" dirty="0" smtClean="0"/>
              <a:t> necessary to </a:t>
            </a:r>
            <a:r>
              <a:rPr lang="en-US" sz="2600" b="1" dirty="0" smtClean="0"/>
              <a:t>perform</a:t>
            </a:r>
            <a:r>
              <a:rPr lang="en-US" sz="2600" dirty="0" smtClean="0"/>
              <a:t> the task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Design the suitable </a:t>
            </a:r>
            <a:r>
              <a:rPr lang="en-US" sz="2600" b="1" dirty="0" smtClean="0">
                <a:solidFill>
                  <a:srgbClr val="FFC000"/>
                </a:solidFill>
              </a:rPr>
              <a:t>data structures </a:t>
            </a:r>
            <a:r>
              <a:rPr lang="en-US" sz="2600" dirty="0" smtClean="0"/>
              <a:t>to record the information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Determine the </a:t>
            </a:r>
            <a:r>
              <a:rPr lang="en-US" sz="2600" b="1" dirty="0" smtClean="0">
                <a:solidFill>
                  <a:srgbClr val="FFC000"/>
                </a:solidFill>
              </a:rPr>
              <a:t>processing</a:t>
            </a:r>
            <a:r>
              <a:rPr lang="en-US" sz="2600" dirty="0" smtClean="0"/>
              <a:t> necessary to obtain and manage the information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Determine the </a:t>
            </a:r>
            <a:r>
              <a:rPr lang="en-US" sz="2600" b="1" dirty="0" smtClean="0">
                <a:solidFill>
                  <a:srgbClr val="FFC000"/>
                </a:solidFill>
              </a:rPr>
              <a:t>processing</a:t>
            </a:r>
            <a:r>
              <a:rPr lang="en-US" sz="2600" dirty="0" smtClean="0"/>
              <a:t> necessary to </a:t>
            </a:r>
            <a:r>
              <a:rPr lang="en-US" sz="2600" b="1" dirty="0" smtClean="0"/>
              <a:t>perform</a:t>
            </a:r>
            <a:r>
              <a:rPr lang="en-US" sz="2600" dirty="0" smtClean="0"/>
              <a:t> the task</a:t>
            </a:r>
          </a:p>
          <a:p>
            <a:pPr>
              <a:lnSpc>
                <a:spcPct val="150000"/>
              </a:lnSpc>
            </a:pPr>
            <a:endParaRPr lang="en-US" sz="2600" dirty="0" smtClean="0"/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phases of assembler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524000" y="1397000"/>
          <a:ext cx="6781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990600"/>
          <a:ext cx="23622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65550" y="5105400"/>
          <a:ext cx="199548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AGAIN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60538" y="2973388"/>
          <a:ext cx="1211262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2973388"/>
          <a:ext cx="1287463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Synthesis</a:t>
                      </a:r>
                    </a:p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91478" marR="91478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286000" y="1676399"/>
            <a:ext cx="1295401" cy="12954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438400" y="3657600"/>
            <a:ext cx="1371600" cy="13716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943600" y="1752600"/>
            <a:ext cx="1219200" cy="12192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715000" y="3733800"/>
            <a:ext cx="1447800" cy="12954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48000" y="3276600"/>
            <a:ext cx="335280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47800" y="3276600"/>
            <a:ext cx="27432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02880" y="3276600"/>
            <a:ext cx="27432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6" name="TextBox 69"/>
          <p:cNvSpPr txBox="1">
            <a:spLocks noChangeArrowheads="1"/>
          </p:cNvSpPr>
          <p:nvPr/>
        </p:nvSpPr>
        <p:spPr bwMode="auto">
          <a:xfrm>
            <a:off x="3211513" y="544513"/>
            <a:ext cx="1665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mnemonic</a:t>
            </a:r>
          </a:p>
        </p:txBody>
      </p:sp>
      <p:sp>
        <p:nvSpPr>
          <p:cNvPr id="41007" name="TextBox 70"/>
          <p:cNvSpPr txBox="1">
            <a:spLocks noChangeArrowheads="1"/>
          </p:cNvSpPr>
          <p:nvPr/>
        </p:nvSpPr>
        <p:spPr bwMode="auto">
          <a:xfrm>
            <a:off x="4648200" y="266700"/>
            <a:ext cx="72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op</a:t>
            </a:r>
          </a:p>
          <a:p>
            <a:pPr algn="ctr" eaLnBrk="1" hangingPunct="1"/>
            <a:r>
              <a:rPr lang="en-US" b="1"/>
              <a:t>code</a:t>
            </a:r>
          </a:p>
        </p:txBody>
      </p:sp>
      <p:sp>
        <p:nvSpPr>
          <p:cNvPr id="41008" name="TextBox 71"/>
          <p:cNvSpPr txBox="1">
            <a:spLocks noChangeArrowheads="1"/>
          </p:cNvSpPr>
          <p:nvPr/>
        </p:nvSpPr>
        <p:spPr bwMode="auto">
          <a:xfrm>
            <a:off x="5283200" y="54451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length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400" y="2971800"/>
            <a:ext cx="1219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001000" y="2970213"/>
            <a:ext cx="1143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</a:t>
            </a:r>
          </a:p>
          <a:p>
            <a:pPr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81400" y="1905000"/>
            <a:ext cx="2362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Mnemonics table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6200" y="6096000"/>
            <a:ext cx="1779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Symbol table</a:t>
            </a:r>
          </a:p>
        </p:txBody>
      </p:sp>
      <p:sp>
        <p:nvSpPr>
          <p:cNvPr id="41013" name="TextBox 89"/>
          <p:cNvSpPr txBox="1">
            <a:spLocks noChangeArrowheads="1"/>
          </p:cNvSpPr>
          <p:nvPr/>
        </p:nvSpPr>
        <p:spPr bwMode="auto">
          <a:xfrm>
            <a:off x="3810000" y="45720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symbol</a:t>
            </a:r>
          </a:p>
        </p:txBody>
      </p:sp>
      <p:sp>
        <p:nvSpPr>
          <p:cNvPr id="41014" name="TextBox 91"/>
          <p:cNvSpPr txBox="1">
            <a:spLocks noChangeArrowheads="1"/>
          </p:cNvSpPr>
          <p:nvPr/>
        </p:nvSpPr>
        <p:spPr bwMode="auto">
          <a:xfrm>
            <a:off x="4800600" y="45720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Elements of Assembly Language Programming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18905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	3 basic facilities that simplify programming:</a:t>
            </a:r>
            <a:endParaRPr lang="en-US" sz="2400" dirty="0" smtClean="0"/>
          </a:p>
          <a:p>
            <a:pPr lvl="0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00B0F0"/>
                </a:solidFill>
              </a:rPr>
              <a:t>1) Mnemonic operation codes</a:t>
            </a:r>
            <a:r>
              <a:rPr lang="en-IN" sz="2400" b="1" i="1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also</a:t>
            </a:r>
            <a:r>
              <a:rPr lang="en-IN" sz="2400" b="1" i="1" dirty="0" smtClean="0"/>
              <a:t> </a:t>
            </a:r>
            <a:r>
              <a:rPr lang="en-IN" sz="2400" dirty="0" smtClean="0"/>
              <a:t>called mnemonic </a:t>
            </a:r>
            <a:r>
              <a:rPr lang="en-IN" sz="2400" dirty="0" err="1" smtClean="0"/>
              <a:t>opcodes</a:t>
            </a:r>
            <a:r>
              <a:rPr lang="en-IN" sz="2400" b="1" dirty="0" smtClean="0"/>
              <a:t>. Ex. ADD, SUB </a:t>
            </a:r>
            <a:r>
              <a:rPr lang="en-IN" sz="2400" dirty="0" smtClean="0"/>
              <a:t>etc.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Short names for machine instructions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easier to remember and use than numeric operation codes.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Their use also enables the assembler to detect use of invalid operation codes in a program.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1. Analysis phase	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4953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u="sng" dirty="0" smtClean="0"/>
              <a:t>Main Task </a:t>
            </a:r>
            <a:r>
              <a:rPr lang="en-US" sz="2400" dirty="0" smtClean="0"/>
              <a:t>: Building 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Symbol table</a:t>
            </a:r>
          </a:p>
          <a:p>
            <a:pPr>
              <a:lnSpc>
                <a:spcPct val="150000"/>
              </a:lnSpc>
              <a:defRPr/>
            </a:pP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 smtClean="0"/>
              <a:t>For this, it must determine the </a:t>
            </a:r>
            <a:r>
              <a:rPr lang="en-US" sz="2400" b="1" dirty="0" smtClean="0">
                <a:solidFill>
                  <a:srgbClr val="00B0F0"/>
                </a:solidFill>
              </a:rPr>
              <a:t>address with which the symbolic names are associated.</a:t>
            </a:r>
          </a:p>
          <a:p>
            <a:pPr lvl="0">
              <a:lnSpc>
                <a:spcPct val="150000"/>
              </a:lnSpc>
            </a:pPr>
            <a:r>
              <a:rPr lang="en-IN" sz="2400" b="1" dirty="0" smtClean="0"/>
              <a:t>“</a:t>
            </a:r>
            <a:r>
              <a:rPr lang="en-IN" sz="2400" b="1" dirty="0" smtClean="0">
                <a:solidFill>
                  <a:srgbClr val="EDED03"/>
                </a:solidFill>
              </a:rPr>
              <a:t>To implement memory allocation a data structure called location counter (LC) is used</a:t>
            </a:r>
            <a:r>
              <a:rPr lang="en-IN" sz="2400" b="1" dirty="0" smtClean="0"/>
              <a:t>”</a:t>
            </a:r>
            <a:r>
              <a:rPr lang="en-IN" sz="24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LC is initialized to the constant in the START statement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The processing involved in maintaining the location counter as LC processing.</a:t>
            </a: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7086600" y="838200"/>
            <a:ext cx="2438400" cy="121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Memory </a:t>
            </a:r>
            <a:r>
              <a:rPr lang="en-US" sz="2400" b="1" dirty="0" smtClean="0"/>
              <a:t>allocation</a:t>
            </a:r>
            <a:endParaRPr lang="en-US" sz="2400" b="1" dirty="0"/>
          </a:p>
        </p:txBody>
      </p:sp>
      <p:cxnSp>
        <p:nvCxnSpPr>
          <p:cNvPr id="3" name="Curved Connector 2"/>
          <p:cNvCxnSpPr/>
          <p:nvPr/>
        </p:nvCxnSpPr>
        <p:spPr>
          <a:xfrm rot="10800000" flipV="1">
            <a:off x="6324600" y="1447800"/>
            <a:ext cx="762000" cy="609600"/>
          </a:xfrm>
          <a:prstGeom prst="curvedConnector3">
            <a:avLst>
              <a:gd name="adj1" fmla="val 1247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5715000"/>
            <a:ext cx="2438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 smtClean="0"/>
              <a:t>LC</a:t>
            </a:r>
          </a:p>
          <a:p>
            <a:pPr algn="ctr">
              <a:defRPr/>
            </a:pPr>
            <a:r>
              <a:rPr lang="en-US" sz="2200" b="1" dirty="0" smtClean="0"/>
              <a:t>Processing</a:t>
            </a:r>
            <a:endParaRPr lang="en-US" sz="2200" b="1" dirty="0"/>
          </a:p>
        </p:txBody>
      </p:sp>
      <p:cxnSp>
        <p:nvCxnSpPr>
          <p:cNvPr id="12" name="Curved Connector 11"/>
          <p:cNvCxnSpPr>
            <a:stCxn id="11" idx="2"/>
          </p:cNvCxnSpPr>
          <p:nvPr/>
        </p:nvCxnSpPr>
        <p:spPr>
          <a:xfrm rot="10800000">
            <a:off x="6324600" y="5638800"/>
            <a:ext cx="762000" cy="609600"/>
          </a:xfrm>
          <a:prstGeom prst="curvedConnector3">
            <a:avLst>
              <a:gd name="adj1" fmla="val 126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analysis phase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06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1. Separate label, </a:t>
            </a:r>
            <a:r>
              <a:rPr lang="en-US" sz="2800" b="1" dirty="0" err="1">
                <a:solidFill>
                  <a:srgbClr val="CCAF0A">
                    <a:lumMod val="60000"/>
                    <a:lumOff val="40000"/>
                  </a:srgbClr>
                </a:solidFill>
              </a:rPr>
              <a:t>opcode</a:t>
            </a:r>
            <a:r>
              <a:rPr lang="en-US" sz="2800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 &amp; operand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30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 the symbol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6800" y="47244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Perform LC processing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953000" y="47244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Construct IC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3581400"/>
            <a:ext cx="36576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2. Synthesis Phase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1295400"/>
            <a:ext cx="4724400" cy="10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MOVER   BREG, ONE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762000" y="2590800"/>
            <a:ext cx="7772400" cy="1524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dirty="0" smtClean="0"/>
              <a:t>	Which information </a:t>
            </a:r>
            <a:r>
              <a:rPr lang="en-US" b="1" dirty="0" smtClean="0"/>
              <a:t>do we need </a:t>
            </a:r>
            <a:r>
              <a:rPr lang="en-US" dirty="0" smtClean="0"/>
              <a:t>to </a:t>
            </a:r>
            <a:r>
              <a:rPr lang="en-US" b="1" dirty="0" smtClean="0"/>
              <a:t>convert</a:t>
            </a:r>
            <a:r>
              <a:rPr lang="en-US" dirty="0" smtClean="0"/>
              <a:t> this instruction in to the equivalent machine language instruction???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6800" y="4114800"/>
            <a:ext cx="1066800" cy="6096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rot="5400000">
            <a:off x="3873500" y="3898900"/>
            <a:ext cx="558800" cy="9906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47800" y="4572000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of the memory word  for ONE</a:t>
            </a:r>
          </a:p>
        </p:txBody>
      </p:sp>
      <p:sp>
        <p:nvSpPr>
          <p:cNvPr id="17" name="Oval 16"/>
          <p:cNvSpPr/>
          <p:nvPr/>
        </p:nvSpPr>
        <p:spPr>
          <a:xfrm>
            <a:off x="5410200" y="4572000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Operation code for  MOVER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81600" y="685800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Operation code for  MOVER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248400" y="2819400"/>
            <a:ext cx="990600" cy="1295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609600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of the memory word  for ONE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828800" y="2743200"/>
            <a:ext cx="990600" cy="1295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304800" y="3429000"/>
            <a:ext cx="4114800" cy="3200400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Depends on the source program..!!</a:t>
            </a:r>
          </a:p>
        </p:txBody>
      </p:sp>
      <p:sp>
        <p:nvSpPr>
          <p:cNvPr id="16" name="Explosion 1 15"/>
          <p:cNvSpPr/>
          <p:nvPr/>
        </p:nvSpPr>
        <p:spPr>
          <a:xfrm>
            <a:off x="4724400" y="3505200"/>
            <a:ext cx="4114800" cy="3200400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depend on the source program..!!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solidFill>
                  <a:srgbClr val="FFC000"/>
                </a:solidFill>
              </a:rPr>
              <a:t>Data structure used by Synthesis phase..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2613" y="2590800"/>
          <a:ext cx="3352800" cy="127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0611" y="1752600"/>
            <a:ext cx="34594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66FFFF"/>
                  </a:solidFill>
                  <a:prstDash val="solid"/>
                </a:ln>
                <a:solidFill>
                  <a:srgbClr val="66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Symbol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1752600"/>
            <a:ext cx="40493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66FFFF"/>
                  </a:solidFill>
                  <a:prstDash val="solid"/>
                </a:ln>
                <a:solidFill>
                  <a:srgbClr val="66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Mnemonic Table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25963" y="2590800"/>
          <a:ext cx="4160838" cy="1295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04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Mnemonic</a:t>
                      </a:r>
                      <a:endParaRPr lang="en-US" sz="2400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ounded Rectangular Callout 22"/>
          <p:cNvSpPr/>
          <p:nvPr/>
        </p:nvSpPr>
        <p:spPr>
          <a:xfrm>
            <a:off x="762000" y="4495800"/>
            <a:ext cx="2895600" cy="1295400"/>
          </a:xfrm>
          <a:prstGeom prst="wedgeRoundRectCallout">
            <a:avLst>
              <a:gd name="adj1" fmla="val -18195"/>
              <a:gd name="adj2" fmla="val -95790"/>
              <a:gd name="adj3" fmla="val 16667"/>
            </a:avLst>
          </a:prstGeom>
          <a:solidFill>
            <a:srgbClr val="66FFFF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</a:rPr>
              <a:t>Built by the analysis phase…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5486400" y="4572000"/>
            <a:ext cx="2895600" cy="1295400"/>
          </a:xfrm>
          <a:prstGeom prst="wedgeRoundRectCallout">
            <a:avLst>
              <a:gd name="adj1" fmla="val -18195"/>
              <a:gd name="adj2" fmla="val -95790"/>
              <a:gd name="adj3" fmla="val 16667"/>
            </a:avLst>
          </a:prstGeom>
          <a:solidFill>
            <a:srgbClr val="66FFFF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</a:rPr>
              <a:t>Used during the synthesis phase…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Synthesis phase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06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1. Obtain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opcode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corresponding to the mnemonic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30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2. Obtain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of a memory operand </a:t>
            </a:r>
            <a:r>
              <a:rPr lang="en-US" sz="2800" b="1" dirty="0">
                <a:solidFill>
                  <a:schemeClr val="tx1"/>
                </a:solidFill>
              </a:rPr>
              <a:t>from symbol table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8000" y="47244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3.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Synthesize </a:t>
            </a:r>
            <a:r>
              <a:rPr lang="en-US" sz="3200" b="1" dirty="0">
                <a:solidFill>
                  <a:schemeClr val="tx1"/>
                </a:solidFill>
              </a:rPr>
              <a:t>the machine instruction  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3581400"/>
            <a:ext cx="36576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325562"/>
          </a:xfrm>
        </p:spPr>
        <p:txBody>
          <a:bodyPr/>
          <a:lstStyle/>
          <a:p>
            <a:r>
              <a:rPr lang="en-IN" sz="3600" b="1" dirty="0" smtClean="0">
                <a:solidFill>
                  <a:srgbClr val="FFC000"/>
                </a:solidFill>
              </a:rPr>
              <a:t>Types of Assembler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IN" sz="3400" b="1" i="1" dirty="0" smtClean="0"/>
              <a:t>or </a:t>
            </a:r>
            <a:br>
              <a:rPr lang="en-IN" sz="3400" b="1" i="1" dirty="0" smtClean="0"/>
            </a:br>
            <a:r>
              <a:rPr lang="en-IN" sz="3400" b="1" i="1" dirty="0" smtClean="0"/>
              <a:t/>
            </a:r>
            <a:br>
              <a:rPr lang="en-IN" sz="3400" b="1" i="1" dirty="0" smtClean="0"/>
            </a:br>
            <a:r>
              <a:rPr lang="en-IN" sz="3600" b="1" dirty="0" smtClean="0">
                <a:solidFill>
                  <a:srgbClr val="FFC000"/>
                </a:solidFill>
              </a:rPr>
              <a:t> single pass and two pass assembler.</a:t>
            </a:r>
            <a:endParaRPr lang="en-US" sz="3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Pass structure of Assembler</a:t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 </a:t>
            </a:r>
            <a:r>
              <a:rPr lang="en-US" sz="3600" dirty="0" smtClean="0">
                <a:solidFill>
                  <a:srgbClr val="FFC000"/>
                </a:solidFill>
              </a:rPr>
              <a:t>Types of Assembler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1397000"/>
          <a:ext cx="79248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2971800" y="658813"/>
            <a:ext cx="3086100" cy="2922587"/>
            <a:chOff x="3963102" y="1928652"/>
            <a:chExt cx="3123496" cy="2922747"/>
          </a:xfrm>
        </p:grpSpPr>
        <p:sp>
          <p:nvSpPr>
            <p:cNvPr id="5" name=" 3"/>
            <p:cNvSpPr/>
            <p:nvPr/>
          </p:nvSpPr>
          <p:spPr>
            <a:xfrm>
              <a:off x="3963102" y="1928652"/>
              <a:ext cx="3123496" cy="2922747"/>
            </a:xfrm>
            <a:prstGeom prst="gear9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 4"/>
            <p:cNvSpPr/>
            <p:nvPr/>
          </p:nvSpPr>
          <p:spPr>
            <a:xfrm>
              <a:off x="4575269" y="2612901"/>
              <a:ext cx="1899163" cy="1503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b="1" dirty="0"/>
                <a:t>Two pass assembler</a:t>
              </a:r>
            </a:p>
          </p:txBody>
        </p:sp>
      </p:grpSp>
      <p:sp>
        <p:nvSpPr>
          <p:cNvPr id="8" name="Down Arrow 7"/>
          <p:cNvSpPr/>
          <p:nvPr/>
        </p:nvSpPr>
        <p:spPr>
          <a:xfrm rot="2824386">
            <a:off x="2601913" y="2974975"/>
            <a:ext cx="990600" cy="1295400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4495800"/>
            <a:ext cx="3657600" cy="1905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1</a:t>
            </a:r>
            <a:r>
              <a:rPr lang="en-US" sz="3200" b="1" baseline="30000" dirty="0">
                <a:solidFill>
                  <a:schemeClr val="tx1"/>
                </a:solidFill>
              </a:rPr>
              <a:t>st</a:t>
            </a:r>
            <a:r>
              <a:rPr lang="en-US" sz="3200" b="1" dirty="0">
                <a:solidFill>
                  <a:schemeClr val="tx1"/>
                </a:solidFill>
              </a:rPr>
              <a:t> Pass</a:t>
            </a:r>
          </a:p>
          <a:p>
            <a:pPr algn="ctr">
              <a:defRPr/>
            </a:pP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Performs analysis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693666">
            <a:off x="5499100" y="2971800"/>
            <a:ext cx="990600" cy="1295400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10200" y="4495800"/>
            <a:ext cx="3733800" cy="1905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2</a:t>
            </a:r>
            <a:r>
              <a:rPr lang="en-US" sz="3200" b="1" baseline="30000" dirty="0">
                <a:solidFill>
                  <a:schemeClr val="tx1"/>
                </a:solidFill>
              </a:rPr>
              <a:t>nd</a:t>
            </a:r>
            <a:r>
              <a:rPr lang="en-US" sz="3200" b="1" dirty="0">
                <a:solidFill>
                  <a:schemeClr val="tx1"/>
                </a:solidFill>
              </a:rPr>
              <a:t>  Pass</a:t>
            </a:r>
          </a:p>
          <a:p>
            <a:pPr algn="ctr">
              <a:defRPr/>
            </a:pP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Performs synthesis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8538" y="142852"/>
            <a:ext cx="1905213" cy="1870479"/>
            <a:chOff x="3963102" y="1928652"/>
            <a:chExt cx="3123496" cy="2922747"/>
          </a:xfrm>
        </p:grpSpPr>
        <p:sp>
          <p:nvSpPr>
            <p:cNvPr id="5" name=" 3"/>
            <p:cNvSpPr/>
            <p:nvPr/>
          </p:nvSpPr>
          <p:spPr>
            <a:xfrm>
              <a:off x="3963102" y="1928652"/>
              <a:ext cx="3123496" cy="2922747"/>
            </a:xfrm>
            <a:prstGeom prst="gear9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 4"/>
            <p:cNvSpPr/>
            <p:nvPr/>
          </p:nvSpPr>
          <p:spPr>
            <a:xfrm>
              <a:off x="4575269" y="2612901"/>
              <a:ext cx="1899163" cy="1503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b="1" dirty="0"/>
                <a:t>Two pass assembler</a:t>
              </a:r>
            </a:p>
          </p:txBody>
        </p:sp>
      </p:grpSp>
      <p:sp>
        <p:nvSpPr>
          <p:cNvPr id="8" name="Down Arrow 7"/>
          <p:cNvSpPr/>
          <p:nvPr/>
        </p:nvSpPr>
        <p:spPr>
          <a:xfrm rot="2824386">
            <a:off x="3174818" y="1604757"/>
            <a:ext cx="633992" cy="799719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42910" y="2357430"/>
            <a:ext cx="2714644" cy="12192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Pass</a:t>
            </a:r>
          </a:p>
          <a:p>
            <a:pPr algn="ctr">
              <a:defRPr/>
            </a:pP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Performs analysis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693666">
            <a:off x="5621756" y="1602781"/>
            <a:ext cx="633992" cy="799720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6143636" y="2357430"/>
            <a:ext cx="2786082" cy="12192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</a:rPr>
              <a:t>nd</a:t>
            </a:r>
            <a:r>
              <a:rPr lang="en-US" sz="2400" b="1" dirty="0">
                <a:solidFill>
                  <a:schemeClr val="tx1"/>
                </a:solidFill>
              </a:rPr>
              <a:t>  Pass</a:t>
            </a:r>
          </a:p>
          <a:p>
            <a:pPr algn="ctr">
              <a:defRPr/>
            </a:pP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Performs synthesis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57356" y="3786190"/>
            <a:ext cx="590528" cy="11477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Constructs</a:t>
            </a:r>
          </a:p>
        </p:txBody>
      </p:sp>
      <p:sp>
        <p:nvSpPr>
          <p:cNvPr id="13" name="Oval 12"/>
          <p:cNvSpPr/>
          <p:nvPr/>
        </p:nvSpPr>
        <p:spPr>
          <a:xfrm>
            <a:off x="1013493" y="5031805"/>
            <a:ext cx="2344061" cy="16833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Intermediate Code</a:t>
            </a:r>
          </a:p>
        </p:txBody>
      </p:sp>
      <p:sp>
        <p:nvSpPr>
          <p:cNvPr id="16" name="Oval 15"/>
          <p:cNvSpPr/>
          <p:nvPr/>
        </p:nvSpPr>
        <p:spPr>
          <a:xfrm>
            <a:off x="5357818" y="4071942"/>
            <a:ext cx="2857488" cy="14287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(symbol table)</a:t>
            </a:r>
          </a:p>
        </p:txBody>
      </p:sp>
      <p:sp>
        <p:nvSpPr>
          <p:cNvPr id="17" name="Oval 16"/>
          <p:cNvSpPr/>
          <p:nvPr/>
        </p:nvSpPr>
        <p:spPr>
          <a:xfrm>
            <a:off x="5419723" y="5383300"/>
            <a:ext cx="2938491" cy="1617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Intermediate form of source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prog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8" name="Down Arrow 17"/>
          <p:cNvSpPr/>
          <p:nvPr/>
        </p:nvSpPr>
        <p:spPr>
          <a:xfrm rot="14795514">
            <a:off x="4161528" y="4850805"/>
            <a:ext cx="447216" cy="11477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5947060">
            <a:off x="4259684" y="5733192"/>
            <a:ext cx="447216" cy="11477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Elements of Assembly Language Programming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03301"/>
            <a:ext cx="8929718" cy="4525963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r>
              <a:rPr lang="en-IN" sz="2200" b="1" i="1" dirty="0" smtClean="0">
                <a:solidFill>
                  <a:srgbClr val="00B0F0"/>
                </a:solidFill>
              </a:rPr>
              <a:t>2) Symbolic operands</a:t>
            </a:r>
            <a:endParaRPr lang="en-IN" sz="2200" b="1" i="1" dirty="0" smtClean="0"/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Uses symbolic names ( with data or instructions ) as </a:t>
            </a:r>
            <a:r>
              <a:rPr lang="en-IN" sz="2200" b="1" dirty="0" smtClean="0"/>
              <a:t>operands</a:t>
            </a:r>
            <a:r>
              <a:rPr lang="en-IN" sz="2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Frees programmer from having to think of numeric addresses in a program. </a:t>
            </a:r>
          </a:p>
          <a:p>
            <a:pPr>
              <a:lnSpc>
                <a:spcPct val="150000"/>
              </a:lnSpc>
              <a:buNone/>
            </a:pPr>
            <a:r>
              <a:rPr lang="en-IN" sz="2200" b="1" i="1" dirty="0" smtClean="0">
                <a:solidFill>
                  <a:srgbClr val="00B0F0"/>
                </a:solidFill>
              </a:rPr>
              <a:t>3) Data declaration</a:t>
            </a:r>
            <a:endParaRPr lang="en-IN" sz="2200" dirty="0" smtClean="0"/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variety of notations, including the</a:t>
            </a:r>
            <a:r>
              <a:rPr lang="en-US" sz="2200" dirty="0" smtClean="0"/>
              <a:t> </a:t>
            </a:r>
            <a:r>
              <a:rPr lang="en-IN" sz="2200" b="1" dirty="0" smtClean="0"/>
              <a:t>Decimal</a:t>
            </a:r>
            <a:r>
              <a:rPr lang="en-US" sz="2200" b="1" dirty="0" smtClean="0"/>
              <a:t> </a:t>
            </a:r>
            <a:r>
              <a:rPr lang="en-IN" sz="2200" b="1" dirty="0" smtClean="0"/>
              <a:t>notation.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IN" sz="2200" dirty="0" smtClean="0"/>
              <a:t>Avoids the need to manually specify constants in binary. (representations that a computer can understand, for example, specify -5 as (11111011)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 in the two's complement representation.)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990600"/>
          <a:ext cx="23622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65550" y="5105400"/>
          <a:ext cx="1995488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AGAIN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74" marR="9147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60538" y="2973388"/>
          <a:ext cx="1211262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2973388"/>
          <a:ext cx="1287463" cy="6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Synthesis</a:t>
                      </a:r>
                    </a:p>
                    <a:p>
                      <a:pPr algn="ctr"/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91478" marR="91478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1000"/>
                            <a:alpha val="50000"/>
                          </a:schemeClr>
                        </a:gs>
                        <a:gs pos="68000">
                          <a:schemeClr val="accent1">
                            <a:tint val="77000"/>
                            <a:alpha val="50000"/>
                          </a:schemeClr>
                        </a:gs>
                        <a:gs pos="81000">
                          <a:schemeClr val="accent1">
                            <a:tint val="79000"/>
                            <a:alpha val="50000"/>
                          </a:schemeClr>
                        </a:gs>
                        <a:gs pos="86000">
                          <a:schemeClr val="accent1">
                            <a:tint val="73000"/>
                            <a:alpha val="50000"/>
                          </a:schemeClr>
                        </a:gs>
                        <a:gs pos="100000">
                          <a:schemeClr val="accent1">
                            <a:tint val="35000"/>
                            <a:alpha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286000" y="1676399"/>
            <a:ext cx="1295401" cy="12954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438400" y="3657600"/>
            <a:ext cx="1371600" cy="13716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943600" y="1752600"/>
            <a:ext cx="1219200" cy="12192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715000" y="3733800"/>
            <a:ext cx="1447800" cy="1295400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48000" y="3276600"/>
            <a:ext cx="335280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47800" y="3276600"/>
            <a:ext cx="27432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02880" y="3276600"/>
            <a:ext cx="274320" cy="1"/>
          </a:xfrm>
          <a:prstGeom prst="straightConnector1">
            <a:avLst/>
          </a:prstGeom>
          <a:ln w="57150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6" name="TextBox 69"/>
          <p:cNvSpPr txBox="1">
            <a:spLocks noChangeArrowheads="1"/>
          </p:cNvSpPr>
          <p:nvPr/>
        </p:nvSpPr>
        <p:spPr bwMode="auto">
          <a:xfrm>
            <a:off x="3211513" y="544513"/>
            <a:ext cx="1665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mnemonic</a:t>
            </a:r>
          </a:p>
        </p:txBody>
      </p:sp>
      <p:sp>
        <p:nvSpPr>
          <p:cNvPr id="41007" name="TextBox 70"/>
          <p:cNvSpPr txBox="1">
            <a:spLocks noChangeArrowheads="1"/>
          </p:cNvSpPr>
          <p:nvPr/>
        </p:nvSpPr>
        <p:spPr bwMode="auto">
          <a:xfrm>
            <a:off x="4648200" y="266700"/>
            <a:ext cx="72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op</a:t>
            </a:r>
          </a:p>
          <a:p>
            <a:pPr algn="ctr" eaLnBrk="1" hangingPunct="1"/>
            <a:r>
              <a:rPr lang="en-US" b="1"/>
              <a:t>code</a:t>
            </a:r>
          </a:p>
        </p:txBody>
      </p:sp>
      <p:sp>
        <p:nvSpPr>
          <p:cNvPr id="41008" name="TextBox 71"/>
          <p:cNvSpPr txBox="1">
            <a:spLocks noChangeArrowheads="1"/>
          </p:cNvSpPr>
          <p:nvPr/>
        </p:nvSpPr>
        <p:spPr bwMode="auto">
          <a:xfrm>
            <a:off x="5283200" y="54451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length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400" y="2971800"/>
            <a:ext cx="1219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001000" y="2970213"/>
            <a:ext cx="1143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</a:t>
            </a:r>
          </a:p>
          <a:p>
            <a:pPr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81400" y="1905000"/>
            <a:ext cx="2362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Mnemonics table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6200" y="6096000"/>
            <a:ext cx="1779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Symbol table</a:t>
            </a:r>
          </a:p>
        </p:txBody>
      </p:sp>
      <p:sp>
        <p:nvSpPr>
          <p:cNvPr id="41013" name="TextBox 89"/>
          <p:cNvSpPr txBox="1">
            <a:spLocks noChangeArrowheads="1"/>
          </p:cNvSpPr>
          <p:nvPr/>
        </p:nvSpPr>
        <p:spPr bwMode="auto">
          <a:xfrm>
            <a:off x="3810000" y="45720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symbol</a:t>
            </a:r>
          </a:p>
        </p:txBody>
      </p:sp>
      <p:sp>
        <p:nvSpPr>
          <p:cNvPr id="41014" name="TextBox 91"/>
          <p:cNvSpPr txBox="1">
            <a:spLocks noChangeArrowheads="1"/>
          </p:cNvSpPr>
          <p:nvPr/>
        </p:nvSpPr>
        <p:spPr bwMode="auto">
          <a:xfrm>
            <a:off x="4800600" y="45720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6126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B0F0"/>
                </a:solidFill>
              </a:rPr>
              <a:t>1</a:t>
            </a:r>
            <a:r>
              <a:rPr lang="en-US" sz="2400" b="1" baseline="30000" dirty="0" smtClean="0">
                <a:solidFill>
                  <a:srgbClr val="00B0F0"/>
                </a:solidFill>
              </a:rPr>
              <a:t>st</a:t>
            </a:r>
            <a:r>
              <a:rPr lang="en-US" sz="2400" b="1" dirty="0" smtClean="0">
                <a:solidFill>
                  <a:srgbClr val="00B0F0"/>
                </a:solidFill>
              </a:rPr>
              <a:t> Pass</a:t>
            </a:r>
            <a:endParaRPr lang="en-US" sz="2400" dirty="0" smtClean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LC processing is performed and symbols are entered into the symbol table. Hence first pass performs analysis of the source program.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So, Two pass translation of assembly lang. program can handle forward reference easily.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295400" y="-76200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1)  Two Pass 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74671"/>
            <a:ext cx="8229600" cy="6126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B0F0"/>
                </a:solidFill>
              </a:rPr>
              <a:t>2</a:t>
            </a:r>
            <a:r>
              <a:rPr lang="en-US" sz="2400" b="1" baseline="30000" dirty="0" smtClean="0">
                <a:solidFill>
                  <a:srgbClr val="00B0F0"/>
                </a:solidFill>
              </a:rPr>
              <a:t>nd</a:t>
            </a:r>
            <a:r>
              <a:rPr lang="en-US" sz="2400" b="1" dirty="0" smtClean="0">
                <a:solidFill>
                  <a:srgbClr val="00B0F0"/>
                </a:solidFill>
              </a:rPr>
              <a:t> Pass</a:t>
            </a:r>
            <a:endParaRPr lang="en-US" sz="2400" dirty="0" smtClean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The second pass synthesizes the target form using the address information found in the symbol table.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First pass constructs an intermediate representation of the source program and that will be used by second pass.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IR consists of two main components: data structure + IC (intermediate code)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of a two pass assembler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06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1. Separate label, </a:t>
            </a:r>
            <a:r>
              <a:rPr lang="en-US" sz="2800" b="1" dirty="0" err="1">
                <a:solidFill>
                  <a:srgbClr val="CCAF0A">
                    <a:lumMod val="60000"/>
                    <a:lumOff val="40000"/>
                  </a:srgbClr>
                </a:solidFill>
              </a:rPr>
              <a:t>opcode</a:t>
            </a:r>
            <a:r>
              <a:rPr lang="en-US" sz="2800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 &amp; operand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3000" y="16002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 the symbol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6800" y="47244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Perform LC processing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953000" y="47244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Construct IC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3581400"/>
            <a:ext cx="36576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3600" b="1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0" y="4191000"/>
            <a:ext cx="3733800" cy="1752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Synthesize </a:t>
            </a:r>
            <a:r>
              <a:rPr lang="en-US" sz="3200" b="1" dirty="0">
                <a:solidFill>
                  <a:schemeClr val="tx1"/>
                </a:solidFill>
              </a:rPr>
              <a:t>the machine instruction  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1676400"/>
            <a:ext cx="36576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600" b="1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Pass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495800" y="2819400"/>
            <a:ext cx="685800" cy="11430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922463"/>
            <a:ext cx="7294562" cy="3944937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36637"/>
            <a:ext cx="8991600" cy="452596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It requires 1 scan of the source program to generate machine code.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“The process of forward references is handled using a technique called back patching”.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The operand field of an instruction containing forward references is </a:t>
            </a:r>
            <a:r>
              <a:rPr lang="en-IN" sz="2600" b="1" dirty="0" smtClean="0">
                <a:solidFill>
                  <a:srgbClr val="FF0000"/>
                </a:solidFill>
              </a:rPr>
              <a:t>left blank </a:t>
            </a:r>
            <a:r>
              <a:rPr lang="en-IN" sz="2600" dirty="0" smtClean="0"/>
              <a:t>initially.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A table of instruction containing forward references is maintained separately called table of incomplete instruction (</a:t>
            </a:r>
            <a:r>
              <a:rPr lang="en-IN" sz="2600" b="1" dirty="0" smtClean="0">
                <a:solidFill>
                  <a:srgbClr val="FF0000"/>
                </a:solidFill>
              </a:rPr>
              <a:t>TII</a:t>
            </a:r>
            <a:r>
              <a:rPr lang="en-IN" sz="2600" dirty="0" smtClean="0"/>
              <a:t>).</a:t>
            </a:r>
            <a:endParaRPr lang="en-US" sz="2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295400" y="-76200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2)  One Pass 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36637"/>
            <a:ext cx="8991600" cy="452596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This table can be used to fill-up the addresses in incomplete instruction. 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The address of the forward referenced symbols is put in the blank field with the help of back patching list.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3"/>
          <p:cNvGrpSpPr>
            <a:grpSpLocks/>
          </p:cNvGrpSpPr>
          <p:nvPr/>
        </p:nvGrpSpPr>
        <p:grpSpPr bwMode="auto">
          <a:xfrm>
            <a:off x="2895600" y="381000"/>
            <a:ext cx="3276600" cy="3200400"/>
            <a:chOff x="3963102" y="1928652"/>
            <a:chExt cx="3123496" cy="2922747"/>
          </a:xfrm>
        </p:grpSpPr>
        <p:sp>
          <p:nvSpPr>
            <p:cNvPr id="5" name=" 3"/>
            <p:cNvSpPr/>
            <p:nvPr/>
          </p:nvSpPr>
          <p:spPr>
            <a:xfrm>
              <a:off x="3963102" y="1928652"/>
              <a:ext cx="3123496" cy="2922747"/>
            </a:xfrm>
            <a:prstGeom prst="gear9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 4"/>
            <p:cNvSpPr/>
            <p:nvPr/>
          </p:nvSpPr>
          <p:spPr>
            <a:xfrm>
              <a:off x="4575998" y="2612946"/>
              <a:ext cx="1897705" cy="15034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b="1" dirty="0"/>
                <a:t>Single Pass translation</a:t>
              </a:r>
            </a:p>
          </p:txBody>
        </p:sp>
      </p:grpSp>
      <p:sp>
        <p:nvSpPr>
          <p:cNvPr id="8" name="Down Arrow 7"/>
          <p:cNvSpPr/>
          <p:nvPr/>
        </p:nvSpPr>
        <p:spPr>
          <a:xfrm rot="2824386">
            <a:off x="2601913" y="2974975"/>
            <a:ext cx="990600" cy="1295400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4419600"/>
            <a:ext cx="3657600" cy="1905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Problem of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Forward reference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693666">
            <a:off x="5499100" y="2971800"/>
            <a:ext cx="990600" cy="1295400"/>
          </a:xfrm>
          <a:prstGeom prst="downArrow">
            <a:avLst>
              <a:gd name="adj1" fmla="val 3959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29200" y="4343400"/>
            <a:ext cx="3657600" cy="1905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Handled by Process called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 patching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algn="just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operand </a:t>
            </a:r>
            <a:r>
              <a:rPr lang="en-US" dirty="0" smtClean="0"/>
              <a:t>field of an instruction is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containing forward reference is kept  blank </a:t>
            </a:r>
            <a:r>
              <a:rPr lang="en-US" dirty="0" smtClean="0"/>
              <a:t>initially.</a:t>
            </a:r>
          </a:p>
          <a:p>
            <a:pPr algn="just">
              <a:defRPr/>
            </a:pPr>
            <a:r>
              <a:rPr lang="en-US" dirty="0" smtClean="0"/>
              <a:t>The address of that symbol is put into field when its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 is encountered</a:t>
            </a:r>
            <a:r>
              <a:rPr lang="en-US" b="1" dirty="0" smtClean="0"/>
              <a:t>.</a:t>
            </a:r>
          </a:p>
          <a:p>
            <a:pPr algn="just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Elements of Assembly Language Programming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1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	3 basic facilities that simplify programming:</a:t>
            </a:r>
            <a:endParaRPr lang="en-US" sz="2400" dirty="0" smtClean="0"/>
          </a:p>
          <a:p>
            <a:pPr lvl="0">
              <a:lnSpc>
                <a:spcPct val="150000"/>
              </a:lnSpc>
              <a:buNone/>
            </a:pPr>
            <a:r>
              <a:rPr lang="en-IN" sz="2800" b="1" i="1" dirty="0" smtClean="0">
                <a:solidFill>
                  <a:srgbClr val="00B0F0"/>
                </a:solidFill>
              </a:rPr>
              <a:t>1) Mnemonic operation codes</a:t>
            </a:r>
            <a:endParaRPr lang="en-IN" sz="2800" b="1" i="1" dirty="0" smtClean="0"/>
          </a:p>
          <a:p>
            <a:pPr lvl="1">
              <a:lnSpc>
                <a:spcPct val="150000"/>
              </a:lnSpc>
            </a:pPr>
            <a:r>
              <a:rPr lang="en-IN" sz="2400" b="1" dirty="0" smtClean="0"/>
              <a:t>Ex. ADD, SUB </a:t>
            </a:r>
            <a:r>
              <a:rPr lang="en-IN" sz="2400" dirty="0" smtClean="0"/>
              <a:t>etc. </a:t>
            </a:r>
          </a:p>
          <a:p>
            <a:pPr lvl="0">
              <a:lnSpc>
                <a:spcPct val="150000"/>
              </a:lnSpc>
              <a:buNone/>
            </a:pPr>
            <a:r>
              <a:rPr lang="en-IN" sz="2800" b="1" i="1" dirty="0" smtClean="0">
                <a:solidFill>
                  <a:srgbClr val="00B0F0"/>
                </a:solidFill>
              </a:rPr>
              <a:t>2) Symbolic operands</a:t>
            </a:r>
            <a:endParaRPr lang="en-IN" sz="2800" b="1" i="1" dirty="0" smtClean="0"/>
          </a:p>
          <a:p>
            <a:pPr lvl="1">
              <a:lnSpc>
                <a:spcPct val="150000"/>
              </a:lnSpc>
            </a:pPr>
            <a:r>
              <a:rPr lang="en-IN" sz="2400" b="1" dirty="0" smtClean="0"/>
              <a:t>Ex. N, RESULT , ANS etc.</a:t>
            </a:r>
            <a:endParaRPr lang="en-IN" sz="2400" dirty="0" smtClean="0"/>
          </a:p>
          <a:p>
            <a:pPr>
              <a:lnSpc>
                <a:spcPct val="150000"/>
              </a:lnSpc>
              <a:buNone/>
            </a:pPr>
            <a:r>
              <a:rPr lang="en-IN" sz="2800" b="1" i="1" dirty="0" smtClean="0">
                <a:solidFill>
                  <a:srgbClr val="00B0F0"/>
                </a:solidFill>
              </a:rPr>
              <a:t>3) Data declarations</a:t>
            </a:r>
            <a:endParaRPr lang="en-IN" sz="2800" b="1" i="1" dirty="0" smtClean="0"/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ADD AREG, 5</a:t>
            </a:r>
            <a:endParaRPr lang="en-I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914400"/>
            <a:ext cx="411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</a:t>
            </a:r>
          </a:p>
          <a:p>
            <a:pPr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 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09  0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2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03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01  3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06  3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07  2  104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2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10  0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000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3084" y="571480"/>
            <a:ext cx="41148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     READ	    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patching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4600" y="1600200"/>
            <a:ext cx="4419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of Incomplete Instruction (TII)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191000"/>
          <a:ext cx="6400800" cy="1610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0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Instruction</a:t>
                      </a:r>
                      <a:r>
                        <a:rPr lang="en-US" sz="2400" baseline="0" dirty="0" smtClean="0"/>
                        <a:t> address</a:t>
                      </a:r>
                      <a:endParaRPr lang="en-US" sz="2400" dirty="0"/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85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101</a:t>
                      </a:r>
                      <a:endParaRPr lang="en-US" sz="2400" b="1" dirty="0"/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85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102</a:t>
                      </a:r>
                      <a:endParaRPr lang="en-US" sz="2400" b="1" dirty="0"/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ONE</a:t>
                      </a:r>
                      <a:endParaRPr lang="en-US" sz="2400" b="1" dirty="0"/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4419600" y="2819400"/>
            <a:ext cx="685800" cy="12192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4000" b="1" smtClean="0"/>
              <a:t>After the END statement is processed…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1600200"/>
            <a:ext cx="2667000" cy="1828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Symbol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4572000"/>
            <a:ext cx="4114800" cy="1752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Addresses of all the symbols </a:t>
            </a:r>
            <a:r>
              <a:rPr lang="en-US" sz="3200" b="1" dirty="0">
                <a:solidFill>
                  <a:schemeClr val="tx1"/>
                </a:solidFill>
              </a:rPr>
              <a:t>defined in </a:t>
            </a:r>
            <a:r>
              <a:rPr lang="en-US" sz="3200" b="1" dirty="0" err="1">
                <a:solidFill>
                  <a:schemeClr val="tx1"/>
                </a:solidFill>
              </a:rPr>
              <a:t>prog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86400" y="1600200"/>
            <a:ext cx="2667000" cy="1828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53000" y="4648200"/>
            <a:ext cx="3733800" cy="1752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Information of all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forward references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209800" y="3581400"/>
            <a:ext cx="685800" cy="9144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553200" y="3581400"/>
            <a:ext cx="685800" cy="9144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520" y="159340"/>
            <a:ext cx="8229600" cy="1143000"/>
          </a:xfrm>
        </p:spPr>
        <p:txBody>
          <a:bodyPr/>
          <a:lstStyle/>
          <a:p>
            <a:r>
              <a:rPr lang="en-US" dirty="0" smtClean="0"/>
              <a:t>Back patching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8520" y="2000240"/>
            <a:ext cx="8229600" cy="2286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assembler can now process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each entry in TII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complete</a:t>
            </a:r>
            <a:r>
              <a:rPr lang="en-US" dirty="0" smtClean="0"/>
              <a:t> the concerned instruction.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 –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(101,N)</a:t>
            </a:r>
          </a:p>
          <a:p>
            <a:pPr>
              <a:buNone/>
              <a:defRPr/>
            </a:pP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r>
              <a:rPr lang="en-US" dirty="0"/>
              <a:t>Example –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(102,ONE)</a:t>
            </a:r>
          </a:p>
          <a:p>
            <a:pPr marL="36512" indent="0">
              <a:buNone/>
              <a:defRPr/>
            </a:pP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2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Back patching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214346" y="1000108"/>
            <a:ext cx="4214842" cy="2286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Example –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(101,N)</a:t>
            </a:r>
          </a:p>
          <a:p>
            <a:pPr algn="just">
              <a:defRPr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-32" y="3214686"/>
            <a:ext cx="4643470" cy="3214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buFontTx/>
              <a:buAutoNum type="arabicPeriod"/>
              <a:defRPr/>
            </a:pPr>
            <a:r>
              <a:rPr lang="en-US" sz="2800" b="1" dirty="0">
                <a:solidFill>
                  <a:schemeClr val="tx1"/>
                </a:solidFill>
              </a:rPr>
              <a:t>Obtain the Address of </a:t>
            </a:r>
            <a:r>
              <a:rPr lang="en-US" sz="2800" b="1" dirty="0" smtClean="0">
                <a:solidFill>
                  <a:srgbClr val="FFC000"/>
                </a:solidFill>
              </a:rPr>
              <a:t>N </a:t>
            </a:r>
            <a:r>
              <a:rPr lang="en-US" sz="2800" b="1" dirty="0" smtClean="0">
                <a:solidFill>
                  <a:schemeClr val="tx1"/>
                </a:solidFill>
              </a:rPr>
              <a:t>from symbol table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Insert It into the instruction at                  location </a:t>
            </a:r>
            <a:r>
              <a:rPr lang="en-US" sz="2800" b="1" dirty="0" smtClean="0">
                <a:solidFill>
                  <a:srgbClr val="FFC000"/>
                </a:solidFill>
              </a:rPr>
              <a:t>101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1600184" y="1643050"/>
            <a:ext cx="685800" cy="11430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7686" y="1071546"/>
            <a:ext cx="4714908" cy="221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–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(102,ONE)</a:t>
            </a:r>
          </a:p>
          <a:p>
            <a:pPr marL="419100" marR="0" lvl="0" indent="-382588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214686"/>
            <a:ext cx="4643470" cy="3214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buFontTx/>
              <a:buAutoNum type="arabicPeriod"/>
              <a:defRPr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Obtain </a:t>
            </a:r>
            <a:r>
              <a:rPr lang="en-US" sz="2800" b="1" dirty="0">
                <a:solidFill>
                  <a:schemeClr val="tx1"/>
                </a:solidFill>
              </a:rPr>
              <a:t>the Address of </a:t>
            </a:r>
            <a:r>
              <a:rPr lang="en-US" sz="2800" b="1" dirty="0" smtClean="0">
                <a:solidFill>
                  <a:srgbClr val="FFC000"/>
                </a:solidFill>
              </a:rPr>
              <a:t>ONE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from symbol table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 Insert </a:t>
            </a:r>
            <a:r>
              <a:rPr lang="en-US" sz="2800" b="1" dirty="0">
                <a:solidFill>
                  <a:schemeClr val="tx1"/>
                </a:solidFill>
              </a:rPr>
              <a:t>It into the instruction at location </a:t>
            </a:r>
            <a:r>
              <a:rPr lang="en-US" sz="2800" b="1" dirty="0" smtClean="0">
                <a:solidFill>
                  <a:srgbClr val="FFC000"/>
                </a:solidFill>
              </a:rPr>
              <a:t>102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643702" y="1714488"/>
            <a:ext cx="577457" cy="1107289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3255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Advanced Assembler Directives</a:t>
            </a:r>
            <a:endParaRPr lang="en-US" sz="3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Assembler Directives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1. ORIGIN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b="1" dirty="0" smtClean="0"/>
              <a:t>ORIGIN    &lt; Address Specification &gt;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0600" y="2209800"/>
            <a:ext cx="762000" cy="6096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3886200" y="2209800"/>
            <a:ext cx="914400" cy="6096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53000" y="2743200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03648" y="2819400"/>
            <a:ext cx="3048000" cy="198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Operand Specification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2667000" y="4953000"/>
            <a:ext cx="457200" cy="6858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324600" y="4953000"/>
            <a:ext cx="457200" cy="6858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5715000"/>
            <a:ext cx="3733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ORIGIN    </a:t>
            </a:r>
            <a:r>
              <a:rPr lang="en-US" sz="3200" b="1" dirty="0" smtClean="0">
                <a:solidFill>
                  <a:srgbClr val="C00000"/>
                </a:solidFill>
              </a:rPr>
              <a:t>LAST+1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00600" y="5715000"/>
            <a:ext cx="3733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ORIGIN    </a:t>
            </a:r>
            <a:r>
              <a:rPr lang="en-US" sz="3200" b="1" dirty="0">
                <a:solidFill>
                  <a:srgbClr val="C00000"/>
                </a:solidFill>
              </a:rPr>
              <a:t>217</a:t>
            </a:r>
          </a:p>
        </p:txBody>
      </p:sp>
      <p:sp>
        <p:nvSpPr>
          <p:cNvPr id="13" name="Oval 12"/>
          <p:cNvSpPr/>
          <p:nvPr/>
        </p:nvSpPr>
        <p:spPr>
          <a:xfrm>
            <a:off x="4988768" y="2759075"/>
            <a:ext cx="2895600" cy="2057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39416" y="2835275"/>
            <a:ext cx="3048000" cy="198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Operand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4800600"/>
          </a:xfrm>
        </p:spPr>
        <p:txBody>
          <a:bodyPr/>
          <a:lstStyle/>
          <a:p>
            <a:pPr lvl="0"/>
            <a:r>
              <a:rPr lang="en-IN" dirty="0" smtClean="0"/>
              <a:t>ORIGIN instructs the assembler to put the address given by &lt;</a:t>
            </a:r>
            <a:r>
              <a:rPr lang="en-IN" i="1" dirty="0" smtClean="0"/>
              <a:t>address specification</a:t>
            </a:r>
            <a:r>
              <a:rPr lang="en-IN" dirty="0" smtClean="0"/>
              <a:t>&gt; in </a:t>
            </a:r>
            <a:r>
              <a:rPr lang="en-IN" b="1" dirty="0" smtClean="0">
                <a:solidFill>
                  <a:srgbClr val="FFFF00"/>
                </a:solidFill>
              </a:rPr>
              <a:t>LC</a:t>
            </a:r>
            <a:r>
              <a:rPr lang="en-IN" dirty="0" smtClean="0"/>
              <a:t>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It is useful when your target program </a:t>
            </a:r>
            <a:r>
              <a:rPr lang="en-IN" dirty="0" smtClean="0"/>
              <a:t>does not consist of a single </a:t>
            </a:r>
            <a:r>
              <a:rPr lang="en-IN" b="1" dirty="0" smtClean="0">
                <a:solidFill>
                  <a:srgbClr val="FFFF00"/>
                </a:solidFill>
              </a:rPr>
              <a:t>contiguous</a:t>
            </a:r>
            <a:r>
              <a:rPr lang="en-IN" dirty="0" smtClean="0"/>
              <a:t> area of memory.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Operand Specification – Ability to perform </a:t>
            </a:r>
            <a:r>
              <a:rPr lang="en-US" b="1" dirty="0" smtClean="0">
                <a:solidFill>
                  <a:srgbClr val="FFFF00"/>
                </a:solidFill>
              </a:rPr>
              <a:t>Relative LC Processing</a:t>
            </a:r>
            <a:r>
              <a:rPr lang="en-US" dirty="0" smtClean="0"/>
              <a:t>, not absolute.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81000"/>
            <a:ext cx="5864225" cy="63039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411760" y="4365104"/>
            <a:ext cx="2808312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ORIGIN       LOOP + 2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1760" y="4869160"/>
            <a:ext cx="2808312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ORIGIN       LAST + 1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5867400" cy="64008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  <a:scene3d>
              <a:camera prst="orthographicFront"/>
              <a:lightRig rig="threePt" dir="t"/>
            </a:scene3d>
            <a:sp3d prstMaterial="matte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START		101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READ	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BREG,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AGAIN		MULT		BREG,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MOVER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ADD		CREG,	ONE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CREG,	TERM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COMP		CREG,	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BC		LE,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MOVEM		BREG,	AGAIN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PRINT		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STOP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N	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RESULT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		DC		‘1’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TERM		DS		1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			END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DS – declare storage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/>
              <a:t>DC – declare constant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28600"/>
            <a:ext cx="2667000" cy="6400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None/>
              <a:defRPr/>
            </a:pP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09  0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2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05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03  2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04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01  3  115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3  116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06  3  113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07  2  104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+  05  2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10  0  114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000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+  00  0  001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AutoNum type="arabicParenR" startAt="101"/>
              <a:defRPr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12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00B0F0"/>
                </a:solidFill>
              </a:rPr>
              <a:t>ORIGIN LOOP + 2</a:t>
            </a:r>
            <a:r>
              <a:rPr lang="en-IN" sz="2400" dirty="0" smtClean="0"/>
              <a:t> puts the address 204 in LC because symbol LOOP is associated with the address 202.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next statement MULT CREG, B is therefore given the address 204.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2. EQU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Defines the symbol to represent &lt;add spec&gt;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Symbol    EQU    &lt; address specification &gt;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90120" y="2060848"/>
            <a:ext cx="762000" cy="381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4093840" y="2060848"/>
            <a:ext cx="838200" cy="381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39139" y="2362200"/>
            <a:ext cx="2645229" cy="152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endParaRPr lang="en-US" sz="2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</a:t>
            </a: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79713" y="2362200"/>
            <a:ext cx="2744688" cy="1676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  <a:p>
            <a:pPr algn="ctr">
              <a:defRPr/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Operand Specification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3217506" y="4123928"/>
            <a:ext cx="363894" cy="4572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10" name="Down Arrow 9"/>
          <p:cNvSpPr/>
          <p:nvPr/>
        </p:nvSpPr>
        <p:spPr>
          <a:xfrm>
            <a:off x="6341706" y="4038600"/>
            <a:ext cx="363894" cy="4572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4648200"/>
            <a:ext cx="2971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BACK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EQU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4648200"/>
            <a:ext cx="2971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BACK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EQU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5562600"/>
            <a:ext cx="65099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77900" algn="l"/>
              </a:tabLst>
            </a:pPr>
            <a:r>
              <a:rPr lang="en-US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It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associates the name with the address.</a:t>
            </a:r>
          </a:p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77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However, the address in LC is not affected.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6066" y="613470"/>
            <a:ext cx="6500310" cy="555183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1907704" y="4941168"/>
            <a:ext cx="2664296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BACK     EQU       LOOP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12192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00B0F0"/>
                </a:solidFill>
              </a:rPr>
              <a:t>BACK EQU LOOP</a:t>
            </a:r>
            <a:r>
              <a:rPr lang="en-IN" sz="2400" dirty="0" smtClean="0"/>
              <a:t>, the assembler associates the symbol BACK with the address of LOOP i.e. with 202.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b="1" dirty="0" smtClean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3. LTORG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1219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Literals can be handled in two steps.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1) First, the literal is treated as if it is a </a:t>
            </a:r>
            <a:r>
              <a:rPr lang="en-US" sz="2400" dirty="0" smtClean="0">
                <a:solidFill>
                  <a:srgbClr val="FFC000"/>
                </a:solidFill>
              </a:rPr>
              <a:t>&lt;value&gt; </a:t>
            </a:r>
            <a:r>
              <a:rPr lang="en-US" sz="2400" dirty="0" smtClean="0"/>
              <a:t>in a </a:t>
            </a:r>
            <a:r>
              <a:rPr lang="en-US" sz="2400" dirty="0" smtClean="0">
                <a:solidFill>
                  <a:srgbClr val="FFC000"/>
                </a:solidFill>
              </a:rPr>
              <a:t>DC</a:t>
            </a:r>
            <a:r>
              <a:rPr lang="en-US" sz="2400" dirty="0" smtClean="0"/>
              <a:t> statement.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2) Second, This memory word is used as the operand in place of the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FFC000"/>
                </a:solidFill>
              </a:rPr>
              <a:t>Q. </a:t>
            </a:r>
            <a:r>
              <a:rPr lang="en-US" sz="3600" dirty="0" smtClean="0">
                <a:solidFill>
                  <a:srgbClr val="FFC000"/>
                </a:solidFill>
              </a:rPr>
              <a:t>Where should the assembler place the word corresponding to the literal?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314" y="928670"/>
            <a:ext cx="8929718" cy="4267216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2400" b="1" dirty="0" err="1" smtClean="0">
                <a:solidFill>
                  <a:srgbClr val="FFC000"/>
                </a:solidFill>
              </a:rPr>
              <a:t>Ans</a:t>
            </a:r>
            <a:r>
              <a:rPr lang="en-US" sz="2400" dirty="0" smtClean="0"/>
              <a:t> : 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LTORG statement permits the programmer to specify where literals should be placed.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By Default assembler places the literals </a:t>
            </a:r>
            <a:r>
              <a:rPr lang="en-US" sz="2400" b="1" dirty="0" smtClean="0">
                <a:solidFill>
                  <a:srgbClr val="00B0F0"/>
                </a:solidFill>
              </a:rPr>
              <a:t>after END </a:t>
            </a:r>
            <a:r>
              <a:rPr lang="en-US" sz="2400" dirty="0" smtClean="0"/>
              <a:t>statement.</a:t>
            </a:r>
          </a:p>
          <a:p>
            <a:pPr lvl="0">
              <a:lnSpc>
                <a:spcPct val="150000"/>
              </a:lnSpc>
              <a:defRPr/>
            </a:pPr>
            <a:r>
              <a:rPr lang="en-IN" sz="2400" dirty="0" smtClean="0"/>
              <a:t>At every </a:t>
            </a:r>
            <a:r>
              <a:rPr lang="en-IN" sz="2400" b="1" dirty="0" smtClean="0">
                <a:solidFill>
                  <a:srgbClr val="FFC000"/>
                </a:solidFill>
              </a:rPr>
              <a:t>LTORG </a:t>
            </a:r>
            <a:r>
              <a:rPr lang="en-IN" sz="2400" dirty="0" smtClean="0"/>
              <a:t>statement, as also at the </a:t>
            </a:r>
            <a:r>
              <a:rPr lang="en-IN" sz="2400" b="1" dirty="0" smtClean="0">
                <a:solidFill>
                  <a:srgbClr val="FFC000"/>
                </a:solidFill>
              </a:rPr>
              <a:t>END </a:t>
            </a:r>
            <a:r>
              <a:rPr lang="en-IN" sz="2400" dirty="0" smtClean="0"/>
              <a:t>statement, assembler allocates</a:t>
            </a:r>
            <a:r>
              <a:rPr lang="en-US" sz="2400" dirty="0" smtClean="0"/>
              <a:t> </a:t>
            </a:r>
            <a:r>
              <a:rPr lang="en-IN" sz="2400" dirty="0" smtClean="0"/>
              <a:t>memory to the literals of the literal pool.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400" dirty="0" smtClean="0"/>
              <a:t>Pool contains all literals used in the program since the start of the program or since the last LTORG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38234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sz="2800" b="1" u="sng" dirty="0" smtClean="0">
                <a:solidFill>
                  <a:srgbClr val="FFC000"/>
                </a:solidFill>
              </a:rPr>
              <a:t>NOTE s</a:t>
            </a:r>
            <a:r>
              <a:rPr lang="en-IN" sz="2800" b="1" dirty="0" smtClean="0">
                <a:solidFill>
                  <a:srgbClr val="FFC000"/>
                </a:solidFill>
              </a:rPr>
              <a:t>: </a:t>
            </a:r>
          </a:p>
          <a:p>
            <a:pPr marL="550862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800" b="1" dirty="0" smtClean="0">
                <a:solidFill>
                  <a:srgbClr val="FFC000"/>
                </a:solidFill>
              </a:rPr>
              <a:t>All references to literals are </a:t>
            </a:r>
            <a:r>
              <a:rPr lang="en-IN" sz="2800" b="1" u="sng" dirty="0" smtClean="0">
                <a:solidFill>
                  <a:srgbClr val="FFC000"/>
                </a:solidFill>
              </a:rPr>
              <a:t>forward references </a:t>
            </a:r>
            <a:r>
              <a:rPr lang="en-IN" sz="2800" b="1" dirty="0" smtClean="0">
                <a:solidFill>
                  <a:srgbClr val="FFC000"/>
                </a:solidFill>
              </a:rPr>
              <a:t>by definition.</a:t>
            </a:r>
          </a:p>
          <a:p>
            <a:pPr marL="550862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800" dirty="0" smtClean="0"/>
              <a:t>If a program does not use an LTORG statement, the assembler would enter all literals</a:t>
            </a:r>
            <a:r>
              <a:rPr lang="en-US" sz="2800" dirty="0" smtClean="0"/>
              <a:t> </a:t>
            </a:r>
            <a:r>
              <a:rPr lang="en-IN" sz="2800" dirty="0" smtClean="0"/>
              <a:t>used in the program into a </a:t>
            </a:r>
            <a:r>
              <a:rPr lang="en-IN" sz="2800" dirty="0" smtClean="0">
                <a:solidFill>
                  <a:srgbClr val="FFC000"/>
                </a:solidFill>
              </a:rPr>
              <a:t>single pool </a:t>
            </a:r>
            <a:r>
              <a:rPr lang="en-IN" sz="2800" dirty="0" smtClean="0"/>
              <a:t>and allocate memory to them </a:t>
            </a:r>
            <a:r>
              <a:rPr lang="en-IN" sz="2800" dirty="0" smtClean="0">
                <a:solidFill>
                  <a:srgbClr val="FFC000"/>
                </a:solidFill>
              </a:rPr>
              <a:t>after END</a:t>
            </a:r>
            <a:r>
              <a:rPr lang="en-IN" sz="2800" dirty="0" smtClean="0"/>
              <a:t> statement.</a:t>
            </a:r>
            <a:endParaRPr lang="en-US" sz="2800" dirty="0" smtClean="0"/>
          </a:p>
          <a:p>
            <a:pPr marL="550862" lvl="0" indent="-514350">
              <a:lnSpc>
                <a:spcPct val="150000"/>
              </a:lnSpc>
              <a:buFont typeface="+mj-lt"/>
              <a:buAutoNum type="arabicParenR"/>
            </a:pPr>
            <a:endParaRPr lang="en-US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51198"/>
          <a:stretch>
            <a:fillRect/>
          </a:stretch>
        </p:blipFill>
        <p:spPr bwMode="auto">
          <a:xfrm>
            <a:off x="-357222" y="571480"/>
            <a:ext cx="6341506" cy="264320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714348" y="2788729"/>
            <a:ext cx="2654054" cy="2116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=‘5’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2996952"/>
            <a:ext cx="2666576" cy="217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=‘1’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01618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4348" y="2571744"/>
            <a:ext cx="2666576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    LTORG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4348" y="857232"/>
            <a:ext cx="264320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MOVER       AREG,  =‘5’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4348" y="1714488"/>
            <a:ext cx="264320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ADD              CREG,  =‘1’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14942" y="785794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14942" y="1714488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 t="48802"/>
          <a:stretch>
            <a:fillRect/>
          </a:stretch>
        </p:blipFill>
        <p:spPr bwMode="auto">
          <a:xfrm>
            <a:off x="-357222" y="3286124"/>
            <a:ext cx="6341506" cy="277299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714379" y="5573729"/>
            <a:ext cx="2667059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=‘1’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4380" y="5359414"/>
            <a:ext cx="2666576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14974" y="3430588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4380" y="3430588"/>
            <a:ext cx="2714644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SUB            AREG,   =‘1’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3" cstate="print"/>
          <a:srcRect b="44402"/>
          <a:stretch>
            <a:fillRect/>
          </a:stretch>
        </p:blipFill>
        <p:spPr bwMode="auto">
          <a:xfrm>
            <a:off x="6286512" y="1709192"/>
            <a:ext cx="2714874" cy="164837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3" cstate="print"/>
          <a:srcRect t="53189"/>
          <a:stretch>
            <a:fillRect/>
          </a:stretch>
        </p:blipFill>
        <p:spPr bwMode="auto">
          <a:xfrm>
            <a:off x="6286282" y="3286124"/>
            <a:ext cx="2714874" cy="138785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6" name="TextBox 35"/>
          <p:cNvSpPr txBox="1"/>
          <p:nvPr/>
        </p:nvSpPr>
        <p:spPr>
          <a:xfrm>
            <a:off x="7858148" y="29167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8148" y="33454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219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8148" y="2428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211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571480"/>
            <a:ext cx="6341506" cy="541620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556792"/>
            <a:ext cx="2714874" cy="2964786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Rounded Rectangle 5"/>
          <p:cNvSpPr/>
          <p:nvPr/>
        </p:nvSpPr>
        <p:spPr>
          <a:xfrm>
            <a:off x="714348" y="2788729"/>
            <a:ext cx="2654054" cy="2116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=‘5’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2996952"/>
            <a:ext cx="2666576" cy="217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=‘1’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4347" y="5500703"/>
            <a:ext cx="2667059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=‘1’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9586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9586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9586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219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4348" y="5286388"/>
            <a:ext cx="2666576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    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4348" y="2571744"/>
            <a:ext cx="2666576" cy="2143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     LTORG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4348" y="857232"/>
            <a:ext cx="264320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MOVER       AREG,  =‘5’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4348" y="1714488"/>
            <a:ext cx="264320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 ADD              CREG,  =‘1’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14942" y="785794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14942" y="1714488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14942" y="3357562"/>
            <a:ext cx="500066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219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32" y="3284536"/>
            <a:ext cx="592932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14348" y="3357562"/>
            <a:ext cx="2714644" cy="214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  SUB            AREG,   =‘1’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-228600"/>
            <a:ext cx="8229600" cy="70866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The literals ='5' and ='1' are added to the literal pool in Statements 2 and 6, respectively.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first </a:t>
            </a:r>
            <a:r>
              <a:rPr lang="en-IN" sz="2400" b="1" dirty="0" smtClean="0">
                <a:solidFill>
                  <a:srgbClr val="00B0F0"/>
                </a:solidFill>
              </a:rPr>
              <a:t>LTORG</a:t>
            </a:r>
            <a:r>
              <a:rPr lang="en-IN" sz="2400" dirty="0" smtClean="0"/>
              <a:t> statement (Statement 13) allocates the addresses 211 and 212 to the values '5' and ‘1’.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 new literal pool is now started. The value 1 is put into this pool in Statement 15. This value is allocated the address 219 while processing the END statement.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literal </a:t>
            </a:r>
            <a:r>
              <a:rPr lang="en-IN" sz="2400" b="1" dirty="0" smtClean="0">
                <a:solidFill>
                  <a:srgbClr val="00B0F0"/>
                </a:solidFill>
              </a:rPr>
              <a:t>='1'</a:t>
            </a:r>
            <a:r>
              <a:rPr lang="en-IN" sz="2400" dirty="0" smtClean="0"/>
              <a:t> used in Statement 15 therefore refers to location 219 of the second pool of literals rather than location 212 of the first pool.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438" y="2786058"/>
            <a:ext cx="900115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-14478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Statement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581400"/>
            <a:ext cx="14478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Label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581400"/>
            <a:ext cx="19050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Opcode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581400"/>
            <a:ext cx="28194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Operand specification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3581400"/>
            <a:ext cx="22860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,  Operand Specification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311914"/>
            <a:ext cx="861060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AGAIN MULT BREG, TERM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553200" y="2057400"/>
            <a:ext cx="2362200" cy="1295400"/>
          </a:xfrm>
          <a:prstGeom prst="cloudCallou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Optional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61950" y="4972050"/>
            <a:ext cx="9906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228850" y="4972050"/>
            <a:ext cx="9906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68812" y="4598988"/>
            <a:ext cx="892175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781800" y="4267200"/>
            <a:ext cx="914400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76200" y="2057400"/>
            <a:ext cx="2362200" cy="1295400"/>
          </a:xfrm>
          <a:prstGeom prst="cloudCallou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325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solidFill>
                  <a:srgbClr val="FFC000"/>
                </a:solidFill>
              </a:rPr>
              <a:t>Design of Two-pass Assembler</a:t>
            </a:r>
            <a:r>
              <a:rPr lang="en-US" sz="3600" dirty="0" smtClean="0">
                <a:solidFill>
                  <a:srgbClr val="FFC000"/>
                </a:solidFill>
              </a:rPr>
              <a:t/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IN" sz="3600" b="1" i="1" dirty="0" smtClean="0"/>
              <a:t> or </a:t>
            </a:r>
            <a:r>
              <a:rPr lang="en-US" sz="3600" dirty="0" smtClean="0">
                <a:solidFill>
                  <a:srgbClr val="FFC000"/>
                </a:solidFill>
              </a:rPr>
              <a:t/>
            </a:r>
            <a:br>
              <a:rPr lang="en-US" sz="3600" dirty="0" smtClean="0">
                <a:solidFill>
                  <a:srgbClr val="FFC000"/>
                </a:solidFill>
              </a:rPr>
            </a:br>
            <a:r>
              <a:rPr lang="en-IN" sz="3600" b="1" dirty="0" smtClean="0">
                <a:solidFill>
                  <a:srgbClr val="FFC000"/>
                </a:solidFill>
              </a:rPr>
              <a:t>Data structures of assembler pass I </a:t>
            </a:r>
            <a:br>
              <a:rPr lang="en-IN" sz="3600" b="1" dirty="0" smtClean="0">
                <a:solidFill>
                  <a:srgbClr val="FFC000"/>
                </a:solidFill>
              </a:rPr>
            </a:br>
            <a:r>
              <a:rPr lang="en-IN" sz="3600" b="1" i="1" dirty="0" smtClean="0"/>
              <a:t> or</a:t>
            </a:r>
            <a:br>
              <a:rPr lang="en-IN" sz="3600" b="1" i="1" dirty="0" smtClean="0"/>
            </a:br>
            <a:r>
              <a:rPr lang="en-IN" sz="3600" b="1" dirty="0" smtClean="0">
                <a:solidFill>
                  <a:srgbClr val="FFC000"/>
                </a:solidFill>
              </a:rPr>
              <a:t> OPTAB, SYMTAB, LITTAB &amp; POOLTAB.</a:t>
            </a:r>
            <a:r>
              <a:rPr lang="en-US" sz="3600" dirty="0" smtClean="0">
                <a:solidFill>
                  <a:srgbClr val="FFC000"/>
                </a:solidFill>
              </a:rPr>
              <a:t/>
            </a:r>
            <a:br>
              <a:rPr lang="en-US" sz="3600" dirty="0" smtClean="0">
                <a:solidFill>
                  <a:srgbClr val="FFC000"/>
                </a:solidFill>
              </a:rPr>
            </a:br>
            <a:endParaRPr lang="en-US" sz="3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Pass -1 of the Assembler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40729809"/>
              </p:ext>
            </p:extLst>
          </p:nvPr>
        </p:nvGraphicFramePr>
        <p:xfrm>
          <a:off x="762000" y="1143000"/>
          <a:ext cx="8153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1. OPTAB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2133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Contains </a:t>
            </a:r>
          </a:p>
          <a:p>
            <a:pPr>
              <a:buNone/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1. mnemonic 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opcode</a:t>
            </a:r>
            <a:endParaRPr lang="en-US" sz="2400" dirty="0" smtClean="0"/>
          </a:p>
          <a:p>
            <a:pPr>
              <a:buNone/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2. class</a:t>
            </a:r>
            <a:r>
              <a:rPr lang="en-US" sz="2400" dirty="0" smtClean="0"/>
              <a:t> </a:t>
            </a:r>
          </a:p>
          <a:p>
            <a:pPr>
              <a:buNone/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3. mnemonic information</a:t>
            </a:r>
          </a:p>
          <a:p>
            <a:pPr>
              <a:buNone/>
              <a:defRPr/>
            </a:pPr>
            <a:endParaRPr lang="en-IN" sz="2400" dirty="0" smtClean="0"/>
          </a:p>
          <a:p>
            <a:pPr lvl="0"/>
            <a:r>
              <a:rPr lang="en-IN" sz="2400" dirty="0" smtClean="0"/>
              <a:t>The class field indicates whether the </a:t>
            </a:r>
            <a:r>
              <a:rPr lang="en-IN" sz="2400" dirty="0" err="1" smtClean="0"/>
              <a:t>opcode</a:t>
            </a:r>
            <a:r>
              <a:rPr lang="en-IN" sz="2400" dirty="0" smtClean="0"/>
              <a:t> belongs to an imperative statement (IS), a declaration statement (DS), or an assembler directive (AD).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If an imperative, the mnemonics info field contains the pair (machine code, instruction length), else it contains the id of a routine to handle the declaration or directive statement.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57600" y="1672952"/>
            <a:ext cx="20574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2.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5000" y="2511152"/>
            <a:ext cx="1143000" cy="8382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819400" y="2511152"/>
            <a:ext cx="838200" cy="685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3196952"/>
            <a:ext cx="2209800" cy="1600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</a:t>
            </a:r>
          </a:p>
          <a:p>
            <a:pPr algn="ctr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(Imperative)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362450" y="2949302"/>
            <a:ext cx="762000" cy="381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57600" y="3349352"/>
            <a:ext cx="2362200" cy="1447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DS</a:t>
            </a:r>
          </a:p>
          <a:p>
            <a:pPr algn="ctr">
              <a:defRPr/>
            </a:pPr>
            <a:r>
              <a:rPr lang="en-US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(Declarative)</a:t>
            </a:r>
          </a:p>
          <a:p>
            <a:pPr algn="ctr">
              <a:defRPr/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72200" y="3349352"/>
            <a:ext cx="2057400" cy="1447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CAF0A">
                    <a:lumMod val="60000"/>
                    <a:lumOff val="40000"/>
                  </a:srgbClr>
                </a:solidFill>
              </a:rPr>
              <a:t>(Assembler Directive)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4"/>
          <p:cNvGrpSpPr>
            <a:grpSpLocks/>
          </p:cNvGrpSpPr>
          <p:nvPr/>
        </p:nvGrpSpPr>
        <p:grpSpPr bwMode="auto">
          <a:xfrm>
            <a:off x="1676400" y="533400"/>
            <a:ext cx="6172200" cy="2133600"/>
            <a:chOff x="1066800" y="2895600"/>
            <a:chExt cx="69342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3429000" y="2895600"/>
              <a:ext cx="2057400" cy="838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2.Class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486282" y="3734765"/>
              <a:ext cx="1143216" cy="83683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0800000" flipV="1">
              <a:off x="2591683" y="3734765"/>
              <a:ext cx="836455" cy="68574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066800" y="4419600"/>
              <a:ext cx="2209800" cy="1600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4133947" y="4171650"/>
              <a:ext cx="762454" cy="3745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429000" y="4572000"/>
              <a:ext cx="2362200" cy="1447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DL</a:t>
              </a: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>
                <a:defRPr/>
              </a:pP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4572000"/>
              <a:ext cx="2057400" cy="1447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3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AD</a:t>
              </a:r>
            </a:p>
            <a:p>
              <a:pPr algn="ctr">
                <a:defRPr/>
              </a:pP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>
            <a:off x="2362200" y="2819400"/>
            <a:ext cx="457200" cy="6858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1000" y="3657600"/>
            <a:ext cx="50292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3. Mnemonic info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(Machine Opcode, Inst Length)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5867400" y="1752600"/>
            <a:ext cx="381000" cy="2362200"/>
          </a:xfrm>
          <a:prstGeom prst="leftBrace">
            <a:avLst>
              <a:gd name="adj1" fmla="val 8333"/>
              <a:gd name="adj2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283632">
            <a:off x="6107113" y="3116263"/>
            <a:ext cx="457200" cy="685800"/>
          </a:xfrm>
          <a:prstGeom prst="downArrow">
            <a:avLst>
              <a:gd name="adj1" fmla="val 50000"/>
              <a:gd name="adj2" fmla="val 53519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1200" y="3810000"/>
            <a:ext cx="2667000" cy="152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3. </a:t>
            </a:r>
            <a:r>
              <a:rPr lang="en-US" sz="2800" b="1" dirty="0">
                <a:solidFill>
                  <a:schemeClr val="tx1"/>
                </a:solidFill>
              </a:rPr>
              <a:t>Mnemonic info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 of a routine</a:t>
            </a:r>
          </a:p>
        </p:txBody>
      </p:sp>
      <p:pic>
        <p:nvPicPr>
          <p:cNvPr id="68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3314700" cy="10668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8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7850" y="5543550"/>
            <a:ext cx="2952750" cy="108585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p" animBg="1"/>
      <p:bldP spid="16" grpId="0" animBg="1"/>
      <p:bldP spid="17" grpId="0" animBg="1"/>
      <p:bldP spid="19" grpId="0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OPTAB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73299" y="2248592"/>
            <a:ext cx="3832302" cy="285680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40475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2. SYMTAB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898" y="1728192"/>
            <a:ext cx="8761582" cy="5805264"/>
          </a:xfrm>
        </p:spPr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/>
              <a:t>SYMTAB entry contains </a:t>
            </a:r>
            <a:r>
              <a:rPr lang="en-US" dirty="0" smtClean="0"/>
              <a:t>3 fields :</a:t>
            </a:r>
          </a:p>
          <a:p>
            <a:pPr marL="36512" lv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C000"/>
                </a:solidFill>
              </a:rPr>
              <a:t>1. symbol </a:t>
            </a:r>
            <a:r>
              <a:rPr lang="en-US" b="1" dirty="0">
                <a:solidFill>
                  <a:srgbClr val="FFC000"/>
                </a:solidFill>
              </a:rPr>
              <a:t>name, 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36512" lv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 2. field </a:t>
            </a:r>
            <a:r>
              <a:rPr lang="en-US" b="1" dirty="0">
                <a:solidFill>
                  <a:srgbClr val="FFC000"/>
                </a:solidFill>
              </a:rPr>
              <a:t>address </a:t>
            </a:r>
          </a:p>
          <a:p>
            <a:pPr marL="36512" lv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  3. length.</a:t>
            </a:r>
            <a:endParaRPr lang="en-US" b="1" dirty="0">
              <a:solidFill>
                <a:srgbClr val="FFC000"/>
              </a:solidFill>
            </a:endParaRPr>
          </a:p>
          <a:p>
            <a:pPr lvl="0"/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address, we </a:t>
            </a:r>
            <a:r>
              <a:rPr lang="en-US" dirty="0"/>
              <a:t>must fix the addresses of all program elements preceding it. This function is called memory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SYMTAB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818" y="1752600"/>
            <a:ext cx="3906981" cy="36576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37438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LITTAB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828800"/>
          </a:xfrm>
        </p:spPr>
        <p:txBody>
          <a:bodyPr/>
          <a:lstStyle/>
          <a:p>
            <a:pPr>
              <a:defRPr/>
            </a:pPr>
            <a:r>
              <a:rPr lang="en-US" dirty="0"/>
              <a:t>A table of literals used in the program.</a:t>
            </a:r>
          </a:p>
          <a:p>
            <a:pPr>
              <a:defRPr/>
            </a:pPr>
            <a:r>
              <a:rPr lang="en-US" dirty="0" smtClean="0"/>
              <a:t>Contains two fields.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Literal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 2. Address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429000"/>
            <a:ext cx="2714874" cy="2964786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5254280" cy="29718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38921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POOLTAB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0898" y="1052736"/>
            <a:ext cx="8761582" cy="5805264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Awareness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different literal pools is maintained using table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POOLTAB.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the literal number of the starting literal of each literal </a:t>
            </a:r>
            <a:r>
              <a:rPr lang="en-US" sz="3200" b="1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pool.</a:t>
            </a:r>
            <a:endParaRPr lang="en-US" sz="3200" b="1" dirty="0" smtClean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stage, the current literal pool is the last pool in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LITTAB.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encountering an LTORG statement (or the END statement), literals in the current pool are allocated addresses starting with the current value in LC and LC is appropriately incremented.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12" indent="0"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848600" cy="1143000"/>
          </a:xfrm>
        </p:spPr>
        <p:txBody>
          <a:bodyPr/>
          <a:lstStyle/>
          <a:p>
            <a:r>
              <a:rPr lang="en-US" dirty="0" smtClean="0"/>
              <a:t>A simple assembly language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362200"/>
          <a:ext cx="7620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4876800" y="990600"/>
            <a:ext cx="2590800" cy="1219200"/>
          </a:xfrm>
          <a:prstGeom prst="cloudCallout">
            <a:avLst>
              <a:gd name="adj1" fmla="val 33904"/>
              <a:gd name="adj2" fmla="val 66264"/>
            </a:avLst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2060"/>
                </a:solidFill>
              </a:rPr>
              <a:t>                            I am always a register..!!!</a:t>
            </a:r>
          </a:p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124200" y="5410200"/>
            <a:ext cx="2590800" cy="1219200"/>
          </a:xfrm>
          <a:prstGeom prst="cloudCallout">
            <a:avLst>
              <a:gd name="adj1" fmla="val 66375"/>
              <a:gd name="adj2" fmla="val -35736"/>
            </a:avLst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2060"/>
                </a:solidFill>
              </a:rPr>
              <a:t>                            I am always a symbolic name..!!!..!!!</a:t>
            </a:r>
          </a:p>
          <a:p>
            <a:pPr algn="ctr"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POOLTAB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523789" cy="47244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46007"/>
          <a:stretch>
            <a:fillRect/>
          </a:stretch>
        </p:blipFill>
        <p:spPr bwMode="auto">
          <a:xfrm>
            <a:off x="5181600" y="1447800"/>
            <a:ext cx="1828800" cy="1481134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b="64549"/>
          <a:stretch>
            <a:fillRect/>
          </a:stretch>
        </p:blipFill>
        <p:spPr bwMode="auto">
          <a:xfrm>
            <a:off x="7315200" y="1447800"/>
            <a:ext cx="1524000" cy="98106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00034" y="3784602"/>
            <a:ext cx="435771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t="54688"/>
          <a:stretch>
            <a:fillRect/>
          </a:stretch>
        </p:blipFill>
        <p:spPr bwMode="auto">
          <a:xfrm>
            <a:off x="5172092" y="2971816"/>
            <a:ext cx="1828800" cy="124300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t="36139"/>
          <a:stretch>
            <a:fillRect/>
          </a:stretch>
        </p:blipFill>
        <p:spPr bwMode="auto">
          <a:xfrm>
            <a:off x="7334280" y="2500306"/>
            <a:ext cx="1524000" cy="176729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4276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POOLTAB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523789" cy="47244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447800"/>
            <a:ext cx="1828800" cy="2743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447800"/>
            <a:ext cx="1524000" cy="276742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="" xmlns:p14="http://schemas.microsoft.com/office/powerpoint/2010/main" val="24276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C000"/>
                </a:solidFill>
              </a:rPr>
              <a:t>Intermediate Code</a:t>
            </a:r>
            <a:endParaRPr lang="en-US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67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Format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0933" y="2286000"/>
            <a:ext cx="7315200" cy="2645600"/>
            <a:chOff x="1066800" y="2145886"/>
            <a:chExt cx="8218311" cy="3873914"/>
          </a:xfrm>
        </p:grpSpPr>
        <p:sp>
          <p:nvSpPr>
            <p:cNvPr id="5" name="Rounded Rectangle 4"/>
            <p:cNvSpPr/>
            <p:nvPr/>
          </p:nvSpPr>
          <p:spPr>
            <a:xfrm>
              <a:off x="3499833" y="2145886"/>
              <a:ext cx="3373496" cy="15621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smtClean="0">
                  <a:solidFill>
                    <a:schemeClr val="tx1"/>
                  </a:solidFill>
                </a:rPr>
                <a:t>Intermediate Code Format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1" idx="0"/>
            </p:cNvCxnSpPr>
            <p:nvPr/>
          </p:nvCxnSpPr>
          <p:spPr>
            <a:xfrm>
              <a:off x="6873329" y="3707986"/>
              <a:ext cx="741026" cy="864013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" idx="0"/>
            </p:cNvCxnSpPr>
            <p:nvPr/>
          </p:nvCxnSpPr>
          <p:spPr>
            <a:xfrm flipH="1">
              <a:off x="2864556" y="3707986"/>
              <a:ext cx="635278" cy="71161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66800" y="4419599"/>
              <a:ext cx="3595511" cy="160020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Variant</a:t>
              </a:r>
              <a:r>
                <a:rPr lang="en-US" sz="4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dobe Caslon Pro Bold" pitchFamily="18" charset="0"/>
                </a:rPr>
                <a:t>I</a:t>
              </a: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Caslon Pro Bold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943600" y="4571999"/>
              <a:ext cx="3341511" cy="144780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Variant </a:t>
              </a:r>
              <a:r>
                <a:rPr 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dobe Caslon Pro Bold" pitchFamily="18" charset="0"/>
                </a:rPr>
                <a:t>II</a:t>
              </a:r>
              <a:endPara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Caslon Pro Bold" pitchFamily="18" charset="0"/>
              </a:endParaRPr>
            </a:p>
            <a:p>
              <a:pPr algn="ctr">
                <a:defRPr/>
              </a:pP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1735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826170276"/>
              </p:ext>
            </p:extLst>
          </p:nvPr>
        </p:nvGraphicFramePr>
        <p:xfrm>
          <a:off x="1066800" y="-76200"/>
          <a:ext cx="7162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4648200" cy="609600"/>
          </a:xfrm>
        </p:spPr>
        <p:txBody>
          <a:bodyPr/>
          <a:lstStyle/>
          <a:p>
            <a:pPr marL="36512" indent="0">
              <a:buNone/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(Statement Class, Code)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2133600"/>
            <a:ext cx="3352800" cy="42672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4876800"/>
            <a:ext cx="2590800" cy="15240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2133600"/>
            <a:ext cx="2590800" cy="25908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 bwMode="auto">
          <a:xfrm>
            <a:off x="4300537" y="914400"/>
            <a:ext cx="0" cy="4572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68171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IS</a:t>
            </a:r>
            <a:endParaRPr lang="en-IN" b="1" dirty="0">
              <a:solidFill>
                <a:srgbClr val="FFC000"/>
              </a:solidFill>
            </a:endParaRPr>
          </a:p>
        </p:txBody>
      </p:sp>
      <p:cxnSp>
        <p:nvCxnSpPr>
          <p:cNvPr id="16" name="Shape 15"/>
          <p:cNvCxnSpPr>
            <a:stCxn id="14" idx="0"/>
          </p:cNvCxnSpPr>
          <p:nvPr/>
        </p:nvCxnSpPr>
        <p:spPr>
          <a:xfrm rot="5400000" flipH="1" flipV="1">
            <a:off x="820164" y="2787400"/>
            <a:ext cx="681343" cy="110728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8214" y="5143512"/>
            <a:ext cx="78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DL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8214" y="2857496"/>
            <a:ext cx="71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AD</a:t>
            </a:r>
            <a:endParaRPr lang="en-IN" b="1" dirty="0">
              <a:solidFill>
                <a:srgbClr val="FFC000"/>
              </a:solidFill>
            </a:endParaRPr>
          </a:p>
        </p:txBody>
      </p:sp>
      <p:cxnSp>
        <p:nvCxnSpPr>
          <p:cNvPr id="20" name="Curved Connector 19"/>
          <p:cNvCxnSpPr>
            <a:stCxn id="18" idx="0"/>
          </p:cNvCxnSpPr>
          <p:nvPr/>
        </p:nvCxnSpPr>
        <p:spPr>
          <a:xfrm rot="16200000" flipV="1">
            <a:off x="8215330" y="2357438"/>
            <a:ext cx="285752" cy="71436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7" idx="2"/>
          </p:cNvCxnSpPr>
          <p:nvPr/>
        </p:nvCxnSpPr>
        <p:spPr>
          <a:xfrm rot="5400000">
            <a:off x="8178271" y="5499369"/>
            <a:ext cx="467029" cy="67864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86300" y="1600200"/>
            <a:ext cx="4457700" cy="838200"/>
          </a:xfrm>
        </p:spPr>
        <p:txBody>
          <a:bodyPr/>
          <a:lstStyle/>
          <a:p>
            <a:pPr marL="36512" indent="0">
              <a:buNone/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(Operand Class, Code)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2362200"/>
            <a:ext cx="20574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3200400"/>
            <a:ext cx="1143000" cy="8382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971800" y="3200400"/>
            <a:ext cx="838200" cy="685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47800" y="3886200"/>
            <a:ext cx="2209800" cy="1600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(Constant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Ex. 200</a:t>
            </a:r>
            <a:endParaRPr lang="en-US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514850" y="3638550"/>
            <a:ext cx="762000" cy="381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4038600"/>
            <a:ext cx="2362200" cy="1447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</a:p>
          <a:p>
            <a:pPr algn="ctr">
              <a:defRPr/>
            </a:pPr>
            <a:r>
              <a:rPr lang="en-US" b="1" dirty="0">
                <a:solidFill>
                  <a:srgbClr val="CCAF0A">
                    <a:lumMod val="60000"/>
                    <a:lumOff val="40000"/>
                  </a:srgbClr>
                </a:solidFill>
              </a:rPr>
              <a:t>(Literal</a:t>
            </a:r>
            <a:r>
              <a:rPr lang="en-US" b="1" dirty="0" smtClean="0">
                <a:solidFill>
                  <a:srgbClr val="CCAF0A">
                    <a:lumMod val="60000"/>
                    <a:lumOff val="40000"/>
                  </a:srgbClr>
                </a:solidFill>
              </a:rPr>
              <a:t>)</a:t>
            </a:r>
          </a:p>
          <a:p>
            <a:pPr algn="ctr">
              <a:defRPr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Ex. 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‘1’</a:t>
            </a:r>
            <a:endParaRPr lang="en-US" b="1" dirty="0">
              <a:solidFill>
                <a:srgbClr val="CCAF0A">
                  <a:lumMod val="60000"/>
                  <a:lumOff val="40000"/>
                </a:srgbClr>
              </a:solidFill>
            </a:endParaRPr>
          </a:p>
          <a:p>
            <a:pPr algn="ctr">
              <a:defRPr/>
            </a:pP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24600" y="4038600"/>
            <a:ext cx="2057400" cy="1447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(symbol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65000"/>
                  </a:schemeClr>
                </a:solidFill>
              </a:rPr>
              <a:t>Ex. </a:t>
            </a:r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</a:rPr>
              <a:t>ONE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3533666031"/>
              </p:ext>
            </p:extLst>
          </p:nvPr>
        </p:nvGraphicFramePr>
        <p:xfrm>
          <a:off x="1371600" y="228600"/>
          <a:ext cx="7162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6934200" y="1219200"/>
            <a:ext cx="0" cy="4572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to convert to Variant – I?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6844"/>
            <a:ext cx="8382000" cy="4876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C000"/>
                </a:solidFill>
              </a:rPr>
              <a:t>Opcode</a:t>
            </a:r>
            <a:r>
              <a:rPr lang="en-US" sz="1600" dirty="0" smtClean="0"/>
              <a:t> is converted to (Statement Class, Code)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FFC000"/>
                </a:solidFill>
              </a:rPr>
              <a:t>First operand </a:t>
            </a:r>
            <a:r>
              <a:rPr lang="en-US" sz="1600" dirty="0" smtClean="0"/>
              <a:t>is represented by a single digit no. </a:t>
            </a:r>
            <a:r>
              <a:rPr lang="en-US" sz="1600" dirty="0"/>
              <a:t>w</a:t>
            </a:r>
            <a:r>
              <a:rPr lang="en-US" sz="1600" dirty="0" smtClean="0"/>
              <a:t>hich is a code </a:t>
            </a:r>
          </a:p>
          <a:p>
            <a:pPr marL="36512" indent="0">
              <a:buNone/>
              <a:defRPr/>
            </a:pPr>
            <a:r>
              <a:rPr lang="en-US" sz="1600" dirty="0" smtClean="0"/>
              <a:t>       for a register (1-4 for AREG - DREG)</a:t>
            </a:r>
          </a:p>
          <a:p>
            <a:pPr marL="36512" indent="0">
              <a:buNone/>
              <a:defRPr/>
            </a:pPr>
            <a:r>
              <a:rPr lang="en-US" sz="1600" dirty="0"/>
              <a:t>	or</a:t>
            </a:r>
          </a:p>
          <a:p>
            <a:pPr marL="36512" indent="0">
              <a:buNone/>
              <a:defRPr/>
            </a:pPr>
            <a:r>
              <a:rPr lang="en-US" sz="1600" dirty="0"/>
              <a:t>     </a:t>
            </a:r>
            <a:r>
              <a:rPr lang="en-US" sz="1600" dirty="0" smtClean="0"/>
              <a:t> Condition </a:t>
            </a:r>
            <a:r>
              <a:rPr lang="en-US" sz="1600" dirty="0"/>
              <a:t>Code itself (1-6 for LT- - ANY) </a:t>
            </a:r>
          </a:p>
          <a:p>
            <a:pPr marL="36512" indent="0"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b="1" dirty="0" smtClean="0">
                <a:solidFill>
                  <a:srgbClr val="FFC000"/>
                </a:solidFill>
              </a:rPr>
              <a:t>Second operand</a:t>
            </a:r>
            <a:r>
              <a:rPr lang="en-US" sz="1600" dirty="0" smtClean="0"/>
              <a:t>, which is a memory operand, is represented by a pair of the form </a:t>
            </a:r>
          </a:p>
          <a:p>
            <a:pPr marL="36512" indent="0">
              <a:buNone/>
              <a:defRPr/>
            </a:pPr>
            <a:r>
              <a:rPr lang="en-US" sz="1600" dirty="0" smtClean="0"/>
              <a:t>       (Operand Class, Code)</a:t>
            </a:r>
          </a:p>
          <a:p>
            <a:pPr marL="36512" indent="0">
              <a:buNone/>
              <a:defRPr/>
            </a:pPr>
            <a:endParaRPr lang="en-US" sz="1600" dirty="0" smtClean="0"/>
          </a:p>
          <a:p>
            <a:pPr marL="36512" indent="0"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C – Constants		Ex .  START  200           	     (AD, 01)  (C , 200)</a:t>
            </a:r>
          </a:p>
          <a:p>
            <a:pPr>
              <a:defRPr/>
            </a:pPr>
            <a:r>
              <a:rPr lang="en-US" sz="1600" dirty="0" smtClean="0"/>
              <a:t>L  -  Literals		</a:t>
            </a:r>
            <a:r>
              <a:rPr lang="en-US" sz="1600" dirty="0"/>
              <a:t>Ex .  SUB      AREG, =‘1’              (IS , 02)   (L, 01</a:t>
            </a:r>
            <a:r>
              <a:rPr lang="en-US" sz="1600" dirty="0" smtClean="0"/>
              <a:t>)</a:t>
            </a:r>
          </a:p>
          <a:p>
            <a:pPr>
              <a:defRPr/>
            </a:pPr>
            <a:r>
              <a:rPr lang="en-US" sz="1600" dirty="0"/>
              <a:t>S  -  Symbols	</a:t>
            </a:r>
            <a:r>
              <a:rPr lang="en-US" sz="1600" dirty="0" smtClean="0"/>
              <a:t>	Ex </a:t>
            </a:r>
            <a:r>
              <a:rPr lang="en-US" sz="1600" dirty="0"/>
              <a:t>.  </a:t>
            </a:r>
            <a:r>
              <a:rPr lang="en-US" sz="1600" dirty="0" smtClean="0"/>
              <a:t>READ    A           	     (IS , 09)  (S, 01)	</a:t>
            </a:r>
          </a:p>
          <a:p>
            <a:pPr marL="36512" indent="0">
              <a:buNone/>
              <a:defRPr/>
            </a:pPr>
            <a:r>
              <a:rPr lang="en-US" sz="1600" dirty="0" smtClean="0"/>
              <a:t> </a:t>
            </a:r>
          </a:p>
          <a:p>
            <a:pPr marL="36512" indent="0">
              <a:buNone/>
              <a:defRPr/>
            </a:pPr>
            <a:r>
              <a:rPr lang="en-US" sz="1600" dirty="0" smtClean="0"/>
              <a:t>		Code contains ordinal no. of operand’s entry in LITTAB and SYMTAB</a:t>
            </a:r>
            <a:endParaRPr lang="en-US" sz="1600" dirty="0"/>
          </a:p>
          <a:p>
            <a:pPr marL="36512" indent="0">
              <a:buNone/>
              <a:defRPr/>
            </a:pPr>
            <a:r>
              <a:rPr lang="en-US" sz="1600" dirty="0" smtClean="0"/>
              <a:t>		So, It is written as sequential no. for both.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524000" y="376238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5000" y="4357694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2362200" y="4500570"/>
            <a:ext cx="152400" cy="533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495550" y="4957772"/>
            <a:ext cx="571500" cy="228600"/>
          </a:xfrm>
          <a:prstGeom prst="bentConnector3">
            <a:avLst>
              <a:gd name="adj1" fmla="val 93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4662494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0" y="4967294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598073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to convert to Variant – I?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6844"/>
            <a:ext cx="8382000" cy="4876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Opcode</a:t>
            </a:r>
            <a:r>
              <a:rPr lang="en-US" sz="2400" dirty="0" smtClean="0"/>
              <a:t> is converted to (Statement Class, Code)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First operand </a:t>
            </a:r>
            <a:r>
              <a:rPr lang="en-US" sz="2400" dirty="0" smtClean="0"/>
              <a:t>is represented by a single digit no. </a:t>
            </a:r>
            <a:r>
              <a:rPr lang="en-US" sz="2400" dirty="0"/>
              <a:t>w</a:t>
            </a:r>
            <a:r>
              <a:rPr lang="en-US" sz="2400" dirty="0" smtClean="0"/>
              <a:t>hich is a code 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r>
              <a:rPr lang="en-US" sz="2400" dirty="0" smtClean="0"/>
              <a:t>       for a register (1-4 for AREG - DREG)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r>
              <a:rPr lang="en-US" sz="2400" dirty="0"/>
              <a:t>	or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r>
              <a:rPr lang="en-US" sz="2400" dirty="0"/>
              <a:t>     </a:t>
            </a:r>
            <a:r>
              <a:rPr lang="en-US" sz="2400" dirty="0" smtClean="0"/>
              <a:t> Condition </a:t>
            </a:r>
            <a:r>
              <a:rPr lang="en-US" sz="2400" dirty="0"/>
              <a:t>Code itself (1-6 for LT- - ANY) </a:t>
            </a:r>
          </a:p>
          <a:p>
            <a:pPr marL="36512" indent="0">
              <a:lnSpc>
                <a:spcPct val="150000"/>
              </a:lnSpc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74598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to convert to Variant – I?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266844"/>
            <a:ext cx="8839200" cy="4876800"/>
          </a:xfrm>
        </p:spPr>
        <p:txBody>
          <a:bodyPr/>
          <a:lstStyle/>
          <a:p>
            <a:pPr marL="36512" indent="0"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b="1" dirty="0" smtClean="0">
                <a:solidFill>
                  <a:srgbClr val="FFC000"/>
                </a:solidFill>
              </a:rPr>
              <a:t>Second operand</a:t>
            </a:r>
            <a:r>
              <a:rPr lang="en-US" sz="2000" dirty="0" smtClean="0"/>
              <a:t>, which is a memory operand, is represented by a pair of the form </a:t>
            </a:r>
          </a:p>
          <a:p>
            <a:pPr marL="36512" indent="0">
              <a:buNone/>
              <a:defRPr/>
            </a:pPr>
            <a:r>
              <a:rPr lang="en-US" sz="2000" dirty="0" smtClean="0"/>
              <a:t>       (Operand Class, Code)</a:t>
            </a:r>
          </a:p>
          <a:p>
            <a:pPr marL="36512" indent="0">
              <a:buNone/>
              <a:defRPr/>
            </a:pPr>
            <a:endParaRPr lang="en-US" sz="2000" dirty="0" smtClean="0"/>
          </a:p>
          <a:p>
            <a:pPr marL="36512" indent="0"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C – Constants    </a:t>
            </a:r>
            <a:r>
              <a:rPr lang="en-US" sz="2000" dirty="0" smtClean="0">
                <a:solidFill>
                  <a:srgbClr val="FFC000"/>
                </a:solidFill>
              </a:rPr>
              <a:t>Ex .  START  200           </a:t>
            </a:r>
            <a:r>
              <a:rPr lang="en-US" sz="2000" dirty="0" smtClean="0"/>
              <a:t>	  (AD, 01)  (C , 200)</a:t>
            </a:r>
          </a:p>
          <a:p>
            <a:pPr>
              <a:defRPr/>
            </a:pPr>
            <a:r>
              <a:rPr lang="en-US" sz="2000" dirty="0" smtClean="0"/>
              <a:t>L  -  Literals	       </a:t>
            </a:r>
            <a:r>
              <a:rPr lang="en-US" sz="2000" dirty="0" smtClean="0">
                <a:solidFill>
                  <a:srgbClr val="FFC000"/>
                </a:solidFill>
              </a:rPr>
              <a:t>Ex </a:t>
            </a:r>
            <a:r>
              <a:rPr lang="en-US" sz="2000" dirty="0">
                <a:solidFill>
                  <a:srgbClr val="FFC000"/>
                </a:solidFill>
              </a:rPr>
              <a:t>.  SUB      AREG, =‘1’        </a:t>
            </a:r>
            <a:r>
              <a:rPr lang="en-US" sz="2000" dirty="0" smtClean="0"/>
              <a:t>(</a:t>
            </a:r>
            <a:r>
              <a:rPr lang="en-US" sz="2000" dirty="0"/>
              <a:t>IS , 02)   </a:t>
            </a:r>
            <a:r>
              <a:rPr lang="en-US" sz="2000" dirty="0" smtClean="0"/>
              <a:t>(1) (L</a:t>
            </a:r>
            <a:r>
              <a:rPr lang="en-US" sz="2000" dirty="0"/>
              <a:t>, 01</a:t>
            </a:r>
            <a:r>
              <a:rPr lang="en-US" sz="2000" dirty="0" smtClean="0"/>
              <a:t>)</a:t>
            </a:r>
          </a:p>
          <a:p>
            <a:pPr>
              <a:defRPr/>
            </a:pPr>
            <a:r>
              <a:rPr lang="en-US" sz="2000" dirty="0"/>
              <a:t>S  -  </a:t>
            </a:r>
            <a:r>
              <a:rPr lang="en-US" sz="2000" dirty="0" smtClean="0"/>
              <a:t>Symbols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C000"/>
                </a:solidFill>
              </a:rPr>
              <a:t>Ex </a:t>
            </a:r>
            <a:r>
              <a:rPr lang="en-US" sz="2000" dirty="0">
                <a:solidFill>
                  <a:srgbClr val="FFC000"/>
                </a:solidFill>
              </a:rPr>
              <a:t>.  </a:t>
            </a:r>
            <a:r>
              <a:rPr lang="en-US" sz="2000" dirty="0" smtClean="0">
                <a:solidFill>
                  <a:srgbClr val="FFC000"/>
                </a:solidFill>
              </a:rPr>
              <a:t>READ    A           </a:t>
            </a:r>
            <a:r>
              <a:rPr lang="en-US" sz="2000" dirty="0" smtClean="0"/>
              <a:t>	  (IS , 09)  (S, 01)	</a:t>
            </a:r>
          </a:p>
          <a:p>
            <a:pPr marL="36512" indent="0">
              <a:buNone/>
              <a:defRPr/>
            </a:pPr>
            <a:r>
              <a:rPr lang="en-US" sz="2000" dirty="0" smtClean="0"/>
              <a:t> </a:t>
            </a:r>
          </a:p>
          <a:p>
            <a:pPr marL="36512" indent="0">
              <a:buNone/>
              <a:defRPr/>
            </a:pPr>
            <a:r>
              <a:rPr lang="en-US" sz="2000" dirty="0" smtClean="0"/>
              <a:t>   </a:t>
            </a:r>
          </a:p>
          <a:p>
            <a:pPr marL="36512" indent="0">
              <a:buNone/>
              <a:defRPr/>
            </a:pPr>
            <a:r>
              <a:rPr lang="en-US" sz="2000" dirty="0" smtClean="0"/>
              <a:t>    Code contains ordinal no. of operand’s entry in LITTAB and SYMTAB</a:t>
            </a:r>
          </a:p>
          <a:p>
            <a:pPr marL="36512" indent="0">
              <a:buNone/>
              <a:defRPr/>
            </a:pPr>
            <a:endParaRPr lang="en-US" sz="2000" dirty="0"/>
          </a:p>
          <a:p>
            <a:pPr marL="36512" indent="0">
              <a:buNone/>
              <a:defRPr/>
            </a:pPr>
            <a:r>
              <a:rPr lang="en-US" sz="2000" dirty="0" smtClean="0"/>
              <a:t>    So, It is written as sequential no. for both.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352528" y="286225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91132" y="3605218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2062146" y="3929066"/>
            <a:ext cx="152400" cy="533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91132" y="4000504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91132" y="4357694"/>
            <a:ext cx="381000" cy="0"/>
          </a:xfrm>
          <a:prstGeom prst="straightConnector1">
            <a:avLst/>
          </a:prstGeom>
          <a:ln w="19050">
            <a:solidFill>
              <a:srgbClr val="219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928795" y="4500570"/>
            <a:ext cx="714380" cy="142876"/>
          </a:xfrm>
          <a:prstGeom prst="bentConnector3">
            <a:avLst>
              <a:gd name="adj1" fmla="val -79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598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– Variant </a:t>
            </a:r>
            <a:r>
              <a:rPr lang="en-US" dirty="0" smtClean="0">
                <a:latin typeface="Adobe Caslon Pro Bold" pitchFamily="18" charset="0"/>
              </a:rPr>
              <a:t>I</a:t>
            </a:r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98562" y="2190768"/>
            <a:ext cx="6878638" cy="3810000"/>
          </a:xfr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295400" y="144780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sz="2000" u="sng" dirty="0" smtClean="0"/>
              <a:t>Assembly Language Code</a:t>
            </a:r>
            <a:r>
              <a:rPr lang="en-US" sz="2000" dirty="0" smtClean="0"/>
              <a:t> 		</a:t>
            </a:r>
            <a:r>
              <a:rPr lang="en-US" sz="2000" u="sng" dirty="0" smtClean="0"/>
              <a:t>Variant I</a:t>
            </a:r>
            <a:endParaRPr lang="en-US" sz="2000" u="sng" dirty="0" smtClean="0">
              <a:latin typeface="Adobe Caslon Pro Bold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05400" y="2133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57818" y="5357826"/>
            <a:ext cx="10001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(AD,05)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9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9865</TotalTime>
  <Words>3506</Words>
  <Application>Microsoft Office PowerPoint</Application>
  <PresentationFormat>On-screen Show (4:3)</PresentationFormat>
  <Paragraphs>957</Paragraphs>
  <Slides>108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Technic</vt:lpstr>
      <vt:lpstr>CHAPTER 3  ASSEMBLERs    From D. M. Dhamdhere</vt:lpstr>
      <vt:lpstr>Assembly language </vt:lpstr>
      <vt:lpstr>Elements of Assembly Language Programming</vt:lpstr>
      <vt:lpstr>Elements of Assembly Language Programming</vt:lpstr>
      <vt:lpstr>Elements of Assembly Language Programming</vt:lpstr>
      <vt:lpstr>Elements of Assembly Language Programming</vt:lpstr>
      <vt:lpstr>Slide 7</vt:lpstr>
      <vt:lpstr>Statement Format</vt:lpstr>
      <vt:lpstr>A simple assembly language</vt:lpstr>
      <vt:lpstr>&lt;operand specification&gt; syntax</vt:lpstr>
      <vt:lpstr>&lt;operand specification&gt; syntax</vt:lpstr>
      <vt:lpstr>MOVER and MOVEM</vt:lpstr>
      <vt:lpstr>Summary of Elements of assembly language</vt:lpstr>
      <vt:lpstr>Operand specification</vt:lpstr>
      <vt:lpstr>Mnemonic Operation Codes</vt:lpstr>
      <vt:lpstr>Syntax for BC</vt:lpstr>
      <vt:lpstr>Machine instruction format and example</vt:lpstr>
      <vt:lpstr>Slide 18</vt:lpstr>
      <vt:lpstr>Slide 19</vt:lpstr>
      <vt:lpstr>Assembly language statements</vt:lpstr>
      <vt:lpstr>1. Imperative statement</vt:lpstr>
      <vt:lpstr>2.  Declaration statement </vt:lpstr>
      <vt:lpstr>Slide 23</vt:lpstr>
      <vt:lpstr>Declaration Statements Summary</vt:lpstr>
      <vt:lpstr>Does DC really create constants?</vt:lpstr>
      <vt:lpstr>Similarities with the implementation of constants in HLL</vt:lpstr>
      <vt:lpstr>1. Constant as immediate operand</vt:lpstr>
      <vt:lpstr>2. Constant as Literal</vt:lpstr>
      <vt:lpstr>2. Literal</vt:lpstr>
      <vt:lpstr>3.  Assembler Directive</vt:lpstr>
      <vt:lpstr>Slide 31</vt:lpstr>
      <vt:lpstr>Slide 32</vt:lpstr>
      <vt:lpstr>Slide 33</vt:lpstr>
      <vt:lpstr>Slide 34</vt:lpstr>
      <vt:lpstr>Slide 35</vt:lpstr>
      <vt:lpstr>  Design of Assembler   or   Analysis and synthesis phases of an assembler</vt:lpstr>
      <vt:lpstr>Design Specification of assembler</vt:lpstr>
      <vt:lpstr>Two phases of assembler</vt:lpstr>
      <vt:lpstr>Slide 39</vt:lpstr>
      <vt:lpstr>1. Analysis phase </vt:lpstr>
      <vt:lpstr>Tasks of analysis phase</vt:lpstr>
      <vt:lpstr>2. Synthesis Phase</vt:lpstr>
      <vt:lpstr>Slide 43</vt:lpstr>
      <vt:lpstr>Data structure used by Synthesis phase..</vt:lpstr>
      <vt:lpstr>Tasks of Synthesis phase</vt:lpstr>
      <vt:lpstr>Types of Assembler   or    single pass and two pass assembler.</vt:lpstr>
      <vt:lpstr>Pass structure of Assembler or Types of Assembler </vt:lpstr>
      <vt:lpstr>Slide 48</vt:lpstr>
      <vt:lpstr>Slide 49</vt:lpstr>
      <vt:lpstr>Slide 50</vt:lpstr>
      <vt:lpstr>1)  Two Pass Assembler</vt:lpstr>
      <vt:lpstr>Slide 52</vt:lpstr>
      <vt:lpstr>Design of a two pass assembler</vt:lpstr>
      <vt:lpstr>2nd Pass</vt:lpstr>
      <vt:lpstr>Slide 55</vt:lpstr>
      <vt:lpstr>2)  One Pass Assembler</vt:lpstr>
      <vt:lpstr>Slide 57</vt:lpstr>
      <vt:lpstr>Slide 58</vt:lpstr>
      <vt:lpstr>Back patching</vt:lpstr>
      <vt:lpstr>Slide 60</vt:lpstr>
      <vt:lpstr>Back patching</vt:lpstr>
      <vt:lpstr>After the END statement is processed…</vt:lpstr>
      <vt:lpstr>Back patching</vt:lpstr>
      <vt:lpstr>Back patching</vt:lpstr>
      <vt:lpstr>Advanced Assembler Directives</vt:lpstr>
      <vt:lpstr>Advanced Assembler Directives</vt:lpstr>
      <vt:lpstr>1. ORIGIN</vt:lpstr>
      <vt:lpstr>Slide 68</vt:lpstr>
      <vt:lpstr>Slide 69</vt:lpstr>
      <vt:lpstr>Slide 70</vt:lpstr>
      <vt:lpstr>2. EQU</vt:lpstr>
      <vt:lpstr>Slide 72</vt:lpstr>
      <vt:lpstr>Slide 73</vt:lpstr>
      <vt:lpstr>3. LTORG</vt:lpstr>
      <vt:lpstr>Q. Where should the assembler place the word corresponding to the literal?</vt:lpstr>
      <vt:lpstr>Slide 76</vt:lpstr>
      <vt:lpstr>Slide 77</vt:lpstr>
      <vt:lpstr>Slide 78</vt:lpstr>
      <vt:lpstr>Slide 79</vt:lpstr>
      <vt:lpstr>Design of Two-pass Assembler  or  Data structures of assembler pass I   or  OPTAB, SYMTAB, LITTAB &amp; POOLTAB. </vt:lpstr>
      <vt:lpstr>Pass -1 of the Assembler</vt:lpstr>
      <vt:lpstr>1. OPTAB</vt:lpstr>
      <vt:lpstr>Slide 83</vt:lpstr>
      <vt:lpstr>Slide 84</vt:lpstr>
      <vt:lpstr>OPTAB</vt:lpstr>
      <vt:lpstr>2. SYMTAB</vt:lpstr>
      <vt:lpstr>SYMTAB</vt:lpstr>
      <vt:lpstr>LITTAB</vt:lpstr>
      <vt:lpstr>POOLTAB</vt:lpstr>
      <vt:lpstr>POOLTAB</vt:lpstr>
      <vt:lpstr>POOLTAB</vt:lpstr>
      <vt:lpstr>Intermediate Code</vt:lpstr>
      <vt:lpstr>Intermediate Code Format</vt:lpstr>
      <vt:lpstr>Slide 94</vt:lpstr>
      <vt:lpstr>Slide 95</vt:lpstr>
      <vt:lpstr>How to convert to Variant – I?</vt:lpstr>
      <vt:lpstr>How to convert to Variant – I?</vt:lpstr>
      <vt:lpstr>How to convert to Variant – I?</vt:lpstr>
      <vt:lpstr>Intermediate code – Variant I</vt:lpstr>
      <vt:lpstr>How to convert to Variant - II</vt:lpstr>
      <vt:lpstr>How to convert to Variant - II</vt:lpstr>
      <vt:lpstr>Slide 102</vt:lpstr>
      <vt:lpstr>Intermediate code – Variant I I</vt:lpstr>
      <vt:lpstr>Compression of  Variant I and Variant II</vt:lpstr>
      <vt:lpstr>Variant I</vt:lpstr>
      <vt:lpstr>Variant II</vt:lpstr>
      <vt:lpstr>Slide 107</vt:lpstr>
      <vt:lpstr>Slide 108</vt:lpstr>
    </vt:vector>
  </TitlesOfParts>
  <Company>CEIT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Chpter 4  ASSEMBLERs</dc:title>
  <dc:creator>NGN</dc:creator>
  <cp:lastModifiedBy>Staff</cp:lastModifiedBy>
  <cp:revision>641</cp:revision>
  <dcterms:created xsi:type="dcterms:W3CDTF">2009-07-07T04:51:58Z</dcterms:created>
  <dcterms:modified xsi:type="dcterms:W3CDTF">2019-08-07T09:43:11Z</dcterms:modified>
</cp:coreProperties>
</file>