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E5D148-06FF-48D9-B869-36D27E08E15F}" type="datetimeFigureOut">
              <a:rPr lang="en-US" smtClean="0"/>
              <a:pPr/>
              <a:t>12/20/2018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4539AA-5E01-4971-B287-B5027CC3395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E5D148-06FF-48D9-B869-36D27E08E15F}" type="datetimeFigureOut">
              <a:rPr lang="en-US" smtClean="0"/>
              <a:pPr/>
              <a:t>12/20/2018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4539AA-5E01-4971-B287-B5027CC3395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E5D148-06FF-48D9-B869-36D27E08E15F}" type="datetimeFigureOut">
              <a:rPr lang="en-US" smtClean="0"/>
              <a:pPr/>
              <a:t>12/20/2018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4539AA-5E01-4971-B287-B5027CC3395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E5D148-06FF-48D9-B869-36D27E08E15F}" type="datetimeFigureOut">
              <a:rPr lang="en-US" smtClean="0"/>
              <a:pPr/>
              <a:t>12/20/2018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4539AA-5E01-4971-B287-B5027CC3395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E5D148-06FF-48D9-B869-36D27E08E15F}" type="datetimeFigureOut">
              <a:rPr lang="en-US" smtClean="0"/>
              <a:pPr/>
              <a:t>12/20/2018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4539AA-5E01-4971-B287-B5027CC3395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E5D148-06FF-48D9-B869-36D27E08E15F}" type="datetimeFigureOut">
              <a:rPr lang="en-US" smtClean="0"/>
              <a:pPr/>
              <a:t>12/20/2018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4539AA-5E01-4971-B287-B5027CC3395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E5D148-06FF-48D9-B869-36D27E08E15F}" type="datetimeFigureOut">
              <a:rPr lang="en-US" smtClean="0"/>
              <a:pPr/>
              <a:t>12/20/2018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4539AA-5E01-4971-B287-B5027CC3395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E5D148-06FF-48D9-B869-36D27E08E15F}" type="datetimeFigureOut">
              <a:rPr lang="en-US" smtClean="0"/>
              <a:pPr/>
              <a:t>12/20/2018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4539AA-5E01-4971-B287-B5027CC3395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E5D148-06FF-48D9-B869-36D27E08E15F}" type="datetimeFigureOut">
              <a:rPr lang="en-US" smtClean="0"/>
              <a:pPr/>
              <a:t>12/20/2018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4539AA-5E01-4971-B287-B5027CC3395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E5D148-06FF-48D9-B869-36D27E08E15F}" type="datetimeFigureOut">
              <a:rPr lang="en-US" smtClean="0"/>
              <a:pPr/>
              <a:t>12/20/2018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4539AA-5E01-4971-B287-B5027CC3395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E5D148-06FF-48D9-B869-36D27E08E15F}" type="datetimeFigureOut">
              <a:rPr lang="en-US" smtClean="0"/>
              <a:pPr/>
              <a:t>12/20/2018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4539AA-5E01-4971-B287-B5027CC3395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E5D148-06FF-48D9-B869-36D27E08E15F}" type="datetimeFigureOut">
              <a:rPr lang="en-US" smtClean="0"/>
              <a:pPr/>
              <a:t>12/20/2018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4539AA-5E01-4971-B287-B5027CC3395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WHAT’S </a:t>
            </a:r>
            <a:r>
              <a:rPr lang="en-US" smtClean="0"/>
              <a:t>THE BROWSER?</a:t>
            </a:r>
            <a:endParaRPr lang="en-US"/>
          </a:p>
        </p:txBody>
      </p:sp>
      <p:sp>
        <p:nvSpPr>
          <p:cNvPr id="5" name="Content Placeholder 4"/>
          <p:cNvSpPr>
            <a:spLocks noGrp="1"/>
          </p:cNvSpPr>
          <p:nvPr>
            <p:ph idx="1"/>
          </p:nvPr>
        </p:nvSpPr>
        <p:spPr/>
        <p:txBody>
          <a:bodyPr/>
          <a:lstStyle/>
          <a:p>
            <a:r>
              <a:rPr lang="en-US" dirty="0" smtClean="0"/>
              <a:t>The browser main functionality is to present the web resource you choose, by requesting it from the server and displaying it on the browser window. The resource format is usually HTML but also PDF, image and more.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PERSISTENCE</a:t>
            </a:r>
            <a:endParaRPr lang="en-US" dirty="0"/>
          </a:p>
        </p:txBody>
      </p:sp>
      <p:sp>
        <p:nvSpPr>
          <p:cNvPr id="3" name="Content Placeholder 2"/>
          <p:cNvSpPr>
            <a:spLocks noGrp="1"/>
          </p:cNvSpPr>
          <p:nvPr>
            <p:ph idx="1"/>
          </p:nvPr>
        </p:nvSpPr>
        <p:spPr/>
        <p:txBody>
          <a:bodyPr/>
          <a:lstStyle/>
          <a:p>
            <a:r>
              <a:rPr lang="en-US" dirty="0" smtClean="0"/>
              <a:t>Storing the data on the client side. </a:t>
            </a:r>
            <a:r>
              <a:rPr lang="en-US" dirty="0" smtClean="0"/>
              <a:t>– </a:t>
            </a:r>
          </a:p>
          <a:p>
            <a:pPr>
              <a:buNone/>
            </a:pPr>
            <a:r>
              <a:rPr lang="en-US" dirty="0" smtClean="0"/>
              <a:t>	-Cookies</a:t>
            </a:r>
            <a:r>
              <a:rPr lang="en-US" dirty="0" smtClean="0"/>
              <a:t>. </a:t>
            </a:r>
            <a:endParaRPr lang="en-US" dirty="0" smtClean="0"/>
          </a:p>
          <a:p>
            <a:pPr>
              <a:buNone/>
            </a:pPr>
            <a:r>
              <a:rPr lang="en-US" dirty="0" smtClean="0"/>
              <a:t>	- </a:t>
            </a:r>
            <a:r>
              <a:rPr lang="en-US" dirty="0" smtClean="0"/>
              <a:t>Cache.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BASIC FLOW OF RENDERING ENGINE </a:t>
            </a:r>
            <a:endParaRPr lang="en-US" dirty="0"/>
          </a:p>
        </p:txBody>
      </p:sp>
      <p:sp>
        <p:nvSpPr>
          <p:cNvPr id="3" name="Content Placeholder 2"/>
          <p:cNvSpPr>
            <a:spLocks noGrp="1"/>
          </p:cNvSpPr>
          <p:nvPr>
            <p:ph idx="1"/>
          </p:nvPr>
        </p:nvSpPr>
        <p:spPr/>
        <p:txBody>
          <a:bodyPr/>
          <a:lstStyle/>
          <a:p>
            <a:pPr>
              <a:buNone/>
            </a:pPr>
            <a:r>
              <a:rPr lang="en-US" dirty="0" smtClean="0"/>
              <a:t>1. Parsing HTML to construct the </a:t>
            </a:r>
            <a:r>
              <a:rPr lang="en-US" dirty="0" smtClean="0"/>
              <a:t>DOM</a:t>
            </a:r>
          </a:p>
          <a:p>
            <a:pPr>
              <a:buNone/>
            </a:pPr>
            <a:r>
              <a:rPr lang="en-US" dirty="0" smtClean="0"/>
              <a:t>2</a:t>
            </a:r>
            <a:r>
              <a:rPr lang="en-US" dirty="0" smtClean="0"/>
              <a:t>. Render tree construction </a:t>
            </a:r>
            <a:endParaRPr lang="en-US" dirty="0" smtClean="0"/>
          </a:p>
          <a:p>
            <a:pPr>
              <a:buNone/>
            </a:pPr>
            <a:r>
              <a:rPr lang="en-US" dirty="0" smtClean="0"/>
              <a:t>3</a:t>
            </a:r>
            <a:r>
              <a:rPr lang="en-US" dirty="0" smtClean="0"/>
              <a:t>. Layout of the render tree </a:t>
            </a:r>
            <a:endParaRPr lang="en-US" dirty="0" smtClean="0"/>
          </a:p>
          <a:p>
            <a:pPr>
              <a:buNone/>
            </a:pPr>
            <a:r>
              <a:rPr lang="en-US" dirty="0" smtClean="0"/>
              <a:t>4</a:t>
            </a:r>
            <a:r>
              <a:rPr lang="en-US" dirty="0" smtClean="0"/>
              <a:t>. Paint the render tree</a:t>
            </a:r>
            <a:endParaRPr lang="en-US" dirty="0"/>
          </a:p>
        </p:txBody>
      </p:sp>
      <p:pic>
        <p:nvPicPr>
          <p:cNvPr id="4" name="Picture 3" descr="3.PNG"/>
          <p:cNvPicPr>
            <a:picLocks noChangeAspect="1"/>
          </p:cNvPicPr>
          <p:nvPr/>
        </p:nvPicPr>
        <p:blipFill>
          <a:blip r:embed="rId2"/>
          <a:stretch>
            <a:fillRect/>
          </a:stretch>
        </p:blipFill>
        <p:spPr>
          <a:xfrm>
            <a:off x="1066800" y="3962400"/>
            <a:ext cx="6725589" cy="22577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PARSER DOINGS</a:t>
            </a:r>
            <a:endParaRPr lang="en-US" dirty="0"/>
          </a:p>
        </p:txBody>
      </p:sp>
      <p:sp>
        <p:nvSpPr>
          <p:cNvPr id="3" name="Content Placeholder 2"/>
          <p:cNvSpPr>
            <a:spLocks noGrp="1"/>
          </p:cNvSpPr>
          <p:nvPr>
            <p:ph idx="1"/>
          </p:nvPr>
        </p:nvSpPr>
        <p:spPr/>
        <p:txBody>
          <a:bodyPr/>
          <a:lstStyle/>
          <a:p>
            <a:r>
              <a:rPr lang="en-US" dirty="0" smtClean="0"/>
              <a:t>Parses input HTML tag </a:t>
            </a:r>
            <a:endParaRPr lang="en-US" dirty="0" smtClean="0"/>
          </a:p>
          <a:p>
            <a:r>
              <a:rPr lang="en-US" dirty="0" smtClean="0"/>
              <a:t>Fixes </a:t>
            </a:r>
            <a:r>
              <a:rPr lang="en-US" dirty="0" smtClean="0"/>
              <a:t>developer mistakes </a:t>
            </a:r>
            <a:endParaRPr lang="en-US" dirty="0" smtClean="0"/>
          </a:p>
          <a:p>
            <a:r>
              <a:rPr lang="en-US" dirty="0" smtClean="0"/>
              <a:t>Request </a:t>
            </a:r>
            <a:r>
              <a:rPr lang="en-US" dirty="0" smtClean="0"/>
              <a:t>to load resource </a:t>
            </a:r>
            <a:endParaRPr lang="en-US" dirty="0" smtClean="0"/>
          </a:p>
          <a:p>
            <a:r>
              <a:rPr lang="en-US" dirty="0" smtClean="0"/>
              <a:t>Constructs </a:t>
            </a:r>
            <a:r>
              <a:rPr lang="en-US" dirty="0" smtClean="0"/>
              <a:t>DOM tree</a:t>
            </a:r>
            <a:endParaRPr lang="en-US" dirty="0"/>
          </a:p>
        </p:txBody>
      </p:sp>
      <p:pic>
        <p:nvPicPr>
          <p:cNvPr id="4" name="Picture 3" descr="4.PNG"/>
          <p:cNvPicPr>
            <a:picLocks noChangeAspect="1"/>
          </p:cNvPicPr>
          <p:nvPr/>
        </p:nvPicPr>
        <p:blipFill>
          <a:blip r:embed="rId2"/>
          <a:stretch>
            <a:fillRect/>
          </a:stretch>
        </p:blipFill>
        <p:spPr>
          <a:xfrm>
            <a:off x="5181600" y="1676400"/>
            <a:ext cx="3210373" cy="467742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 TREE CONSTRUCTION</a:t>
            </a:r>
            <a:endParaRPr lang="en-US" dirty="0"/>
          </a:p>
        </p:txBody>
      </p:sp>
      <p:sp>
        <p:nvSpPr>
          <p:cNvPr id="3" name="Content Placeholder 2"/>
          <p:cNvSpPr>
            <a:spLocks noGrp="1"/>
          </p:cNvSpPr>
          <p:nvPr>
            <p:ph idx="1"/>
          </p:nvPr>
        </p:nvSpPr>
        <p:spPr/>
        <p:txBody>
          <a:bodyPr/>
          <a:lstStyle/>
          <a:p>
            <a:r>
              <a:rPr lang="en-US" dirty="0" smtClean="0"/>
              <a:t>Tree of visual elements in display order. </a:t>
            </a:r>
            <a:endParaRPr lang="en-US" dirty="0" smtClean="0"/>
          </a:p>
          <a:p>
            <a:r>
              <a:rPr lang="en-US" dirty="0" smtClean="0"/>
              <a:t>Style information, computed metrics</a:t>
            </a:r>
            <a:endParaRPr lang="en-US" dirty="0"/>
          </a:p>
        </p:txBody>
      </p:sp>
      <p:pic>
        <p:nvPicPr>
          <p:cNvPr id="4" name="Picture 3" descr="5.PNG"/>
          <p:cNvPicPr>
            <a:picLocks noChangeAspect="1"/>
          </p:cNvPicPr>
          <p:nvPr/>
        </p:nvPicPr>
        <p:blipFill>
          <a:blip r:embed="rId2"/>
          <a:stretch>
            <a:fillRect/>
          </a:stretch>
        </p:blipFill>
        <p:spPr>
          <a:xfrm>
            <a:off x="1219200" y="2819400"/>
            <a:ext cx="6477000" cy="4038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THE RENDER TREE</a:t>
            </a:r>
            <a:endParaRPr lang="en-US" dirty="0"/>
          </a:p>
        </p:txBody>
      </p:sp>
      <p:sp>
        <p:nvSpPr>
          <p:cNvPr id="3" name="Content Placeholder 2"/>
          <p:cNvSpPr>
            <a:spLocks noGrp="1"/>
          </p:cNvSpPr>
          <p:nvPr>
            <p:ph idx="1"/>
          </p:nvPr>
        </p:nvSpPr>
        <p:spPr/>
        <p:txBody>
          <a:bodyPr/>
          <a:lstStyle/>
          <a:p>
            <a:r>
              <a:rPr lang="en-US" dirty="0" smtClean="0"/>
              <a:t>What is Layout process</a:t>
            </a:r>
            <a:r>
              <a:rPr lang="en-US" dirty="0" smtClean="0"/>
              <a:t>?</a:t>
            </a:r>
          </a:p>
          <a:p>
            <a:pPr>
              <a:buNone/>
            </a:pPr>
            <a:r>
              <a:rPr lang="en-US" dirty="0" smtClean="0"/>
              <a:t>	 </a:t>
            </a:r>
            <a:r>
              <a:rPr lang="en-US" dirty="0" smtClean="0"/>
              <a:t>• Calculation of geometry and position </a:t>
            </a:r>
            <a:endParaRPr lang="en-US" dirty="0" smtClean="0"/>
          </a:p>
          <a:p>
            <a:pPr>
              <a:buNone/>
            </a:pPr>
            <a:r>
              <a:rPr lang="en-US" dirty="0" smtClean="0"/>
              <a:t>	 • </a:t>
            </a:r>
            <a:r>
              <a:rPr lang="en-US" dirty="0" smtClean="0"/>
              <a:t>Flow based model (left-to-right, </a:t>
            </a:r>
            <a:r>
              <a:rPr lang="en-US" dirty="0" smtClean="0"/>
              <a:t>top-</a:t>
            </a:r>
            <a:r>
              <a:rPr lang="en-US" dirty="0" smtClean="0"/>
              <a:t> </a:t>
            </a:r>
            <a:r>
              <a:rPr lang="en-US" dirty="0" smtClean="0"/>
              <a:t>to 	bottom</a:t>
            </a:r>
            <a:r>
              <a:rPr lang="en-US" dirty="0" smtClean="0"/>
              <a:t>) </a:t>
            </a:r>
            <a:endParaRPr lang="en-US" dirty="0" smtClean="0"/>
          </a:p>
          <a:p>
            <a:pPr>
              <a:buNone/>
            </a:pPr>
            <a:r>
              <a:rPr lang="en-US" dirty="0" smtClean="0"/>
              <a:t>	</a:t>
            </a:r>
            <a:r>
              <a:rPr lang="en-US" dirty="0" smtClean="0"/>
              <a:t>• </a:t>
            </a:r>
            <a:r>
              <a:rPr lang="en-US" dirty="0" smtClean="0"/>
              <a:t>Coordinate system relative to top left </a:t>
            </a:r>
            <a:r>
              <a:rPr lang="en-US" dirty="0" smtClean="0"/>
              <a:t>	coordinates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PAINTING</a:t>
            </a:r>
            <a:endParaRPr lang="en-US" dirty="0"/>
          </a:p>
        </p:txBody>
      </p:sp>
      <p:sp>
        <p:nvSpPr>
          <p:cNvPr id="3" name="Content Placeholder 2"/>
          <p:cNvSpPr>
            <a:spLocks noGrp="1"/>
          </p:cNvSpPr>
          <p:nvPr>
            <p:ph idx="1"/>
          </p:nvPr>
        </p:nvSpPr>
        <p:spPr/>
        <p:txBody>
          <a:bodyPr/>
          <a:lstStyle/>
          <a:p>
            <a:r>
              <a:rPr lang="en-US" dirty="0" smtClean="0"/>
              <a:t>Go through the tree from the root Global and Incremental paint Painting order (CSS2): – background </a:t>
            </a:r>
            <a:r>
              <a:rPr lang="en-US" dirty="0" err="1" smtClean="0"/>
              <a:t>colour</a:t>
            </a:r>
            <a:endParaRPr lang="en-US" dirty="0" smtClean="0"/>
          </a:p>
          <a:p>
            <a:r>
              <a:rPr lang="en-US" dirty="0" smtClean="0"/>
              <a:t>background </a:t>
            </a:r>
            <a:r>
              <a:rPr lang="en-US" dirty="0" smtClean="0"/>
              <a:t>image </a:t>
            </a:r>
            <a:endParaRPr lang="en-US" dirty="0" smtClean="0"/>
          </a:p>
          <a:p>
            <a:r>
              <a:rPr lang="en-US" dirty="0" smtClean="0"/>
              <a:t>Border </a:t>
            </a:r>
          </a:p>
          <a:p>
            <a:r>
              <a:rPr lang="en-US" dirty="0" smtClean="0"/>
              <a:t>… </a:t>
            </a:r>
            <a:r>
              <a:rPr lang="en-US" dirty="0" smtClean="0"/>
              <a:t>Changes style will cause restyle and repaint of the element. Changes of position will cause </a:t>
            </a:r>
            <a:r>
              <a:rPr lang="en-US" dirty="0" err="1" smtClean="0"/>
              <a:t>relayout</a:t>
            </a:r>
            <a:r>
              <a:rPr lang="en-US" dirty="0" smtClean="0"/>
              <a:t> and repaint.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868362"/>
          </a:xfrm>
        </p:spPr>
        <p:txBody>
          <a:bodyPr/>
          <a:lstStyle/>
          <a:p>
            <a:r>
              <a:rPr lang="en-US" b="1" i="1" dirty="0" smtClean="0"/>
              <a:t>Browser components</a:t>
            </a:r>
            <a:endParaRPr lang="en-US" dirty="0"/>
          </a:p>
        </p:txBody>
      </p:sp>
      <p:pic>
        <p:nvPicPr>
          <p:cNvPr id="1026" name="Picture 2" descr="D:\Jan_May_2019\WT E-books\1.png"/>
          <p:cNvPicPr>
            <a:picLocks noGrp="1" noChangeAspect="1" noChangeArrowheads="1"/>
          </p:cNvPicPr>
          <p:nvPr>
            <p:ph idx="1"/>
          </p:nvPr>
        </p:nvPicPr>
        <p:blipFill>
          <a:blip r:embed="rId2"/>
          <a:srcRect/>
          <a:stretch>
            <a:fillRect/>
          </a:stretch>
        </p:blipFill>
        <p:spPr bwMode="auto">
          <a:xfrm>
            <a:off x="1447800" y="1295400"/>
            <a:ext cx="6397138" cy="4953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USER INTERFACE</a:t>
            </a:r>
            <a:endParaRPr lang="en-US"/>
          </a:p>
        </p:txBody>
      </p:sp>
      <p:sp>
        <p:nvSpPr>
          <p:cNvPr id="3" name="Content Placeholder 2"/>
          <p:cNvSpPr>
            <a:spLocks noGrp="1"/>
          </p:cNvSpPr>
          <p:nvPr>
            <p:ph idx="1"/>
          </p:nvPr>
        </p:nvSpPr>
        <p:spPr/>
        <p:txBody>
          <a:bodyPr/>
          <a:lstStyle/>
          <a:p>
            <a:r>
              <a:rPr lang="en-US" dirty="0" smtClean="0"/>
              <a:t>The space where interaction between users and the browser. Most of the browsers have common inputs for user interface: </a:t>
            </a:r>
            <a:endParaRPr lang="en-US" dirty="0" smtClean="0"/>
          </a:p>
          <a:p>
            <a:pPr>
              <a:buNone/>
            </a:pPr>
            <a:r>
              <a:rPr lang="en-US" dirty="0" smtClean="0"/>
              <a:t>	</a:t>
            </a:r>
            <a:r>
              <a:rPr lang="en-US" dirty="0" smtClean="0"/>
              <a:t>•</a:t>
            </a:r>
            <a:r>
              <a:rPr lang="en-US" dirty="0" smtClean="0"/>
              <a:t>Address bar. </a:t>
            </a:r>
            <a:endParaRPr lang="en-US" dirty="0" smtClean="0"/>
          </a:p>
          <a:p>
            <a:pPr>
              <a:buNone/>
            </a:pPr>
            <a:r>
              <a:rPr lang="en-US" dirty="0" smtClean="0"/>
              <a:t>	</a:t>
            </a:r>
            <a:r>
              <a:rPr lang="en-US" dirty="0" smtClean="0"/>
              <a:t>• </a:t>
            </a:r>
            <a:r>
              <a:rPr lang="en-US" dirty="0" smtClean="0"/>
              <a:t>Next and back buttons. </a:t>
            </a:r>
            <a:endParaRPr lang="en-US" dirty="0" smtClean="0"/>
          </a:p>
          <a:p>
            <a:pPr>
              <a:buNone/>
            </a:pPr>
            <a:r>
              <a:rPr lang="en-US" dirty="0" smtClean="0"/>
              <a:t>	</a:t>
            </a:r>
            <a:r>
              <a:rPr lang="en-US" dirty="0" smtClean="0"/>
              <a:t>•</a:t>
            </a:r>
            <a:r>
              <a:rPr lang="en-US" dirty="0" smtClean="0"/>
              <a:t>Buttons for home, refresh and stop •Bookmark web pages </a:t>
            </a:r>
            <a:endParaRPr lang="en-US" dirty="0" smtClean="0"/>
          </a:p>
          <a:p>
            <a:pPr>
              <a:buNone/>
            </a:pPr>
            <a:r>
              <a:rPr lang="en-US" dirty="0" smtClean="0"/>
              <a:t>	</a:t>
            </a:r>
            <a:r>
              <a:rPr lang="en-US" dirty="0" smtClean="0"/>
              <a:t>•…</a:t>
            </a:r>
            <a:r>
              <a:rPr lang="en-US" dirty="0" smtClean="0"/>
              <a:t>etc.</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ENGINE</a:t>
            </a:r>
            <a:endParaRPr lang="en-US" dirty="0"/>
          </a:p>
        </p:txBody>
      </p:sp>
      <p:sp>
        <p:nvSpPr>
          <p:cNvPr id="5" name="Content Placeholder 4"/>
          <p:cNvSpPr>
            <a:spLocks noGrp="1"/>
          </p:cNvSpPr>
          <p:nvPr>
            <p:ph idx="1"/>
          </p:nvPr>
        </p:nvSpPr>
        <p:spPr/>
        <p:txBody>
          <a:bodyPr/>
          <a:lstStyle/>
          <a:p>
            <a:r>
              <a:rPr lang="en-US" dirty="0" smtClean="0"/>
              <a:t>The bridge between User Interface &amp; Rendering Engine</a:t>
            </a:r>
            <a:endParaRPr lang="en-US" dirty="0"/>
          </a:p>
        </p:txBody>
      </p:sp>
      <p:pic>
        <p:nvPicPr>
          <p:cNvPr id="6" name="Picture 5" descr="2.PNG"/>
          <p:cNvPicPr>
            <a:picLocks noChangeAspect="1"/>
          </p:cNvPicPr>
          <p:nvPr/>
        </p:nvPicPr>
        <p:blipFill>
          <a:blip r:embed="rId2"/>
          <a:stretch>
            <a:fillRect/>
          </a:stretch>
        </p:blipFill>
        <p:spPr>
          <a:xfrm>
            <a:off x="1752600" y="2819400"/>
            <a:ext cx="5734851" cy="306747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ENGINE</a:t>
            </a:r>
            <a:endParaRPr lang="en-US" dirty="0"/>
          </a:p>
        </p:txBody>
      </p:sp>
      <p:sp>
        <p:nvSpPr>
          <p:cNvPr id="3" name="Content Placeholder 2"/>
          <p:cNvSpPr>
            <a:spLocks noGrp="1"/>
          </p:cNvSpPr>
          <p:nvPr>
            <p:ph idx="1"/>
          </p:nvPr>
        </p:nvSpPr>
        <p:spPr/>
        <p:txBody>
          <a:bodyPr/>
          <a:lstStyle/>
          <a:p>
            <a:r>
              <a:rPr lang="en-US" dirty="0" smtClean="0"/>
              <a:t>Browser Engine provides methods to begin the loading of URL and other high-level browsing actions. </a:t>
            </a:r>
            <a:r>
              <a:rPr lang="en-US" dirty="0" smtClean="0"/>
              <a:t>– </a:t>
            </a:r>
          </a:p>
          <a:p>
            <a:r>
              <a:rPr lang="en-US" dirty="0" smtClean="0"/>
              <a:t>Reload</a:t>
            </a:r>
            <a:r>
              <a:rPr lang="en-US" dirty="0" smtClean="0"/>
              <a:t>, Back, Forward actions </a:t>
            </a:r>
            <a:endParaRPr lang="en-US" dirty="0" smtClean="0"/>
          </a:p>
          <a:p>
            <a:r>
              <a:rPr lang="en-US" dirty="0" smtClean="0"/>
              <a:t> </a:t>
            </a:r>
            <a:r>
              <a:rPr lang="en-US" dirty="0" smtClean="0"/>
              <a:t>Error messages </a:t>
            </a:r>
            <a:endParaRPr lang="en-US" dirty="0" smtClean="0"/>
          </a:p>
          <a:p>
            <a:r>
              <a:rPr lang="en-US" dirty="0" smtClean="0"/>
              <a:t>Loading </a:t>
            </a:r>
            <a:r>
              <a:rPr lang="en-US" dirty="0" smtClean="0"/>
              <a:t>progress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RENDERING ENGINE</a:t>
            </a:r>
            <a:endParaRPr lang="en-US" dirty="0"/>
          </a:p>
        </p:txBody>
      </p:sp>
      <p:sp>
        <p:nvSpPr>
          <p:cNvPr id="3" name="Content Placeholder 2"/>
          <p:cNvSpPr>
            <a:spLocks noGrp="1"/>
          </p:cNvSpPr>
          <p:nvPr>
            <p:ph idx="1"/>
          </p:nvPr>
        </p:nvSpPr>
        <p:spPr/>
        <p:txBody>
          <a:bodyPr/>
          <a:lstStyle/>
          <a:p>
            <a:r>
              <a:rPr lang="en-US" dirty="0" smtClean="0"/>
              <a:t>Rendering Engine interprets (render) the HTML, XML, JavaScript and generates the layout that is displayed in the User Interface. Key component of this phase is HTML, CSS parse. </a:t>
            </a:r>
            <a:endParaRPr lang="en-US" dirty="0" smtClean="0"/>
          </a:p>
          <a:p>
            <a:r>
              <a:rPr lang="en-US" dirty="0" smtClean="0"/>
              <a:t>This </a:t>
            </a:r>
            <a:r>
              <a:rPr lang="en-US" dirty="0" smtClean="0"/>
              <a:t>is a reasons why the browser display a website so difference.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a:t>
            </a:r>
            <a:endParaRPr lang="en-US" dirty="0"/>
          </a:p>
        </p:txBody>
      </p:sp>
      <p:sp>
        <p:nvSpPr>
          <p:cNvPr id="3" name="Content Placeholder 2"/>
          <p:cNvSpPr>
            <a:spLocks noGrp="1"/>
          </p:cNvSpPr>
          <p:nvPr>
            <p:ph idx="1"/>
          </p:nvPr>
        </p:nvSpPr>
        <p:spPr/>
        <p:txBody>
          <a:bodyPr/>
          <a:lstStyle/>
          <a:p>
            <a:r>
              <a:rPr lang="en-US" dirty="0" smtClean="0"/>
              <a:t>Access and transfer data on the internet (calls HTTP, HTTPS, FTP). </a:t>
            </a:r>
            <a:endParaRPr lang="en-US" dirty="0" smtClean="0"/>
          </a:p>
          <a:p>
            <a:r>
              <a:rPr lang="en-US" dirty="0" smtClean="0"/>
              <a:t>The </a:t>
            </a:r>
            <a:r>
              <a:rPr lang="en-US" dirty="0" smtClean="0"/>
              <a:t>Networking components handles all aspects of internet communication or security.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INTERPRETER </a:t>
            </a:r>
            <a:endParaRPr lang="en-US" dirty="0"/>
          </a:p>
        </p:txBody>
      </p:sp>
      <p:sp>
        <p:nvSpPr>
          <p:cNvPr id="3" name="Content Placeholder 2"/>
          <p:cNvSpPr>
            <a:spLocks noGrp="1"/>
          </p:cNvSpPr>
          <p:nvPr>
            <p:ph idx="1"/>
          </p:nvPr>
        </p:nvSpPr>
        <p:spPr/>
        <p:txBody>
          <a:bodyPr/>
          <a:lstStyle/>
          <a:p>
            <a:r>
              <a:rPr lang="en-US" dirty="0" smtClean="0"/>
              <a:t>Component parse &amp; executes the JavaScript that is embedded in the website</a:t>
            </a:r>
            <a:r>
              <a:rPr lang="en-US" dirty="0" smtClean="0"/>
              <a:t>.</a:t>
            </a:r>
          </a:p>
          <a:p>
            <a:r>
              <a:rPr lang="en-US" dirty="0" smtClean="0"/>
              <a:t> </a:t>
            </a:r>
            <a:r>
              <a:rPr lang="en-US" dirty="0" smtClean="0"/>
              <a:t>Results of the execution a passed to the Rendering Engines for display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BACKEND</a:t>
            </a:r>
            <a:endParaRPr lang="en-US" dirty="0"/>
          </a:p>
        </p:txBody>
      </p:sp>
      <p:sp>
        <p:nvSpPr>
          <p:cNvPr id="3" name="Content Placeholder 2"/>
          <p:cNvSpPr>
            <a:spLocks noGrp="1"/>
          </p:cNvSpPr>
          <p:nvPr>
            <p:ph idx="1"/>
          </p:nvPr>
        </p:nvSpPr>
        <p:spPr/>
        <p:txBody>
          <a:bodyPr/>
          <a:lstStyle/>
          <a:p>
            <a:r>
              <a:rPr lang="en-US" dirty="0" smtClean="0"/>
              <a:t>Display common UI components. </a:t>
            </a:r>
            <a:endParaRPr lang="en-US" dirty="0" smtClean="0"/>
          </a:p>
          <a:p>
            <a:r>
              <a:rPr lang="en-US" dirty="0" smtClean="0"/>
              <a:t>Drawing </a:t>
            </a:r>
            <a:r>
              <a:rPr lang="en-US" dirty="0" smtClean="0"/>
              <a:t>basic widgets like combo boxes, windows.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361</Words>
  <Application>Microsoft Office PowerPoint</Application>
  <PresentationFormat>On-screen Show (4:3)</PresentationFormat>
  <Paragraphs>55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WHAT’S THE BROWSER?</vt:lpstr>
      <vt:lpstr>Browser components</vt:lpstr>
      <vt:lpstr>USER INTERFACE</vt:lpstr>
      <vt:lpstr>BROWSER ENGINE</vt:lpstr>
      <vt:lpstr>BROWSER ENGINE</vt:lpstr>
      <vt:lpstr>RENDERING ENGINE</vt:lpstr>
      <vt:lpstr>NETWORKING</vt:lpstr>
      <vt:lpstr>JAVASCRIPT INTERPRETER </vt:lpstr>
      <vt:lpstr>DISPLAY BACKEND</vt:lpstr>
      <vt:lpstr>DATA PERSISTENCE</vt:lpstr>
      <vt:lpstr>THE BASIC FLOW OF RENDERING ENGINE </vt:lpstr>
      <vt:lpstr>HTML PARSER DOINGS</vt:lpstr>
      <vt:lpstr>RENDER TREE CONSTRUCTION</vt:lpstr>
      <vt:lpstr>LAYOUT THE RENDER TREE</vt:lpstr>
      <vt:lpstr>PAINTING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THE BROWSER?</dc:title>
  <dc:creator>admin</dc:creator>
  <cp:lastModifiedBy>admin</cp:lastModifiedBy>
  <cp:revision>37</cp:revision>
  <dcterms:created xsi:type="dcterms:W3CDTF">2018-12-20T07:20:42Z</dcterms:created>
  <dcterms:modified xsi:type="dcterms:W3CDTF">2018-12-20T09:56:09Z</dcterms:modified>
</cp:coreProperties>
</file>