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3" r:id="rId3"/>
    <p:sldId id="262" r:id="rId4"/>
    <p:sldId id="264" r:id="rId5"/>
    <p:sldId id="265" r:id="rId6"/>
    <p:sldId id="266" r:id="rId7"/>
    <p:sldId id="268" r:id="rId8"/>
    <p:sldId id="256" r:id="rId9"/>
    <p:sldId id="257" r:id="rId10"/>
    <p:sldId id="258" r:id="rId11"/>
    <p:sldId id="259" r:id="rId12"/>
    <p:sldId id="260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54A2938-D1E1-4287-B51B-DD767B736E45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C0ED5FD-A264-4618-A3C4-58D1F65A06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4A2938-D1E1-4287-B51B-DD767B736E45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ED5FD-A264-4618-A3C4-58D1F65A06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2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4A2938-D1E1-4287-B51B-DD767B736E45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ED5FD-A264-4618-A3C4-58D1F65A06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4A2938-D1E1-4287-B51B-DD767B736E45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ED5FD-A264-4618-A3C4-58D1F65A06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4A2938-D1E1-4287-B51B-DD767B736E45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ED5FD-A264-4618-A3C4-58D1F65A06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481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81200"/>
            <a:ext cx="38481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4A2938-D1E1-4287-B51B-DD767B736E45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ED5FD-A264-4618-A3C4-58D1F65A06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4A2938-D1E1-4287-B51B-DD767B736E45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ED5FD-A264-4618-A3C4-58D1F65A06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4A2938-D1E1-4287-B51B-DD767B736E45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ED5FD-A264-4618-A3C4-58D1F65A06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4A2938-D1E1-4287-B51B-DD767B736E45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ED5FD-A264-4618-A3C4-58D1F65A06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4A2938-D1E1-4287-B51B-DD767B736E45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ED5FD-A264-4618-A3C4-58D1F65A06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4A2938-D1E1-4287-B51B-DD767B736E45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ED5FD-A264-4618-A3C4-58D1F65A06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848600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454A2938-D1E1-4287-B51B-DD767B736E45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C0ED5FD-A264-4618-A3C4-58D1F65A06C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Bar dir="vert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 up Connection</a:t>
            </a:r>
            <a:endParaRPr lang="en-IN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04864"/>
            <a:ext cx="734481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en-US" b="1" dirty="0" smtClean="0"/>
              <a:t>FTTH (Fiber to the home)</a:t>
            </a:r>
            <a:endParaRPr lang="en-IN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848871" cy="330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99592" y="522920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ONT: Optical Network Terminal</a:t>
            </a:r>
          </a:p>
          <a:p>
            <a:r>
              <a:rPr lang="en-US" dirty="0" smtClean="0"/>
              <a:t>OLT: Optical Line Terminal</a:t>
            </a:r>
            <a:endParaRPr lang="en-IN" dirty="0"/>
          </a:p>
        </p:txBody>
      </p:sp>
    </p:spTree>
  </p:cSld>
  <p:clrMapOvr>
    <a:masterClrMapping/>
  </p:clrMapOvr>
  <p:transition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220px-OLT_Alcatel_CityPlay_Amiens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83568" y="692696"/>
            <a:ext cx="3672408" cy="5184576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764704"/>
            <a:ext cx="4038600" cy="5361459"/>
          </a:xfrm>
        </p:spPr>
        <p:txBody>
          <a:bodyPr/>
          <a:lstStyle/>
          <a:p>
            <a:r>
              <a:rPr lang="en-US" b="1" u="sng" dirty="0" smtClean="0"/>
              <a:t>OLT</a:t>
            </a:r>
          </a:p>
          <a:p>
            <a:pPr lvl="1"/>
            <a:r>
              <a:rPr lang="en-IN" dirty="0" smtClean="0"/>
              <a:t>To </a:t>
            </a:r>
            <a:r>
              <a:rPr lang="en-IN" dirty="0"/>
              <a:t>perform conversion between the electrical signals used by the service provider's equipment and the </a:t>
            </a:r>
            <a:r>
              <a:rPr lang="en-IN" dirty="0" err="1"/>
              <a:t>fiber</a:t>
            </a:r>
            <a:r>
              <a:rPr lang="en-IN" dirty="0"/>
              <a:t> </a:t>
            </a:r>
            <a:r>
              <a:rPr lang="en-IN" dirty="0" smtClean="0"/>
              <a:t>optic</a:t>
            </a:r>
            <a:r>
              <a:rPr lang="en-IN" dirty="0"/>
              <a:t> </a:t>
            </a:r>
            <a:r>
              <a:rPr lang="en-IN" dirty="0" smtClean="0"/>
              <a:t>signals</a:t>
            </a:r>
          </a:p>
          <a:p>
            <a:pPr lvl="1"/>
            <a:r>
              <a:rPr lang="en-IN" dirty="0"/>
              <a:t>to coordinate the multiplexing between the conversion devices on the other end of that network</a:t>
            </a:r>
          </a:p>
        </p:txBody>
      </p:sp>
    </p:spTree>
  </p:cSld>
  <p:clrMapOvr>
    <a:masterClrMapping/>
  </p:clrMapOvr>
  <p:transition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170px-Network_interface_device_ameritech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764704"/>
            <a:ext cx="3528392" cy="5112568"/>
          </a:xfrm>
          <a:prstGeom prst="rect">
            <a:avLst/>
          </a:prstGeom>
          <a:noFill/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92696"/>
            <a:ext cx="4038600" cy="5433467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ONT</a:t>
            </a:r>
          </a:p>
          <a:p>
            <a:pPr lvl="1"/>
            <a:r>
              <a:rPr lang="en-IN" dirty="0" smtClean="0"/>
              <a:t>An optical</a:t>
            </a:r>
            <a:r>
              <a:rPr lang="en-IN" dirty="0"/>
              <a:t> </a:t>
            </a:r>
            <a:r>
              <a:rPr lang="en-IN" b="1" dirty="0"/>
              <a:t>network</a:t>
            </a:r>
            <a:r>
              <a:rPr lang="en-IN" dirty="0"/>
              <a:t> terminal </a:t>
            </a:r>
            <a:r>
              <a:rPr lang="en-IN" dirty="0" smtClean="0"/>
              <a:t> (</a:t>
            </a:r>
            <a:r>
              <a:rPr lang="en-IN" b="1" dirty="0"/>
              <a:t>ONT</a:t>
            </a:r>
            <a:r>
              <a:rPr lang="en-IN" dirty="0"/>
              <a:t>) is used to terminate the </a:t>
            </a:r>
            <a:r>
              <a:rPr lang="en-IN" dirty="0" err="1"/>
              <a:t>fiber</a:t>
            </a:r>
            <a:r>
              <a:rPr lang="en-IN" dirty="0"/>
              <a:t> optic line, </a:t>
            </a:r>
            <a:r>
              <a:rPr lang="en-IN" dirty="0" err="1"/>
              <a:t>demultiplex</a:t>
            </a:r>
            <a:r>
              <a:rPr lang="en-IN" dirty="0"/>
              <a:t> the signal into its component parts (voice telephone, television, and Internet access), and provide power to customer telephones.</a:t>
            </a:r>
          </a:p>
        </p:txBody>
      </p:sp>
    </p:spTree>
  </p:cSld>
  <p:clrMapOvr>
    <a:masterClrMapping/>
  </p:clrMapOvr>
  <p:transition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Fiber Optic offers higher transmission rate than coaxial cables and twisted pair</a:t>
            </a:r>
          </a:p>
          <a:p>
            <a:r>
              <a:rPr lang="en-US" sz="2400" dirty="0" smtClean="0"/>
              <a:t>Main advantage is simplest distribution or individual connection to the home from central office</a:t>
            </a:r>
          </a:p>
          <a:p>
            <a:r>
              <a:rPr lang="en-US" sz="2400" dirty="0" smtClean="0"/>
              <a:t>There are two competing optical distribution n/w </a:t>
            </a:r>
            <a:r>
              <a:rPr lang="en-US" sz="2400" dirty="0" err="1" smtClean="0"/>
              <a:t>Spiliting</a:t>
            </a:r>
            <a:r>
              <a:rPr lang="en-US" sz="2400" dirty="0"/>
              <a:t> </a:t>
            </a:r>
            <a:r>
              <a:rPr lang="en-US" sz="2400" dirty="0" smtClean="0"/>
              <a:t>: </a:t>
            </a:r>
          </a:p>
          <a:p>
            <a:pPr lvl="2"/>
            <a:r>
              <a:rPr lang="en-US" sz="2400" dirty="0" smtClean="0"/>
              <a:t>AON: Active Optical Network – Distribute Signals (point to point network)</a:t>
            </a:r>
          </a:p>
          <a:p>
            <a:pPr lvl="2"/>
            <a:r>
              <a:rPr lang="en-US" sz="2400" dirty="0" smtClean="0"/>
              <a:t>PON: Passive Optical Network – Collect and separating signals</a:t>
            </a:r>
          </a:p>
          <a:p>
            <a:r>
              <a:rPr lang="en-US" sz="2400" dirty="0" smtClean="0"/>
              <a:t>Speed: </a:t>
            </a:r>
          </a:p>
          <a:p>
            <a:pPr lvl="2"/>
            <a:r>
              <a:rPr lang="en-US" sz="2400" dirty="0" smtClean="0"/>
              <a:t>10-20 mbps for download </a:t>
            </a:r>
          </a:p>
          <a:p>
            <a:pPr lvl="2"/>
            <a:r>
              <a:rPr lang="en-US" sz="2400" dirty="0" smtClean="0"/>
              <a:t>2-10 mbps for upload)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19336"/>
          </a:xfrm>
        </p:spPr>
        <p:txBody>
          <a:bodyPr/>
          <a:lstStyle/>
          <a:p>
            <a:r>
              <a:rPr lang="en-US" dirty="0" smtClean="0"/>
              <a:t>Modem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848600" cy="4857403"/>
          </a:xfrm>
        </p:spPr>
        <p:txBody>
          <a:bodyPr/>
          <a:lstStyle/>
          <a:p>
            <a:pPr algn="just"/>
            <a:r>
              <a:rPr lang="en-US" sz="2600" dirty="0" smtClean="0"/>
              <a:t>Modem= Modulator + demodulator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Modulator: It will convert digital signal to analog signal (because telephone line only understands analog signal and computer or PC understands only digital signal) for sending data.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Demodulator: It will convert analog signal to digital signal to transfer data at the receiver. (Opposite process of modulator)</a:t>
            </a:r>
            <a:endParaRPr lang="en-IN" sz="2600" dirty="0"/>
          </a:p>
        </p:txBody>
      </p:sp>
    </p:spTree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48680"/>
            <a:ext cx="7848600" cy="5577483"/>
          </a:xfrm>
        </p:spPr>
        <p:txBody>
          <a:bodyPr/>
          <a:lstStyle/>
          <a:p>
            <a:pPr algn="just"/>
            <a:r>
              <a:rPr lang="en-US" sz="2600" dirty="0" smtClean="0"/>
              <a:t>In 1990s, Internet was accessed over analog telephone lines using dial up modem.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/>
              <a:t>User’s software dials an ISP’s phone number and makes a phone connection with ISP.</a:t>
            </a:r>
          </a:p>
          <a:p>
            <a:pPr algn="just"/>
            <a:r>
              <a:rPr lang="en-US" sz="2600" dirty="0" smtClean="0"/>
              <a:t>End device is attached to dial up modem.</a:t>
            </a:r>
          </a:p>
          <a:p>
            <a:pPr algn="just"/>
            <a:r>
              <a:rPr lang="en-US" sz="2600" dirty="0" smtClean="0"/>
              <a:t>Modem is attached to telephone network line, home modem converts digital output of pc into an analog format for transmission over analog phone line.</a:t>
            </a:r>
          </a:p>
          <a:p>
            <a:pPr algn="just"/>
            <a:r>
              <a:rPr lang="en-US" sz="2600" dirty="0" smtClean="0"/>
              <a:t>At the end ISP modem converts analog signal into digital signal for input to ISP’s router.</a:t>
            </a:r>
            <a:endParaRPr lang="en-IN" sz="2600" dirty="0"/>
          </a:p>
        </p:txBody>
      </p:sp>
    </p:spTree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 of Dial up connection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848600" cy="4353347"/>
          </a:xfrm>
        </p:spPr>
        <p:txBody>
          <a:bodyPr/>
          <a:lstStyle/>
          <a:p>
            <a:pPr algn="just"/>
            <a:r>
              <a:rPr lang="en-US" sz="2600" dirty="0" smtClean="0"/>
              <a:t>It is extremely slow, Maximum speed provides only 56 kbps</a:t>
            </a:r>
          </a:p>
          <a:p>
            <a:pPr algn="just"/>
            <a:r>
              <a:rPr lang="en-US" sz="2600" dirty="0" smtClean="0"/>
              <a:t>It will connect with phone line so that only one task can be performed at a time either user can access internet or phone calls.</a:t>
            </a:r>
          </a:p>
          <a:p>
            <a:pPr algn="just"/>
            <a:r>
              <a:rPr lang="en-US" sz="2600" dirty="0" smtClean="0"/>
              <a:t>During accessing internet if phone call comes then internet will be disconnect.</a:t>
            </a:r>
          </a:p>
          <a:p>
            <a:pPr algn="just"/>
            <a:r>
              <a:rPr lang="en-US" sz="2600" dirty="0" smtClean="0"/>
              <a:t>User can only attempt phone call or use internet at a time.</a:t>
            </a:r>
            <a:endParaRPr lang="en-IN" sz="2600" dirty="0"/>
          </a:p>
        </p:txBody>
      </p:sp>
    </p:spTree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connection or </a:t>
            </a:r>
            <a:r>
              <a:rPr lang="en-US" dirty="0" smtClean="0"/>
              <a:t>B</a:t>
            </a:r>
            <a:r>
              <a:rPr lang="en-US" dirty="0" smtClean="0"/>
              <a:t>roadband Access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132856"/>
            <a:ext cx="7344816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48680"/>
            <a:ext cx="7848600" cy="5577483"/>
          </a:xfrm>
        </p:spPr>
        <p:txBody>
          <a:bodyPr/>
          <a:lstStyle/>
          <a:p>
            <a:pPr algn="just"/>
            <a:r>
              <a:rPr lang="en-US" sz="2400" b="1" u="sng" dirty="0" smtClean="0"/>
              <a:t>DSL: Digital Sub Scriber Line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It uses existing telephone line (twisted pair) to exchange data with </a:t>
            </a:r>
            <a:r>
              <a:rPr lang="en-US" sz="2400" b="1" u="sng" dirty="0" smtClean="0"/>
              <a:t>DSLAM (Digital Subscriber Line Access Multiplexer)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Telephone line carries both data and telephone signals with different frequencies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Due to frequency division telephone and internet can share connection at the same time.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User can use both internet and phone calls at a time.</a:t>
            </a:r>
            <a:endParaRPr lang="en-IN" sz="2400" dirty="0"/>
          </a:p>
        </p:txBody>
      </p:sp>
    </p:spTree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DSL Connection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Transmit and </a:t>
            </a:r>
            <a:r>
              <a:rPr lang="en-US" dirty="0" smtClean="0"/>
              <a:t>r</a:t>
            </a:r>
            <a:r>
              <a:rPr lang="en-US" dirty="0" smtClean="0"/>
              <a:t>eceive data at much higher rates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Phone calls and internet can be accessed simultaneously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“Always on” means permanent connection</a:t>
            </a:r>
            <a:endParaRPr lang="en-IN" dirty="0"/>
          </a:p>
        </p:txBody>
      </p:sp>
    </p:spTree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Cable Connection</a:t>
            </a:r>
            <a:endParaRPr lang="en-IN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806489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Autofit/>
          </a:bodyPr>
          <a:lstStyle/>
          <a:p>
            <a:r>
              <a:rPr lang="en-US" sz="2200" dirty="0" smtClean="0"/>
              <a:t>It is obtained from the same company</a:t>
            </a:r>
          </a:p>
          <a:p>
            <a:r>
              <a:rPr lang="en-US" sz="2200" dirty="0" smtClean="0"/>
              <a:t>Fiber optic cable is used between head end and neighborhood junction</a:t>
            </a:r>
          </a:p>
          <a:p>
            <a:r>
              <a:rPr lang="en-US" sz="2200" dirty="0" smtClean="0"/>
              <a:t>From junction to home coaxial cable is used</a:t>
            </a:r>
          </a:p>
          <a:p>
            <a:r>
              <a:rPr lang="en-US" sz="2200" dirty="0" smtClean="0"/>
              <a:t>Both cable is used so that it is known as hybrid fiber coax (HFC)</a:t>
            </a:r>
          </a:p>
          <a:p>
            <a:r>
              <a:rPr lang="en-US" sz="2200" dirty="0" smtClean="0"/>
              <a:t>Cable internet requires special modem called as cable modem and its connected with Ethernet port  </a:t>
            </a:r>
          </a:p>
          <a:p>
            <a:r>
              <a:rPr lang="en-US" sz="2200" dirty="0" smtClean="0"/>
              <a:t>Cable modems divide HFC into two channels i.e. down stream and up stream</a:t>
            </a:r>
          </a:p>
          <a:p>
            <a:pPr lvl="2"/>
            <a:r>
              <a:rPr lang="en-US" sz="2200" dirty="0" smtClean="0"/>
              <a:t>Up stream: Uploading Process</a:t>
            </a:r>
          </a:p>
          <a:p>
            <a:pPr lvl="2"/>
            <a:r>
              <a:rPr lang="en-US" sz="2200" dirty="0" smtClean="0"/>
              <a:t>Down Stream: Downloading Process form web servers</a:t>
            </a:r>
          </a:p>
          <a:p>
            <a:r>
              <a:rPr lang="en-US" sz="2200" dirty="0" smtClean="0"/>
              <a:t>If traffic is more in network life downloading videos then data rate will be lower than actual data rate</a:t>
            </a:r>
            <a:endParaRPr lang="en-IN" sz="22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ypen design template">
  <a:themeElements>
    <a:clrScheme name="Default Design 4">
      <a:dk1>
        <a:srgbClr val="000000"/>
      </a:dk1>
      <a:lt1>
        <a:srgbClr val="FFFFFF"/>
      </a:lt1>
      <a:dk2>
        <a:srgbClr val="5A867B"/>
      </a:dk2>
      <a:lt2>
        <a:srgbClr val="B7D760"/>
      </a:lt2>
      <a:accent1>
        <a:srgbClr val="F1F3CF"/>
      </a:accent1>
      <a:accent2>
        <a:srgbClr val="E9CC7A"/>
      </a:accent2>
      <a:accent3>
        <a:srgbClr val="FFFFFF"/>
      </a:accent3>
      <a:accent4>
        <a:srgbClr val="000000"/>
      </a:accent4>
      <a:accent5>
        <a:srgbClr val="F7F8E4"/>
      </a:accent5>
      <a:accent6>
        <a:srgbClr val="D3B96E"/>
      </a:accent6>
      <a:hlink>
        <a:srgbClr val="D1B4C8"/>
      </a:hlink>
      <a:folHlink>
        <a:srgbClr val="96C8D1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5A867B"/>
        </a:dk2>
        <a:lt2>
          <a:srgbClr val="B7D760"/>
        </a:lt2>
        <a:accent1>
          <a:srgbClr val="F1F3CF"/>
        </a:accent1>
        <a:accent2>
          <a:srgbClr val="E9CC7A"/>
        </a:accent2>
        <a:accent3>
          <a:srgbClr val="FFFFFF"/>
        </a:accent3>
        <a:accent4>
          <a:srgbClr val="000000"/>
        </a:accent4>
        <a:accent5>
          <a:srgbClr val="F7F8E4"/>
        </a:accent5>
        <a:accent6>
          <a:srgbClr val="D3B96E"/>
        </a:accent6>
        <a:hlink>
          <a:srgbClr val="D1B4C8"/>
        </a:hlink>
        <a:folHlink>
          <a:srgbClr val="96C8D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Playpen design template</Template>
  <TotalTime>109</TotalTime>
  <Words>521</Words>
  <Application>Microsoft Office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Playpen design template</vt:lpstr>
      <vt:lpstr>Dial up Connection</vt:lpstr>
      <vt:lpstr>Modem</vt:lpstr>
      <vt:lpstr>Slide 3</vt:lpstr>
      <vt:lpstr>Drawback of Dial up connection</vt:lpstr>
      <vt:lpstr>DSL connection or Broadband Access</vt:lpstr>
      <vt:lpstr>Slide 6</vt:lpstr>
      <vt:lpstr>Advantages of DSL Connection</vt:lpstr>
      <vt:lpstr>Cable Connection</vt:lpstr>
      <vt:lpstr>Slide 9</vt:lpstr>
      <vt:lpstr>FTTH (Fiber to the home)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Cable Connection</dc:title>
  <dc:creator>USER</dc:creator>
  <cp:lastModifiedBy>USER</cp:lastModifiedBy>
  <cp:revision>12</cp:revision>
  <dcterms:created xsi:type="dcterms:W3CDTF">2018-12-31T16:15:10Z</dcterms:created>
  <dcterms:modified xsi:type="dcterms:W3CDTF">2019-01-12T17:22:03Z</dcterms:modified>
</cp:coreProperties>
</file>