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8"/>
  </p:notesMasterIdLst>
  <p:sldIdLst>
    <p:sldId id="256" r:id="rId2"/>
    <p:sldId id="280" r:id="rId3"/>
    <p:sldId id="346" r:id="rId4"/>
    <p:sldId id="259" r:id="rId5"/>
    <p:sldId id="258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8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86" r:id="rId35"/>
    <p:sldId id="285" r:id="rId36"/>
    <p:sldId id="298" r:id="rId37"/>
    <p:sldId id="299" r:id="rId38"/>
    <p:sldId id="300" r:id="rId39"/>
    <p:sldId id="301" r:id="rId40"/>
    <p:sldId id="302" r:id="rId41"/>
    <p:sldId id="282" r:id="rId42"/>
    <p:sldId id="303" r:id="rId43"/>
    <p:sldId id="305" r:id="rId44"/>
    <p:sldId id="306" r:id="rId45"/>
    <p:sldId id="307" r:id="rId46"/>
    <p:sldId id="308" r:id="rId47"/>
    <p:sldId id="309" r:id="rId48"/>
    <p:sldId id="304" r:id="rId49"/>
    <p:sldId id="283" r:id="rId50"/>
    <p:sldId id="310" r:id="rId51"/>
    <p:sldId id="311" r:id="rId52"/>
    <p:sldId id="314" r:id="rId53"/>
    <p:sldId id="312" r:id="rId54"/>
    <p:sldId id="316" r:id="rId55"/>
    <p:sldId id="313" r:id="rId56"/>
    <p:sldId id="315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7" r:id="rId86"/>
    <p:sldId id="28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79" autoAdjust="0"/>
    <p:restoredTop sz="94660"/>
  </p:normalViewPr>
  <p:slideViewPr>
    <p:cSldViewPr>
      <p:cViewPr>
        <p:scale>
          <a:sx n="66" d="100"/>
          <a:sy n="66" d="100"/>
        </p:scale>
        <p:origin x="-163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D1FEB-A28A-4D51-94F6-5D00983BCC21}" type="datetimeFigureOut">
              <a:rPr lang="en-US" smtClean="0"/>
              <a:pPr/>
              <a:t>7/29/2019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73CE-554C-4BDA-A852-980372E2F9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BDD6D3-007F-4176-8B2B-222FAFAA2643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99B6-9F5B-4AE9-AD2E-910A8F53B0C7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56AD0A-3923-4E2C-A877-F6CFA7C38B03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9C7F-D71D-4F36-9A79-69BE3897FBD2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91D8-5C69-49A2-BD2B-044806F6A504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A7D5DC-9C0A-495B-A13D-F49556301D29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3499CA-0BA6-43E9-8709-552A4E654BF4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779C-1C85-40F7-B2DE-D2D63010B463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72E-E799-434C-8BA9-00E846A79183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5325-EB7B-4ED6-92C5-12C0BCCA352D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B933DE-490E-46CF-97D1-A1FDDC28CFE3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B1DB34-DB82-41F4-9391-E70A30A23571}" type="datetime1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Prepared By : Sheetal J. Nagar, AITS Rajkot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 </a:t>
            </a:r>
            <a:br>
              <a:rPr lang="en-US" dirty="0" smtClean="0"/>
            </a:br>
            <a:r>
              <a:rPr lang="en-US" dirty="0" smtClean="0"/>
              <a:t>Chapter 7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“Compilers”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3) </a:t>
            </a:r>
            <a:r>
              <a:rPr lang="en-US" b="1" dirty="0" smtClean="0"/>
              <a:t>Code Movement in Loops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743200"/>
            <a:ext cx="34290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/>
          <a:p>
            <a:r>
              <a:rPr lang="en-US" sz="2400" dirty="0" smtClean="0"/>
              <a:t>Ex.	</a:t>
            </a:r>
            <a:r>
              <a:rPr lang="en-US" sz="2400" u="sng" dirty="0" smtClean="0"/>
              <a:t>Given Code</a:t>
            </a:r>
          </a:p>
          <a:p>
            <a:endParaRPr lang="en-US" sz="2400" u="sng" dirty="0" smtClean="0"/>
          </a:p>
          <a:p>
            <a:r>
              <a:rPr lang="en-US" sz="2400" dirty="0" smtClean="0"/>
              <a:t>while (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Max - 1)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     ---</a:t>
            </a:r>
          </a:p>
          <a:p>
            <a:r>
              <a:rPr lang="en-US" sz="2400" dirty="0" smtClean="0"/>
              <a:t>     ---</a:t>
            </a:r>
          </a:p>
          <a:p>
            <a:r>
              <a:rPr lang="en-US" sz="2400" dirty="0" smtClean="0"/>
              <a:t>     Sum = Sum + 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}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2743200"/>
            <a:ext cx="40386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</a:t>
            </a:r>
          </a:p>
          <a:p>
            <a:r>
              <a:rPr lang="en-US" sz="2800" dirty="0" smtClean="0"/>
              <a:t>N = Max – 1;</a:t>
            </a:r>
          </a:p>
          <a:p>
            <a:r>
              <a:rPr lang="en-US" sz="2800" dirty="0" smtClean="0"/>
              <a:t>while (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N)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  ---</a:t>
            </a:r>
          </a:p>
          <a:p>
            <a:r>
              <a:rPr lang="en-US" sz="2800" dirty="0" smtClean="0"/>
              <a:t>     ---</a:t>
            </a:r>
          </a:p>
          <a:p>
            <a:r>
              <a:rPr lang="en-US" sz="2800" dirty="0" smtClean="0"/>
              <a:t>     Sum = Sum + A[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86200" y="1981200"/>
            <a:ext cx="97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Ex. 2.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1352" cy="99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4) </a:t>
            </a:r>
            <a:r>
              <a:rPr lang="en-US" b="1" dirty="0" smtClean="0"/>
              <a:t>Strength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The strength of certain code is higher than others.</a:t>
            </a:r>
          </a:p>
          <a:p>
            <a:pPr lvl="0"/>
            <a:r>
              <a:rPr lang="en-US" dirty="0" smtClean="0"/>
              <a:t>Ex. Strength of </a:t>
            </a:r>
            <a:r>
              <a:rPr lang="en-US" b="1" dirty="0" smtClean="0"/>
              <a:t>*</a:t>
            </a:r>
            <a:r>
              <a:rPr lang="en-US" dirty="0" smtClean="0"/>
              <a:t> is higher than </a:t>
            </a:r>
            <a:r>
              <a:rPr lang="en-US" b="1" dirty="0" smtClean="0"/>
              <a:t>+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 strength reduction technique, the higher strength operators can be replaced by lower strength operators.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276600"/>
            <a:ext cx="32004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lvl="0"/>
            <a:r>
              <a:rPr lang="en-US" sz="2800" dirty="0" smtClean="0"/>
              <a:t>Ex.	</a:t>
            </a:r>
            <a:r>
              <a:rPr lang="en-US" sz="2800" u="sng" dirty="0" smtClean="0"/>
              <a:t>Given Code</a:t>
            </a:r>
            <a:r>
              <a:rPr lang="en-US" sz="2800" dirty="0" smtClean="0"/>
              <a:t>				</a:t>
            </a:r>
          </a:p>
          <a:p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=1;i&lt;=50;i++)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---</a:t>
            </a:r>
          </a:p>
          <a:p>
            <a:r>
              <a:rPr lang="en-US" sz="2400" dirty="0" smtClean="0"/>
              <a:t>	---</a:t>
            </a:r>
          </a:p>
          <a:p>
            <a:r>
              <a:rPr lang="en-US" sz="2400" dirty="0" smtClean="0"/>
              <a:t>	Count =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*</a:t>
            </a:r>
            <a:r>
              <a:rPr lang="en-US" sz="2400" dirty="0" smtClean="0"/>
              <a:t> 7;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276600"/>
            <a:ext cx="40386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85000" lnSpcReduction="20000"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</a:t>
            </a:r>
          </a:p>
          <a:p>
            <a:r>
              <a:rPr lang="en-US" sz="2800" dirty="0" smtClean="0"/>
              <a:t>Temp = 7;</a:t>
            </a:r>
          </a:p>
          <a:p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=1;i&lt;=50;i++)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   ---</a:t>
            </a:r>
          </a:p>
          <a:p>
            <a:r>
              <a:rPr lang="en-US" sz="2800" dirty="0" smtClean="0"/>
              <a:t>      ---</a:t>
            </a:r>
          </a:p>
          <a:p>
            <a:r>
              <a:rPr lang="en-US" sz="2800" dirty="0" smtClean="0"/>
              <a:t>      Count = Temp;</a:t>
            </a:r>
          </a:p>
          <a:p>
            <a:r>
              <a:rPr lang="en-US" sz="2800" dirty="0" smtClean="0"/>
              <a:t>      Temp = Temp </a:t>
            </a:r>
            <a:r>
              <a:rPr lang="en-US" sz="2800" b="1" dirty="0" smtClean="0"/>
              <a:t>+</a:t>
            </a:r>
            <a:r>
              <a:rPr lang="en-US" sz="2800" dirty="0" smtClean="0"/>
              <a:t> 7;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5) </a:t>
            </a:r>
            <a:r>
              <a:rPr lang="en-US" b="1" dirty="0" smtClean="0"/>
              <a:t>Dead Code Elimination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600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“A variable is said to be </a:t>
            </a:r>
            <a:r>
              <a:rPr lang="en-US" b="1" dirty="0" smtClean="0"/>
              <a:t>live</a:t>
            </a:r>
            <a:r>
              <a:rPr lang="en-US" dirty="0" smtClean="0"/>
              <a:t> in the program, if the value contained in it is </a:t>
            </a:r>
            <a:r>
              <a:rPr lang="en-US" u="sng" dirty="0" smtClean="0"/>
              <a:t>used later</a:t>
            </a:r>
            <a:r>
              <a:rPr lang="en-US" dirty="0" smtClean="0"/>
              <a:t>.”</a:t>
            </a:r>
          </a:p>
          <a:p>
            <a:pPr lvl="0"/>
            <a:r>
              <a:rPr lang="en-US" dirty="0" smtClean="0"/>
              <a:t>“A variable is said to be </a:t>
            </a:r>
            <a:r>
              <a:rPr lang="en-US" b="1" dirty="0" smtClean="0"/>
              <a:t>Dead</a:t>
            </a:r>
            <a:r>
              <a:rPr lang="en-US" dirty="0" smtClean="0"/>
              <a:t> at a point in a program if the value contained in it is </a:t>
            </a:r>
            <a:r>
              <a:rPr lang="en-US" u="sng" dirty="0" smtClean="0"/>
              <a:t>never used</a:t>
            </a:r>
            <a:r>
              <a:rPr lang="en-US" dirty="0" smtClean="0"/>
              <a:t> in the program.”</a:t>
            </a:r>
          </a:p>
          <a:p>
            <a:pPr lvl="0"/>
            <a:r>
              <a:rPr lang="en-US" dirty="0" smtClean="0"/>
              <a:t>Such dead code should be eliminated.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3276600"/>
            <a:ext cx="2971800" cy="32004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 fontScale="92500" lnSpcReduction="10000"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Given Code</a:t>
            </a:r>
            <a:r>
              <a:rPr lang="en-US" sz="3200" dirty="0" smtClean="0"/>
              <a:t>				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 J =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x = </a:t>
            </a:r>
            <a:r>
              <a:rPr lang="en-US" sz="2800" dirty="0" err="1" smtClean="0"/>
              <a:t>i</a:t>
            </a:r>
            <a:r>
              <a:rPr lang="en-US" sz="2800" dirty="0" smtClean="0"/>
              <a:t> + 10;</a:t>
            </a:r>
          </a:p>
          <a:p>
            <a:r>
              <a:rPr lang="en-US" sz="2800" dirty="0" smtClean="0"/>
              <a:t>---</a:t>
            </a:r>
          </a:p>
          <a:p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276600"/>
            <a:ext cx="3810000" cy="31242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92500" lnSpcReduction="10000"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	</a:t>
            </a:r>
          </a:p>
          <a:p>
            <a:endParaRPr lang="en-US" sz="2800" dirty="0" smtClean="0"/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x = </a:t>
            </a:r>
            <a:r>
              <a:rPr lang="en-US" sz="2800" dirty="0" err="1" smtClean="0"/>
              <a:t>i</a:t>
            </a:r>
            <a:r>
              <a:rPr lang="en-US" sz="2800" dirty="0" smtClean="0"/>
              <a:t> + 10;</a:t>
            </a:r>
          </a:p>
          <a:p>
            <a:r>
              <a:rPr lang="en-US" sz="2800" dirty="0" smtClean="0"/>
              <a:t>---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971800"/>
            <a:ext cx="34290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Autofit/>
          </a:bodyPr>
          <a:lstStyle/>
          <a:p>
            <a:r>
              <a:rPr lang="en-US" sz="2400" dirty="0" smtClean="0"/>
              <a:t>Ex.	</a:t>
            </a:r>
            <a:r>
              <a:rPr lang="en-US" sz="2400" u="sng" dirty="0" smtClean="0"/>
              <a:t>Given Code</a:t>
            </a:r>
          </a:p>
          <a:p>
            <a:endParaRPr lang="en-US" sz="2400" u="sng" dirty="0" smtClean="0"/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if(</a:t>
            </a:r>
            <a:r>
              <a:rPr lang="en-US" sz="2400" dirty="0" err="1" smtClean="0"/>
              <a:t>i</a:t>
            </a:r>
            <a:r>
              <a:rPr lang="en-US" sz="2400" dirty="0" smtClean="0"/>
              <a:t> == 1)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a = x + 5;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2971800"/>
            <a:ext cx="40386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= 0;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86200" y="1981200"/>
            <a:ext cx="97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Ex. 2.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381000"/>
            <a:ext cx="8531352" cy="99060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5) Dead Code Elimination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4800" b="1" dirty="0" smtClean="0"/>
              <a:t>2. Types Of Errors</a:t>
            </a:r>
            <a:endParaRPr lang="en-US" sz="4800" dirty="0" smtClean="0"/>
          </a:p>
          <a:p>
            <a:pPr algn="ctr">
              <a:buNone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1) Lexical Phase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Normally due to typing mistakes, wrong spellings may appear in the program, which causes Lexical error.</a:t>
            </a:r>
          </a:p>
          <a:p>
            <a:pPr lvl="0" algn="just"/>
            <a:r>
              <a:rPr lang="en-US" dirty="0" smtClean="0"/>
              <a:t>Spelling Errors, hence Lexical Analyzer gets incorrect tokens.</a:t>
            </a:r>
          </a:p>
          <a:p>
            <a:pPr lvl="0" algn="just"/>
            <a:r>
              <a:rPr lang="en-US" dirty="0" smtClean="0"/>
              <a:t>Exceeding Length of Identifier or numeric constants.</a:t>
            </a:r>
          </a:p>
          <a:p>
            <a:pPr lvl="0" algn="just"/>
            <a:r>
              <a:rPr lang="en-US" dirty="0" smtClean="0"/>
              <a:t>Appearance of illegal Tokens.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1) Lexical Phase Errors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905000"/>
            <a:ext cx="3962400" cy="3429000"/>
          </a:xfr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dirty="0" smtClean="0"/>
              <a:t> Ex 2)</a:t>
            </a:r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(“Hello…”);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905000"/>
            <a:ext cx="3505200" cy="342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 1)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en-US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(choice)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---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638800"/>
            <a:ext cx="358140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Spelling Mistake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5638800"/>
            <a:ext cx="396240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Appearance of illegal</a:t>
            </a:r>
            <a:r>
              <a:rPr lang="en-US" dirty="0" smtClean="0">
                <a:solidFill>
                  <a:srgbClr val="FF0000"/>
                </a:solidFill>
              </a:rPr>
              <a:t> $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7" grpId="0" build="allAtOnce" animBg="1"/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2) Syntactic Phase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These are known as syntax errors.</a:t>
            </a:r>
          </a:p>
          <a:p>
            <a:pPr lvl="0"/>
            <a:r>
              <a:rPr lang="en-US" dirty="0" smtClean="0"/>
              <a:t>It appears during syntax phase.</a:t>
            </a:r>
          </a:p>
          <a:p>
            <a:pPr lvl="0"/>
            <a:r>
              <a:rPr lang="en-US" dirty="0" smtClean="0"/>
              <a:t>Typical errors in this phase are :</a:t>
            </a:r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3392269"/>
            <a:ext cx="3962400" cy="2551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>
            <a:normAutofit fontScale="85000" lnSpcReduction="2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 1) </a:t>
            </a:r>
            <a:r>
              <a:rPr lang="en-US" sz="2400" dirty="0" smtClean="0"/>
              <a:t>Unbalanced parenthesis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if(a &gt; b)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if(a &gt; c)</a:t>
            </a:r>
          </a:p>
          <a:p>
            <a:r>
              <a:rPr lang="en-US" sz="2400" dirty="0" smtClean="0"/>
              <a:t>	{</a:t>
            </a:r>
          </a:p>
          <a:p>
            <a:r>
              <a:rPr lang="en-US" sz="2400" dirty="0" smtClean="0"/>
              <a:t>		---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 smtClean="0"/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6183868"/>
            <a:ext cx="396240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Here an extra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dirty="0" smtClean="0"/>
              <a:t> </a:t>
            </a:r>
            <a:r>
              <a:rPr lang="en-US" dirty="0" smtClean="0"/>
              <a:t>parenthesis is placed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905000"/>
            <a:ext cx="3962400" cy="2362200"/>
          </a:xfr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 Ex 3) Missing operators.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err="1" smtClean="0"/>
              <a:t>Ans</a:t>
            </a:r>
            <a:r>
              <a:rPr lang="en-US" sz="2400" dirty="0" smtClean="0"/>
              <a:t> a + b 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05000"/>
            <a:ext cx="3505200" cy="2362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 2) </a:t>
            </a:r>
            <a:r>
              <a:rPr lang="en-US" sz="2400" dirty="0" smtClean="0"/>
              <a:t>Errors in structure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if( a &gt; b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(“a is max”);</a:t>
            </a:r>
          </a:p>
          <a:p>
            <a:r>
              <a:rPr lang="en-US" sz="2400" dirty="0" smtClean="0"/>
              <a:t>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2) Syntactic Phase Errors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3505200" cy="70788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Here,</a:t>
            </a:r>
            <a:r>
              <a:rPr lang="en-US" sz="2000" b="1" dirty="0" smtClean="0">
                <a:solidFill>
                  <a:srgbClr val="FF0000"/>
                </a:solidFill>
              </a:rPr>
              <a:t> ) </a:t>
            </a:r>
            <a:r>
              <a:rPr lang="en-US" sz="2000" dirty="0" smtClean="0"/>
              <a:t>closing brackets</a:t>
            </a:r>
            <a:r>
              <a:rPr lang="en-US" sz="2000" b="1" dirty="0" smtClean="0"/>
              <a:t> </a:t>
            </a:r>
            <a:r>
              <a:rPr lang="en-US" sz="2000" dirty="0" smtClean="0"/>
              <a:t>after if condition is missing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48200" y="4648201"/>
            <a:ext cx="4038600" cy="70788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=</a:t>
            </a:r>
            <a:r>
              <a:rPr lang="en-US" sz="2000" b="1" dirty="0" smtClean="0"/>
              <a:t>  </a:t>
            </a:r>
            <a:r>
              <a:rPr lang="en-US" sz="2000" dirty="0" smtClean="0"/>
              <a:t>is missing here between </a:t>
            </a:r>
            <a:r>
              <a:rPr lang="en-US" sz="2000" dirty="0" err="1" smtClean="0"/>
              <a:t>Ans</a:t>
            </a:r>
            <a:r>
              <a:rPr lang="en-US" sz="2000" dirty="0" smtClean="0"/>
              <a:t> and a</a:t>
            </a:r>
          </a:p>
          <a:p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7" grpId="0" build="allAtOnce" animBg="1"/>
      <p:bldP spid="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3) Semantic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Typical errors in this phase are :</a:t>
            </a:r>
          </a:p>
          <a:p>
            <a:pPr lvl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Incompatible types of operands</a:t>
            </a:r>
          </a:p>
          <a:p>
            <a:pPr marL="514350" indent="-514350">
              <a:buAutoNum type="arabicParenR"/>
            </a:pPr>
            <a:r>
              <a:rPr lang="en-US" dirty="0" smtClean="0"/>
              <a:t>Undefined variables</a:t>
            </a:r>
          </a:p>
          <a:p>
            <a:pPr marL="514350" indent="-514350">
              <a:buAutoNum type="arabicParenR"/>
            </a:pPr>
            <a:r>
              <a:rPr lang="en-US" dirty="0" smtClean="0"/>
              <a:t>No matching between Actual and Formal parameters</a:t>
            </a:r>
          </a:p>
          <a:p>
            <a:pPr marL="514350" indent="-514350">
              <a:buAutoNum type="arabicParenR"/>
            </a:pPr>
            <a:r>
              <a:rPr lang="en-US" dirty="0" smtClean="0"/>
              <a:t>Unreachable code</a:t>
            </a:r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Code Optimization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Types of Errors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>
                <a:solidFill>
                  <a:srgbClr val="0070C0"/>
                </a:solidFill>
              </a:rPr>
              <a:t>Intermediate Code Representation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rgbClr val="0070C0"/>
                </a:solidFill>
              </a:rPr>
              <a:t>Types of Editors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rgbClr val="0070C0"/>
                </a:solidFill>
              </a:rPr>
              <a:t>Structure of Editor</a:t>
            </a:r>
            <a:endParaRPr lang="en-IN" sz="32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rgbClr val="0070C0"/>
                </a:solidFill>
              </a:rPr>
              <a:t>Data Structures used in Compilation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3200" dirty="0" smtClean="0">
                <a:solidFill>
                  <a:srgbClr val="0070C0"/>
                </a:solidFill>
              </a:rPr>
              <a:t>Causes of Large Semantic Gap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Binding and Binding Times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Memory Allocation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Scope Rules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Compilation of Expression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Compilation of Control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905000"/>
            <a:ext cx="3962400" cy="2514600"/>
          </a:xfr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sz="2400" b="1" dirty="0" smtClean="0"/>
              <a:t>Ex 2)</a:t>
            </a:r>
          </a:p>
          <a:p>
            <a:pPr lvl="0"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if ( n == 1)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	return 1;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(“Unreachable Code….!!”);</a:t>
            </a:r>
          </a:p>
          <a:p>
            <a:pPr>
              <a:buNone/>
            </a:pPr>
            <a:r>
              <a:rPr lang="en-US" sz="2400" b="1" dirty="0" smtClean="0"/>
              <a:t>} </a:t>
            </a:r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05000"/>
            <a:ext cx="35052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lvl="0"/>
            <a:r>
              <a:rPr lang="en-US" sz="2400" dirty="0" smtClean="0"/>
              <a:t>Ex 1)</a:t>
            </a:r>
          </a:p>
          <a:p>
            <a:pPr lvl="0"/>
            <a:r>
              <a:rPr lang="en-US" sz="2400" dirty="0" smtClean="0"/>
              <a:t>  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[10], b;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err="1" smtClean="0"/>
              <a:t>Arr</a:t>
            </a:r>
            <a:r>
              <a:rPr lang="en-US" sz="2400" dirty="0" smtClean="0"/>
              <a:t> = b;</a:t>
            </a:r>
          </a:p>
          <a:p>
            <a:r>
              <a:rPr lang="en-US" sz="2400" dirty="0" smtClean="0"/>
              <a:t>Result = 0;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350520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No type compatibility between </a:t>
            </a:r>
            <a:r>
              <a:rPr lang="en-US" dirty="0" err="1" smtClean="0"/>
              <a:t>Arr</a:t>
            </a:r>
            <a:r>
              <a:rPr lang="en-US" dirty="0" smtClean="0"/>
              <a:t> and b. as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/>
              <a:t> is an array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a variable.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4648200"/>
            <a:ext cx="396240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printf</a:t>
            </a:r>
            <a:r>
              <a:rPr lang="en-US" dirty="0" smtClean="0"/>
              <a:t>() statement is beyond the scope of the compiler, it is unreachable. It generates Semantic error.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3) Semantic Errors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7" grpId="0" build="allAtOnce" animBg="1"/>
      <p:bldP spid="8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200400"/>
            <a:ext cx="8610600" cy="1143000"/>
          </a:xfrm>
        </p:spPr>
        <p:txBody>
          <a:bodyPr>
            <a:normAutofit fontScale="77500" lnSpcReduction="20000"/>
          </a:bodyPr>
          <a:lstStyle/>
          <a:p>
            <a:pPr lvl="0" algn="ctr">
              <a:buNone/>
            </a:pPr>
            <a:r>
              <a:rPr lang="en-US" sz="5400" b="1" dirty="0" smtClean="0"/>
              <a:t>3. Intermediate Code Representation</a:t>
            </a:r>
            <a:endParaRPr lang="en-IN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Intermediate Code Representation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Three Types </a:t>
            </a:r>
            <a:endParaRPr lang="en-IN" sz="3600" dirty="0" smtClean="0"/>
          </a:p>
          <a:p>
            <a:pPr marL="742950" lvl="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3600" dirty="0" smtClean="0"/>
              <a:t>Abstract Syntax Tree</a:t>
            </a:r>
          </a:p>
          <a:p>
            <a:pPr marL="742950" lvl="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3600" dirty="0" smtClean="0"/>
              <a:t>Polish Notation</a:t>
            </a:r>
            <a:endParaRPr lang="en-IN" sz="3600" dirty="0" smtClean="0"/>
          </a:p>
          <a:p>
            <a:pPr marL="742950" lvl="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3600" dirty="0" smtClean="0"/>
              <a:t>Three Address Code</a:t>
            </a:r>
            <a:endParaRPr lang="en-IN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1) Abstract Syntax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36576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/>
              <a:t>The natural hierarchical structure is represented by Syntax Trees.</a:t>
            </a:r>
            <a:endParaRPr lang="en-IN" sz="2800" dirty="0" smtClean="0"/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DAG (Directed Acyclic Graph) is much similar to syntax tree, but they are in much compact form.</a:t>
            </a:r>
            <a:endParaRPr lang="en-IN" sz="2800" dirty="0" smtClean="0"/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The code generated as an intermediate code should be such that remaining processing becomes easy.</a:t>
            </a:r>
            <a:endParaRPr lang="en-IN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1) Abstract Syntax Tree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685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Ex. Input String x := -a * b + -a * b</a:t>
            </a:r>
            <a:endParaRPr lang="en-IN" sz="2400" dirty="0" smtClean="0"/>
          </a:p>
          <a:p>
            <a:pPr>
              <a:lnSpc>
                <a:spcPct val="170000"/>
              </a:lnSpc>
            </a:pPr>
            <a:endParaRPr lang="en-US" sz="24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890165" y="2209800"/>
          <a:ext cx="7339435" cy="3924300"/>
        </p:xfrm>
        <a:graphic>
          <a:graphicData uri="http://schemas.openxmlformats.org/presentationml/2006/ole">
            <p:oleObj spid="_x0000_s44033" name="Visio" r:id="rId3" imgW="5626103" imgH="3006588" progId="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2) Polish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724400"/>
          </a:xfrm>
        </p:spPr>
        <p:txBody>
          <a:bodyPr>
            <a:noAutofit/>
          </a:bodyPr>
          <a:lstStyle/>
          <a:p>
            <a:pPr lvl="0"/>
            <a:r>
              <a:rPr lang="en-US" sz="2600" dirty="0" smtClean="0"/>
              <a:t>Infix notation : Operators appear in between Operands</a:t>
            </a:r>
            <a:endParaRPr lang="en-IN" sz="2600" dirty="0" smtClean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b="1" u="sng" dirty="0" smtClean="0">
                <a:solidFill>
                  <a:srgbClr val="0070C0"/>
                </a:solidFill>
              </a:rPr>
              <a:t>x = a + b * c</a:t>
            </a:r>
          </a:p>
          <a:p>
            <a:pPr>
              <a:buNone/>
            </a:pPr>
            <a:endParaRPr lang="en-IN" sz="2600" dirty="0" smtClean="0"/>
          </a:p>
          <a:p>
            <a:pPr lvl="0"/>
            <a:r>
              <a:rPr lang="en-US" sz="2600" dirty="0" smtClean="0"/>
              <a:t>Polish Notation (or Prefix) : Operators appear before Operands</a:t>
            </a:r>
            <a:endParaRPr lang="en-IN" sz="2600" dirty="0" smtClean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b="1" u="sng" dirty="0" smtClean="0">
                <a:solidFill>
                  <a:srgbClr val="0070C0"/>
                </a:solidFill>
              </a:rPr>
              <a:t>=  x + a * b  c </a:t>
            </a:r>
          </a:p>
          <a:p>
            <a:pPr>
              <a:buNone/>
            </a:pPr>
            <a:endParaRPr lang="en-IN" sz="2600" dirty="0" smtClean="0"/>
          </a:p>
          <a:p>
            <a:pPr lvl="0"/>
            <a:r>
              <a:rPr lang="en-US" sz="2600" dirty="0" smtClean="0"/>
              <a:t>Reverse Polish Notation (or Postfix) : Operators appear after Operands</a:t>
            </a:r>
            <a:endParaRPr lang="en-IN" sz="2600" dirty="0" smtClean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b="1" u="sng" dirty="0" smtClean="0">
                <a:solidFill>
                  <a:srgbClr val="0070C0"/>
                </a:solidFill>
              </a:rPr>
              <a:t>x  a  b  c  *  +  := </a:t>
            </a:r>
            <a:endParaRPr lang="en-IN" sz="2600" b="1" dirty="0" smtClean="0">
              <a:solidFill>
                <a:srgbClr val="0070C0"/>
              </a:solidFill>
            </a:endParaRPr>
          </a:p>
          <a:p>
            <a:endParaRPr lang="en-US" sz="26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3) Three Address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Three address codes are used to represent any statement in 3 address code.</a:t>
            </a:r>
            <a:endParaRPr lang="en-IN" sz="2800" dirty="0" smtClean="0"/>
          </a:p>
          <a:p>
            <a:pPr lvl="0"/>
            <a:r>
              <a:rPr lang="en-US" sz="2800" dirty="0" smtClean="0"/>
              <a:t>The general form: </a:t>
            </a:r>
            <a:endParaRPr lang="en-IN" sz="2800" dirty="0" smtClean="0"/>
          </a:p>
          <a:p>
            <a:pPr algn="ctr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a  =  b  op  c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a, b, c </a:t>
            </a:r>
            <a:r>
              <a:rPr lang="en-US" sz="2800" dirty="0" smtClean="0"/>
              <a:t>are </a:t>
            </a:r>
            <a:r>
              <a:rPr lang="en-US" sz="2800" dirty="0" smtClean="0">
                <a:solidFill>
                  <a:srgbClr val="FF0000"/>
                </a:solidFill>
              </a:rPr>
              <a:t>Operands</a:t>
            </a:r>
            <a:r>
              <a:rPr lang="en-US" sz="2800" dirty="0" smtClean="0"/>
              <a:t>, which can be name, constants or compiler generated temporaries</a:t>
            </a:r>
            <a:endParaRPr lang="en-IN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op</a:t>
            </a:r>
            <a:r>
              <a:rPr lang="en-US" sz="2800" dirty="0" smtClean="0"/>
              <a:t> is an </a:t>
            </a:r>
            <a:r>
              <a:rPr lang="en-US" sz="2800" dirty="0" smtClean="0">
                <a:solidFill>
                  <a:srgbClr val="FF0000"/>
                </a:solidFill>
              </a:rPr>
              <a:t>Operator</a:t>
            </a:r>
            <a:r>
              <a:rPr lang="en-US" sz="2800" dirty="0" smtClean="0"/>
              <a:t>, which can be arithmetic, logical or Boolean operator.</a:t>
            </a:r>
            <a:endParaRPr lang="en-IN" sz="2800" dirty="0" smtClean="0"/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3) Three Address Code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Only </a:t>
            </a:r>
            <a:r>
              <a:rPr lang="en-US" sz="2800" u="sng" dirty="0" smtClean="0"/>
              <a:t>single operation at the right side </a:t>
            </a:r>
            <a:r>
              <a:rPr lang="en-US" sz="2800" dirty="0" smtClean="0"/>
              <a:t>of the statement is allowed at</a:t>
            </a:r>
            <a:r>
              <a:rPr lang="en-IN" sz="2800" dirty="0" smtClean="0"/>
              <a:t> </a:t>
            </a:r>
            <a:r>
              <a:rPr lang="en-US" sz="2800" dirty="0" smtClean="0"/>
              <a:t>a time.</a:t>
            </a:r>
            <a:endParaRPr lang="en-IN" sz="2800" dirty="0" smtClean="0"/>
          </a:p>
          <a:p>
            <a:pPr lvl="0"/>
            <a:r>
              <a:rPr lang="en-US" sz="2800" dirty="0" smtClean="0"/>
              <a:t>Ex.   </a:t>
            </a:r>
            <a:r>
              <a:rPr lang="en-US" sz="2800" b="1" dirty="0" smtClean="0">
                <a:solidFill>
                  <a:srgbClr val="0070C0"/>
                </a:solidFill>
              </a:rPr>
              <a:t>a := b + c + d 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The Three Address Code will be</a:t>
            </a:r>
            <a:endParaRPr lang="en-IN" sz="2800" dirty="0" smtClean="0"/>
          </a:p>
          <a:p>
            <a:pPr lvl="1">
              <a:buNone/>
            </a:pPr>
            <a:r>
              <a:rPr lang="en-US" sz="2500" dirty="0" smtClean="0"/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    t1 = b + c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    t2 = t1 + d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    a  = t2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Here, at most three addresses are allowed so temporary operands t1 and t2 are used.</a:t>
            </a:r>
            <a:endParaRPr lang="en-IN" sz="2800" dirty="0" smtClean="0"/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Implementation of Three Address Code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Three address code is an abstract form of intermediate code that can be implemented as a Record with the address field.</a:t>
            </a:r>
            <a:endParaRPr lang="en-IN" sz="2800" dirty="0" smtClean="0"/>
          </a:p>
          <a:p>
            <a:pPr lvl="0"/>
            <a:r>
              <a:rPr lang="en-US" sz="2800" dirty="0" smtClean="0"/>
              <a:t>Three representations used for Three Address Code are as follows:</a:t>
            </a:r>
            <a:endParaRPr lang="en-IN" sz="2800" dirty="0" smtClean="0"/>
          </a:p>
          <a:p>
            <a:pPr marL="834390" lvl="1" indent="-514350"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Quadruples</a:t>
            </a:r>
            <a:endParaRPr lang="en-I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34390" lvl="1" indent="-514350"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Triples</a:t>
            </a:r>
            <a:endParaRPr lang="en-I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34390" lvl="1" indent="-514350">
              <a:buFont typeface="+mj-lt"/>
              <a:buAutoNum type="arabicParenR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Indirect Triples</a:t>
            </a:r>
            <a:endParaRPr lang="en-IN" sz="25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1) Quadruples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3048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Quadruples is a structure with at most four fields such as </a:t>
            </a:r>
            <a:r>
              <a:rPr lang="en-US" sz="2800" u="sng" dirty="0" smtClean="0"/>
              <a:t>op</a:t>
            </a:r>
            <a:r>
              <a:rPr lang="en-US" sz="2800" dirty="0" smtClean="0"/>
              <a:t>, </a:t>
            </a:r>
            <a:r>
              <a:rPr lang="en-US" sz="2800" u="sng" dirty="0" smtClean="0"/>
              <a:t>arg1</a:t>
            </a:r>
            <a:r>
              <a:rPr lang="en-US" sz="2800" dirty="0" smtClean="0"/>
              <a:t>, </a:t>
            </a:r>
            <a:r>
              <a:rPr lang="en-US" sz="2800" u="sng" dirty="0" smtClean="0"/>
              <a:t>arg2</a:t>
            </a:r>
            <a:r>
              <a:rPr lang="en-US" sz="2800" dirty="0" smtClean="0"/>
              <a:t> and </a:t>
            </a:r>
            <a:r>
              <a:rPr lang="en-US" sz="2800" u="sng" dirty="0" smtClean="0"/>
              <a:t>result</a:t>
            </a:r>
            <a:r>
              <a:rPr lang="en-US" sz="2800" dirty="0" smtClean="0"/>
              <a:t>. </a:t>
            </a:r>
            <a:endParaRPr lang="en-IN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op</a:t>
            </a:r>
            <a:r>
              <a:rPr lang="en-US" sz="2800" dirty="0" smtClean="0"/>
              <a:t> – Operator</a:t>
            </a:r>
            <a:endParaRPr lang="en-IN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arg1, arg2  </a:t>
            </a:r>
            <a:r>
              <a:rPr lang="en-US" sz="2800" dirty="0" smtClean="0"/>
              <a:t>- Operands</a:t>
            </a:r>
            <a:endParaRPr lang="en-IN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result</a:t>
            </a:r>
            <a:r>
              <a:rPr lang="en-US" sz="2800" dirty="0" smtClean="0"/>
              <a:t> – Result of the operation </a:t>
            </a:r>
            <a:endParaRPr lang="en-IN" sz="2800" dirty="0" smtClean="0"/>
          </a:p>
          <a:p>
            <a:pPr lvl="0"/>
            <a:r>
              <a:rPr lang="en-US" sz="2800" dirty="0" smtClean="0"/>
              <a:t>Input statement : </a:t>
            </a:r>
            <a:r>
              <a:rPr lang="en-US" sz="2800" b="1" dirty="0" smtClean="0"/>
              <a:t>x := -a * b + -a * b</a:t>
            </a:r>
            <a:endParaRPr lang="en-IN" sz="2800" dirty="0" smtClean="0"/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/>
              <a:t>1. Code Optimization</a:t>
            </a:r>
            <a:endParaRPr lang="en-US" sz="6000" dirty="0" smtClean="0"/>
          </a:p>
          <a:p>
            <a:pPr algn="ctr">
              <a:buNone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1) Quadruples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6858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Input statement : </a:t>
            </a:r>
            <a:r>
              <a:rPr lang="en-US" sz="2800" b="1" dirty="0" smtClean="0"/>
              <a:t>x := -a * b + -a * b</a:t>
            </a:r>
            <a:endParaRPr lang="en-IN" sz="2800" dirty="0" smtClean="0"/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514600"/>
          <a:ext cx="8763000" cy="3581403"/>
        </p:xfrm>
        <a:graphic>
          <a:graphicData uri="http://schemas.openxmlformats.org/drawingml/2006/table">
            <a:tbl>
              <a:tblPr/>
              <a:tblGrid>
                <a:gridCol w="2337006"/>
                <a:gridCol w="581930"/>
                <a:gridCol w="1461016"/>
                <a:gridCol w="1461016"/>
                <a:gridCol w="1461016"/>
                <a:gridCol w="1461016"/>
              </a:tblGrid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Verdana"/>
                          <a:ea typeface="Times New Roman"/>
                          <a:cs typeface="Times New Roman"/>
                        </a:rPr>
                        <a:t>Op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Arg1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Arg2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Result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Times New Roman"/>
                          <a:cs typeface="Times New Roman"/>
                        </a:rPr>
                        <a:t>T1 := uminus a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(0)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T1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Times New Roman"/>
                          <a:cs typeface="Times New Roman"/>
                        </a:rPr>
                        <a:t>T2 := T1 * 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(1)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T1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T2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Times New Roman"/>
                          <a:cs typeface="Times New Roman"/>
                        </a:rPr>
                        <a:t>T3 := uminus a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(2)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T3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Times New Roman"/>
                          <a:cs typeface="Times New Roman"/>
                        </a:rPr>
                        <a:t>T4 := T3 * 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(3)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T3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T4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Times New Roman"/>
                          <a:cs typeface="Times New Roman"/>
                        </a:rPr>
                        <a:t>T5 := T2 + T4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(4)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T2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T4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T5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Times New Roman"/>
                        </a:rPr>
                        <a:t>x  := T5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(5)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:=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T5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x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2) Triples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1676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In triples representation the use of a temporary variable is avoided by referring the </a:t>
            </a:r>
            <a:r>
              <a:rPr lang="en-US" sz="2800" u="sng" dirty="0" smtClean="0"/>
              <a:t>Pointers </a:t>
            </a:r>
            <a:r>
              <a:rPr lang="en-US" sz="2800" dirty="0" smtClean="0"/>
              <a:t>in the symbol table.</a:t>
            </a:r>
            <a:endParaRPr lang="en-IN" sz="2800" dirty="0" smtClean="0"/>
          </a:p>
          <a:p>
            <a:pPr lvl="0"/>
            <a:r>
              <a:rPr lang="en-US" sz="2800" dirty="0" smtClean="0"/>
              <a:t>Input statement : </a:t>
            </a:r>
            <a:r>
              <a:rPr lang="en-US" sz="2800" b="1" dirty="0" smtClean="0"/>
              <a:t>x := -a * b + -a * b</a:t>
            </a:r>
            <a:endParaRPr lang="en-IN" sz="2800" dirty="0" smtClean="0"/>
          </a:p>
          <a:p>
            <a:pPr lvl="0"/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2) Triples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6858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Input statement : </a:t>
            </a:r>
            <a:r>
              <a:rPr lang="en-US" sz="2800" b="1" dirty="0" smtClean="0"/>
              <a:t>x := -a * b + -a * b</a:t>
            </a:r>
            <a:endParaRPr lang="en-IN" sz="2800" dirty="0" smtClean="0"/>
          </a:p>
          <a:p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514600"/>
          <a:ext cx="6172199" cy="3200400"/>
        </p:xfrm>
        <a:graphic>
          <a:graphicData uri="http://schemas.openxmlformats.org/drawingml/2006/table">
            <a:tbl>
              <a:tblPr/>
              <a:tblGrid>
                <a:gridCol w="749345"/>
                <a:gridCol w="1807618"/>
                <a:gridCol w="1807618"/>
                <a:gridCol w="180761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Op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Arg1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Arg2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(0)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(1)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(0)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(2)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(3)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(2)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Verdana"/>
                          <a:ea typeface="Times New Roman"/>
                          <a:cs typeface="Times New Roman"/>
                        </a:rPr>
                        <a:t>(4)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(1)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(3)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Verdana"/>
                          <a:ea typeface="Times New Roman"/>
                          <a:cs typeface="Times New Roman"/>
                        </a:rPr>
                        <a:t>(5)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:=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Verdana"/>
                          <a:ea typeface="Calibri"/>
                          <a:cs typeface="Times New Roman"/>
                        </a:rPr>
                        <a:t>x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Verdana"/>
                          <a:ea typeface="Calibri"/>
                          <a:cs typeface="Times New Roman"/>
                        </a:rPr>
                        <a:t>(4)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152400"/>
            <a:ext cx="8766048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3) Indirect Triples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1676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listing of triples is done in indirect triples.</a:t>
            </a:r>
            <a:endParaRPr lang="en-IN" sz="2800" dirty="0" smtClean="0"/>
          </a:p>
          <a:p>
            <a:pPr lvl="0"/>
            <a:r>
              <a:rPr lang="en-US" sz="2800" dirty="0" smtClean="0"/>
              <a:t>Listing pointers are used instead of using statements.</a:t>
            </a:r>
            <a:endParaRPr lang="en-IN" sz="2800" dirty="0" smtClean="0"/>
          </a:p>
          <a:p>
            <a:pPr lvl="0"/>
            <a:r>
              <a:rPr lang="en-US" sz="2800" dirty="0" smtClean="0"/>
              <a:t>Input statement : </a:t>
            </a:r>
            <a:r>
              <a:rPr lang="en-US" sz="2800" b="1" dirty="0" smtClean="0"/>
              <a:t>x := -a * b + -a * b</a:t>
            </a:r>
            <a:endParaRPr lang="en-IN" sz="2800" dirty="0" smtClean="0"/>
          </a:p>
          <a:p>
            <a:pPr lvl="0"/>
            <a:endParaRPr lang="en-US" sz="28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1" y="3471858"/>
          <a:ext cx="5181597" cy="2700341"/>
        </p:xfrm>
        <a:graphic>
          <a:graphicData uri="http://schemas.openxmlformats.org/drawingml/2006/table">
            <a:tbl>
              <a:tblPr/>
              <a:tblGrid>
                <a:gridCol w="685800"/>
                <a:gridCol w="1498599"/>
                <a:gridCol w="1498599"/>
                <a:gridCol w="1498599"/>
              </a:tblGrid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Op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Arg1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Arg2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(0)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1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(1)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(11)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(2)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Uminus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a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1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(3)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*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(13)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b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(4)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+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(12)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(14)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(5)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Calibri"/>
                          <a:cs typeface="Times New Roman"/>
                        </a:rPr>
                        <a:t>:=</a:t>
                      </a:r>
                      <a:endParaRPr lang="en-IN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Verdana"/>
                          <a:ea typeface="Calibri"/>
                          <a:cs typeface="Times New Roman"/>
                        </a:rPr>
                        <a:t>x</a:t>
                      </a:r>
                      <a:endParaRPr lang="en-IN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Verdana"/>
                          <a:ea typeface="Calibri"/>
                          <a:cs typeface="Times New Roman"/>
                        </a:rPr>
                        <a:t>(15)</a:t>
                      </a:r>
                      <a:endParaRPr lang="en-IN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3429000"/>
          <a:ext cx="2667000" cy="2743203"/>
        </p:xfrm>
        <a:graphic>
          <a:graphicData uri="http://schemas.openxmlformats.org/drawingml/2006/table">
            <a:tbl>
              <a:tblPr/>
              <a:tblGrid>
                <a:gridCol w="941293"/>
                <a:gridCol w="1725707"/>
              </a:tblGrid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Verdana"/>
                          <a:ea typeface="Times New Roman"/>
                          <a:cs typeface="Times New Roman"/>
                        </a:rPr>
                        <a:t>Statement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Verdana"/>
                          <a:ea typeface="Times New Roman"/>
                          <a:cs typeface="Times New Roman"/>
                        </a:rPr>
                        <a:t>(0)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/>
                          <a:ea typeface="Calibri"/>
                          <a:cs typeface="Times New Roman"/>
                        </a:rPr>
                        <a:t>(11)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(1)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/>
                          <a:ea typeface="Calibri"/>
                          <a:cs typeface="Times New Roman"/>
                        </a:rPr>
                        <a:t>(12)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(2)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/>
                          <a:ea typeface="Calibri"/>
                          <a:cs typeface="Times New Roman"/>
                        </a:rPr>
                        <a:t>(13)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(3)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/>
                          <a:ea typeface="Calibri"/>
                          <a:cs typeface="Times New Roman"/>
                        </a:rPr>
                        <a:t>(14)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Verdana"/>
                          <a:ea typeface="Times New Roman"/>
                          <a:cs typeface="Times New Roman"/>
                        </a:rPr>
                        <a:t>(4)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Verdana"/>
                          <a:ea typeface="Calibri"/>
                          <a:cs typeface="Times New Roman"/>
                        </a:rPr>
                        <a:t>(15)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Verdana"/>
                          <a:ea typeface="Times New Roman"/>
                          <a:cs typeface="Times New Roman"/>
                        </a:rPr>
                        <a:t>(5)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Verdana"/>
                          <a:ea typeface="Calibri"/>
                          <a:cs typeface="Times New Roman"/>
                        </a:rPr>
                        <a:t>(16)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5400" b="1" dirty="0" smtClean="0"/>
              <a:t>4. Types of Editors</a:t>
            </a:r>
            <a:endParaRPr lang="en-IN" sz="5400" dirty="0" smtClean="0"/>
          </a:p>
          <a:p>
            <a:pPr algn="ctr">
              <a:buNone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A text editor is a tool that allows a user to </a:t>
            </a:r>
            <a:r>
              <a:rPr lang="en-IN" sz="2800" u="sng" dirty="0" smtClean="0"/>
              <a:t>create and revise documents</a:t>
            </a:r>
            <a:r>
              <a:rPr lang="en-IN" sz="2800" dirty="0" smtClean="0"/>
              <a:t> in a computer.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Apart from producing output, text editors today provide many advanced interactive features of and output.</a:t>
            </a:r>
          </a:p>
          <a:p>
            <a:pPr algn="just">
              <a:lnSpc>
                <a:spcPct val="150000"/>
              </a:lnSpc>
            </a:pPr>
            <a:endParaRPr lang="en-IN" sz="2800" dirty="0" smtClean="0"/>
          </a:p>
          <a:p>
            <a:pPr lvl="0"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Types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800" b="1" dirty="0" smtClean="0"/>
              <a:t>1. Line Editors</a:t>
            </a:r>
            <a:r>
              <a:rPr lang="en-IN" sz="2800" dirty="0" smtClean="0"/>
              <a:t> :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“During original creation, lines of text are recognized and delimited by </a:t>
            </a:r>
            <a:r>
              <a:rPr lang="en-IN" sz="2800" b="1" dirty="0" smtClean="0">
                <a:solidFill>
                  <a:srgbClr val="0070C0"/>
                </a:solidFill>
              </a:rPr>
              <a:t>end-of-line markers</a:t>
            </a:r>
            <a:r>
              <a:rPr lang="en-IN" sz="2800" dirty="0" smtClean="0"/>
              <a:t>, and during subsequent revision, the line must be explicitly specified by line number or by some pattern context”. (ex. early MS-DOS systems.)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Types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 smtClean="0"/>
              <a:t>2. Stream Editors: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“The idea here is similar to line editor, but the entire text is treated as a </a:t>
            </a:r>
            <a:r>
              <a:rPr lang="en-IN" sz="2800" b="1" dirty="0" smtClean="0">
                <a:solidFill>
                  <a:srgbClr val="0070C0"/>
                </a:solidFill>
              </a:rPr>
              <a:t>single stream of characters</a:t>
            </a:r>
            <a:r>
              <a:rPr lang="en-IN" sz="2800" b="1" dirty="0" smtClean="0"/>
              <a:t>”.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Hence the location for revision cannot be specified using line numbers. Locations for revision are either specified by explicit positioning or by using pattern context.( </a:t>
            </a:r>
            <a:r>
              <a:rPr lang="en-IN" sz="2800" dirty="0" err="1" smtClean="0"/>
              <a:t>eg</a:t>
            </a:r>
            <a:r>
              <a:rPr lang="en-IN" sz="2800" dirty="0" smtClean="0"/>
              <a:t>. </a:t>
            </a:r>
            <a:r>
              <a:rPr lang="en-IN" sz="2800" dirty="0" err="1" smtClean="0"/>
              <a:t>sed</a:t>
            </a:r>
            <a:r>
              <a:rPr lang="en-IN" sz="2800" dirty="0" smtClean="0"/>
              <a:t> in Unix/Linux.)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Types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 smtClean="0"/>
              <a:t>3. Screen Editors: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“These allow the document to be viewed and operated upon as a </a:t>
            </a:r>
            <a:r>
              <a:rPr lang="en-IN" sz="2800" b="1" dirty="0" smtClean="0">
                <a:solidFill>
                  <a:srgbClr val="0070C0"/>
                </a:solidFill>
              </a:rPr>
              <a:t>two dimensional plane</a:t>
            </a:r>
            <a:r>
              <a:rPr lang="en-IN" sz="2800" dirty="0" smtClean="0"/>
              <a:t>, of which a portion may be displayed at a time”.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Any portion may be specified for display and location for revision can be specified anywhere within the displayed portion. (</a:t>
            </a:r>
            <a:r>
              <a:rPr lang="en-IN" sz="2800" dirty="0" err="1" smtClean="0"/>
              <a:t>eg</a:t>
            </a:r>
            <a:r>
              <a:rPr lang="en-IN" sz="2800" dirty="0" smtClean="0"/>
              <a:t>. vi, </a:t>
            </a:r>
            <a:r>
              <a:rPr lang="en-IN" sz="2800" dirty="0" err="1" smtClean="0"/>
              <a:t>emacs</a:t>
            </a:r>
            <a:r>
              <a:rPr lang="en-IN" sz="2800" dirty="0" smtClean="0"/>
              <a:t>, etc.)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Types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 smtClean="0"/>
              <a:t>4. Word Processors</a:t>
            </a:r>
            <a:r>
              <a:rPr lang="en-IN" sz="28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Provides </a:t>
            </a:r>
            <a:r>
              <a:rPr lang="en-IN" sz="2800" b="1" dirty="0" smtClean="0">
                <a:solidFill>
                  <a:srgbClr val="0070C0"/>
                </a:solidFill>
              </a:rPr>
              <a:t>additional features</a:t>
            </a:r>
            <a:r>
              <a:rPr lang="en-IN" sz="2800" dirty="0" smtClean="0"/>
              <a:t> to basic screen editors. Usually support non-textual contents and choice of fonts, style, etc.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Code optimization is required to produce efficient target code.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Two important issues need to be considered while applying techniques for code optimization.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400" dirty="0" smtClean="0"/>
              <a:t>1) Semantic equivalence of source program must not be changed.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400" dirty="0" smtClean="0"/>
              <a:t>2) The improvement over the program efficiency must be achieved without changing algorithm of the program.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Types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/>
              <a:t>5. Structure Editors</a:t>
            </a:r>
            <a:r>
              <a:rPr lang="en-IN" sz="2800" dirty="0" smtClean="0"/>
              <a:t> :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800" dirty="0" smtClean="0"/>
              <a:t>	These are editors for </a:t>
            </a:r>
            <a:r>
              <a:rPr lang="en-IN" sz="2800" b="1" dirty="0" smtClean="0">
                <a:solidFill>
                  <a:srgbClr val="0070C0"/>
                </a:solidFill>
              </a:rPr>
              <a:t>specific types of documents</a:t>
            </a:r>
            <a:r>
              <a:rPr lang="en-IN" sz="2800" dirty="0" smtClean="0"/>
              <a:t>, so that the editor recognizes the structure/syntax of the document being prepared and helps in maintaining that structure/syntax.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5. Structure of Editor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 of Editor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285355" cy="51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Structure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b="1" dirty="0" smtClean="0"/>
              <a:t>Command language Processor</a:t>
            </a:r>
            <a:r>
              <a:rPr lang="en-IN" sz="2800" dirty="0" smtClean="0"/>
              <a:t> accepts command, performs functions such as editing and viewing. It uses semantic routines which involves travelling, editing, viewing and display functions.</a:t>
            </a:r>
          </a:p>
          <a:p>
            <a:pPr lvl="0" algn="just">
              <a:lnSpc>
                <a:spcPct val="150000"/>
              </a:lnSpc>
            </a:pPr>
            <a:r>
              <a:rPr lang="en-IN" sz="2800" b="1" dirty="0" smtClean="0"/>
              <a:t>Editing operations</a:t>
            </a:r>
            <a:r>
              <a:rPr lang="en-IN" sz="2800" dirty="0" smtClean="0"/>
              <a:t> are specified explicitly by the user and display operations are specified implicitly by the editor.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Structure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b="1" dirty="0" smtClean="0"/>
              <a:t>Travelling and viewing operations </a:t>
            </a:r>
            <a:r>
              <a:rPr lang="en-IN" sz="2400" dirty="0" smtClean="0"/>
              <a:t>may be invoked either explicitly by the user or implicitly by the editing operations.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In editing a document, the start of the area to be edited is determined by </a:t>
            </a:r>
            <a:r>
              <a:rPr lang="en-IN" sz="2400" b="1" dirty="0" smtClean="0"/>
              <a:t>the current editing pointer</a:t>
            </a:r>
            <a:r>
              <a:rPr lang="en-IN" sz="2400" dirty="0" smtClean="0"/>
              <a:t> maintained by the editing component.</a:t>
            </a:r>
          </a:p>
          <a:p>
            <a:pPr lvl="0" algn="just">
              <a:lnSpc>
                <a:spcPct val="150000"/>
              </a:lnSpc>
            </a:pPr>
            <a:r>
              <a:rPr lang="en-IN" sz="2400" b="1" dirty="0" smtClean="0"/>
              <a:t>Editing component</a:t>
            </a:r>
            <a:r>
              <a:rPr lang="en-IN" sz="2400" dirty="0" smtClean="0"/>
              <a:t> is a collection of modules dealing with editing tasks. Current editing pointer can be set or reset due to next paragraph, next screen, cut paragraph, paste paragraph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Structure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When editing command is issued, editing component invokes the </a:t>
            </a:r>
            <a:r>
              <a:rPr lang="en-IN" sz="2400" dirty="0" smtClean="0">
                <a:solidFill>
                  <a:srgbClr val="C00000"/>
                </a:solidFill>
              </a:rPr>
              <a:t>editing filter </a:t>
            </a:r>
            <a:r>
              <a:rPr lang="en-IN" sz="2400" dirty="0" smtClean="0"/>
              <a:t>– generates a new editing buffer – contains part of the document to be edited from current editing pointer.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In viewing a document, the start of the area to be viewed is determined by the current viewing pointer maintained by the viewing component.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Viewing component is a collection of modules responsible for determining the next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Structure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/>
              <a:t>Current viewing pointer can be set or reset as a result of previous editing operation.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When display needs to be updated, viewing component invokes the </a:t>
            </a:r>
            <a:r>
              <a:rPr lang="en-IN" sz="2400" dirty="0" smtClean="0">
                <a:solidFill>
                  <a:srgbClr val="C00000"/>
                </a:solidFill>
              </a:rPr>
              <a:t>viewing filter </a:t>
            </a:r>
            <a:r>
              <a:rPr lang="en-IN" sz="2400" dirty="0" smtClean="0"/>
              <a:t>– generates a new viewing buffer – contains part of the document to be viewed from current viewing pointer.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Windows typically cover entire screen or a rectangular portion of it.  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Structure of Editor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/>
              <a:t>The components of the editor deal with a user document on two levels: In </a:t>
            </a:r>
            <a:r>
              <a:rPr lang="en-IN" sz="2400" dirty="0" smtClean="0">
                <a:solidFill>
                  <a:srgbClr val="C00000"/>
                </a:solidFill>
              </a:rPr>
              <a:t>main memory </a:t>
            </a:r>
            <a:r>
              <a:rPr lang="en-IN" sz="2400" dirty="0" smtClean="0"/>
              <a:t>and in the </a:t>
            </a:r>
            <a:r>
              <a:rPr lang="en-IN" sz="2400" dirty="0" smtClean="0">
                <a:solidFill>
                  <a:srgbClr val="C00000"/>
                </a:solidFill>
              </a:rPr>
              <a:t>disk file system</a:t>
            </a:r>
            <a:r>
              <a:rPr lang="en-IN" sz="24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Loading an entire document into main memory may be infeasible – only part is loaded – demand paging is used – uses editor paging routines. </a:t>
            </a:r>
          </a:p>
          <a:p>
            <a:pPr lvl="0">
              <a:lnSpc>
                <a:spcPct val="150000"/>
              </a:lnSpc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800" b="1" dirty="0" smtClean="0"/>
              <a:t>6. Data Structures used in Compilation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Structures used in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Two types of data structures are used in compilation.</a:t>
            </a:r>
          </a:p>
          <a:p>
            <a:pPr marL="514350" lvl="0" indent="-514350">
              <a:buAutoNum type="arabicParenR"/>
            </a:pPr>
            <a:r>
              <a:rPr lang="en-US" dirty="0" smtClean="0"/>
              <a:t>Search Data Structure</a:t>
            </a:r>
          </a:p>
          <a:p>
            <a:pPr marL="514350" lvl="0" indent="-514350">
              <a:buAutoNum type="arabicParenR"/>
            </a:pPr>
            <a:r>
              <a:rPr lang="en-US" dirty="0" smtClean="0"/>
              <a:t>Allocation Data Structure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502920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800" i="1" dirty="0" smtClean="0">
                <a:solidFill>
                  <a:srgbClr val="C00000"/>
                </a:solidFill>
              </a:rPr>
              <a:t>Note : Refer the Document of SP Ch2 for this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AutoNum type="arabicParenR"/>
            </a:pPr>
            <a:r>
              <a:rPr lang="en-US" dirty="0" smtClean="0"/>
              <a:t>Intermediate code can be optimized to produce more </a:t>
            </a:r>
            <a:r>
              <a:rPr lang="en-US" u="sng" dirty="0" smtClean="0"/>
              <a:t>efficient</a:t>
            </a:r>
            <a:r>
              <a:rPr lang="en-US" dirty="0" smtClean="0"/>
              <a:t> object code.</a:t>
            </a:r>
          </a:p>
          <a:p>
            <a:pPr marL="514350" lvl="0" indent="-514350">
              <a:buAutoNum type="arabicParenR"/>
            </a:pPr>
            <a:r>
              <a:rPr lang="en-US" dirty="0" smtClean="0"/>
              <a:t>Allows </a:t>
            </a:r>
            <a:r>
              <a:rPr lang="en-US" u="sng" dirty="0" smtClean="0"/>
              <a:t>faster</a:t>
            </a:r>
            <a:r>
              <a:rPr lang="en-US" dirty="0" smtClean="0"/>
              <a:t> execution of source program by making minor modification.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4800" b="1" dirty="0" smtClean="0"/>
              <a:t>7. Causes of Large Semantic Gap</a:t>
            </a:r>
            <a:endParaRPr lang="en-I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/>
              <a:t>Causes of Large Semantic Gap</a:t>
            </a: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95400"/>
            <a:ext cx="8153400" cy="5029200"/>
          </a:xfrm>
        </p:spPr>
        <p:txBody>
          <a:bodyPr>
            <a:noAutofit/>
          </a:bodyPr>
          <a:lstStyle/>
          <a:p>
            <a:pPr lvl="0"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“Semantic gap refers to the difference between the semantics of two languages”.</a:t>
            </a:r>
          </a:p>
          <a:p>
            <a:pPr algn="just"/>
            <a:r>
              <a:rPr lang="en-US" sz="2600" dirty="0" smtClean="0"/>
              <a:t>Semantic gap can exist between the application domain and execution domain.</a:t>
            </a:r>
          </a:p>
          <a:p>
            <a:pPr algn="just"/>
            <a:r>
              <a:rPr lang="en-US" sz="2600" dirty="0" smtClean="0"/>
              <a:t>Semantic gap takes large development time and large efforts for the development of the software.</a:t>
            </a:r>
          </a:p>
          <a:p>
            <a:pPr algn="just"/>
            <a:r>
              <a:rPr lang="en-US" sz="2600" dirty="0" smtClean="0"/>
              <a:t>A compiler is used to bridge the semantic gap between the programming language domain of the source program and execution domain of the target program.</a:t>
            </a:r>
            <a:endParaRPr lang="en-IN" sz="2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Causes of Large Semantic Gap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5029200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There are four issue involved in implementing these aspects :</a:t>
            </a:r>
          </a:p>
          <a:p>
            <a:pPr marL="822960" lvl="1" indent="-457200">
              <a:lnSpc>
                <a:spcPct val="150000"/>
              </a:lnSpc>
              <a:buAutoNum type="arabicParenR"/>
            </a:pPr>
            <a:r>
              <a:rPr lang="en-IN" sz="2500" dirty="0" smtClean="0"/>
              <a:t>Data types</a:t>
            </a:r>
          </a:p>
          <a:p>
            <a:pPr marL="822960" lvl="1" indent="-457200">
              <a:lnSpc>
                <a:spcPct val="150000"/>
              </a:lnSpc>
              <a:buAutoNum type="arabicParenR"/>
            </a:pPr>
            <a:r>
              <a:rPr lang="en-IN" sz="2800" dirty="0" smtClean="0"/>
              <a:t>Data structures</a:t>
            </a:r>
          </a:p>
          <a:p>
            <a:pPr marL="822960" lvl="1" indent="-457200">
              <a:lnSpc>
                <a:spcPct val="150000"/>
              </a:lnSpc>
              <a:buAutoNum type="arabicParenR"/>
            </a:pPr>
            <a:r>
              <a:rPr lang="en-IN" sz="2800" dirty="0" smtClean="0"/>
              <a:t>Scope rules</a:t>
            </a:r>
          </a:p>
          <a:p>
            <a:pPr marL="822960" lvl="1" indent="-457200">
              <a:lnSpc>
                <a:spcPct val="150000"/>
              </a:lnSpc>
              <a:buAutoNum type="arabicParenR"/>
            </a:pPr>
            <a:r>
              <a:rPr lang="en-IN" sz="2800" dirty="0" smtClean="0"/>
              <a:t>Control structure</a:t>
            </a:r>
            <a:endParaRPr lang="en-IN" sz="2500" dirty="0" smtClean="0"/>
          </a:p>
          <a:p>
            <a:pPr marL="822960" lvl="1" indent="-457200">
              <a:lnSpc>
                <a:spcPct val="150000"/>
              </a:lnSpc>
              <a:buAutoNum type="arabicParenR"/>
            </a:pPr>
            <a:endParaRPr lang="en-IN" sz="2500" dirty="0" smtClean="0"/>
          </a:p>
          <a:p>
            <a:pPr>
              <a:lnSpc>
                <a:spcPct val="150000"/>
              </a:lnSpc>
              <a:buNone/>
            </a:pPr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Causes of Large Semantic Gap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marL="539750" lvl="2" indent="-360363">
              <a:lnSpc>
                <a:spcPct val="150000"/>
              </a:lnSpc>
              <a:buAutoNum type="arabicParenR"/>
            </a:pPr>
            <a:r>
              <a:rPr lang="en-IN" sz="2800" b="1" dirty="0" smtClean="0"/>
              <a:t>Data types </a:t>
            </a:r>
            <a:r>
              <a:rPr lang="en-IN" sz="2800" dirty="0" smtClean="0"/>
              <a:t>:</a:t>
            </a:r>
          </a:p>
          <a:p>
            <a:pPr marL="539750" lvl="2" indent="-360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Data Type in a language is a set of data items and these data have predefined characteristics like :</a:t>
            </a:r>
          </a:p>
          <a:p>
            <a:pPr marL="996950" lvl="3" indent="-360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500" dirty="0" smtClean="0"/>
              <a:t>The values it can take</a:t>
            </a:r>
          </a:p>
          <a:p>
            <a:pPr marL="996950" lvl="3" indent="-360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500" dirty="0" smtClean="0"/>
              <a:t>The operations that can be performed on it</a:t>
            </a:r>
          </a:p>
          <a:p>
            <a:pPr marL="996950" lvl="3" indent="-360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500" dirty="0" smtClean="0"/>
              <a:t>The meaning of the data</a:t>
            </a:r>
          </a:p>
          <a:p>
            <a:pPr marL="996950" lvl="3" indent="-360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500" dirty="0" smtClean="0"/>
              <a:t>The way the values can be stored for that data type.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Causes of Large Semantic Gap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029200"/>
          </a:xfrm>
        </p:spPr>
        <p:txBody>
          <a:bodyPr>
            <a:noAutofit/>
          </a:bodyPr>
          <a:lstStyle/>
          <a:p>
            <a:pPr marL="693737" lvl="2" indent="-514350">
              <a:lnSpc>
                <a:spcPct val="150000"/>
              </a:lnSpc>
              <a:buFont typeface="+mj-lt"/>
              <a:buAutoNum type="arabicParenR" startAt="2"/>
            </a:pPr>
            <a:r>
              <a:rPr lang="en-IN" sz="2800" b="1" dirty="0" smtClean="0"/>
              <a:t>Data structures</a:t>
            </a:r>
            <a:r>
              <a:rPr lang="en-IN" sz="2800" dirty="0" smtClean="0"/>
              <a:t>: </a:t>
            </a:r>
          </a:p>
          <a:p>
            <a:pPr marL="539750" lvl="2" indent="-3603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The compiler generates the code for the reference to a specific data element and develop memory mapping.</a:t>
            </a:r>
          </a:p>
          <a:p>
            <a:pPr marL="539750" lvl="2" indent="-3603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/>
              <a:t>It also uses various data structures like array, pointes, records, structures unions etc.</a:t>
            </a:r>
          </a:p>
          <a:p>
            <a:pPr marL="693737" lvl="2" indent="-514350">
              <a:lnSpc>
                <a:spcPct val="150000"/>
              </a:lnSpc>
              <a:buFont typeface="+mj-lt"/>
              <a:buAutoNum type="arabicParenR" startAt="2"/>
            </a:pPr>
            <a:endParaRPr lang="en-I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Causes of Large Semantic Gap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52400" y="1600200"/>
            <a:ext cx="9067800" cy="5029200"/>
          </a:xfrm>
        </p:spPr>
        <p:txBody>
          <a:bodyPr>
            <a:noAutofit/>
          </a:bodyPr>
          <a:lstStyle/>
          <a:p>
            <a:pPr marL="1143000" lvl="2" indent="-457200" algn="just">
              <a:lnSpc>
                <a:spcPct val="150000"/>
              </a:lnSpc>
              <a:buFont typeface="+mj-lt"/>
              <a:buAutoNum type="arabicParenR" startAt="3"/>
            </a:pPr>
            <a:r>
              <a:rPr lang="en-IN" sz="2800" b="1" dirty="0" smtClean="0"/>
              <a:t>Scope rules</a:t>
            </a:r>
            <a:r>
              <a:rPr lang="en-IN" sz="2800" dirty="0" smtClean="0"/>
              <a:t>: </a:t>
            </a:r>
          </a:p>
          <a:p>
            <a:pPr marL="900113" lvl="2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Scope of a variable is a region of the program within which a variable is accessible.</a:t>
            </a:r>
            <a:endParaRPr lang="en-IN" sz="2800" dirty="0" smtClean="0"/>
          </a:p>
          <a:p>
            <a:pPr marL="900113" lvl="2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i="1" dirty="0" smtClean="0"/>
              <a:t>Scope</a:t>
            </a:r>
            <a:r>
              <a:rPr lang="en-IN" sz="2800" dirty="0" smtClean="0"/>
              <a:t> refers to the visibility of variables.</a:t>
            </a:r>
          </a:p>
          <a:p>
            <a:pPr marL="900113" lvl="2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 smtClean="0"/>
              <a:t>compiler performs </a:t>
            </a:r>
            <a:r>
              <a:rPr lang="en-IN" sz="2800" b="1" dirty="0" smtClean="0">
                <a:solidFill>
                  <a:srgbClr val="0070C0"/>
                </a:solidFill>
              </a:rPr>
              <a:t>scope analysis </a:t>
            </a:r>
            <a:r>
              <a:rPr lang="en-IN" sz="2800" dirty="0" smtClean="0"/>
              <a:t>and </a:t>
            </a:r>
            <a:r>
              <a:rPr lang="en-IN" sz="2800" b="1" dirty="0" smtClean="0">
                <a:solidFill>
                  <a:srgbClr val="0070C0"/>
                </a:solidFill>
              </a:rPr>
              <a:t>name resolution</a:t>
            </a:r>
            <a:r>
              <a:rPr lang="en-IN" sz="2800" dirty="0" smtClean="0"/>
              <a:t> to determine the data item is designated by the use of a name in the source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Causes of Large Semantic Gap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228600" y="1524000"/>
            <a:ext cx="9067800" cy="5029200"/>
          </a:xfrm>
        </p:spPr>
        <p:txBody>
          <a:bodyPr>
            <a:noAutofit/>
          </a:bodyPr>
          <a:lstStyle/>
          <a:p>
            <a:pPr marL="1200150" lvl="2" indent="-514350" algn="just">
              <a:lnSpc>
                <a:spcPct val="150000"/>
              </a:lnSpc>
              <a:buFont typeface="+mj-lt"/>
              <a:buAutoNum type="arabicParenR" startAt="4"/>
            </a:pPr>
            <a:r>
              <a:rPr lang="en-IN" sz="2400" b="1" dirty="0" smtClean="0"/>
              <a:t>Control structure</a:t>
            </a:r>
            <a:r>
              <a:rPr lang="en-IN" sz="2400" dirty="0" smtClean="0"/>
              <a:t>: </a:t>
            </a:r>
          </a:p>
          <a:p>
            <a:pPr marL="1200150" lvl="2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control structure includes </a:t>
            </a:r>
          </a:p>
          <a:p>
            <a:pPr marL="1657350" lvl="3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conditional transfer of control</a:t>
            </a:r>
          </a:p>
          <a:p>
            <a:pPr marL="1657350" lvl="3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conditional execution</a:t>
            </a:r>
          </a:p>
          <a:p>
            <a:pPr marL="1657350" lvl="3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iteration control and </a:t>
            </a:r>
          </a:p>
          <a:p>
            <a:pPr marL="1657350" lvl="3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procedure calls. </a:t>
            </a:r>
          </a:p>
          <a:p>
            <a:pPr marL="1200150" lvl="2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The compiler must ensure that source program does not violate the semantics of control structures.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 startAt="3"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/>
              <a:t>8. Binding and Binding Times</a:t>
            </a:r>
            <a:endParaRPr lang="en-I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Binding and Binding Times</a:t>
            </a: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800" dirty="0" smtClean="0"/>
              <a:t>A binding is the association of an </a:t>
            </a:r>
            <a:r>
              <a:rPr lang="en-IN" sz="2800" b="1" dirty="0" smtClean="0">
                <a:solidFill>
                  <a:srgbClr val="0070C0"/>
                </a:solidFill>
              </a:rPr>
              <a:t>attribute</a:t>
            </a:r>
            <a:r>
              <a:rPr lang="en-IN" sz="2800" dirty="0" smtClean="0"/>
              <a:t> of a program entity with a </a:t>
            </a:r>
            <a:r>
              <a:rPr lang="en-IN" sz="2800" b="1" dirty="0" smtClean="0">
                <a:solidFill>
                  <a:srgbClr val="0070C0"/>
                </a:solidFill>
              </a:rPr>
              <a:t>value</a:t>
            </a:r>
            <a:r>
              <a:rPr lang="en-IN" sz="2800" dirty="0" smtClean="0"/>
              <a:t>.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800" dirty="0" smtClean="0"/>
              <a:t>The binding of an attribute may be performed at any convenient time subject to the condition that the value of the attribute should be known when the attribute is referenced.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800" dirty="0" smtClean="0"/>
              <a:t>“Binding time is the time at which a binding is actually performed”.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Binding and Binding Times</a:t>
            </a:r>
            <a:endParaRPr lang="en-IN" sz="3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800" dirty="0" smtClean="0"/>
              <a:t>Memory allocation is the technique used to achieve memory binding.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Binding terminates once the memory is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Two types of Binding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500" dirty="0" smtClean="0"/>
              <a:t>Static Binding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500" dirty="0" smtClean="0"/>
              <a:t>Dynamic Binding</a:t>
            </a:r>
            <a:endParaRPr lang="en-IN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6000" b="1" dirty="0" smtClean="0"/>
              <a:t>Code Optimization Techniques</a:t>
            </a:r>
            <a:endParaRPr lang="en-US" sz="6000" dirty="0" smtClean="0"/>
          </a:p>
          <a:p>
            <a:pPr algn="ctr">
              <a:buNone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Static Binding</a:t>
            </a: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/>
              <a:t>The binding which can be resolved at compile time by compiler is known as static or early binding.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/>
              <a:t>Binding of all the </a:t>
            </a:r>
            <a:r>
              <a:rPr lang="en-IN" sz="2800" b="1" dirty="0" smtClean="0">
                <a:solidFill>
                  <a:srgbClr val="0070C0"/>
                </a:solidFill>
              </a:rPr>
              <a:t>static</a:t>
            </a:r>
            <a:r>
              <a:rPr lang="en-IN" sz="2800" dirty="0" smtClean="0"/>
              <a:t>, </a:t>
            </a:r>
            <a:r>
              <a:rPr lang="en-IN" sz="2800" b="1" dirty="0" smtClean="0">
                <a:solidFill>
                  <a:srgbClr val="0070C0"/>
                </a:solidFill>
              </a:rPr>
              <a:t>private</a:t>
            </a:r>
            <a:r>
              <a:rPr lang="en-IN" sz="2800" dirty="0" smtClean="0"/>
              <a:t> and </a:t>
            </a:r>
            <a:r>
              <a:rPr lang="en-IN" sz="2800" b="1" dirty="0" smtClean="0">
                <a:solidFill>
                  <a:srgbClr val="0070C0"/>
                </a:solidFill>
              </a:rPr>
              <a:t>final</a:t>
            </a:r>
            <a:r>
              <a:rPr lang="en-IN" sz="2800" dirty="0" smtClean="0"/>
              <a:t> methods is done at compile-time 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IN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2800" b="1" dirty="0" smtClean="0">
                <a:solidFill>
                  <a:srgbClr val="0070C0"/>
                </a:solidFill>
              </a:rPr>
              <a:t>Why binding of </a:t>
            </a:r>
            <a:r>
              <a:rPr lang="en-IN" sz="2800" b="1" dirty="0" smtClean="0">
                <a:solidFill>
                  <a:srgbClr val="FF0000"/>
                </a:solidFill>
              </a:rPr>
              <a:t>static</a:t>
            </a:r>
            <a:r>
              <a:rPr lang="en-IN" sz="2800" b="1" dirty="0" smtClean="0">
                <a:solidFill>
                  <a:srgbClr val="0070C0"/>
                </a:solidFill>
              </a:rPr>
              <a:t>, </a:t>
            </a:r>
            <a:r>
              <a:rPr lang="en-IN" sz="2800" b="1" dirty="0" smtClean="0">
                <a:solidFill>
                  <a:srgbClr val="FF0000"/>
                </a:solidFill>
              </a:rPr>
              <a:t>final</a:t>
            </a:r>
            <a:r>
              <a:rPr lang="en-IN" sz="2800" b="1" dirty="0" smtClean="0">
                <a:solidFill>
                  <a:srgbClr val="0070C0"/>
                </a:solidFill>
              </a:rPr>
              <a:t> and </a:t>
            </a:r>
            <a:r>
              <a:rPr lang="en-IN" sz="2800" b="1" dirty="0" smtClean="0">
                <a:solidFill>
                  <a:srgbClr val="FF0000"/>
                </a:solidFill>
              </a:rPr>
              <a:t>private</a:t>
            </a:r>
            <a:r>
              <a:rPr lang="en-IN" sz="2800" b="1" dirty="0" smtClean="0">
                <a:solidFill>
                  <a:srgbClr val="0070C0"/>
                </a:solidFill>
              </a:rPr>
              <a:t> methods is always a static binding? </a:t>
            </a:r>
            <a:endParaRPr lang="en-IN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600" dirty="0" smtClean="0"/>
              <a:t>Performance wise Static binding is better (no extra overhead is required). </a:t>
            </a:r>
          </a:p>
          <a:p>
            <a:pPr algn="just">
              <a:buNone/>
            </a:pPr>
            <a:endParaRPr lang="en-IN" sz="26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600" dirty="0" smtClean="0"/>
              <a:t>Compiler knows that all such methods </a:t>
            </a:r>
            <a:r>
              <a:rPr lang="en-IN" sz="2600" b="1" dirty="0" smtClean="0">
                <a:solidFill>
                  <a:srgbClr val="FF0000"/>
                </a:solidFill>
              </a:rPr>
              <a:t>cannot be overridden</a:t>
            </a:r>
            <a:r>
              <a:rPr lang="en-IN" sz="2600" dirty="0" smtClean="0">
                <a:solidFill>
                  <a:srgbClr val="FF0000"/>
                </a:solidFill>
              </a:rPr>
              <a:t> </a:t>
            </a:r>
            <a:r>
              <a:rPr lang="en-IN" sz="2600" dirty="0" smtClean="0"/>
              <a:t>and will always be accessed by object of local class. </a:t>
            </a:r>
          </a:p>
          <a:p>
            <a:pPr algn="just">
              <a:buNone/>
            </a:pPr>
            <a:endParaRPr lang="en-IN" sz="26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600" dirty="0" smtClean="0"/>
              <a:t>Hence compiler doesn’t have any difficulty to determine object of class (local class for sure). That’s the reason binding for such methods is static.</a:t>
            </a:r>
            <a:endParaRPr lang="en-IN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Dynamic Binding</a:t>
            </a: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/>
              <a:t>In Dynamic binding compiler can’t decide the method to be called.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/>
              <a:t>Overriding is a perfect example of dynamic binding.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/>
              <a:t>In overriding both parent and child classes have same method .</a:t>
            </a:r>
            <a:endParaRPr lang="en-IN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45720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/>
              <a:t>9. Memory Allocation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lvl="0" algn="just"/>
            <a:r>
              <a:rPr lang="en-IN" sz="2400" dirty="0" smtClean="0"/>
              <a:t>Three important tasks of memory allocation are:</a:t>
            </a:r>
          </a:p>
          <a:p>
            <a:pPr marL="880110" lvl="1" indent="-514350" algn="just">
              <a:buFont typeface="+mj-lt"/>
              <a:buAutoNum type="arabicParenR"/>
            </a:pPr>
            <a:r>
              <a:rPr lang="en-IN" sz="2400" dirty="0" smtClean="0"/>
              <a:t>Determine the </a:t>
            </a:r>
            <a:r>
              <a:rPr lang="en-IN" sz="2400" u="sng" dirty="0" smtClean="0"/>
              <a:t>amount of memory</a:t>
            </a:r>
            <a:r>
              <a:rPr lang="en-IN" sz="2400" dirty="0" smtClean="0"/>
              <a:t> required to represent the value of a data item. </a:t>
            </a:r>
          </a:p>
          <a:p>
            <a:pPr marL="880110" lvl="1" indent="-514350" algn="just">
              <a:buFont typeface="+mj-lt"/>
              <a:buAutoNum type="arabicParenR"/>
            </a:pPr>
            <a:r>
              <a:rPr lang="en-IN" sz="2400" dirty="0" smtClean="0"/>
              <a:t>Use an appropriate memory allocation model to implement the </a:t>
            </a:r>
            <a:r>
              <a:rPr lang="en-IN" sz="2400" u="sng" dirty="0" smtClean="0"/>
              <a:t>lifetimes and scopes</a:t>
            </a:r>
            <a:r>
              <a:rPr lang="en-IN" sz="2400" dirty="0" smtClean="0"/>
              <a:t> of data items.</a:t>
            </a:r>
          </a:p>
          <a:p>
            <a:pPr marL="880110" lvl="1" indent="-514350" algn="just">
              <a:buFont typeface="+mj-lt"/>
              <a:buAutoNum type="arabicParenR"/>
            </a:pPr>
            <a:r>
              <a:rPr lang="en-IN" sz="2400" dirty="0" smtClean="0"/>
              <a:t>Determine </a:t>
            </a:r>
            <a:r>
              <a:rPr lang="en-IN" sz="2400" u="sng" dirty="0" smtClean="0"/>
              <a:t>appropriate memory mappings</a:t>
            </a:r>
            <a:r>
              <a:rPr lang="en-IN" sz="2400" dirty="0" smtClean="0"/>
              <a:t> to access the values in a non scalar data item, e.g. values in an array.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800600"/>
            <a:ext cx="86106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allocation are mainly divides into two types:</a:t>
            </a:r>
          </a:p>
          <a:p>
            <a:pPr marL="11430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+mj-lt"/>
              <a:buAutoNum type="arabicParenR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binding</a:t>
            </a:r>
          </a:p>
          <a:p>
            <a:pPr marL="11430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+mj-lt"/>
              <a:buAutoNum type="arabicParenR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binding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Static memory allocation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029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“In Static Binding, Memory is allocated for the declared variable by the compiler before the execution of a program begins”.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The memory is allocated during compile time.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The address can be obtained by using ‘address of’ operator and can be assigned to a pointer.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No memory allocation or </a:t>
            </a:r>
            <a:r>
              <a:rPr lang="en-IN" sz="2400" dirty="0" err="1" smtClean="0"/>
              <a:t>deallocation</a:t>
            </a:r>
            <a:r>
              <a:rPr lang="en-IN" sz="2400" dirty="0" smtClean="0"/>
              <a:t> actions are performed during the execution of a program. Thus, variables remain permanently allocated.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Dynamic memory allocation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610600" cy="5029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“Allocation of memory at the time of execution (run time) is known as dynamic memory allocation”.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The functions </a:t>
            </a:r>
            <a:r>
              <a:rPr lang="en-IN" sz="2400" dirty="0" err="1" smtClean="0"/>
              <a:t>calloc</a:t>
            </a:r>
            <a:r>
              <a:rPr lang="en-IN" sz="2400" dirty="0" smtClean="0"/>
              <a:t>() and </a:t>
            </a:r>
            <a:r>
              <a:rPr lang="en-IN" sz="2400" dirty="0" err="1" smtClean="0"/>
              <a:t>malloc</a:t>
            </a:r>
            <a:r>
              <a:rPr lang="en-IN" sz="2400" dirty="0" smtClean="0"/>
              <a:t>() support allocating of dynamic memory.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Dynamic allocation of memory space is done by using these functions when value is returned by functions and assigned to pointer variables.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/>
              <a:t>10. Scope Rules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Scope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50292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“Scope of a variable is a region of the program within which a variable is accessible”.</a:t>
            </a:r>
          </a:p>
          <a:p>
            <a:pPr lvl="0">
              <a:lnSpc>
                <a:spcPct val="150000"/>
              </a:lnSpc>
            </a:pPr>
            <a:r>
              <a:rPr lang="en-IN" sz="2400" i="1" dirty="0" smtClean="0"/>
              <a:t>Scope</a:t>
            </a:r>
            <a:r>
              <a:rPr lang="en-IN" sz="2400" dirty="0" smtClean="0"/>
              <a:t> refers to the visibility of variables.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A scope in any programming is a region of the program where a defined variable can have its existence and beyond that the variable cannot be accessed.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Scope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5029200"/>
          </a:xfrm>
        </p:spPr>
        <p:txBody>
          <a:bodyPr>
            <a:noAutofit/>
          </a:bodyPr>
          <a:lstStyle/>
          <a:p>
            <a:pPr lvl="0" algn="just"/>
            <a:endParaRPr lang="en-IN" sz="2600" dirty="0" smtClean="0"/>
          </a:p>
          <a:p>
            <a:pPr algn="just">
              <a:buNone/>
            </a:pPr>
            <a:r>
              <a:rPr lang="en-IN" sz="2600" b="1" dirty="0" smtClean="0"/>
              <a:t>Local Variables</a:t>
            </a:r>
          </a:p>
          <a:p>
            <a:pPr algn="just"/>
            <a:r>
              <a:rPr lang="en-IN" sz="2600" dirty="0" smtClean="0"/>
              <a:t>“Variables that are declared inside a function or block are called local variables”.   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IN" sz="2600" dirty="0" smtClean="0"/>
              <a:t>They can be used only by statements that are inside that function or block of code </a:t>
            </a:r>
            <a:r>
              <a:rPr lang="en-IN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(Thus, local to a function or a block). </a:t>
            </a:r>
          </a:p>
          <a:p>
            <a:pPr algn="just"/>
            <a:r>
              <a:rPr lang="en-IN" sz="2600" dirty="0" smtClean="0"/>
              <a:t>Local variables are not known to functions outside their own. The following example shows how local and global variables are used. </a:t>
            </a: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1) </a:t>
            </a:r>
            <a:r>
              <a:rPr lang="en-US" b="1" dirty="0" smtClean="0"/>
              <a:t>Common sub expression elimination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common sub expression is an expression appearing repeatedly in the program, which is already computed previously.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3276600"/>
            <a:ext cx="29718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 fontScale="85000" lnSpcReduction="20000"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Ex.	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Given Code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t1 := 4 *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t2 := A[t1]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t3 := 4 * j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t4 := 4 *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t5 := 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t6 := B[t4] + t5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276600"/>
            <a:ext cx="38100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Ex.	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Optimized Code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t1 := 4 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t2 := A[t1]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t3 := 4 * 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t5 := 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t6 := B[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 + t5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Scope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600" b="1" dirty="0" smtClean="0"/>
              <a:t>Global Variables</a:t>
            </a:r>
          </a:p>
          <a:p>
            <a:pPr algn="just"/>
            <a:r>
              <a:rPr lang="en-IN" sz="2600" dirty="0" smtClean="0"/>
              <a:t>“Global variables are defined outside a function, usually on top of the program”.</a:t>
            </a:r>
          </a:p>
          <a:p>
            <a:pPr algn="just">
              <a:buNone/>
            </a:pPr>
            <a:r>
              <a:rPr lang="en-IN" sz="2600" dirty="0" smtClean="0"/>
              <a:t> </a:t>
            </a:r>
          </a:p>
          <a:p>
            <a:pPr algn="just"/>
            <a:r>
              <a:rPr lang="en-IN" sz="2600" dirty="0" smtClean="0"/>
              <a:t>Global variables hold their values throughout the lifetime of your program and they can be accessed inside any of the functions defined for the program.</a:t>
            </a:r>
          </a:p>
          <a:p>
            <a:pPr algn="just"/>
            <a:r>
              <a:rPr lang="en-IN" sz="2600" dirty="0" smtClean="0"/>
              <a:t>A global variable can be accessed by any function. </a:t>
            </a:r>
          </a:p>
          <a:p>
            <a:pPr algn="just"/>
            <a:r>
              <a:rPr lang="en-IN" sz="2600" dirty="0" smtClean="0"/>
              <a:t>That is, a global variable is available for use throughout your entire program after its declaration. </a:t>
            </a: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Scope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3581400" cy="50292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#include&lt;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stdio.h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#include&lt;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conio.h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n=5;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 F1()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("n=%d \n ",n);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 main()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("n=%d \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n",n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F1();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getch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971800"/>
            <a:ext cx="2895600" cy="1981200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Output 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=5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n=5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Scope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3581400" cy="5334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#include&lt;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stdio.h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#include&lt;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conio.h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n=5;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 F1()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("n=%d \n ",n);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 main()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 =10;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("n=%d \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n",n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F1();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getch</a:t>
            </a: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971800"/>
            <a:ext cx="2895600" cy="2057400"/>
          </a:xfrm>
          <a:prstGeom prst="rect">
            <a:avLst/>
          </a:prstGeom>
          <a:solidFill>
            <a:srgbClr val="92D050"/>
          </a:solidFill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Output 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=10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n=5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6000" b="1" dirty="0" smtClean="0"/>
              <a:t>11. Compilation of Expression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Expression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/>
              <a:t>Operand Descriptor</a:t>
            </a:r>
          </a:p>
          <a:p>
            <a:pPr algn="just">
              <a:buNone/>
            </a:pPr>
            <a:r>
              <a:rPr lang="en-IN" dirty="0" smtClean="0"/>
              <a:t>It has the following fields:</a:t>
            </a:r>
          </a:p>
          <a:p>
            <a:pPr algn="just">
              <a:buNone/>
            </a:pPr>
            <a:endParaRPr lang="en-IN" dirty="0" smtClean="0"/>
          </a:p>
          <a:p>
            <a:pPr lvl="0" algn="just"/>
            <a:r>
              <a:rPr lang="en-IN" dirty="0" smtClean="0">
                <a:solidFill>
                  <a:srgbClr val="0070C0"/>
                </a:solidFill>
              </a:rPr>
              <a:t>Attributes</a:t>
            </a:r>
            <a:r>
              <a:rPr lang="en-IN" dirty="0" smtClean="0"/>
              <a:t>: Contains the subfields type, length and miscellaneous information</a:t>
            </a:r>
            <a:r>
              <a:rPr lang="en-IN" b="1" dirty="0" smtClean="0"/>
              <a:t> </a:t>
            </a:r>
            <a:endParaRPr lang="en-IN" dirty="0" smtClean="0"/>
          </a:p>
          <a:p>
            <a:pPr lvl="0" algn="just"/>
            <a:r>
              <a:rPr lang="en-IN" dirty="0" smtClean="0">
                <a:solidFill>
                  <a:srgbClr val="0070C0"/>
                </a:solidFill>
              </a:rPr>
              <a:t>Addressability</a:t>
            </a:r>
            <a:r>
              <a:rPr lang="en-IN" dirty="0" smtClean="0"/>
              <a:t>: Specifies where the operand is located, and how it can be accessed. It has two subfields</a:t>
            </a:r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Expression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</a:rPr>
              <a:t>Addressability code</a:t>
            </a:r>
            <a:r>
              <a:rPr lang="en-IN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Takes the values 'M' (operand is in memory), and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Takes the values 'R' (operand is in register). </a:t>
            </a:r>
          </a:p>
          <a:p>
            <a:pPr lvl="0"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</a:rPr>
              <a:t>Address</a:t>
            </a:r>
            <a:r>
              <a:rPr lang="en-IN" dirty="0" smtClean="0"/>
              <a:t>: Address of a CPU register or memory word.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Expression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>
            <a:noAutofit/>
          </a:bodyPr>
          <a:lstStyle/>
          <a:p>
            <a:pPr lvl="0"/>
            <a:r>
              <a:rPr lang="en-IN" sz="2400" dirty="0" smtClean="0"/>
              <a:t>Ex: </a:t>
            </a:r>
            <a:r>
              <a:rPr lang="en-IN" sz="2800" b="1" dirty="0" smtClean="0"/>
              <a:t>a*b</a:t>
            </a:r>
            <a:endParaRPr lang="en-IN" sz="2400" b="1" dirty="0" smtClean="0"/>
          </a:p>
          <a:p>
            <a:pPr lvl="1">
              <a:buNone/>
            </a:pPr>
            <a:r>
              <a:rPr lang="en-IN" sz="2100" b="1" dirty="0" smtClean="0">
                <a:solidFill>
                  <a:srgbClr val="0070C0"/>
                </a:solidFill>
              </a:rPr>
              <a:t>MOVER AREG, </a:t>
            </a:r>
          </a:p>
          <a:p>
            <a:pPr lvl="1">
              <a:buNone/>
            </a:pPr>
            <a:r>
              <a:rPr lang="en-IN" sz="2100" b="1" dirty="0" smtClean="0">
                <a:solidFill>
                  <a:srgbClr val="0070C0"/>
                </a:solidFill>
              </a:rPr>
              <a:t>A MULT AREG, B</a:t>
            </a:r>
          </a:p>
          <a:p>
            <a:r>
              <a:rPr lang="en-IN" sz="2400" dirty="0" smtClean="0"/>
              <a:t>Three operand descriptors are used during code generation.</a:t>
            </a:r>
          </a:p>
          <a:p>
            <a:r>
              <a:rPr lang="en-IN" sz="2400" dirty="0" smtClean="0"/>
              <a:t>Assuming a, b to be integers occupying 1 memory word, these are: 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4114800"/>
          <a:ext cx="3962400" cy="2190965"/>
        </p:xfrm>
        <a:graphic>
          <a:graphicData uri="http://schemas.openxmlformats.org/drawingml/2006/table">
            <a:tbl>
              <a:tblPr/>
              <a:tblGrid>
                <a:gridCol w="1562636"/>
                <a:gridCol w="2399764"/>
              </a:tblGrid>
              <a:tr h="460632">
                <a:tc>
                  <a:txBody>
                    <a:bodyPr/>
                    <a:lstStyle/>
                    <a:p>
                      <a:pPr marL="76200" algn="ctr"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</a:rPr>
                        <a:t>Attribute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</a:rPr>
                        <a:t>Addressability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809">
                <a:tc>
                  <a:txBody>
                    <a:bodyPr/>
                    <a:lstStyle/>
                    <a:p>
                      <a:pPr marL="762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</a:rPr>
                        <a:t>(int, 1)</a:t>
                      </a:r>
                      <a:endParaRPr lang="en-IN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</a:rPr>
                        <a:t>Address(a)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809">
                <a:tc>
                  <a:txBody>
                    <a:bodyPr/>
                    <a:lstStyle/>
                    <a:p>
                      <a:pPr marL="762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</a:rPr>
                        <a:t>(int, 1)</a:t>
                      </a:r>
                      <a:endParaRPr lang="en-IN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</a:rPr>
                        <a:t>Address(b)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7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809">
                <a:tc>
                  <a:txBody>
                    <a:bodyPr/>
                    <a:lstStyle/>
                    <a:p>
                      <a:pPr marL="762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Calibri"/>
                          <a:ea typeface="Calibri"/>
                        </a:rPr>
                        <a:t>(int, 1)</a:t>
                      </a:r>
                      <a:endParaRPr lang="en-IN" sz="2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Calibri"/>
                          <a:ea typeface="Calibri"/>
                        </a:rPr>
                        <a:t>Address(AREG)</a:t>
                      </a:r>
                      <a:endParaRPr lang="en-IN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3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3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600" b="1" dirty="0" smtClean="0"/>
              <a:t>Register descriptors</a:t>
            </a: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A register descriptor has two fields : </a:t>
            </a:r>
          </a:p>
          <a:p>
            <a:pPr lvl="0"/>
            <a:r>
              <a:rPr lang="en-IN" sz="2600" dirty="0" smtClean="0">
                <a:solidFill>
                  <a:srgbClr val="0070C0"/>
                </a:solidFill>
              </a:rPr>
              <a:t>Status</a:t>
            </a:r>
            <a:r>
              <a:rPr lang="en-IN" sz="2600" dirty="0" smtClean="0"/>
              <a:t>: Contains the code </a:t>
            </a:r>
            <a:r>
              <a:rPr lang="en-IN" sz="2600" u="sng" dirty="0" smtClean="0"/>
              <a:t>free</a:t>
            </a:r>
            <a:r>
              <a:rPr lang="en-IN" sz="2600" dirty="0" smtClean="0"/>
              <a:t> or </a:t>
            </a:r>
            <a:r>
              <a:rPr lang="en-IN" sz="2600" u="sng" dirty="0" smtClean="0"/>
              <a:t>occupied</a:t>
            </a:r>
            <a:r>
              <a:rPr lang="en-IN" sz="2600" dirty="0" smtClean="0"/>
              <a:t> to indicate register status.</a:t>
            </a:r>
          </a:p>
          <a:p>
            <a:pPr lvl="0"/>
            <a:r>
              <a:rPr lang="en-IN" sz="2600" dirty="0" smtClean="0">
                <a:solidFill>
                  <a:srgbClr val="0070C0"/>
                </a:solidFill>
              </a:rPr>
              <a:t>Operand descriptor </a:t>
            </a:r>
            <a:r>
              <a:rPr lang="en-IN" sz="2600" dirty="0" smtClean="0"/>
              <a:t>#: If status = occupied, this field contains the descriptor for the operand contained in the register.</a:t>
            </a:r>
          </a:p>
          <a:p>
            <a:endParaRPr lang="en-IN" sz="2600" dirty="0" smtClean="0"/>
          </a:p>
          <a:p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304800"/>
            <a:ext cx="8531352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Compilation of Expression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dirty="0" smtClean="0"/>
              <a:t>“Register descriptors are stored in an array called </a:t>
            </a:r>
            <a:r>
              <a:rPr lang="en-IN" b="1" dirty="0" err="1" smtClean="0"/>
              <a:t>Register_descriptor</a:t>
            </a:r>
            <a:r>
              <a:rPr lang="en-IN" b="1" dirty="0" smtClean="0"/>
              <a:t>”</a:t>
            </a:r>
            <a:r>
              <a:rPr lang="en-IN" dirty="0" smtClean="0"/>
              <a:t>. </a:t>
            </a:r>
          </a:p>
          <a:p>
            <a:pPr lvl="0" algn="just">
              <a:lnSpc>
                <a:spcPct val="150000"/>
              </a:lnSpc>
            </a:pPr>
            <a:r>
              <a:rPr lang="en-IN" dirty="0" smtClean="0"/>
              <a:t>One register descriptor exists for each CPU register.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Compilation of Expression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6000" b="1" dirty="0" smtClean="0"/>
              <a:t>12. Compilation of Control Structure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1352" cy="99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2) </a:t>
            </a:r>
            <a:r>
              <a:rPr lang="en-US" b="1" dirty="0" smtClean="0"/>
              <a:t>Variable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Variable Propagation means use of one variable instead of other.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3276600"/>
            <a:ext cx="29718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lvl="0"/>
            <a:r>
              <a:rPr lang="en-US" sz="2800" dirty="0" smtClean="0"/>
              <a:t>Ex.	</a:t>
            </a:r>
            <a:r>
              <a:rPr lang="en-US" sz="2800" u="sng" dirty="0" smtClean="0"/>
              <a:t>Given Code</a:t>
            </a:r>
            <a:r>
              <a:rPr lang="en-US" sz="2800" dirty="0" smtClean="0"/>
              <a:t>				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X = PI;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smtClean="0"/>
              <a:t>---</a:t>
            </a:r>
          </a:p>
          <a:p>
            <a:r>
              <a:rPr lang="en-US" sz="2400" dirty="0" smtClean="0"/>
              <a:t>Area = X * r * r;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276600"/>
            <a:ext cx="38100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	</a:t>
            </a:r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---</a:t>
            </a:r>
          </a:p>
          <a:p>
            <a:r>
              <a:rPr lang="en-US" sz="2800" dirty="0" smtClean="0"/>
              <a:t>Area = PI * r * r;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Control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Control structures are the collections of the programming language features which govern the control through a program.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Following can alter the flow of the control: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Control transfer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Conditional execution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Iteration control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Procedure calls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Control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Control transfers can be implemented through conditional and unconditional </a:t>
            </a:r>
            <a:r>
              <a:rPr lang="en-US" dirty="0" err="1" smtClean="0"/>
              <a:t>goto’s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  structures like </a:t>
            </a:r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while</a:t>
            </a:r>
            <a:r>
              <a:rPr lang="en-US" dirty="0" smtClean="0"/>
              <a:t> cause significant semantic gap between PL domain and execution domain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because the transfers are implicit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semantic gap is bridged in two steps.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Control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 the 1</a:t>
            </a:r>
            <a:r>
              <a:rPr lang="en-US" baseline="30000" dirty="0" smtClean="0"/>
              <a:t>st</a:t>
            </a:r>
            <a:r>
              <a:rPr lang="en-US" dirty="0" smtClean="0"/>
              <a:t> step a control structure is mapped into an equivalent program containing explicit  </a:t>
            </a:r>
            <a:r>
              <a:rPr lang="en-US" dirty="0" err="1" smtClean="0"/>
              <a:t>goto’s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Since the destination of the </a:t>
            </a:r>
            <a:r>
              <a:rPr lang="en-US" dirty="0" err="1" smtClean="0"/>
              <a:t>goto</a:t>
            </a:r>
            <a:r>
              <a:rPr lang="en-US" dirty="0" smtClean="0"/>
              <a:t> may not have a label in the source program, the compiler generates its own labels in the source program and puts them against the appropriate statements.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Control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09874"/>
            <a:ext cx="833100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Compilation of Control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925" y="2514600"/>
            <a:ext cx="797321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Ch. 7 - Important Questions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334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263525" lvl="3" indent="-263525">
              <a:buFont typeface="+mj-lt"/>
              <a:buAutoNum type="arabicParenR"/>
            </a:pPr>
            <a:r>
              <a:rPr lang="en-IN" dirty="0" smtClean="0">
                <a:solidFill>
                  <a:srgbClr val="0070C0"/>
                </a:solidFill>
              </a:rPr>
              <a:t>What is Code Optimization? Explain techniques of it in brief. </a:t>
            </a:r>
          </a:p>
          <a:p>
            <a:pPr marL="263525" lvl="3" indent="-263525">
              <a:buFont typeface="+mj-lt"/>
              <a:buAutoNum type="arabicParenR"/>
            </a:pPr>
            <a:r>
              <a:rPr lang="en-IN" dirty="0" smtClean="0">
                <a:solidFill>
                  <a:srgbClr val="0070C0"/>
                </a:solidFill>
              </a:rPr>
              <a:t>Explain various optimizing transformations of a compiler using appropriate examples.</a:t>
            </a:r>
          </a:p>
          <a:p>
            <a:pPr marL="263525" lvl="3" indent="-263525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Explain Types of Errors in Compiler.</a:t>
            </a:r>
            <a:endParaRPr lang="en-IN" dirty="0" smtClean="0">
              <a:solidFill>
                <a:srgbClr val="0070C0"/>
              </a:solidFill>
            </a:endParaRPr>
          </a:p>
          <a:p>
            <a:pPr marL="263525" lvl="3" indent="-263525">
              <a:buFont typeface="+mj-lt"/>
              <a:buAutoNum type="arabicParenR"/>
            </a:pPr>
            <a:r>
              <a:rPr lang="en-IN" dirty="0" smtClean="0">
                <a:solidFill>
                  <a:srgbClr val="0070C0"/>
                </a:solidFill>
              </a:rPr>
              <a:t>Explain types of intermediate code representation of expression during compilation in detail. </a:t>
            </a:r>
          </a:p>
          <a:p>
            <a:pPr marL="263525" lvl="3" indent="-263525">
              <a:buFont typeface="+mj-lt"/>
              <a:buAutoNum type="arabicParenR"/>
            </a:pPr>
            <a:r>
              <a:rPr lang="en-IN" dirty="0" smtClean="0">
                <a:solidFill>
                  <a:srgbClr val="0070C0"/>
                </a:solidFill>
              </a:rPr>
              <a:t>Given following expression: x = -a * b + -a * b </a:t>
            </a:r>
          </a:p>
          <a:p>
            <a:pPr lvl="1">
              <a:buNone/>
            </a:pPr>
            <a:r>
              <a:rPr lang="en-IN" sz="1700" dirty="0" smtClean="0">
                <a:solidFill>
                  <a:srgbClr val="0070C0"/>
                </a:solidFill>
              </a:rPr>
              <a:t>(1) Write three address codes for the expression. </a:t>
            </a:r>
          </a:p>
          <a:p>
            <a:pPr lvl="1">
              <a:buNone/>
            </a:pPr>
            <a:r>
              <a:rPr lang="en-IN" sz="1700" dirty="0" smtClean="0">
                <a:solidFill>
                  <a:srgbClr val="0070C0"/>
                </a:solidFill>
              </a:rPr>
              <a:t>(2) Optimize the three address code if it is possible to do so. </a:t>
            </a:r>
          </a:p>
          <a:p>
            <a:pPr lvl="1">
              <a:buNone/>
            </a:pPr>
            <a:r>
              <a:rPr lang="en-IN" sz="1700" dirty="0" smtClean="0">
                <a:solidFill>
                  <a:srgbClr val="0070C0"/>
                </a:solidFill>
              </a:rPr>
              <a:t>(3) Give triple implementation for the three address code of the expression. </a:t>
            </a:r>
          </a:p>
          <a:p>
            <a:pPr marL="457200" lvl="3" indent="-457200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Explain in detail- Different Intermediate code representations.</a:t>
            </a:r>
          </a:p>
          <a:p>
            <a:pPr marL="263525" lvl="3" indent="-263525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Explain following with example. Triple , Quadruple.</a:t>
            </a:r>
          </a:p>
          <a:p>
            <a:pPr marL="263525" lvl="3" indent="-263525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Write three address codes and triple representation for x=x*y*</a:t>
            </a:r>
            <a:r>
              <a:rPr lang="en-IN" dirty="0" err="1" smtClean="0">
                <a:solidFill>
                  <a:srgbClr val="0070C0"/>
                </a:solidFill>
              </a:rPr>
              <a:t>z+x</a:t>
            </a:r>
            <a:r>
              <a:rPr lang="en-IN" dirty="0" smtClean="0">
                <a:solidFill>
                  <a:srgbClr val="0070C0"/>
                </a:solidFill>
              </a:rPr>
              <a:t>*</a:t>
            </a:r>
            <a:r>
              <a:rPr lang="en-IN" dirty="0" err="1" smtClean="0">
                <a:solidFill>
                  <a:srgbClr val="0070C0"/>
                </a:solidFill>
              </a:rPr>
              <a:t>y+y</a:t>
            </a:r>
            <a:r>
              <a:rPr lang="en-IN" dirty="0" smtClean="0">
                <a:solidFill>
                  <a:srgbClr val="0070C0"/>
                </a:solidFill>
              </a:rPr>
              <a:t>*z. </a:t>
            </a:r>
          </a:p>
          <a:p>
            <a:pPr marL="263525" lvl="3" indent="-263525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List out different forms of editor and explain each of them. </a:t>
            </a:r>
          </a:p>
          <a:p>
            <a:pPr marL="263525" lvl="3" indent="-263525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Explain design of an editor.  </a:t>
            </a:r>
          </a:p>
          <a:p>
            <a:pPr marL="263525" lvl="3" indent="-263525">
              <a:buFont typeface="+mj-lt"/>
              <a:buAutoNum type="arabicParenR" startAt="6"/>
            </a:pPr>
            <a:r>
              <a:rPr lang="en-IN" dirty="0" smtClean="0">
                <a:solidFill>
                  <a:srgbClr val="0070C0"/>
                </a:solidFill>
              </a:rPr>
              <a:t> How compiler implements scope rules? 	</a:t>
            </a:r>
          </a:p>
          <a:p>
            <a:pPr marL="263525" indent="-263525">
              <a:buFont typeface="+mj-lt"/>
              <a:buAutoNum type="arabicParenR"/>
            </a:pP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7159" y="2971800"/>
            <a:ext cx="56290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IN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3) </a:t>
            </a:r>
            <a:r>
              <a:rPr lang="en-US" b="1" dirty="0" smtClean="0"/>
              <a:t>Code Movement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purpose of code movement:</a:t>
            </a:r>
          </a:p>
          <a:p>
            <a:r>
              <a:rPr lang="en-US" dirty="0" smtClean="0"/>
              <a:t>1) To reduce the size of the code.</a:t>
            </a:r>
          </a:p>
          <a:p>
            <a:r>
              <a:rPr lang="en-US" dirty="0" smtClean="0"/>
              <a:t>2) To reduce frequency of the code.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276600"/>
            <a:ext cx="3200400" cy="3352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 lnSpcReduction="10000"/>
          </a:bodyPr>
          <a:lstStyle/>
          <a:p>
            <a:pPr lvl="0"/>
            <a:r>
              <a:rPr lang="en-US" sz="2800" dirty="0" smtClean="0"/>
              <a:t>Ex.	</a:t>
            </a:r>
            <a:r>
              <a:rPr lang="en-US" sz="2800" u="sng" dirty="0" smtClean="0"/>
              <a:t>Given Code</a:t>
            </a:r>
            <a:r>
              <a:rPr lang="en-US" sz="2800" dirty="0" smtClean="0"/>
              <a:t>				</a:t>
            </a:r>
          </a:p>
          <a:p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=1;i&lt;=10;i++)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x = y * 5;</a:t>
            </a:r>
          </a:p>
          <a:p>
            <a:r>
              <a:rPr lang="en-US" sz="2400" dirty="0" smtClean="0"/>
              <a:t>	---</a:t>
            </a:r>
          </a:p>
          <a:p>
            <a:r>
              <a:rPr lang="en-US" sz="2400" dirty="0" smtClean="0"/>
              <a:t>	---</a:t>
            </a:r>
          </a:p>
          <a:p>
            <a:r>
              <a:rPr lang="en-US" sz="2400" dirty="0" smtClean="0"/>
              <a:t>	k = (y * 5) + 50;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3276600"/>
            <a:ext cx="4038600" cy="33528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US" sz="3200" dirty="0" smtClean="0"/>
              <a:t>Ex.	</a:t>
            </a:r>
            <a:r>
              <a:rPr lang="en-US" sz="3200" u="sng" dirty="0" smtClean="0"/>
              <a:t>Optimized Code</a:t>
            </a:r>
            <a:r>
              <a:rPr lang="en-US" sz="3200" dirty="0" smtClean="0"/>
              <a:t>			</a:t>
            </a:r>
          </a:p>
          <a:p>
            <a:pPr lvl="0"/>
            <a:r>
              <a:rPr lang="en-US" sz="2800" dirty="0" smtClean="0"/>
              <a:t>Temp = y * 5;</a:t>
            </a:r>
          </a:p>
          <a:p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=1;i&lt;=10;i++)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	---</a:t>
            </a:r>
          </a:p>
          <a:p>
            <a:r>
              <a:rPr lang="en-US" sz="2800" dirty="0" smtClean="0"/>
              <a:t>	---</a:t>
            </a:r>
          </a:p>
          <a:p>
            <a:r>
              <a:rPr lang="en-US" sz="2800" dirty="0" smtClean="0"/>
              <a:t>	k = Temp + 50;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2316</TotalTime>
  <Words>3274</Words>
  <Application>Microsoft Office PowerPoint</Application>
  <PresentationFormat>On-screen Show (4:3)</PresentationFormat>
  <Paragraphs>710</Paragraphs>
  <Slides>86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Median</vt:lpstr>
      <vt:lpstr>Visio</vt:lpstr>
      <vt:lpstr>Sp  Chapter 7   “Compilers”</vt:lpstr>
      <vt:lpstr>Topics Covered</vt:lpstr>
      <vt:lpstr>Slide 3</vt:lpstr>
      <vt:lpstr>1. Code Optimization</vt:lpstr>
      <vt:lpstr>Advantages of Code Optimization</vt:lpstr>
      <vt:lpstr>Slide 6</vt:lpstr>
      <vt:lpstr>1) Common sub expression elimination </vt:lpstr>
      <vt:lpstr>2) Variable Propagation</vt:lpstr>
      <vt:lpstr>3) Code Movement in Loops</vt:lpstr>
      <vt:lpstr>3) Code Movement in Loops</vt:lpstr>
      <vt:lpstr>4) Strength Reduction</vt:lpstr>
      <vt:lpstr>5) Dead Code Elimination </vt:lpstr>
      <vt:lpstr>Slide 13</vt:lpstr>
      <vt:lpstr>Slide 14</vt:lpstr>
      <vt:lpstr>1) Lexical Phase Errors</vt:lpstr>
      <vt:lpstr>1) Lexical Phase Errors</vt:lpstr>
      <vt:lpstr>2) Syntactic Phase Errors</vt:lpstr>
      <vt:lpstr>2) Syntactic Phase Errors</vt:lpstr>
      <vt:lpstr>3) Semantic Errors</vt:lpstr>
      <vt:lpstr>3) Semantic Errors</vt:lpstr>
      <vt:lpstr>Slide 21</vt:lpstr>
      <vt:lpstr>Intermediate Code Representation</vt:lpstr>
      <vt:lpstr>1) Abstract Syntax Tree</vt:lpstr>
      <vt:lpstr>1) Abstract Syntax Tree</vt:lpstr>
      <vt:lpstr>2) Polish Notation</vt:lpstr>
      <vt:lpstr>3) Three Address Code</vt:lpstr>
      <vt:lpstr>3) Three Address Code</vt:lpstr>
      <vt:lpstr>Implementation of Three Address Code</vt:lpstr>
      <vt:lpstr>1) Quadruples</vt:lpstr>
      <vt:lpstr>1) Quadruples</vt:lpstr>
      <vt:lpstr>2) Triples</vt:lpstr>
      <vt:lpstr>2) Triples</vt:lpstr>
      <vt:lpstr>3) Indirect Triples</vt:lpstr>
      <vt:lpstr>Slide 34</vt:lpstr>
      <vt:lpstr>Types of Editor</vt:lpstr>
      <vt:lpstr>Types of Editor</vt:lpstr>
      <vt:lpstr>Types of Editor</vt:lpstr>
      <vt:lpstr>Types of Editor</vt:lpstr>
      <vt:lpstr>Types of Editor</vt:lpstr>
      <vt:lpstr>Types of Editor</vt:lpstr>
      <vt:lpstr>Slide 41</vt:lpstr>
      <vt:lpstr>Structure of Editor</vt:lpstr>
      <vt:lpstr>Structure of Editor</vt:lpstr>
      <vt:lpstr>Structure of Editor</vt:lpstr>
      <vt:lpstr>Structure of Editor</vt:lpstr>
      <vt:lpstr>Structure of Editor</vt:lpstr>
      <vt:lpstr>Structure of Editor</vt:lpstr>
      <vt:lpstr>Slide 48</vt:lpstr>
      <vt:lpstr>Data Structures used in Compilation</vt:lpstr>
      <vt:lpstr>Slide 50</vt:lpstr>
      <vt:lpstr>Causes of Large Semantic Gap</vt:lpstr>
      <vt:lpstr>Causes of Large Semantic Gap</vt:lpstr>
      <vt:lpstr>Causes of Large Semantic Gap</vt:lpstr>
      <vt:lpstr>Causes of Large Semantic Gap</vt:lpstr>
      <vt:lpstr>Causes of Large Semantic Gap</vt:lpstr>
      <vt:lpstr>Causes of Large Semantic Gap</vt:lpstr>
      <vt:lpstr>Slide 57</vt:lpstr>
      <vt:lpstr>Binding and Binding Times</vt:lpstr>
      <vt:lpstr>Binding and Binding Times</vt:lpstr>
      <vt:lpstr>Static Binding</vt:lpstr>
      <vt:lpstr>Why binding of static, final and private methods is always a static binding? </vt:lpstr>
      <vt:lpstr>Dynamic Binding</vt:lpstr>
      <vt:lpstr>Slide 63</vt:lpstr>
      <vt:lpstr>Memory Allocation</vt:lpstr>
      <vt:lpstr>Static memory allocation</vt:lpstr>
      <vt:lpstr>Dynamic memory allocation</vt:lpstr>
      <vt:lpstr>Slide 67</vt:lpstr>
      <vt:lpstr>Scope Rules</vt:lpstr>
      <vt:lpstr>Scope Rules</vt:lpstr>
      <vt:lpstr>Scope Rules</vt:lpstr>
      <vt:lpstr>Scope Rules</vt:lpstr>
      <vt:lpstr>Scope Rules</vt:lpstr>
      <vt:lpstr>Slide 73</vt:lpstr>
      <vt:lpstr>Compilation of Expression </vt:lpstr>
      <vt:lpstr>Compilation of Expression </vt:lpstr>
      <vt:lpstr>Compilation of Expression </vt:lpstr>
      <vt:lpstr>Slide 77</vt:lpstr>
      <vt:lpstr>Compilation of Expression</vt:lpstr>
      <vt:lpstr>Slide 79</vt:lpstr>
      <vt:lpstr>Compilation of Control Structure </vt:lpstr>
      <vt:lpstr>Compilation of Control Structure </vt:lpstr>
      <vt:lpstr>Compilation of Control Structure </vt:lpstr>
      <vt:lpstr>Compilation of Control Structure </vt:lpstr>
      <vt:lpstr>Compilation of Control Structure </vt:lpstr>
      <vt:lpstr>Ch. 7 - Important Questions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Staff</cp:lastModifiedBy>
  <cp:revision>394</cp:revision>
  <dcterms:created xsi:type="dcterms:W3CDTF">2006-08-16T00:00:00Z</dcterms:created>
  <dcterms:modified xsi:type="dcterms:W3CDTF">2019-07-29T04:52:45Z</dcterms:modified>
</cp:coreProperties>
</file>