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6"/>
  </p:notesMasterIdLst>
  <p:sldIdLst>
    <p:sldId id="256" r:id="rId2"/>
    <p:sldId id="283" r:id="rId3"/>
    <p:sldId id="282" r:id="rId4"/>
    <p:sldId id="29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86" r:id="rId13"/>
    <p:sldId id="28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3FEA-4D2E-4C33-A45F-598F42582A7D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54706-9F7F-479B-AD03-41353FC37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86A6-B59C-4101-96C4-E70C654B8922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1944-867C-4B3D-BA5B-B994AAFA1B6A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6E53-9ADE-4065-AA99-D102D6B0E9AB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27BE3A-8915-486F-B49D-A4FE46028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9BC8-7A2E-49EE-8CC4-7989218181CC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945-8F4C-4F6E-A30F-3750B6E8B004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5C6-EAB0-41BD-8634-2962FCCE5A3E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6D5F-F3D2-4F2C-8529-17D676A9D033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A5B6-4E02-4E04-9803-E656878116DA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5E7B-5F46-48BF-AB2D-BE1FEEF7F6B2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0FBC-B6B3-4255-99FC-0F0CC86965DF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21B7-5A2B-44CF-9589-6AF42BF384DB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CC06E8-76D9-44BF-B2E3-22A2547CB5BD}" type="datetime1">
              <a:rPr lang="en-US" smtClean="0"/>
              <a:pPr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Prepared By : Nirali Gondalia, Computer Engineering, AITS, Rajkot, Date :  27/09/2017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4CBFD-B84D-40DC-BCAB-25363AEF3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524000"/>
            <a:ext cx="6324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Unit - 3</a:t>
            </a:r>
            <a:endParaRPr lang="en-US" sz="7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124200"/>
            <a:ext cx="6781800" cy="18288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Control Structures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228600"/>
            <a:ext cx="79248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Programming &amp; Utilization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6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The </a:t>
            </a:r>
            <a:r>
              <a:rPr lang="en-US" noProof="1">
                <a:latin typeface="Courier New" pitchFamily="49" charset="0"/>
              </a:rPr>
              <a:t>if</a:t>
            </a:r>
            <a:r>
              <a:rPr lang="en-US" noProof="1"/>
              <a:t>/</a:t>
            </a:r>
            <a:r>
              <a:rPr lang="en-US" noProof="1">
                <a:latin typeface="Courier New" pitchFamily="49" charset="0"/>
              </a:rPr>
              <a:t>else</a:t>
            </a:r>
            <a:r>
              <a:rPr lang="en-US" noProof="1"/>
              <a:t> Selection Structure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DBE1-C029-4AE7-95F4-618787541D57}" type="slidenum">
              <a:rPr lang="en-US"/>
              <a:pPr/>
              <a:t>10</a:t>
            </a:fld>
            <a:endParaRPr lang="en-US"/>
          </a:p>
        </p:txBody>
      </p:sp>
      <p:sp>
        <p:nvSpPr>
          <p:cNvPr id="47137" name="Rectangle 3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Flow </a:t>
            </a:r>
            <a:r>
              <a:rPr lang="en-US" dirty="0"/>
              <a:t>chart of the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/>
              <a:t>/</a:t>
            </a: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/>
              <a:t> selection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676400"/>
            <a:ext cx="8458200" cy="2438400"/>
            <a:chOff x="312" y="2345"/>
            <a:chExt cx="2256" cy="954"/>
          </a:xfrm>
        </p:grpSpPr>
        <p:sp>
          <p:nvSpPr>
            <p:cNvPr id="47109" name="Freeform 5"/>
            <p:cNvSpPr>
              <a:spLocks/>
            </p:cNvSpPr>
            <p:nvPr/>
          </p:nvSpPr>
          <p:spPr bwMode="auto">
            <a:xfrm>
              <a:off x="1471" y="3072"/>
              <a:ext cx="836" cy="0"/>
            </a:xfrm>
            <a:custGeom>
              <a:avLst/>
              <a:gdLst/>
              <a:ahLst/>
              <a:cxnLst>
                <a:cxn ang="0">
                  <a:pos x="19990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841" y="2630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400">
                  <a:latin typeface="Courier New" pitchFamily="49" charset="0"/>
                </a:rPr>
                <a:t>true</a:t>
              </a:r>
            </a:p>
            <a:p>
              <a:pPr>
                <a:spcBef>
                  <a:spcPct val="0"/>
                </a:spcBef>
              </a:pP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auto">
            <a:xfrm>
              <a:off x="580" y="3072"/>
              <a:ext cx="843" cy="0"/>
            </a:xfrm>
            <a:custGeom>
              <a:avLst/>
              <a:gdLst/>
              <a:ahLst/>
              <a:cxnLst>
                <a:cxn ang="0">
                  <a:pos x="1999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8"/>
            <p:cNvSpPr>
              <a:spLocks/>
            </p:cNvSpPr>
            <p:nvPr/>
          </p:nvSpPr>
          <p:spPr bwMode="auto">
            <a:xfrm>
              <a:off x="578" y="2954"/>
              <a:ext cx="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3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891" y="263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400">
                  <a:latin typeface="Courier New" pitchFamily="49" charset="0"/>
                </a:rPr>
                <a:t>false</a:t>
              </a:r>
            </a:p>
            <a:p>
              <a:pPr>
                <a:spcBef>
                  <a:spcPct val="0"/>
                </a:spcBef>
              </a:pP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auto">
            <a:xfrm>
              <a:off x="2304" y="2717"/>
              <a:ext cx="0" cy="141"/>
            </a:xfrm>
            <a:custGeom>
              <a:avLst/>
              <a:gdLst/>
              <a:ahLst/>
              <a:cxnLst>
                <a:cxn ang="0">
                  <a:pos x="0" y="1994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11"/>
            <p:cNvSpPr>
              <a:spLocks/>
            </p:cNvSpPr>
            <p:nvPr/>
          </p:nvSpPr>
          <p:spPr bwMode="auto">
            <a:xfrm>
              <a:off x="576" y="2717"/>
              <a:ext cx="0" cy="141"/>
            </a:xfrm>
            <a:custGeom>
              <a:avLst/>
              <a:gdLst/>
              <a:ahLst/>
              <a:cxnLst>
                <a:cxn ang="0">
                  <a:pos x="0" y="19943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Freeform 12"/>
            <p:cNvSpPr>
              <a:spLocks/>
            </p:cNvSpPr>
            <p:nvPr/>
          </p:nvSpPr>
          <p:spPr bwMode="auto">
            <a:xfrm>
              <a:off x="2306" y="2954"/>
              <a:ext cx="0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3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12" y="2859"/>
              <a:ext cx="528" cy="96"/>
              <a:chOff x="0" y="0"/>
              <a:chExt cx="20000" cy="20000"/>
            </a:xfrm>
          </p:grpSpPr>
          <p:sp>
            <p:nvSpPr>
              <p:cNvPr id="47118" name="Rectangle 14"/>
              <p:cNvSpPr>
                <a:spLocks noChangeArrowheads="1"/>
              </p:cNvSpPr>
              <p:nvPr/>
            </p:nvSpPr>
            <p:spPr bwMode="auto">
              <a:xfrm>
                <a:off x="1985" y="4583"/>
                <a:ext cx="16000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>
                    <a:latin typeface="Courier New" pitchFamily="49" charset="0"/>
                  </a:rPr>
                  <a:t>print “Failed”</a:t>
                </a: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47119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5" y="0"/>
                  </a:cxn>
                  <a:cxn ang="0">
                    <a:pos x="19985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85" y="0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2090" y="2881"/>
              <a:ext cx="432" cy="6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400">
                  <a:latin typeface="Courier New" pitchFamily="49" charset="0"/>
                </a:rPr>
                <a:t>print “Passed”</a:t>
              </a:r>
            </a:p>
            <a:p>
              <a:pPr>
                <a:spcBef>
                  <a:spcPct val="0"/>
                </a:spcBef>
              </a:pP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2040" y="2859"/>
              <a:ext cx="528" cy="96"/>
            </a:xfrm>
            <a:custGeom>
              <a:avLst/>
              <a:gdLst/>
              <a:ahLst/>
              <a:cxnLst>
                <a:cxn ang="0">
                  <a:pos x="19985" y="0"/>
                </a:cxn>
                <a:cxn ang="0">
                  <a:pos x="19985" y="19917"/>
                </a:cxn>
                <a:cxn ang="0">
                  <a:pos x="0" y="19917"/>
                </a:cxn>
                <a:cxn ang="0">
                  <a:pos x="0" y="0"/>
                </a:cxn>
                <a:cxn ang="0">
                  <a:pos x="19985" y="0"/>
                </a:cxn>
              </a:cxnLst>
              <a:rect l="0" t="0" r="r" b="b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422" y="3050"/>
              <a:ext cx="49" cy="249"/>
              <a:chOff x="-25" y="0"/>
              <a:chExt cx="20049" cy="20000"/>
            </a:xfrm>
          </p:grpSpPr>
          <p:sp>
            <p:nvSpPr>
              <p:cNvPr id="47123" name="Freeform 19"/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/>
                <a:ahLst/>
                <a:cxnLst>
                  <a:cxn ang="0">
                    <a:pos x="0" y="19947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4" name="Oval 20"/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5" name="Oval 21"/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576" y="2345"/>
              <a:ext cx="1728" cy="542"/>
              <a:chOff x="1363" y="0"/>
              <a:chExt cx="17280" cy="20001"/>
            </a:xfrm>
          </p:grpSpPr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9779" y="0"/>
                <a:ext cx="484" cy="7257"/>
                <a:chOff x="1409" y="0"/>
                <a:chExt cx="17182" cy="20000"/>
              </a:xfrm>
            </p:grpSpPr>
            <p:sp>
              <p:nvSpPr>
                <p:cNvPr id="47128" name="Freeform 24"/>
                <p:cNvSpPr>
                  <a:spLocks/>
                </p:cNvSpPr>
                <p:nvPr/>
              </p:nvSpPr>
              <p:spPr bwMode="auto">
                <a:xfrm>
                  <a:off x="9929" y="5041"/>
                  <a:ext cx="142" cy="14959"/>
                </a:xfrm>
                <a:custGeom>
                  <a:avLst/>
                  <a:gdLst/>
                  <a:ahLst/>
                  <a:cxnLst>
                    <a:cxn ang="0">
                      <a:pos x="0" y="1994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0" y="199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 type="triangle" w="med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9" name="Oval 25"/>
                <p:cNvSpPr>
                  <a:spLocks noChangeArrowheads="1"/>
                </p:cNvSpPr>
                <p:nvPr/>
              </p:nvSpPr>
              <p:spPr bwMode="auto">
                <a:xfrm>
                  <a:off x="1409" y="0"/>
                  <a:ext cx="17182" cy="4920"/>
                </a:xfrm>
                <a:prstGeom prst="ellips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1363" y="7257"/>
                <a:ext cx="17280" cy="12744"/>
                <a:chOff x="-2" y="-195"/>
                <a:chExt cx="20002" cy="20390"/>
              </a:xfrm>
            </p:grpSpPr>
            <p:sp>
              <p:nvSpPr>
                <p:cNvPr id="47131" name="Freeform 27"/>
                <p:cNvSpPr>
                  <a:spLocks/>
                </p:cNvSpPr>
                <p:nvPr/>
              </p:nvSpPr>
              <p:spPr bwMode="auto">
                <a:xfrm>
                  <a:off x="14444" y="10000"/>
                  <a:ext cx="5556" cy="24"/>
                </a:xfrm>
                <a:custGeom>
                  <a:avLst/>
                  <a:gdLst/>
                  <a:ahLst/>
                  <a:cxnLst>
                    <a:cxn ang="0">
                      <a:pos x="1998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2" name="Freeform 28"/>
                <p:cNvSpPr>
                  <a:spLocks/>
                </p:cNvSpPr>
                <p:nvPr/>
              </p:nvSpPr>
              <p:spPr bwMode="auto">
                <a:xfrm>
                  <a:off x="-2" y="10000"/>
                  <a:ext cx="5556" cy="24"/>
                </a:xfrm>
                <a:custGeom>
                  <a:avLst/>
                  <a:gdLst/>
                  <a:ahLst/>
                  <a:cxnLst>
                    <a:cxn ang="0">
                      <a:pos x="1998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29"/>
                <p:cNvGrpSpPr>
                  <a:grpSpLocks/>
                </p:cNvGrpSpPr>
                <p:nvPr/>
              </p:nvGrpSpPr>
              <p:grpSpPr bwMode="auto">
                <a:xfrm>
                  <a:off x="5536" y="-195"/>
                  <a:ext cx="8889" cy="20390"/>
                  <a:chOff x="0" y="0"/>
                  <a:chExt cx="20000" cy="20000"/>
                </a:xfrm>
              </p:grpSpPr>
              <p:sp>
                <p:nvSpPr>
                  <p:cNvPr id="47134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/>
                    <a:ahLst/>
                    <a:cxnLst>
                      <a:cxn ang="0">
                        <a:pos x="19990" y="10000"/>
                      </a:cxn>
                      <a:cxn ang="0">
                        <a:pos x="9990" y="19977"/>
                      </a:cxn>
                      <a:cxn ang="0">
                        <a:pos x="0" y="10000"/>
                      </a:cxn>
                      <a:cxn ang="0">
                        <a:pos x="9990" y="0"/>
                      </a:cxn>
                      <a:cxn ang="0">
                        <a:pos x="19990" y="10000"/>
                      </a:cxn>
                    </a:cxnLst>
                    <a:rect l="0" t="0" r="r" b="b"/>
                    <a:pathLst>
                      <a:path w="20000" h="20000">
                        <a:moveTo>
                          <a:pt x="19990" y="10000"/>
                        </a:moveTo>
                        <a:lnTo>
                          <a:pt x="9990" y="19977"/>
                        </a:lnTo>
                        <a:lnTo>
                          <a:pt x="0" y="10000"/>
                        </a:lnTo>
                        <a:lnTo>
                          <a:pt x="9990" y="0"/>
                        </a:lnTo>
                        <a:lnTo>
                          <a:pt x="19990" y="10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3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8287"/>
                    <a:ext cx="11261" cy="437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en-US" sz="1400" dirty="0">
                        <a:latin typeface="Courier New" pitchFamily="49" charset="0"/>
                      </a:rPr>
                      <a:t>grade &gt;= 60</a:t>
                    </a:r>
                  </a:p>
                  <a:p>
                    <a:pPr>
                      <a:spcBef>
                        <a:spcPct val="0"/>
                      </a:spcBef>
                    </a:pPr>
                    <a:endParaRPr lang="en-US" sz="1400" dirty="0">
                      <a:solidFill>
                        <a:schemeClr val="tx1"/>
                      </a:solidFill>
                      <a:latin typeface="Courier New" pitchFamily="49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The </a:t>
            </a:r>
            <a:r>
              <a:rPr lang="en-US" noProof="1">
                <a:latin typeface="Courier New" pitchFamily="49" charset="0"/>
              </a:rPr>
              <a:t>if</a:t>
            </a:r>
            <a:r>
              <a:rPr lang="en-US" noProof="1"/>
              <a:t>/</a:t>
            </a:r>
            <a:r>
              <a:rPr lang="en-US" noProof="1">
                <a:latin typeface="Courier New" pitchFamily="49" charset="0"/>
              </a:rPr>
              <a:t>else</a:t>
            </a:r>
            <a:r>
              <a:rPr lang="en-US" noProof="1"/>
              <a:t> Selection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2F90-073A-45DF-85B8-ACCCC91F3581}" type="slidenum">
              <a:rPr lang="en-US"/>
              <a:pPr/>
              <a:t>11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153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Compound statement: </a:t>
            </a:r>
          </a:p>
          <a:p>
            <a:pPr lvl="1"/>
            <a:r>
              <a:rPr lang="en-US" dirty="0"/>
              <a:t>Set of statements within a pair of braces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if ( grade &gt;= 60 ) 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 "Passed.\n" );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else {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 "Failed.\n" );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 "You must take this course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again.\n" 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 </a:t>
            </a:r>
          </a:p>
          <a:p>
            <a:pPr lvl="1"/>
            <a:r>
              <a:rPr lang="en-US" dirty="0"/>
              <a:t>Without the braces, the statement</a:t>
            </a:r>
          </a:p>
          <a:p>
            <a:pPr lvl="3">
              <a:buFontTx/>
              <a:buNone/>
            </a:pP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"You must take this course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again.\n"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2">
              <a:buFontTx/>
              <a:buNone/>
            </a:pPr>
            <a:r>
              <a:rPr lang="en-US" dirty="0"/>
              <a:t>would be executed automatically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Nested if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Test for multiple cases by placing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/</a:t>
            </a:r>
            <a:r>
              <a:rPr lang="en-US" b="1" dirty="0" smtClean="0">
                <a:latin typeface="Courier New" pitchFamily="49" charset="0"/>
              </a:rPr>
              <a:t>else</a:t>
            </a:r>
            <a:r>
              <a:rPr lang="en-US" dirty="0" smtClean="0"/>
              <a:t> selection structures inside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/>
              <a:t>/</a:t>
            </a:r>
            <a:r>
              <a:rPr lang="en-US" b="1" dirty="0" smtClean="0">
                <a:latin typeface="Courier New" pitchFamily="49" charset="0"/>
              </a:rPr>
              <a:t>else</a:t>
            </a:r>
            <a:r>
              <a:rPr lang="en-US" dirty="0" smtClean="0"/>
              <a:t> selection structures</a:t>
            </a:r>
          </a:p>
          <a:p>
            <a:pPr lvl="1"/>
            <a:r>
              <a:rPr lang="en-US" dirty="0" smtClean="0"/>
              <a:t>Once condition is met, rest of statements skipped</a:t>
            </a:r>
          </a:p>
          <a:p>
            <a:pPr lvl="1"/>
            <a:r>
              <a:rPr lang="en-US" dirty="0" smtClean="0"/>
              <a:t>Deep indentation usually not used in practice</a:t>
            </a:r>
          </a:p>
          <a:p>
            <a:pPr lvl="2">
              <a:buFontTx/>
              <a:buNone/>
            </a:pPr>
            <a:endParaRPr lang="en-US" dirty="0"/>
          </a:p>
          <a:p>
            <a:pPr lvl="2">
              <a:buFontTx/>
              <a:buNone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 == 10) {</a:t>
            </a:r>
          </a:p>
          <a:p>
            <a:pPr lvl="2">
              <a:buFontTx/>
              <a:buNone/>
            </a:pPr>
            <a:r>
              <a:rPr lang="en-US" dirty="0"/>
              <a:t>	if (j &lt; 20) a = b;</a:t>
            </a:r>
          </a:p>
          <a:p>
            <a:pPr lvl="2">
              <a:buFontTx/>
              <a:buNone/>
            </a:pPr>
            <a:r>
              <a:rPr lang="en-US" dirty="0"/>
              <a:t>	if (k &gt; 100) c = d; // this if is</a:t>
            </a:r>
          </a:p>
          <a:p>
            <a:pPr lvl="2">
              <a:buFontTx/>
              <a:buNone/>
            </a:pPr>
            <a:r>
              <a:rPr lang="en-US" dirty="0"/>
              <a:t>		else a = c; // associated with this else</a:t>
            </a:r>
          </a:p>
          <a:p>
            <a:pPr lvl="2">
              <a:buFontTx/>
              <a:buNone/>
            </a:pPr>
            <a:r>
              <a:rPr lang="en-US" dirty="0"/>
              <a:t>}</a:t>
            </a:r>
          </a:p>
          <a:p>
            <a:pPr lvl="2">
              <a:buFontTx/>
              <a:buNone/>
            </a:pPr>
            <a:r>
              <a:rPr lang="en-US" dirty="0"/>
              <a:t>else a = d; // this else refers to if(</a:t>
            </a:r>
            <a:r>
              <a:rPr lang="en-US" dirty="0" err="1"/>
              <a:t>i</a:t>
            </a:r>
            <a:r>
              <a:rPr lang="en-US" dirty="0"/>
              <a:t> == 10)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if-else-if Ladder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Bentuknya: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0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if(</a:t>
            </a:r>
            <a:r>
              <a:rPr lang="en-US" sz="2000" i="1"/>
              <a:t>condition</a:t>
            </a:r>
            <a:r>
              <a:rPr lang="en-US" sz="2000"/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i="1"/>
              <a:t>	statement;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else i</a:t>
            </a:r>
            <a:r>
              <a:rPr lang="en-US" sz="2000" i="1"/>
              <a:t>f(condition</a:t>
            </a:r>
            <a:r>
              <a:rPr lang="en-US" sz="2000"/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i="1"/>
              <a:t>		statement</a:t>
            </a:r>
            <a:r>
              <a:rPr lang="en-US" sz="2000"/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else if(</a:t>
            </a:r>
            <a:r>
              <a:rPr lang="en-US" sz="2000" i="1"/>
              <a:t>condition</a:t>
            </a:r>
            <a:r>
              <a:rPr lang="en-US" sz="2000"/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i="1"/>
              <a:t>statement</a:t>
            </a:r>
            <a:r>
              <a:rPr lang="en-US" sz="2000"/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/>
              <a:t>else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i="1"/>
              <a:t>statement</a:t>
            </a:r>
            <a:r>
              <a:rPr lang="en-US" sz="2000"/>
              <a:t>;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if-else-if Ladder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// Demonstrate if-else-if statements (IfElse.c).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#include &lt;stdio.h&gt;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main 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int bulan = 4; // April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char season[10];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if(bulan == 12 || bulan == 1 || bulan == 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	strcpy(season,"Salak");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else if(bulan == 3 || bulan == 4 || bulan == 5)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    	    strcpy(season,"Durian");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       else if(bulan == 6 || bulan == 7 || bulan == 8)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	          strcpy(season,"Mangga");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	      else if(bulan == 9 || bulan == 10 || bulan == 11)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		    strcpy(season,"Jeruk");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	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		    strcpy(season,"Mbuh");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	printf("April adalah musim %s\n ",season);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Structures in 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These include </a:t>
            </a:r>
          </a:p>
          <a:p>
            <a:pPr lvl="1"/>
            <a:r>
              <a:rPr lang="en-US" dirty="0" smtClean="0"/>
              <a:t>if Statement</a:t>
            </a:r>
          </a:p>
          <a:p>
            <a:pPr lvl="1"/>
            <a:r>
              <a:rPr lang="en-US" b="0" dirty="0" smtClean="0"/>
              <a:t>switch Statement</a:t>
            </a:r>
            <a:endParaRPr lang="en-US" b="0" dirty="0"/>
          </a:p>
          <a:p>
            <a:pPr lvl="1"/>
            <a:r>
              <a:rPr lang="en-US" dirty="0" smtClean="0"/>
              <a:t>Loop Statement</a:t>
            </a:r>
          </a:p>
          <a:p>
            <a:pPr lvl="2"/>
            <a:r>
              <a:rPr lang="en-US" dirty="0" smtClean="0"/>
              <a:t>While</a:t>
            </a:r>
          </a:p>
          <a:p>
            <a:pPr lvl="2"/>
            <a:r>
              <a:rPr lang="en-US" dirty="0" smtClean="0"/>
              <a:t>For</a:t>
            </a:r>
          </a:p>
          <a:p>
            <a:pPr lvl="2"/>
            <a:r>
              <a:rPr lang="en-US" dirty="0" smtClean="0"/>
              <a:t>Do..while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</a:t>
            </a:r>
          </a:p>
        </p:txBody>
      </p:sp>
      <p:graphicFrame>
        <p:nvGraphicFramePr>
          <p:cNvPr id="10277" name="Group 37"/>
          <p:cNvGraphicFramePr>
            <a:graphicFrameLocks noGrp="1"/>
          </p:cNvGraphicFramePr>
          <p:nvPr>
            <p:ph type="tbl" idx="1"/>
          </p:nvPr>
        </p:nvGraphicFramePr>
        <p:xfrm>
          <a:off x="304800" y="1600200"/>
          <a:ext cx="8610600" cy="5094019"/>
        </p:xfrm>
        <a:graphic>
          <a:graphicData uri="http://schemas.openxmlformats.org/drawingml/2006/table">
            <a:tbl>
              <a:tblPr/>
              <a:tblGrid>
                <a:gridCol w="2363694"/>
                <a:gridCol w="3376706"/>
                <a:gridCol w="2870200"/>
              </a:tblGrid>
              <a:tr h="590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 ==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Roll_no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&lt;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a&lt;=100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&gt;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start_of_list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A&gt;1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lap &gt;= start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A&gt;=1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0" dirty="0"/>
              <a:t>The </a:t>
            </a:r>
            <a:r>
              <a:rPr lang="en-US" sz="2800" dirty="0"/>
              <a:t>if-else </a:t>
            </a:r>
            <a:r>
              <a:rPr lang="en-US" sz="2800" b="0" dirty="0"/>
              <a:t>statement can exist in </a:t>
            </a:r>
            <a:r>
              <a:rPr lang="en-US" sz="2800" b="0" dirty="0" smtClean="0"/>
              <a:t>four </a:t>
            </a:r>
            <a:r>
              <a:rPr lang="en-US" sz="2800" b="0" dirty="0"/>
              <a:t>forms</a:t>
            </a:r>
            <a:r>
              <a:rPr lang="en-US" sz="2800" b="0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Simple if</a:t>
            </a:r>
            <a:endParaRPr lang="en-US" sz="2400" b="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	 	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if(</a:t>
            </a:r>
            <a:r>
              <a:rPr lang="en-US" sz="2400" b="0" dirty="0" smtClean="0"/>
              <a:t>condition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0" dirty="0"/>
              <a:t>	</a:t>
            </a:r>
            <a:r>
              <a:rPr lang="en-US" b="0" dirty="0" smtClean="0"/>
              <a:t>{ statement }</a:t>
            </a:r>
            <a:endParaRPr lang="en-US" b="0" dirty="0"/>
          </a:p>
          <a:p>
            <a:pPr lvl="2">
              <a:lnSpc>
                <a:spcPct val="80000"/>
              </a:lnSpc>
              <a:buFontTx/>
              <a:buNone/>
            </a:pPr>
            <a:endParaRPr lang="en-US" sz="2000" b="0" dirty="0"/>
          </a:p>
          <a:p>
            <a:r>
              <a:rPr lang="en-US" dirty="0" smtClean="0"/>
              <a:t>If condition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Print statement executed and program goes on to next statement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</a:rPr>
              <a:t>false</a:t>
            </a:r>
            <a:r>
              <a:rPr lang="en-US" dirty="0" smtClean="0"/>
              <a:t>, print statement is ignored and the program goes onto the next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The </a:t>
            </a:r>
            <a:r>
              <a:rPr lang="en-US" noProof="1">
                <a:latin typeface="Courier New" pitchFamily="49" charset="0"/>
              </a:rPr>
              <a:t>if</a:t>
            </a:r>
            <a:r>
              <a:rPr lang="en-US" noProof="1"/>
              <a:t> Selection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264D-CE13-457E-B015-820370F01582}" type="slidenum">
              <a:rPr lang="en-US"/>
              <a:pPr/>
              <a:t>5</a:t>
            </a:fld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Selection structure: </a:t>
            </a:r>
          </a:p>
          <a:p>
            <a:pPr lvl="1"/>
            <a:r>
              <a:rPr lang="en-US" dirty="0"/>
              <a:t>Used to choose among alternative courses of action</a:t>
            </a:r>
          </a:p>
          <a:p>
            <a:pPr lvl="1"/>
            <a:r>
              <a:rPr lang="en-US" dirty="0" err="1"/>
              <a:t>Pseudocode</a:t>
            </a:r>
            <a:r>
              <a:rPr lang="en-US" dirty="0"/>
              <a:t>:</a:t>
            </a:r>
          </a:p>
          <a:p>
            <a:pPr lvl="2">
              <a:buFontTx/>
              <a:buNone/>
            </a:pPr>
            <a:r>
              <a:rPr lang="en-US" i="1" dirty="0">
                <a:solidFill>
                  <a:schemeClr val="accent2"/>
                </a:solidFill>
              </a:rPr>
              <a:t>If student’s grade is greater than or equal to 60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Print “Passed</a:t>
            </a:r>
            <a:r>
              <a:rPr lang="en-US" i="1" dirty="0" smtClean="0">
                <a:solidFill>
                  <a:schemeClr val="accent2"/>
                </a:solidFill>
              </a:rPr>
              <a:t>”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The </a:t>
            </a:r>
            <a:r>
              <a:rPr lang="en-US" noProof="1">
                <a:latin typeface="Courier New" pitchFamily="49" charset="0"/>
              </a:rPr>
              <a:t>if</a:t>
            </a:r>
            <a:r>
              <a:rPr lang="en-US" noProof="1"/>
              <a:t> Selection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7B629-C50C-4D72-862F-4FB9BEB723CF}" type="slidenum">
              <a:rPr lang="en-US"/>
              <a:pPr/>
              <a:t>6</a:t>
            </a:fld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statement in C:</a:t>
            </a:r>
          </a:p>
          <a:p>
            <a:pPr lvl="2"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if ( grade &gt;= 60 )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 "Passed\n" ); </a:t>
            </a:r>
          </a:p>
          <a:p>
            <a:r>
              <a:rPr lang="en-US" dirty="0" smtClean="0"/>
              <a:t>Diamond </a:t>
            </a:r>
            <a:r>
              <a:rPr lang="en-US" dirty="0"/>
              <a:t>symbol (decision symbol)</a:t>
            </a:r>
          </a:p>
          <a:p>
            <a:pPr lvl="1"/>
            <a:r>
              <a:rPr lang="en-US" dirty="0"/>
              <a:t>Indicates decision is to be made</a:t>
            </a:r>
          </a:p>
          <a:p>
            <a:pPr lvl="1"/>
            <a:r>
              <a:rPr lang="en-US" dirty="0"/>
              <a:t>Contains an expression that can be </a:t>
            </a:r>
            <a:r>
              <a:rPr lang="en-US" b="1" dirty="0"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false</a:t>
            </a:r>
          </a:p>
          <a:p>
            <a:pPr lvl="1"/>
            <a:r>
              <a:rPr lang="en-US" dirty="0"/>
              <a:t>Test the condition, follow appropriate path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The </a:t>
            </a:r>
            <a:r>
              <a:rPr lang="en-US" noProof="1">
                <a:latin typeface="Courier New" pitchFamily="49" charset="0"/>
              </a:rPr>
              <a:t>if</a:t>
            </a:r>
            <a:r>
              <a:rPr lang="en-US" noProof="1"/>
              <a:t> Selection Structure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B113-6CD5-4B6C-AF4F-620E429FE466}" type="slidenum">
              <a:rPr lang="en-US"/>
              <a:pPr/>
              <a:t>7</a:t>
            </a:fld>
            <a:endParaRPr lang="en-US"/>
          </a:p>
        </p:txBody>
      </p:sp>
      <p:sp>
        <p:nvSpPr>
          <p:cNvPr id="11295" name="Rectangle 3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/>
              <a:t> structure is a single-entry/single-exit structure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66800" y="3352800"/>
            <a:ext cx="4381500" cy="2798763"/>
            <a:chOff x="696" y="2523"/>
            <a:chExt cx="1488" cy="824"/>
          </a:xfrm>
        </p:grpSpPr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1080" y="2571"/>
              <a:ext cx="0" cy="192"/>
            </a:xfrm>
            <a:custGeom>
              <a:avLst/>
              <a:gdLst/>
              <a:ahLst/>
              <a:cxnLst>
                <a:cxn ang="0">
                  <a:pos x="0" y="1995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080" y="3107"/>
              <a:ext cx="0" cy="192"/>
            </a:xfrm>
            <a:custGeom>
              <a:avLst/>
              <a:gdLst/>
              <a:ahLst/>
              <a:cxnLst>
                <a:cxn ang="0">
                  <a:pos x="0" y="19958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1056" y="2523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1056" y="329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1464" y="2935"/>
              <a:ext cx="192" cy="0"/>
            </a:xfrm>
            <a:custGeom>
              <a:avLst/>
              <a:gdLst/>
              <a:ahLst/>
              <a:cxnLst>
                <a:cxn ang="0">
                  <a:pos x="19958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086" y="3152"/>
              <a:ext cx="864" cy="0"/>
            </a:xfrm>
            <a:custGeom>
              <a:avLst/>
              <a:gdLst/>
              <a:ahLst/>
              <a:cxnLst>
                <a:cxn ang="0">
                  <a:pos x="19991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1944" y="2984"/>
              <a:ext cx="0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474" y="2854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>
                  <a:latin typeface="AvantGarde" pitchFamily="34" charset="0"/>
                </a:rPr>
                <a:t>true</a:t>
              </a:r>
              <a:endParaRPr lang="en-US" sz="1600"/>
            </a:p>
            <a:p>
              <a:pPr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930" y="317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>
                  <a:latin typeface="AvantGarde" pitchFamily="34" charset="0"/>
                </a:rPr>
                <a:t>false</a:t>
              </a:r>
              <a:endParaRPr lang="en-US" sz="1600"/>
            </a:p>
            <a:p>
              <a:pPr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96" y="2763"/>
              <a:ext cx="768" cy="344"/>
              <a:chOff x="0" y="0"/>
              <a:chExt cx="20000" cy="20000"/>
            </a:xfrm>
          </p:grpSpPr>
          <p:sp>
            <p:nvSpPr>
              <p:cNvPr id="11273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90" y="10000"/>
                  </a:cxn>
                  <a:cxn ang="0">
                    <a:pos x="9990" y="19977"/>
                  </a:cxn>
                  <a:cxn ang="0">
                    <a:pos x="0" y="10000"/>
                  </a:cxn>
                  <a:cxn ang="0">
                    <a:pos x="9990" y="0"/>
                  </a:cxn>
                  <a:cxn ang="0">
                    <a:pos x="19990" y="10000"/>
                  </a:cxn>
                </a:cxnLst>
                <a:rect l="0" t="0" r="r" b="b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365" y="8372"/>
                <a:ext cx="11260" cy="423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600">
                    <a:latin typeface="AvantGarde" pitchFamily="34" charset="0"/>
                  </a:rPr>
                  <a:t>grade &gt;= 60</a:t>
                </a:r>
                <a:endParaRPr lang="en-US" sz="1600">
                  <a:latin typeface="Times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56" y="2887"/>
              <a:ext cx="528" cy="96"/>
              <a:chOff x="0" y="0"/>
              <a:chExt cx="20000" cy="20000"/>
            </a:xfrm>
          </p:grpSpPr>
          <p:sp>
            <p:nvSpPr>
              <p:cNvPr id="11270" name="Freeform 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85" y="0"/>
                  </a:cxn>
                  <a:cxn ang="0">
                    <a:pos x="19985" y="19917"/>
                  </a:cxn>
                  <a:cxn ang="0">
                    <a:pos x="0" y="19917"/>
                  </a:cxn>
                  <a:cxn ang="0">
                    <a:pos x="0" y="0"/>
                  </a:cxn>
                  <a:cxn ang="0">
                    <a:pos x="19985" y="0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1258" y="4583"/>
                <a:ext cx="17469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sz="1400">
                    <a:latin typeface="AvantGarde" pitchFamily="34" charset="0"/>
                  </a:rPr>
                  <a:t>print “Passed”</a:t>
                </a:r>
                <a:endParaRPr lang="en-US" sz="1400">
                  <a:latin typeface="Times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867400" y="3276600"/>
            <a:ext cx="2667000" cy="2301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 decision can be made on any expression. </a:t>
            </a:r>
          </a:p>
          <a:p>
            <a:r>
              <a:rPr lang="en-US" sz="1800" dirty="0"/>
              <a:t>zero - </a:t>
            </a:r>
            <a:r>
              <a:rPr lang="en-US" sz="1800" b="1" dirty="0">
                <a:latin typeface="Courier New" pitchFamily="49" charset="0"/>
              </a:rPr>
              <a:t>false</a:t>
            </a:r>
            <a:r>
              <a:rPr lang="en-US" sz="1800" dirty="0"/>
              <a:t> </a:t>
            </a:r>
          </a:p>
          <a:p>
            <a:r>
              <a:rPr lang="en-US" sz="1800" dirty="0"/>
              <a:t>nonzero - </a:t>
            </a:r>
            <a:r>
              <a:rPr lang="en-US" sz="1800" b="1" dirty="0">
                <a:latin typeface="Courier New" pitchFamily="49" charset="0"/>
              </a:rPr>
              <a:t>true</a:t>
            </a:r>
          </a:p>
          <a:p>
            <a:r>
              <a:rPr lang="en-US" sz="1800" dirty="0"/>
              <a:t>Example:</a:t>
            </a:r>
          </a:p>
          <a:p>
            <a:r>
              <a:rPr lang="en-US" sz="1800" b="1" dirty="0">
                <a:latin typeface="Courier New" pitchFamily="49" charset="0"/>
              </a:rPr>
              <a:t>3 - 4</a:t>
            </a:r>
            <a:r>
              <a:rPr lang="en-US" sz="1800" dirty="0"/>
              <a:t> is</a:t>
            </a:r>
            <a:r>
              <a:rPr lang="en-US" sz="1800" b="1" dirty="0"/>
              <a:t> </a:t>
            </a:r>
            <a:r>
              <a:rPr lang="en-US" sz="1800" b="1" dirty="0">
                <a:latin typeface="Courier New" pitchFamily="49" charset="0"/>
              </a:rPr>
              <a:t>true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" name="Rectangle 4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The </a:t>
            </a:r>
            <a:r>
              <a:rPr lang="en-US" noProof="1">
                <a:latin typeface="Courier New" pitchFamily="49" charset="0"/>
              </a:rPr>
              <a:t>if</a:t>
            </a:r>
            <a:r>
              <a:rPr lang="en-US" noProof="1"/>
              <a:t>/</a:t>
            </a:r>
            <a:r>
              <a:rPr lang="en-US" noProof="1">
                <a:latin typeface="Courier New" pitchFamily="49" charset="0"/>
              </a:rPr>
              <a:t>else</a:t>
            </a:r>
            <a:r>
              <a:rPr lang="en-US" noProof="1"/>
              <a:t> Selection Structure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5476-BC5F-4CD6-923A-87DED701903F}" type="slidenum">
              <a:rPr lang="en-US"/>
              <a:pPr/>
              <a:t>8</a:t>
            </a:fld>
            <a:endParaRPr lang="en-US"/>
          </a:p>
        </p:txBody>
      </p:sp>
      <p:sp>
        <p:nvSpPr>
          <p:cNvPr id="13353" name="Rectangle 4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itchFamily="49" charset="0"/>
              </a:rPr>
              <a:t>if</a:t>
            </a:r>
          </a:p>
          <a:p>
            <a:pPr lvl="1"/>
            <a:r>
              <a:rPr lang="en-US" dirty="0"/>
              <a:t>Only performs an action if the condition is </a:t>
            </a:r>
            <a:r>
              <a:rPr lang="en-US" b="1" dirty="0">
                <a:latin typeface="Courier New" pitchFamily="49" charset="0"/>
              </a:rPr>
              <a:t>true</a:t>
            </a:r>
          </a:p>
          <a:p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/>
              <a:t>/</a:t>
            </a:r>
            <a:r>
              <a:rPr lang="en-US" b="1" dirty="0">
                <a:latin typeface="Courier New" pitchFamily="49" charset="0"/>
              </a:rPr>
              <a:t>else</a:t>
            </a:r>
          </a:p>
          <a:p>
            <a:pPr lvl="1"/>
            <a:r>
              <a:rPr lang="en-US" dirty="0"/>
              <a:t>Specifies an action to be performed both when the condition is </a:t>
            </a:r>
            <a:r>
              <a:rPr lang="en-US" b="1" dirty="0">
                <a:latin typeface="Courier New" pitchFamily="49" charset="0"/>
              </a:rPr>
              <a:t>true</a:t>
            </a:r>
            <a:r>
              <a:rPr lang="en-US" dirty="0"/>
              <a:t> and when it is </a:t>
            </a:r>
            <a:r>
              <a:rPr lang="en-US" b="1" dirty="0">
                <a:latin typeface="Courier New" pitchFamily="49" charset="0"/>
              </a:rPr>
              <a:t>false</a:t>
            </a:r>
          </a:p>
          <a:p>
            <a:r>
              <a:rPr lang="en-US" dirty="0" err="1"/>
              <a:t>Psuedocode</a:t>
            </a:r>
            <a:r>
              <a:rPr lang="en-US" dirty="0"/>
              <a:t>:</a:t>
            </a:r>
          </a:p>
          <a:p>
            <a:pPr lvl="2">
              <a:buFontTx/>
              <a:buNone/>
            </a:pPr>
            <a:r>
              <a:rPr lang="en-US" i="1" dirty="0">
                <a:solidFill>
                  <a:schemeClr val="accent2"/>
                </a:solidFill>
              </a:rPr>
              <a:t>If student’s grade is greater than or equal to 60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Print “Passed”</a:t>
            </a:r>
          </a:p>
          <a:p>
            <a:pPr lvl="2">
              <a:buFontTx/>
              <a:buNone/>
            </a:pPr>
            <a:r>
              <a:rPr lang="en-US" i="1" dirty="0">
                <a:solidFill>
                  <a:schemeClr val="accent2"/>
                </a:solidFill>
              </a:rPr>
              <a:t>else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Print “Failed” </a:t>
            </a:r>
          </a:p>
          <a:p>
            <a:pPr lvl="1"/>
            <a:r>
              <a:rPr lang="en-US" dirty="0"/>
              <a:t>Note spacing/indentation conventions</a:t>
            </a:r>
          </a:p>
          <a:p>
            <a:endParaRPr lang="en-US" dirty="0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0" y="1622425"/>
            <a:ext cx="552132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0" y="3433763"/>
            <a:ext cx="55213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0" y="347345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/>
            </a:r>
            <a:br>
              <a:rPr lang="en-US" sz="1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The </a:t>
            </a:r>
            <a:r>
              <a:rPr lang="en-US" noProof="1">
                <a:latin typeface="Courier New" pitchFamily="49" charset="0"/>
              </a:rPr>
              <a:t>if</a:t>
            </a:r>
            <a:r>
              <a:rPr lang="en-US" noProof="1"/>
              <a:t>/</a:t>
            </a:r>
            <a:r>
              <a:rPr lang="en-US" noProof="1">
                <a:latin typeface="Courier New" pitchFamily="49" charset="0"/>
              </a:rPr>
              <a:t>else</a:t>
            </a:r>
            <a:r>
              <a:rPr lang="en-US" noProof="1"/>
              <a:t> Selection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CB12-F7C6-4952-9588-A6389A5237FE}" type="slidenum">
              <a:rPr lang="en-US"/>
              <a:pPr/>
              <a:t>9</a:t>
            </a:fld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code: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if ( grade &gt;= 60 )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 "Passed\n");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else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 "Failed\n");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178</TotalTime>
  <Words>382</Words>
  <Application>Microsoft Office PowerPoint</Application>
  <PresentationFormat>On-screen Show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Control Structures</vt:lpstr>
      <vt:lpstr>Control Structures in C</vt:lpstr>
      <vt:lpstr>Condition</vt:lpstr>
      <vt:lpstr>if-else</vt:lpstr>
      <vt:lpstr>The if Selection Structure</vt:lpstr>
      <vt:lpstr>The if Selection Structure</vt:lpstr>
      <vt:lpstr>The if Selection Structure</vt:lpstr>
      <vt:lpstr>The if/else Selection Structure</vt:lpstr>
      <vt:lpstr>The if/else Selection Structure</vt:lpstr>
      <vt:lpstr>The if/else Selection Structure</vt:lpstr>
      <vt:lpstr>The if/else Selection Structure</vt:lpstr>
      <vt:lpstr>Nested if</vt:lpstr>
      <vt:lpstr>if-else-if Ladder</vt:lpstr>
      <vt:lpstr>if-else-if Ladder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&amp;  Query optimization</dc:title>
  <dc:creator>admin</dc:creator>
  <cp:lastModifiedBy>USER</cp:lastModifiedBy>
  <cp:revision>61</cp:revision>
  <dcterms:created xsi:type="dcterms:W3CDTF">2016-11-30T02:41:56Z</dcterms:created>
  <dcterms:modified xsi:type="dcterms:W3CDTF">2018-02-06T14:57:30Z</dcterms:modified>
</cp:coreProperties>
</file>