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6699"/>
    <a:srgbClr val="FF0066"/>
    <a:srgbClr val="0000FF"/>
    <a:srgbClr val="0099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F48F-7EFB-4ED6-B6E8-AF74D0F63E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6DE60A-D644-4C9E-B3DD-2B682B61B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97458D-297D-447E-930D-5160D8F6B310}"/>
              </a:ext>
            </a:extLst>
          </p:cNvPr>
          <p:cNvSpPr>
            <a:spLocks noGrp="1"/>
          </p:cNvSpPr>
          <p:nvPr>
            <p:ph type="dt" sz="half" idx="10"/>
          </p:nvPr>
        </p:nvSpPr>
        <p:spPr/>
        <p:txBody>
          <a:bodyPr/>
          <a:lstStyle/>
          <a:p>
            <a:fld id="{C229C028-958C-4CE6-9F9E-C5523D76E345}" type="datetimeFigureOut">
              <a:rPr lang="en-IN" smtClean="0"/>
              <a:t>10-04-2019</a:t>
            </a:fld>
            <a:endParaRPr lang="en-IN"/>
          </a:p>
        </p:txBody>
      </p:sp>
      <p:sp>
        <p:nvSpPr>
          <p:cNvPr id="5" name="Footer Placeholder 4">
            <a:extLst>
              <a:ext uri="{FF2B5EF4-FFF2-40B4-BE49-F238E27FC236}">
                <a16:creationId xmlns:a16="http://schemas.microsoft.com/office/drawing/2014/main" id="{78995758-8B8B-48E7-974F-6E007B0414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95C68-E94E-4FEC-B9E3-1215B16637C1}"/>
              </a:ext>
            </a:extLst>
          </p:cNvPr>
          <p:cNvSpPr>
            <a:spLocks noGrp="1"/>
          </p:cNvSpPr>
          <p:nvPr>
            <p:ph type="sldNum" sz="quarter" idx="12"/>
          </p:nvPr>
        </p:nvSpPr>
        <p:spPr/>
        <p:txBody>
          <a:bodyPr/>
          <a:lstStyle/>
          <a:p>
            <a:fld id="{9ED89A59-C5EE-40D9-B347-6D805FA01316}" type="slidenum">
              <a:rPr lang="en-IN" smtClean="0"/>
              <a:t>‹#›</a:t>
            </a:fld>
            <a:endParaRPr lang="en-IN"/>
          </a:p>
        </p:txBody>
      </p:sp>
    </p:spTree>
    <p:extLst>
      <p:ext uri="{BB962C8B-B14F-4D97-AF65-F5344CB8AC3E}">
        <p14:creationId xmlns:p14="http://schemas.microsoft.com/office/powerpoint/2010/main" val="80765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A1EE-B77D-4779-AE2A-BE139D4EF2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9DE65-C593-4AA2-9F86-E991A3770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55212-E7EE-42EE-B72F-1B9DC96BD6EF}"/>
              </a:ext>
            </a:extLst>
          </p:cNvPr>
          <p:cNvSpPr>
            <a:spLocks noGrp="1"/>
          </p:cNvSpPr>
          <p:nvPr>
            <p:ph type="dt" sz="half" idx="10"/>
          </p:nvPr>
        </p:nvSpPr>
        <p:spPr/>
        <p:txBody>
          <a:bodyPr/>
          <a:lstStyle/>
          <a:p>
            <a:fld id="{C229C028-958C-4CE6-9F9E-C5523D76E345}" type="datetimeFigureOut">
              <a:rPr lang="en-IN" smtClean="0"/>
              <a:t>10-04-2019</a:t>
            </a:fld>
            <a:endParaRPr lang="en-IN"/>
          </a:p>
        </p:txBody>
      </p:sp>
      <p:sp>
        <p:nvSpPr>
          <p:cNvPr id="5" name="Footer Placeholder 4">
            <a:extLst>
              <a:ext uri="{FF2B5EF4-FFF2-40B4-BE49-F238E27FC236}">
                <a16:creationId xmlns:a16="http://schemas.microsoft.com/office/drawing/2014/main" id="{14760E0B-D5EA-47F7-AE83-7F8EF8BCE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637372-2581-4F22-B620-7326E472F3B4}"/>
              </a:ext>
            </a:extLst>
          </p:cNvPr>
          <p:cNvSpPr>
            <a:spLocks noGrp="1"/>
          </p:cNvSpPr>
          <p:nvPr>
            <p:ph type="sldNum" sz="quarter" idx="12"/>
          </p:nvPr>
        </p:nvSpPr>
        <p:spPr/>
        <p:txBody>
          <a:bodyPr/>
          <a:lstStyle/>
          <a:p>
            <a:fld id="{9ED89A59-C5EE-40D9-B347-6D805FA01316}" type="slidenum">
              <a:rPr lang="en-IN" smtClean="0"/>
              <a:t>‹#›</a:t>
            </a:fld>
            <a:endParaRPr lang="en-IN"/>
          </a:p>
        </p:txBody>
      </p:sp>
    </p:spTree>
    <p:extLst>
      <p:ext uri="{BB962C8B-B14F-4D97-AF65-F5344CB8AC3E}">
        <p14:creationId xmlns:p14="http://schemas.microsoft.com/office/powerpoint/2010/main" val="237324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9052F-DC39-4FCF-A334-F4433490E1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E817C3-EEE1-439F-AF52-822182137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63375-7602-4174-83D2-FD13BEBE5AC4}"/>
              </a:ext>
            </a:extLst>
          </p:cNvPr>
          <p:cNvSpPr>
            <a:spLocks noGrp="1"/>
          </p:cNvSpPr>
          <p:nvPr>
            <p:ph type="dt" sz="half" idx="10"/>
          </p:nvPr>
        </p:nvSpPr>
        <p:spPr/>
        <p:txBody>
          <a:bodyPr/>
          <a:lstStyle/>
          <a:p>
            <a:fld id="{C229C028-958C-4CE6-9F9E-C5523D76E345}" type="datetimeFigureOut">
              <a:rPr lang="en-IN" smtClean="0"/>
              <a:t>10-04-2019</a:t>
            </a:fld>
            <a:endParaRPr lang="en-IN"/>
          </a:p>
        </p:txBody>
      </p:sp>
      <p:sp>
        <p:nvSpPr>
          <p:cNvPr id="5" name="Footer Placeholder 4">
            <a:extLst>
              <a:ext uri="{FF2B5EF4-FFF2-40B4-BE49-F238E27FC236}">
                <a16:creationId xmlns:a16="http://schemas.microsoft.com/office/drawing/2014/main" id="{73F3F4B4-0A27-4105-883E-6F29EAC71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D633E3-2B20-4A15-BE5D-8791AAF5D058}"/>
              </a:ext>
            </a:extLst>
          </p:cNvPr>
          <p:cNvSpPr>
            <a:spLocks noGrp="1"/>
          </p:cNvSpPr>
          <p:nvPr>
            <p:ph type="sldNum" sz="quarter" idx="12"/>
          </p:nvPr>
        </p:nvSpPr>
        <p:spPr/>
        <p:txBody>
          <a:bodyPr/>
          <a:lstStyle/>
          <a:p>
            <a:fld id="{9ED89A59-C5EE-40D9-B347-6D805FA01316}" type="slidenum">
              <a:rPr lang="en-IN" smtClean="0"/>
              <a:t>‹#›</a:t>
            </a:fld>
            <a:endParaRPr lang="en-IN"/>
          </a:p>
        </p:txBody>
      </p:sp>
    </p:spTree>
    <p:extLst>
      <p:ext uri="{BB962C8B-B14F-4D97-AF65-F5344CB8AC3E}">
        <p14:creationId xmlns:p14="http://schemas.microsoft.com/office/powerpoint/2010/main" val="1695798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D67-C737-4167-842C-70A104C528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77B786-A8E8-456E-B050-8E64B181CF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4E0D3-F638-4B4E-B347-33680C245890}"/>
              </a:ext>
            </a:extLst>
          </p:cNvPr>
          <p:cNvSpPr>
            <a:spLocks noGrp="1"/>
          </p:cNvSpPr>
          <p:nvPr>
            <p:ph type="dt" sz="half" idx="10"/>
          </p:nvPr>
        </p:nvSpPr>
        <p:spPr/>
        <p:txBody>
          <a:bodyPr/>
          <a:lstStyle/>
          <a:p>
            <a:fld id="{C229C028-958C-4CE6-9F9E-C5523D76E345}" type="datetimeFigureOut">
              <a:rPr lang="en-IN" smtClean="0"/>
              <a:t>10-04-2019</a:t>
            </a:fld>
            <a:endParaRPr lang="en-IN"/>
          </a:p>
        </p:txBody>
      </p:sp>
      <p:sp>
        <p:nvSpPr>
          <p:cNvPr id="5" name="Footer Placeholder 4">
            <a:extLst>
              <a:ext uri="{FF2B5EF4-FFF2-40B4-BE49-F238E27FC236}">
                <a16:creationId xmlns:a16="http://schemas.microsoft.com/office/drawing/2014/main" id="{499463BC-E6E0-4195-9607-4C9AC5E12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DCA587-7054-4C50-AA96-E87CE29897AB}"/>
              </a:ext>
            </a:extLst>
          </p:cNvPr>
          <p:cNvSpPr>
            <a:spLocks noGrp="1"/>
          </p:cNvSpPr>
          <p:nvPr>
            <p:ph type="sldNum" sz="quarter" idx="12"/>
          </p:nvPr>
        </p:nvSpPr>
        <p:spPr/>
        <p:txBody>
          <a:bodyPr/>
          <a:lstStyle/>
          <a:p>
            <a:fld id="{9ED89A59-C5EE-40D9-B347-6D805FA01316}" type="slidenum">
              <a:rPr lang="en-IN" smtClean="0"/>
              <a:t>‹#›</a:t>
            </a:fld>
            <a:endParaRPr lang="en-IN"/>
          </a:p>
        </p:txBody>
      </p:sp>
    </p:spTree>
    <p:extLst>
      <p:ext uri="{BB962C8B-B14F-4D97-AF65-F5344CB8AC3E}">
        <p14:creationId xmlns:p14="http://schemas.microsoft.com/office/powerpoint/2010/main" val="15408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A1EE-51C8-4361-B07C-A2981D59CA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6103F7-5872-47BF-85F2-357E0DADD8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3BEC0-0C9F-4B04-9A07-1914923E5A4A}"/>
              </a:ext>
            </a:extLst>
          </p:cNvPr>
          <p:cNvSpPr>
            <a:spLocks noGrp="1"/>
          </p:cNvSpPr>
          <p:nvPr>
            <p:ph type="dt" sz="half" idx="10"/>
          </p:nvPr>
        </p:nvSpPr>
        <p:spPr/>
        <p:txBody>
          <a:bodyPr/>
          <a:lstStyle/>
          <a:p>
            <a:fld id="{C229C028-958C-4CE6-9F9E-C5523D76E345}" type="datetimeFigureOut">
              <a:rPr lang="en-IN" smtClean="0"/>
              <a:t>10-04-2019</a:t>
            </a:fld>
            <a:endParaRPr lang="en-IN"/>
          </a:p>
        </p:txBody>
      </p:sp>
      <p:sp>
        <p:nvSpPr>
          <p:cNvPr id="5" name="Footer Placeholder 4">
            <a:extLst>
              <a:ext uri="{FF2B5EF4-FFF2-40B4-BE49-F238E27FC236}">
                <a16:creationId xmlns:a16="http://schemas.microsoft.com/office/drawing/2014/main" id="{88F09341-8BD1-444B-922A-884646358C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DE4246-2A2B-4F0D-8309-DE0C258B48FF}"/>
              </a:ext>
            </a:extLst>
          </p:cNvPr>
          <p:cNvSpPr>
            <a:spLocks noGrp="1"/>
          </p:cNvSpPr>
          <p:nvPr>
            <p:ph type="sldNum" sz="quarter" idx="12"/>
          </p:nvPr>
        </p:nvSpPr>
        <p:spPr/>
        <p:txBody>
          <a:bodyPr/>
          <a:lstStyle/>
          <a:p>
            <a:fld id="{9ED89A59-C5EE-40D9-B347-6D805FA01316}" type="slidenum">
              <a:rPr lang="en-IN" smtClean="0"/>
              <a:t>‹#›</a:t>
            </a:fld>
            <a:endParaRPr lang="en-IN"/>
          </a:p>
        </p:txBody>
      </p:sp>
    </p:spTree>
    <p:extLst>
      <p:ext uri="{BB962C8B-B14F-4D97-AF65-F5344CB8AC3E}">
        <p14:creationId xmlns:p14="http://schemas.microsoft.com/office/powerpoint/2010/main" val="19752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914C-22AC-4BC3-AE1C-C50EAA533C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BF02BB-011A-417D-8EEE-126664CA5C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323350-B06E-4F7E-BAD6-EC472DC195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9F2D85-249C-42EB-8440-1594622C5EAB}"/>
              </a:ext>
            </a:extLst>
          </p:cNvPr>
          <p:cNvSpPr>
            <a:spLocks noGrp="1"/>
          </p:cNvSpPr>
          <p:nvPr>
            <p:ph type="dt" sz="half" idx="10"/>
          </p:nvPr>
        </p:nvSpPr>
        <p:spPr/>
        <p:txBody>
          <a:bodyPr/>
          <a:lstStyle/>
          <a:p>
            <a:fld id="{C229C028-958C-4CE6-9F9E-C5523D76E345}" type="datetimeFigureOut">
              <a:rPr lang="en-IN" smtClean="0"/>
              <a:t>10-04-2019</a:t>
            </a:fld>
            <a:endParaRPr lang="en-IN"/>
          </a:p>
        </p:txBody>
      </p:sp>
      <p:sp>
        <p:nvSpPr>
          <p:cNvPr id="6" name="Footer Placeholder 5">
            <a:extLst>
              <a:ext uri="{FF2B5EF4-FFF2-40B4-BE49-F238E27FC236}">
                <a16:creationId xmlns:a16="http://schemas.microsoft.com/office/drawing/2014/main" id="{2DDC4682-863B-48D5-AA76-0965E6B78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2D432B-95F4-4FAF-BD73-241C66A5FAD2}"/>
              </a:ext>
            </a:extLst>
          </p:cNvPr>
          <p:cNvSpPr>
            <a:spLocks noGrp="1"/>
          </p:cNvSpPr>
          <p:nvPr>
            <p:ph type="sldNum" sz="quarter" idx="12"/>
          </p:nvPr>
        </p:nvSpPr>
        <p:spPr/>
        <p:txBody>
          <a:bodyPr/>
          <a:lstStyle/>
          <a:p>
            <a:fld id="{9ED89A59-C5EE-40D9-B347-6D805FA01316}" type="slidenum">
              <a:rPr lang="en-IN" smtClean="0"/>
              <a:t>‹#›</a:t>
            </a:fld>
            <a:endParaRPr lang="en-IN"/>
          </a:p>
        </p:txBody>
      </p:sp>
    </p:spTree>
    <p:extLst>
      <p:ext uri="{BB962C8B-B14F-4D97-AF65-F5344CB8AC3E}">
        <p14:creationId xmlns:p14="http://schemas.microsoft.com/office/powerpoint/2010/main" val="944646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5F8C-C40C-4EA5-B0F5-040C941517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C5F9F9-D250-4E0F-B209-D5D034D3D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6AB47-2C99-405E-B57D-1DE5449A83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67E40F-8775-44BE-9E5E-C0B0BAA15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32EFC6-1E02-4C05-9513-4DCE2FEE1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DAE07C-D285-45CA-8972-F3901621DA83}"/>
              </a:ext>
            </a:extLst>
          </p:cNvPr>
          <p:cNvSpPr>
            <a:spLocks noGrp="1"/>
          </p:cNvSpPr>
          <p:nvPr>
            <p:ph type="dt" sz="half" idx="10"/>
          </p:nvPr>
        </p:nvSpPr>
        <p:spPr/>
        <p:txBody>
          <a:bodyPr/>
          <a:lstStyle/>
          <a:p>
            <a:fld id="{C229C028-958C-4CE6-9F9E-C5523D76E345}" type="datetimeFigureOut">
              <a:rPr lang="en-IN" smtClean="0"/>
              <a:t>10-04-2019</a:t>
            </a:fld>
            <a:endParaRPr lang="en-IN"/>
          </a:p>
        </p:txBody>
      </p:sp>
      <p:sp>
        <p:nvSpPr>
          <p:cNvPr id="8" name="Footer Placeholder 7">
            <a:extLst>
              <a:ext uri="{FF2B5EF4-FFF2-40B4-BE49-F238E27FC236}">
                <a16:creationId xmlns:a16="http://schemas.microsoft.com/office/drawing/2014/main" id="{BDA58AED-1292-446F-AA2D-C0A693C8E4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822F31-1690-4314-8BE9-55E87BF96E84}"/>
              </a:ext>
            </a:extLst>
          </p:cNvPr>
          <p:cNvSpPr>
            <a:spLocks noGrp="1"/>
          </p:cNvSpPr>
          <p:nvPr>
            <p:ph type="sldNum" sz="quarter" idx="12"/>
          </p:nvPr>
        </p:nvSpPr>
        <p:spPr/>
        <p:txBody>
          <a:bodyPr/>
          <a:lstStyle/>
          <a:p>
            <a:fld id="{9ED89A59-C5EE-40D9-B347-6D805FA01316}" type="slidenum">
              <a:rPr lang="en-IN" smtClean="0"/>
              <a:t>‹#›</a:t>
            </a:fld>
            <a:endParaRPr lang="en-IN"/>
          </a:p>
        </p:txBody>
      </p:sp>
    </p:spTree>
    <p:extLst>
      <p:ext uri="{BB962C8B-B14F-4D97-AF65-F5344CB8AC3E}">
        <p14:creationId xmlns:p14="http://schemas.microsoft.com/office/powerpoint/2010/main" val="238074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D486-7FD4-4EEB-9E84-5EB79AA8EC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C3703C-C871-4D1A-B4FC-408587728517}"/>
              </a:ext>
            </a:extLst>
          </p:cNvPr>
          <p:cNvSpPr>
            <a:spLocks noGrp="1"/>
          </p:cNvSpPr>
          <p:nvPr>
            <p:ph type="dt" sz="half" idx="10"/>
          </p:nvPr>
        </p:nvSpPr>
        <p:spPr/>
        <p:txBody>
          <a:bodyPr/>
          <a:lstStyle/>
          <a:p>
            <a:fld id="{C229C028-958C-4CE6-9F9E-C5523D76E345}" type="datetimeFigureOut">
              <a:rPr lang="en-IN" smtClean="0"/>
              <a:t>10-04-2019</a:t>
            </a:fld>
            <a:endParaRPr lang="en-IN"/>
          </a:p>
        </p:txBody>
      </p:sp>
      <p:sp>
        <p:nvSpPr>
          <p:cNvPr id="4" name="Footer Placeholder 3">
            <a:extLst>
              <a:ext uri="{FF2B5EF4-FFF2-40B4-BE49-F238E27FC236}">
                <a16:creationId xmlns:a16="http://schemas.microsoft.com/office/drawing/2014/main" id="{38BA7694-7B3F-4D3C-91C3-6E8E527AF8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161375-4A35-4890-A984-8B3892127AD8}"/>
              </a:ext>
            </a:extLst>
          </p:cNvPr>
          <p:cNvSpPr>
            <a:spLocks noGrp="1"/>
          </p:cNvSpPr>
          <p:nvPr>
            <p:ph type="sldNum" sz="quarter" idx="12"/>
          </p:nvPr>
        </p:nvSpPr>
        <p:spPr/>
        <p:txBody>
          <a:bodyPr/>
          <a:lstStyle/>
          <a:p>
            <a:fld id="{9ED89A59-C5EE-40D9-B347-6D805FA01316}" type="slidenum">
              <a:rPr lang="en-IN" smtClean="0"/>
              <a:t>‹#›</a:t>
            </a:fld>
            <a:endParaRPr lang="en-IN"/>
          </a:p>
        </p:txBody>
      </p:sp>
    </p:spTree>
    <p:extLst>
      <p:ext uri="{BB962C8B-B14F-4D97-AF65-F5344CB8AC3E}">
        <p14:creationId xmlns:p14="http://schemas.microsoft.com/office/powerpoint/2010/main" val="210512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03645-3919-4E90-B9BB-7A0E5F4AFD6C}"/>
              </a:ext>
            </a:extLst>
          </p:cNvPr>
          <p:cNvSpPr>
            <a:spLocks noGrp="1"/>
          </p:cNvSpPr>
          <p:nvPr>
            <p:ph type="dt" sz="half" idx="10"/>
          </p:nvPr>
        </p:nvSpPr>
        <p:spPr/>
        <p:txBody>
          <a:bodyPr/>
          <a:lstStyle/>
          <a:p>
            <a:fld id="{C229C028-958C-4CE6-9F9E-C5523D76E345}" type="datetimeFigureOut">
              <a:rPr lang="en-IN" smtClean="0"/>
              <a:t>10-04-2019</a:t>
            </a:fld>
            <a:endParaRPr lang="en-IN"/>
          </a:p>
        </p:txBody>
      </p:sp>
      <p:sp>
        <p:nvSpPr>
          <p:cNvPr id="3" name="Footer Placeholder 2">
            <a:extLst>
              <a:ext uri="{FF2B5EF4-FFF2-40B4-BE49-F238E27FC236}">
                <a16:creationId xmlns:a16="http://schemas.microsoft.com/office/drawing/2014/main" id="{C23647B3-169A-4E1B-BD97-3E3014BB05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53EAA4-1E03-4F0F-A87B-AE9F430C11B2}"/>
              </a:ext>
            </a:extLst>
          </p:cNvPr>
          <p:cNvSpPr>
            <a:spLocks noGrp="1"/>
          </p:cNvSpPr>
          <p:nvPr>
            <p:ph type="sldNum" sz="quarter" idx="12"/>
          </p:nvPr>
        </p:nvSpPr>
        <p:spPr/>
        <p:txBody>
          <a:bodyPr/>
          <a:lstStyle/>
          <a:p>
            <a:fld id="{9ED89A59-C5EE-40D9-B347-6D805FA01316}" type="slidenum">
              <a:rPr lang="en-IN" smtClean="0"/>
              <a:t>‹#›</a:t>
            </a:fld>
            <a:endParaRPr lang="en-IN"/>
          </a:p>
        </p:txBody>
      </p:sp>
    </p:spTree>
    <p:extLst>
      <p:ext uri="{BB962C8B-B14F-4D97-AF65-F5344CB8AC3E}">
        <p14:creationId xmlns:p14="http://schemas.microsoft.com/office/powerpoint/2010/main" val="56974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8E6D-1A1D-4EC3-8A50-2F50F9052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067124-EED0-4288-8DA0-F5568ABC1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B3F135-54E3-4365-A2CA-B453D63B4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6D38D-5FF2-4586-AE0A-EF5F18A4BEEA}"/>
              </a:ext>
            </a:extLst>
          </p:cNvPr>
          <p:cNvSpPr>
            <a:spLocks noGrp="1"/>
          </p:cNvSpPr>
          <p:nvPr>
            <p:ph type="dt" sz="half" idx="10"/>
          </p:nvPr>
        </p:nvSpPr>
        <p:spPr/>
        <p:txBody>
          <a:bodyPr/>
          <a:lstStyle/>
          <a:p>
            <a:fld id="{C229C028-958C-4CE6-9F9E-C5523D76E345}" type="datetimeFigureOut">
              <a:rPr lang="en-IN" smtClean="0"/>
              <a:t>10-04-2019</a:t>
            </a:fld>
            <a:endParaRPr lang="en-IN"/>
          </a:p>
        </p:txBody>
      </p:sp>
      <p:sp>
        <p:nvSpPr>
          <p:cNvPr id="6" name="Footer Placeholder 5">
            <a:extLst>
              <a:ext uri="{FF2B5EF4-FFF2-40B4-BE49-F238E27FC236}">
                <a16:creationId xmlns:a16="http://schemas.microsoft.com/office/drawing/2014/main" id="{BED35A46-7BAF-4341-8695-E43899B6F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429057-770D-448F-A513-333F42FEBFEF}"/>
              </a:ext>
            </a:extLst>
          </p:cNvPr>
          <p:cNvSpPr>
            <a:spLocks noGrp="1"/>
          </p:cNvSpPr>
          <p:nvPr>
            <p:ph type="sldNum" sz="quarter" idx="12"/>
          </p:nvPr>
        </p:nvSpPr>
        <p:spPr/>
        <p:txBody>
          <a:bodyPr/>
          <a:lstStyle/>
          <a:p>
            <a:fld id="{9ED89A59-C5EE-40D9-B347-6D805FA01316}" type="slidenum">
              <a:rPr lang="en-IN" smtClean="0"/>
              <a:t>‹#›</a:t>
            </a:fld>
            <a:endParaRPr lang="en-IN"/>
          </a:p>
        </p:txBody>
      </p:sp>
    </p:spTree>
    <p:extLst>
      <p:ext uri="{BB962C8B-B14F-4D97-AF65-F5344CB8AC3E}">
        <p14:creationId xmlns:p14="http://schemas.microsoft.com/office/powerpoint/2010/main" val="132938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78EF-E68A-4C88-81F0-8E8030AEC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7887B3-BC0A-4ECD-8E57-9D6FA9378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9F6F4F-0215-4F1C-865A-EFE183EF2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AAEAE-D594-4560-83EE-22CA9A7FE793}"/>
              </a:ext>
            </a:extLst>
          </p:cNvPr>
          <p:cNvSpPr>
            <a:spLocks noGrp="1"/>
          </p:cNvSpPr>
          <p:nvPr>
            <p:ph type="dt" sz="half" idx="10"/>
          </p:nvPr>
        </p:nvSpPr>
        <p:spPr/>
        <p:txBody>
          <a:bodyPr/>
          <a:lstStyle/>
          <a:p>
            <a:fld id="{C229C028-958C-4CE6-9F9E-C5523D76E345}" type="datetimeFigureOut">
              <a:rPr lang="en-IN" smtClean="0"/>
              <a:t>10-04-2019</a:t>
            </a:fld>
            <a:endParaRPr lang="en-IN"/>
          </a:p>
        </p:txBody>
      </p:sp>
      <p:sp>
        <p:nvSpPr>
          <p:cNvPr id="6" name="Footer Placeholder 5">
            <a:extLst>
              <a:ext uri="{FF2B5EF4-FFF2-40B4-BE49-F238E27FC236}">
                <a16:creationId xmlns:a16="http://schemas.microsoft.com/office/drawing/2014/main" id="{3EB9EA0C-709E-41C7-BED0-213EE52188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ECDCE5-705C-49A8-8F11-5BF2CBC3238E}"/>
              </a:ext>
            </a:extLst>
          </p:cNvPr>
          <p:cNvSpPr>
            <a:spLocks noGrp="1"/>
          </p:cNvSpPr>
          <p:nvPr>
            <p:ph type="sldNum" sz="quarter" idx="12"/>
          </p:nvPr>
        </p:nvSpPr>
        <p:spPr/>
        <p:txBody>
          <a:bodyPr/>
          <a:lstStyle/>
          <a:p>
            <a:fld id="{9ED89A59-C5EE-40D9-B347-6D805FA01316}" type="slidenum">
              <a:rPr lang="en-IN" smtClean="0"/>
              <a:t>‹#›</a:t>
            </a:fld>
            <a:endParaRPr lang="en-IN"/>
          </a:p>
        </p:txBody>
      </p:sp>
    </p:spTree>
    <p:extLst>
      <p:ext uri="{BB962C8B-B14F-4D97-AF65-F5344CB8AC3E}">
        <p14:creationId xmlns:p14="http://schemas.microsoft.com/office/powerpoint/2010/main" val="72973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AA2E0-4908-416D-A40D-148F6985B6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9F9C7F-BBA3-4B9D-8377-381CA3D48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2287D-14F3-4CC0-8728-4711D0EEDF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9C028-958C-4CE6-9F9E-C5523D76E345}" type="datetimeFigureOut">
              <a:rPr lang="en-IN" smtClean="0"/>
              <a:t>10-04-2019</a:t>
            </a:fld>
            <a:endParaRPr lang="en-IN"/>
          </a:p>
        </p:txBody>
      </p:sp>
      <p:sp>
        <p:nvSpPr>
          <p:cNvPr id="5" name="Footer Placeholder 4">
            <a:extLst>
              <a:ext uri="{FF2B5EF4-FFF2-40B4-BE49-F238E27FC236}">
                <a16:creationId xmlns:a16="http://schemas.microsoft.com/office/drawing/2014/main" id="{845E6A7F-D658-4F7C-80FC-CE091B67C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418E4B-00F9-47B6-93BD-7CC29BF89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89A59-C5EE-40D9-B347-6D805FA01316}" type="slidenum">
              <a:rPr lang="en-IN" smtClean="0"/>
              <a:t>‹#›</a:t>
            </a:fld>
            <a:endParaRPr lang="en-IN"/>
          </a:p>
        </p:txBody>
      </p:sp>
    </p:spTree>
    <p:extLst>
      <p:ext uri="{BB962C8B-B14F-4D97-AF65-F5344CB8AC3E}">
        <p14:creationId xmlns:p14="http://schemas.microsoft.com/office/powerpoint/2010/main" val="274871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26386A-4C9A-44E2-8E33-F3DE7B35A511}"/>
              </a:ext>
            </a:extLst>
          </p:cNvPr>
          <p:cNvSpPr>
            <a:spLocks noGrp="1"/>
          </p:cNvSpPr>
          <p:nvPr>
            <p:ph type="subTitle" idx="1"/>
          </p:nvPr>
        </p:nvSpPr>
        <p:spPr>
          <a:xfrm>
            <a:off x="66261" y="106017"/>
            <a:ext cx="12019722" cy="6626087"/>
          </a:xfrm>
        </p:spPr>
        <p:txBody>
          <a:bodyPr>
            <a:normAutofit/>
          </a:bodyPr>
          <a:lstStyle/>
          <a:p>
            <a:r>
              <a:rPr lang="en-IN" sz="2200" b="1" u="sng" dirty="0">
                <a:solidFill>
                  <a:srgbClr val="FF0066"/>
                </a:solidFill>
              </a:rPr>
              <a:t>Template and generic programming</a:t>
            </a:r>
          </a:p>
          <a:p>
            <a:pPr marL="342900" indent="-342900" algn="l">
              <a:buFont typeface="Arial" panose="020B0604020202020204" pitchFamily="34" charset="0"/>
              <a:buChar char="•"/>
            </a:pPr>
            <a:r>
              <a:rPr lang="en-IN" sz="2200" b="1" dirty="0">
                <a:solidFill>
                  <a:srgbClr val="7030A0"/>
                </a:solidFill>
              </a:rPr>
              <a:t>Generic programming </a:t>
            </a:r>
            <a:r>
              <a:rPr lang="en-IN" sz="2200" dirty="0"/>
              <a:t>is a style of computer programming in which algorithms are written in terms of </a:t>
            </a:r>
            <a:r>
              <a:rPr lang="en-IN" sz="2200" u="sng" dirty="0">
                <a:solidFill>
                  <a:srgbClr val="7030A0"/>
                </a:solidFill>
              </a:rPr>
              <a:t>types to-be-specified</a:t>
            </a:r>
            <a:r>
              <a:rPr lang="en-IN" sz="2200" dirty="0"/>
              <a:t>, later that are then instantiated when needed for specific types provided as parameters.</a:t>
            </a:r>
          </a:p>
          <a:p>
            <a:pPr marL="342900" indent="-342900" algn="l">
              <a:buFont typeface="Arial" panose="020B0604020202020204" pitchFamily="34" charset="0"/>
              <a:buChar char="•"/>
            </a:pPr>
            <a:r>
              <a:rPr lang="en-IN" sz="2200" dirty="0"/>
              <a:t>Through templates we can implement generic programming</a:t>
            </a:r>
          </a:p>
          <a:p>
            <a:pPr marL="342900" indent="-342900" algn="l">
              <a:buFont typeface="Arial" panose="020B0604020202020204" pitchFamily="34" charset="0"/>
              <a:buChar char="•"/>
            </a:pPr>
            <a:r>
              <a:rPr lang="en-IN" sz="2200" dirty="0"/>
              <a:t>The goal of generic programming is to write code that is </a:t>
            </a:r>
            <a:r>
              <a:rPr lang="en-IN" sz="2200" dirty="0">
                <a:solidFill>
                  <a:schemeClr val="accent2">
                    <a:lumMod val="75000"/>
                  </a:schemeClr>
                </a:solidFill>
              </a:rPr>
              <a:t>independent of the data types.</a:t>
            </a:r>
          </a:p>
          <a:p>
            <a:pPr marL="342900" indent="-342900" algn="l">
              <a:buFont typeface="Arial" panose="020B0604020202020204" pitchFamily="34" charset="0"/>
              <a:buChar char="•"/>
            </a:pPr>
            <a:r>
              <a:rPr lang="en-IN" sz="2200" dirty="0"/>
              <a:t>if you want to add two integer variables, a function with two int parameters will work but now if want to add two float variables then we have to create different function for it.</a:t>
            </a:r>
          </a:p>
          <a:p>
            <a:pPr marL="342900" indent="-342900" algn="l">
              <a:buFont typeface="Arial" panose="020B0604020202020204" pitchFamily="34" charset="0"/>
              <a:buChar char="•"/>
            </a:pPr>
            <a:r>
              <a:rPr lang="en-IN" sz="2200" dirty="0"/>
              <a:t>we can just use </a:t>
            </a:r>
            <a:r>
              <a:rPr lang="en-IN" sz="2200" dirty="0">
                <a:solidFill>
                  <a:srgbClr val="00B0F0"/>
                </a:solidFill>
              </a:rPr>
              <a:t>templates to generalize </a:t>
            </a:r>
            <a:r>
              <a:rPr lang="en-IN" sz="2200" dirty="0"/>
              <a:t>the existing function to take both int and float values</a:t>
            </a:r>
          </a:p>
          <a:p>
            <a:pPr marL="342900" indent="-342900" algn="l">
              <a:buFont typeface="Arial" panose="020B0604020202020204" pitchFamily="34" charset="0"/>
              <a:buChar char="•"/>
            </a:pPr>
            <a:r>
              <a:rPr lang="en-IN" sz="2200" dirty="0"/>
              <a:t>A template is defined with the parameters that would be </a:t>
            </a:r>
            <a:r>
              <a:rPr lang="en-IN" sz="2200" b="1" dirty="0">
                <a:solidFill>
                  <a:schemeClr val="accent6">
                    <a:lumMod val="50000"/>
                  </a:schemeClr>
                </a:solidFill>
              </a:rPr>
              <a:t>replaced by a specified datatype </a:t>
            </a:r>
            <a:r>
              <a:rPr lang="en-IN" sz="2200" dirty="0"/>
              <a:t>at the time of the actual use of the class or functions</a:t>
            </a:r>
          </a:p>
          <a:p>
            <a:pPr marL="342900" indent="-342900" algn="l">
              <a:buFont typeface="Arial" panose="020B0604020202020204" pitchFamily="34" charset="0"/>
              <a:buChar char="•"/>
            </a:pPr>
            <a:r>
              <a:rPr lang="en-IN" sz="2200" dirty="0"/>
              <a:t>We use two types of templates </a:t>
            </a:r>
          </a:p>
          <a:p>
            <a:pPr marL="457200" indent="-457200" algn="l">
              <a:buAutoNum type="arabicPeriod"/>
            </a:pPr>
            <a:r>
              <a:rPr lang="en-IN" sz="2200" dirty="0">
                <a:solidFill>
                  <a:srgbClr val="002060"/>
                </a:solidFill>
              </a:rPr>
              <a:t>function template</a:t>
            </a:r>
          </a:p>
          <a:p>
            <a:pPr marL="457200" indent="-457200" algn="l">
              <a:buAutoNum type="arabicPeriod"/>
            </a:pPr>
            <a:r>
              <a:rPr lang="en-IN" sz="2200" dirty="0">
                <a:solidFill>
                  <a:srgbClr val="002060"/>
                </a:solidFill>
              </a:rPr>
              <a:t>class template</a:t>
            </a:r>
            <a:r>
              <a:rPr lang="en-IN" sz="2200" dirty="0"/>
              <a:t>.</a:t>
            </a:r>
          </a:p>
          <a:p>
            <a:pPr marL="342900" indent="-342900" algn="l">
              <a:buFont typeface="Arial" panose="020B0604020202020204" pitchFamily="34" charset="0"/>
              <a:buChar char="•"/>
            </a:pPr>
            <a:endParaRPr lang="en-IN" sz="2200" dirty="0"/>
          </a:p>
        </p:txBody>
      </p:sp>
    </p:spTree>
    <p:extLst>
      <p:ext uri="{BB962C8B-B14F-4D97-AF65-F5344CB8AC3E}">
        <p14:creationId xmlns:p14="http://schemas.microsoft.com/office/powerpoint/2010/main" val="24995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4734F-1DAD-448E-B5D6-4ED9F192D485}"/>
              </a:ext>
            </a:extLst>
          </p:cNvPr>
          <p:cNvSpPr>
            <a:spLocks noGrp="1"/>
          </p:cNvSpPr>
          <p:nvPr>
            <p:ph idx="1"/>
          </p:nvPr>
        </p:nvSpPr>
        <p:spPr>
          <a:xfrm>
            <a:off x="0" y="0"/>
            <a:ext cx="12192000" cy="6997148"/>
          </a:xfrm>
        </p:spPr>
        <p:txBody>
          <a:bodyPr>
            <a:normAutofit/>
          </a:bodyPr>
          <a:lstStyle/>
          <a:p>
            <a:pPr marL="0" indent="0">
              <a:buNone/>
            </a:pPr>
            <a:r>
              <a:rPr lang="en-IN" sz="2200" dirty="0">
                <a:solidFill>
                  <a:srgbClr val="0070C0"/>
                </a:solidFill>
              </a:rPr>
              <a:t>3. Iterator: </a:t>
            </a:r>
            <a:r>
              <a:rPr lang="en-IN" sz="2000" dirty="0">
                <a:solidFill>
                  <a:schemeClr val="tx1">
                    <a:lumMod val="95000"/>
                    <a:lumOff val="5000"/>
                  </a:schemeClr>
                </a:solidFill>
              </a:rPr>
              <a:t>points to element in a container. Iterators to move through the contents of containers. They are used to </a:t>
            </a:r>
            <a:r>
              <a:rPr lang="en-IN" sz="2000" dirty="0">
                <a:solidFill>
                  <a:srgbClr val="FF6699"/>
                </a:solidFill>
              </a:rPr>
              <a:t>traverse</a:t>
            </a:r>
            <a:r>
              <a:rPr lang="en-IN" sz="2000" dirty="0">
                <a:solidFill>
                  <a:schemeClr val="tx1">
                    <a:lumMod val="95000"/>
                    <a:lumOff val="5000"/>
                  </a:schemeClr>
                </a:solidFill>
              </a:rPr>
              <a:t> from one element to another. We can increment or decrement them. There are five types of iterators</a:t>
            </a:r>
          </a:p>
          <a:p>
            <a:pPr marL="0" indent="0">
              <a:buNone/>
            </a:pPr>
            <a:endParaRPr lang="en-IN" sz="2200" dirty="0">
              <a:solidFill>
                <a:schemeClr val="tx1">
                  <a:lumMod val="95000"/>
                  <a:lumOff val="5000"/>
                </a:schemeClr>
              </a:solidFill>
            </a:endParaRPr>
          </a:p>
          <a:p>
            <a:pPr marL="0" indent="0">
              <a:buNone/>
            </a:pPr>
            <a:endParaRPr lang="en-IN" sz="2200" dirty="0">
              <a:solidFill>
                <a:schemeClr val="tx1">
                  <a:lumMod val="95000"/>
                  <a:lumOff val="5000"/>
                </a:schemeClr>
              </a:solidFill>
            </a:endParaRPr>
          </a:p>
          <a:p>
            <a:pPr marL="0" indent="0">
              <a:buNone/>
            </a:pPr>
            <a:endParaRPr lang="en-IN" sz="2200" dirty="0">
              <a:solidFill>
                <a:schemeClr val="tx1">
                  <a:lumMod val="95000"/>
                  <a:lumOff val="5000"/>
                </a:schemeClr>
              </a:solidFill>
            </a:endParaRPr>
          </a:p>
          <a:p>
            <a:pPr marL="0" indent="0">
              <a:buNone/>
            </a:pPr>
            <a:endParaRPr lang="en-IN" sz="2200" dirty="0">
              <a:solidFill>
                <a:schemeClr val="tx1">
                  <a:lumMod val="95000"/>
                  <a:lumOff val="5000"/>
                </a:schemeClr>
              </a:solidFill>
            </a:endParaRPr>
          </a:p>
          <a:p>
            <a:pPr marL="0" indent="0">
              <a:buNone/>
            </a:pPr>
            <a:endParaRPr lang="en-IN" sz="2200" dirty="0">
              <a:solidFill>
                <a:schemeClr val="tx1">
                  <a:lumMod val="95000"/>
                  <a:lumOff val="5000"/>
                </a:schemeClr>
              </a:solidFill>
            </a:endParaRPr>
          </a:p>
          <a:p>
            <a:pPr marL="0" indent="0">
              <a:buNone/>
            </a:pPr>
            <a:r>
              <a:rPr lang="en-IN" sz="2200" dirty="0">
                <a:solidFill>
                  <a:schemeClr val="tx1">
                    <a:lumMod val="95000"/>
                    <a:lumOff val="5000"/>
                  </a:schemeClr>
                </a:solidFill>
              </a:rPr>
              <a:t>Container Vector: it supports random access iterators .We can create object using this syntax:</a:t>
            </a:r>
          </a:p>
          <a:p>
            <a:pPr marL="0" indent="0">
              <a:buNone/>
            </a:pPr>
            <a:r>
              <a:rPr lang="en-IN" sz="2200" dirty="0">
                <a:solidFill>
                  <a:srgbClr val="00B050"/>
                </a:solidFill>
              </a:rPr>
              <a:t>Vector &lt;int&gt; v1 ;</a:t>
            </a:r>
          </a:p>
          <a:p>
            <a:pPr marL="0" indent="0">
              <a:buNone/>
            </a:pPr>
            <a:r>
              <a:rPr lang="en-IN" sz="2200" dirty="0">
                <a:solidFill>
                  <a:schemeClr val="tx1">
                    <a:lumMod val="95000"/>
                    <a:lumOff val="5000"/>
                  </a:schemeClr>
                </a:solidFill>
              </a:rPr>
              <a:t>Vector class supports several function(algorithm) .</a:t>
            </a:r>
          </a:p>
          <a:p>
            <a:pPr marL="0" indent="0">
              <a:buNone/>
            </a:pPr>
            <a:r>
              <a:rPr lang="en-IN" sz="2200" dirty="0">
                <a:solidFill>
                  <a:schemeClr val="tx1">
                    <a:lumMod val="95000"/>
                    <a:lumOff val="5000"/>
                  </a:schemeClr>
                </a:solidFill>
              </a:rPr>
              <a:t>◦ </a:t>
            </a:r>
            <a:r>
              <a:rPr lang="en-IN" sz="2200" dirty="0">
                <a:solidFill>
                  <a:srgbClr val="002060"/>
                </a:solidFill>
              </a:rPr>
              <a:t>back()- gives a reference to the last element.</a:t>
            </a:r>
          </a:p>
          <a:p>
            <a:pPr marL="0" indent="0">
              <a:buNone/>
            </a:pPr>
            <a:r>
              <a:rPr lang="en-IN" sz="2200" dirty="0">
                <a:solidFill>
                  <a:srgbClr val="002060"/>
                </a:solidFill>
              </a:rPr>
              <a:t>◦ begin()- gives a references to the first element.</a:t>
            </a:r>
          </a:p>
          <a:p>
            <a:pPr marL="0" indent="0">
              <a:buNone/>
            </a:pPr>
            <a:r>
              <a:rPr lang="en-IN" sz="2200" dirty="0">
                <a:solidFill>
                  <a:srgbClr val="002060"/>
                </a:solidFill>
              </a:rPr>
              <a:t>◦ insert()-insert elements in the vector.</a:t>
            </a:r>
          </a:p>
          <a:p>
            <a:pPr marL="0" indent="0">
              <a:buNone/>
            </a:pPr>
            <a:r>
              <a:rPr lang="en-IN" sz="2200" dirty="0">
                <a:solidFill>
                  <a:srgbClr val="002060"/>
                </a:solidFill>
              </a:rPr>
              <a:t>◦ </a:t>
            </a:r>
            <a:r>
              <a:rPr lang="en-IN" sz="2200" dirty="0" err="1">
                <a:solidFill>
                  <a:srgbClr val="002060"/>
                </a:solidFill>
              </a:rPr>
              <a:t>push_back</a:t>
            </a:r>
            <a:r>
              <a:rPr lang="en-IN" sz="2200" dirty="0">
                <a:solidFill>
                  <a:srgbClr val="002060"/>
                </a:solidFill>
              </a:rPr>
              <a:t>()- adds element to the end.</a:t>
            </a:r>
          </a:p>
          <a:p>
            <a:pPr marL="0" indent="0">
              <a:buNone/>
            </a:pPr>
            <a:r>
              <a:rPr lang="en-IN" sz="2200" dirty="0">
                <a:solidFill>
                  <a:srgbClr val="002060"/>
                </a:solidFill>
              </a:rPr>
              <a:t>◦ size()-gives the number of elements.</a:t>
            </a:r>
          </a:p>
          <a:p>
            <a:pPr marL="0" indent="0">
              <a:buNone/>
            </a:pPr>
            <a:r>
              <a:rPr lang="en-IN" sz="2200" dirty="0" err="1">
                <a:solidFill>
                  <a:srgbClr val="FF7C80"/>
                </a:solidFill>
              </a:rPr>
              <a:t>Wap</a:t>
            </a:r>
            <a:r>
              <a:rPr lang="en-IN" sz="2200" dirty="0">
                <a:solidFill>
                  <a:srgbClr val="FF7C80"/>
                </a:solidFill>
              </a:rPr>
              <a:t> for vector container</a:t>
            </a:r>
          </a:p>
        </p:txBody>
      </p:sp>
      <p:graphicFrame>
        <p:nvGraphicFramePr>
          <p:cNvPr id="2" name="Table 1">
            <a:extLst>
              <a:ext uri="{FF2B5EF4-FFF2-40B4-BE49-F238E27FC236}">
                <a16:creationId xmlns:a16="http://schemas.microsoft.com/office/drawing/2014/main" id="{EECFD871-B99F-4FE7-AA04-0489E43D25A9}"/>
              </a:ext>
            </a:extLst>
          </p:cNvPr>
          <p:cNvGraphicFramePr>
            <a:graphicFrameLocks noGrp="1"/>
          </p:cNvGraphicFramePr>
          <p:nvPr>
            <p:extLst>
              <p:ext uri="{D42A27DB-BD31-4B8C-83A1-F6EECF244321}">
                <p14:modId xmlns:p14="http://schemas.microsoft.com/office/powerpoint/2010/main" val="1432266821"/>
              </p:ext>
            </p:extLst>
          </p:nvPr>
        </p:nvGraphicFramePr>
        <p:xfrm>
          <a:off x="1550504" y="587144"/>
          <a:ext cx="7575825" cy="2194560"/>
        </p:xfrm>
        <a:graphic>
          <a:graphicData uri="http://schemas.openxmlformats.org/drawingml/2006/table">
            <a:tbl>
              <a:tblPr firstRow="1" bandRow="1">
                <a:tableStyleId>{5C22544A-7EE6-4342-B048-85BDC9FD1C3A}</a:tableStyleId>
              </a:tblPr>
              <a:tblGrid>
                <a:gridCol w="2525275">
                  <a:extLst>
                    <a:ext uri="{9D8B030D-6E8A-4147-A177-3AD203B41FA5}">
                      <a16:colId xmlns:a16="http://schemas.microsoft.com/office/drawing/2014/main" val="234147709"/>
                    </a:ext>
                  </a:extLst>
                </a:gridCol>
                <a:gridCol w="2525275">
                  <a:extLst>
                    <a:ext uri="{9D8B030D-6E8A-4147-A177-3AD203B41FA5}">
                      <a16:colId xmlns:a16="http://schemas.microsoft.com/office/drawing/2014/main" val="2671008225"/>
                    </a:ext>
                  </a:extLst>
                </a:gridCol>
                <a:gridCol w="2525275">
                  <a:extLst>
                    <a:ext uri="{9D8B030D-6E8A-4147-A177-3AD203B41FA5}">
                      <a16:colId xmlns:a16="http://schemas.microsoft.com/office/drawing/2014/main" val="1751199395"/>
                    </a:ext>
                  </a:extLst>
                </a:gridCol>
              </a:tblGrid>
              <a:tr h="268786">
                <a:tc>
                  <a:txBody>
                    <a:bodyPr/>
                    <a:lstStyle/>
                    <a:p>
                      <a:r>
                        <a:rPr lang="en-US" dirty="0"/>
                        <a:t>Iterator</a:t>
                      </a:r>
                      <a:endParaRPr lang="en-IN" dirty="0"/>
                    </a:p>
                  </a:txBody>
                  <a:tcPr/>
                </a:tc>
                <a:tc>
                  <a:txBody>
                    <a:bodyPr/>
                    <a:lstStyle/>
                    <a:p>
                      <a:r>
                        <a:rPr lang="en-US" dirty="0"/>
                        <a:t>Direction of movement</a:t>
                      </a:r>
                      <a:endParaRPr lang="en-IN" dirty="0"/>
                    </a:p>
                  </a:txBody>
                  <a:tcPr/>
                </a:tc>
                <a:tc>
                  <a:txBody>
                    <a:bodyPr/>
                    <a:lstStyle/>
                    <a:p>
                      <a:r>
                        <a:rPr lang="en-US" dirty="0"/>
                        <a:t>I/o capability</a:t>
                      </a:r>
                      <a:endParaRPr lang="en-IN" dirty="0"/>
                    </a:p>
                  </a:txBody>
                  <a:tcPr/>
                </a:tc>
                <a:extLst>
                  <a:ext uri="{0D108BD9-81ED-4DB2-BD59-A6C34878D82A}">
                    <a16:rowId xmlns:a16="http://schemas.microsoft.com/office/drawing/2014/main" val="1982895078"/>
                  </a:ext>
                </a:extLst>
              </a:tr>
              <a:tr h="268786">
                <a:tc>
                  <a:txBody>
                    <a:bodyPr/>
                    <a:lstStyle/>
                    <a:p>
                      <a:r>
                        <a:rPr lang="en-US" dirty="0"/>
                        <a:t>Input</a:t>
                      </a:r>
                      <a:endParaRPr lang="en-IN" dirty="0"/>
                    </a:p>
                  </a:txBody>
                  <a:tcPr/>
                </a:tc>
                <a:tc>
                  <a:txBody>
                    <a:bodyPr/>
                    <a:lstStyle/>
                    <a:p>
                      <a:r>
                        <a:rPr lang="en-US" dirty="0"/>
                        <a:t>Forward</a:t>
                      </a:r>
                      <a:endParaRPr lang="en-IN" dirty="0"/>
                    </a:p>
                  </a:txBody>
                  <a:tcPr/>
                </a:tc>
                <a:tc>
                  <a:txBody>
                    <a:bodyPr/>
                    <a:lstStyle/>
                    <a:p>
                      <a:r>
                        <a:rPr lang="en-US" dirty="0"/>
                        <a:t>Read only</a:t>
                      </a:r>
                      <a:endParaRPr lang="en-IN" dirty="0"/>
                    </a:p>
                  </a:txBody>
                  <a:tcPr/>
                </a:tc>
                <a:extLst>
                  <a:ext uri="{0D108BD9-81ED-4DB2-BD59-A6C34878D82A}">
                    <a16:rowId xmlns:a16="http://schemas.microsoft.com/office/drawing/2014/main" val="2176373891"/>
                  </a:ext>
                </a:extLst>
              </a:tr>
              <a:tr h="268786">
                <a:tc>
                  <a:txBody>
                    <a:bodyPr/>
                    <a:lstStyle/>
                    <a:p>
                      <a:r>
                        <a:rPr lang="en-US" dirty="0"/>
                        <a:t>Output</a:t>
                      </a:r>
                      <a:endParaRPr lang="en-IN" dirty="0"/>
                    </a:p>
                  </a:txBody>
                  <a:tcPr/>
                </a:tc>
                <a:tc>
                  <a:txBody>
                    <a:bodyPr/>
                    <a:lstStyle/>
                    <a:p>
                      <a:r>
                        <a:rPr lang="en-US" dirty="0"/>
                        <a:t>Forward</a:t>
                      </a:r>
                      <a:endParaRPr lang="en-IN" dirty="0"/>
                    </a:p>
                  </a:txBody>
                  <a:tcPr/>
                </a:tc>
                <a:tc>
                  <a:txBody>
                    <a:bodyPr/>
                    <a:lstStyle/>
                    <a:p>
                      <a:r>
                        <a:rPr lang="en-US" dirty="0"/>
                        <a:t>Write only</a:t>
                      </a:r>
                      <a:endParaRPr lang="en-IN" dirty="0"/>
                    </a:p>
                  </a:txBody>
                  <a:tcPr/>
                </a:tc>
                <a:extLst>
                  <a:ext uri="{0D108BD9-81ED-4DB2-BD59-A6C34878D82A}">
                    <a16:rowId xmlns:a16="http://schemas.microsoft.com/office/drawing/2014/main" val="1590868468"/>
                  </a:ext>
                </a:extLst>
              </a:tr>
              <a:tr h="268786">
                <a:tc>
                  <a:txBody>
                    <a:bodyPr/>
                    <a:lstStyle/>
                    <a:p>
                      <a:r>
                        <a:rPr lang="en-US" dirty="0"/>
                        <a:t>Forward</a:t>
                      </a:r>
                      <a:endParaRPr lang="en-IN" dirty="0"/>
                    </a:p>
                  </a:txBody>
                  <a:tcPr/>
                </a:tc>
                <a:tc>
                  <a:txBody>
                    <a:bodyPr/>
                    <a:lstStyle/>
                    <a:p>
                      <a:r>
                        <a:rPr lang="en-US" dirty="0"/>
                        <a:t>Forward</a:t>
                      </a:r>
                      <a:endParaRPr lang="en-IN" dirty="0"/>
                    </a:p>
                  </a:txBody>
                  <a:tcPr/>
                </a:tc>
                <a:tc>
                  <a:txBody>
                    <a:bodyPr/>
                    <a:lstStyle/>
                    <a:p>
                      <a:r>
                        <a:rPr lang="en-US" dirty="0"/>
                        <a:t>Read/write</a:t>
                      </a:r>
                      <a:endParaRPr lang="en-IN" dirty="0"/>
                    </a:p>
                  </a:txBody>
                  <a:tcPr/>
                </a:tc>
                <a:extLst>
                  <a:ext uri="{0D108BD9-81ED-4DB2-BD59-A6C34878D82A}">
                    <a16:rowId xmlns:a16="http://schemas.microsoft.com/office/drawing/2014/main" val="1514947072"/>
                  </a:ext>
                </a:extLst>
              </a:tr>
              <a:tr h="268786">
                <a:tc>
                  <a:txBody>
                    <a:bodyPr/>
                    <a:lstStyle/>
                    <a:p>
                      <a:r>
                        <a:rPr lang="en-US" dirty="0"/>
                        <a:t>Bidirectional</a:t>
                      </a:r>
                      <a:endParaRPr lang="en-IN" dirty="0"/>
                    </a:p>
                  </a:txBody>
                  <a:tcPr/>
                </a:tc>
                <a:tc>
                  <a:txBody>
                    <a:bodyPr/>
                    <a:lstStyle/>
                    <a:p>
                      <a:r>
                        <a:rPr lang="en-US" dirty="0"/>
                        <a:t>Forward and backward</a:t>
                      </a:r>
                      <a:endParaRPr lang="en-IN" dirty="0"/>
                    </a:p>
                  </a:txBody>
                  <a:tcPr/>
                </a:tc>
                <a:tc>
                  <a:txBody>
                    <a:bodyPr/>
                    <a:lstStyle/>
                    <a:p>
                      <a:r>
                        <a:rPr lang="en-US" dirty="0"/>
                        <a:t>Read/write</a:t>
                      </a:r>
                      <a:endParaRPr lang="en-IN" dirty="0"/>
                    </a:p>
                  </a:txBody>
                  <a:tcPr/>
                </a:tc>
                <a:extLst>
                  <a:ext uri="{0D108BD9-81ED-4DB2-BD59-A6C34878D82A}">
                    <a16:rowId xmlns:a16="http://schemas.microsoft.com/office/drawing/2014/main" val="1560511016"/>
                  </a:ext>
                </a:extLst>
              </a:tr>
              <a:tr h="268786">
                <a:tc>
                  <a:txBody>
                    <a:bodyPr/>
                    <a:lstStyle/>
                    <a:p>
                      <a:r>
                        <a:rPr lang="en-US" dirty="0"/>
                        <a:t>Random</a:t>
                      </a:r>
                      <a:endParaRPr lang="en-IN" dirty="0"/>
                    </a:p>
                  </a:txBody>
                  <a:tcPr/>
                </a:tc>
                <a:tc>
                  <a:txBody>
                    <a:bodyPr/>
                    <a:lstStyle/>
                    <a:p>
                      <a:r>
                        <a:rPr lang="en-US" dirty="0"/>
                        <a:t>Forward and backward</a:t>
                      </a:r>
                      <a:endParaRPr lang="en-IN" dirty="0"/>
                    </a:p>
                  </a:txBody>
                  <a:tcPr/>
                </a:tc>
                <a:tc>
                  <a:txBody>
                    <a:bodyPr/>
                    <a:lstStyle/>
                    <a:p>
                      <a:r>
                        <a:rPr lang="en-US" dirty="0"/>
                        <a:t>Read/write</a:t>
                      </a:r>
                      <a:endParaRPr lang="en-IN" dirty="0"/>
                    </a:p>
                  </a:txBody>
                  <a:tcPr/>
                </a:tc>
                <a:extLst>
                  <a:ext uri="{0D108BD9-81ED-4DB2-BD59-A6C34878D82A}">
                    <a16:rowId xmlns:a16="http://schemas.microsoft.com/office/drawing/2014/main" val="2439304701"/>
                  </a:ext>
                </a:extLst>
              </a:tr>
            </a:tbl>
          </a:graphicData>
        </a:graphic>
      </p:graphicFrame>
    </p:spTree>
    <p:extLst>
      <p:ext uri="{BB962C8B-B14F-4D97-AF65-F5344CB8AC3E}">
        <p14:creationId xmlns:p14="http://schemas.microsoft.com/office/powerpoint/2010/main" val="45197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26386A-4C9A-44E2-8E33-F3DE7B35A511}"/>
              </a:ext>
            </a:extLst>
          </p:cNvPr>
          <p:cNvSpPr>
            <a:spLocks noGrp="1"/>
          </p:cNvSpPr>
          <p:nvPr>
            <p:ph type="subTitle" idx="1"/>
          </p:nvPr>
        </p:nvSpPr>
        <p:spPr>
          <a:xfrm>
            <a:off x="66261" y="106017"/>
            <a:ext cx="12019722" cy="6626087"/>
          </a:xfrm>
        </p:spPr>
        <p:txBody>
          <a:bodyPr>
            <a:normAutofit lnSpcReduction="10000"/>
          </a:bodyPr>
          <a:lstStyle/>
          <a:p>
            <a:r>
              <a:rPr lang="en-IN" sz="2200" b="1" u="sng" dirty="0">
                <a:solidFill>
                  <a:srgbClr val="FF0066"/>
                </a:solidFill>
              </a:rPr>
              <a:t>Function templates :</a:t>
            </a:r>
          </a:p>
          <a:p>
            <a:pPr algn="l"/>
            <a:r>
              <a:rPr lang="en-IN" sz="2200" dirty="0"/>
              <a:t>Syntax:</a:t>
            </a:r>
          </a:p>
          <a:p>
            <a:pPr algn="l"/>
            <a:r>
              <a:rPr lang="en-IN" sz="2200" dirty="0"/>
              <a:t>template &lt;class T&gt;</a:t>
            </a:r>
          </a:p>
          <a:p>
            <a:pPr algn="l"/>
            <a:r>
              <a:rPr lang="en-IN" sz="2200" dirty="0"/>
              <a:t> </a:t>
            </a:r>
            <a:r>
              <a:rPr lang="en-IN" sz="2200" dirty="0" err="1"/>
              <a:t>return_type</a:t>
            </a:r>
            <a:r>
              <a:rPr lang="en-IN" sz="2200" dirty="0"/>
              <a:t> </a:t>
            </a:r>
            <a:r>
              <a:rPr lang="en-IN" sz="2200" dirty="0" err="1"/>
              <a:t>function_name</a:t>
            </a:r>
            <a:r>
              <a:rPr lang="en-IN" sz="2200" dirty="0"/>
              <a:t> (argument of type T) </a:t>
            </a:r>
          </a:p>
          <a:p>
            <a:pPr algn="l"/>
            <a:r>
              <a:rPr lang="en-IN" sz="2200" dirty="0"/>
              <a:t>{ statements; }</a:t>
            </a:r>
          </a:p>
          <a:p>
            <a:pPr algn="l"/>
            <a:r>
              <a:rPr lang="en-IN" sz="2200" dirty="0" err="1">
                <a:solidFill>
                  <a:srgbClr val="00B050"/>
                </a:solidFill>
              </a:rPr>
              <a:t>Wap</a:t>
            </a:r>
            <a:r>
              <a:rPr lang="en-IN" sz="2200" dirty="0">
                <a:solidFill>
                  <a:srgbClr val="00B050"/>
                </a:solidFill>
              </a:rPr>
              <a:t> to perform max of two int, float and char using function template</a:t>
            </a:r>
          </a:p>
          <a:p>
            <a:pPr>
              <a:lnSpc>
                <a:spcPct val="100000"/>
              </a:lnSpc>
            </a:pPr>
            <a:r>
              <a:rPr lang="en-IN" sz="2200" b="1" u="sng" dirty="0">
                <a:solidFill>
                  <a:srgbClr val="FF0066"/>
                </a:solidFill>
              </a:rPr>
              <a:t>Function templates with multiple parameters</a:t>
            </a:r>
          </a:p>
          <a:p>
            <a:pPr algn="l"/>
            <a:r>
              <a:rPr lang="en-IN" sz="2200" dirty="0"/>
              <a:t>We can define more than one parameter as a generic data type in the user define function templates</a:t>
            </a:r>
          </a:p>
          <a:p>
            <a:pPr algn="l"/>
            <a:r>
              <a:rPr lang="en-IN" sz="2200" dirty="0"/>
              <a:t>syntax:-</a:t>
            </a:r>
          </a:p>
          <a:p>
            <a:pPr algn="l"/>
            <a:r>
              <a:rPr lang="en-IN" sz="2200" dirty="0"/>
              <a:t>template &lt;class T1, class T2,..&gt; </a:t>
            </a:r>
          </a:p>
          <a:p>
            <a:pPr algn="l"/>
            <a:r>
              <a:rPr lang="en-IN" sz="2200" dirty="0" err="1"/>
              <a:t>Return_type</a:t>
            </a:r>
            <a:r>
              <a:rPr lang="en-IN" sz="2200" dirty="0"/>
              <a:t> </a:t>
            </a:r>
            <a:r>
              <a:rPr lang="en-IN" sz="2200" dirty="0" err="1"/>
              <a:t>function_name</a:t>
            </a:r>
            <a:r>
              <a:rPr lang="en-IN" sz="2200" dirty="0"/>
              <a:t> (argument of type T1,T2..) </a:t>
            </a:r>
          </a:p>
          <a:p>
            <a:pPr algn="l"/>
            <a:r>
              <a:rPr lang="en-IN" sz="2200" dirty="0"/>
              <a:t>{ statements; }</a:t>
            </a:r>
          </a:p>
          <a:p>
            <a:pPr algn="l"/>
            <a:r>
              <a:rPr lang="en-IN" sz="2200" dirty="0">
                <a:solidFill>
                  <a:srgbClr val="00B050"/>
                </a:solidFill>
              </a:rPr>
              <a:t>WAP to where function template takes two different data types and display the values</a:t>
            </a:r>
          </a:p>
          <a:p>
            <a:pPr>
              <a:lnSpc>
                <a:spcPct val="110000"/>
              </a:lnSpc>
            </a:pPr>
            <a:r>
              <a:rPr lang="en-IN" sz="2200" b="1" u="sng" dirty="0">
                <a:solidFill>
                  <a:srgbClr val="FF0066"/>
                </a:solidFill>
              </a:rPr>
              <a:t>Overloading of templates function</a:t>
            </a:r>
          </a:p>
          <a:p>
            <a:pPr algn="l"/>
            <a:r>
              <a:rPr lang="en-IN" sz="2200" dirty="0">
                <a:solidFill>
                  <a:srgbClr val="002060"/>
                </a:solidFill>
              </a:rPr>
              <a:t>template&lt;class t1&gt;  					</a:t>
            </a:r>
            <a:r>
              <a:rPr lang="fr-FR" sz="2200" dirty="0" err="1">
                <a:solidFill>
                  <a:srgbClr val="002060"/>
                </a:solidFill>
              </a:rPr>
              <a:t>template</a:t>
            </a:r>
            <a:r>
              <a:rPr lang="fr-FR" sz="2200" dirty="0">
                <a:solidFill>
                  <a:srgbClr val="002060"/>
                </a:solidFill>
              </a:rPr>
              <a:t> &lt;class t1,class t2&gt; </a:t>
            </a:r>
          </a:p>
          <a:p>
            <a:pPr algn="l"/>
            <a:r>
              <a:rPr lang="en-IN" sz="2200" dirty="0">
                <a:solidFill>
                  <a:srgbClr val="002060"/>
                </a:solidFill>
              </a:rPr>
              <a:t>void sum(t1 a,t1 b,t1 c)					</a:t>
            </a:r>
            <a:r>
              <a:rPr lang="fr-FR" sz="2200" dirty="0" err="1">
                <a:solidFill>
                  <a:srgbClr val="002060"/>
                </a:solidFill>
              </a:rPr>
              <a:t>void</a:t>
            </a:r>
            <a:r>
              <a:rPr lang="fr-FR" sz="2200" dirty="0">
                <a:solidFill>
                  <a:srgbClr val="002060"/>
                </a:solidFill>
              </a:rPr>
              <a:t> </a:t>
            </a:r>
            <a:r>
              <a:rPr lang="fr-FR" sz="2200" dirty="0" err="1">
                <a:solidFill>
                  <a:srgbClr val="002060"/>
                </a:solidFill>
              </a:rPr>
              <a:t>sum</a:t>
            </a:r>
            <a:r>
              <a:rPr lang="fr-FR" sz="2200" dirty="0">
                <a:solidFill>
                  <a:srgbClr val="002060"/>
                </a:solidFill>
              </a:rPr>
              <a:t>(t1 a,t1 b,t2 c)</a:t>
            </a:r>
            <a:endParaRPr lang="en-IN" sz="2200" dirty="0">
              <a:solidFill>
                <a:srgbClr val="002060"/>
              </a:solidFill>
            </a:endParaRPr>
          </a:p>
          <a:p>
            <a:pPr algn="l"/>
            <a:endParaRPr lang="en-IN" sz="2200" dirty="0"/>
          </a:p>
        </p:txBody>
      </p:sp>
    </p:spTree>
    <p:extLst>
      <p:ext uri="{BB962C8B-B14F-4D97-AF65-F5344CB8AC3E}">
        <p14:creationId xmlns:p14="http://schemas.microsoft.com/office/powerpoint/2010/main" val="211064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26386A-4C9A-44E2-8E33-F3DE7B35A511}"/>
              </a:ext>
            </a:extLst>
          </p:cNvPr>
          <p:cNvSpPr>
            <a:spLocks noGrp="1"/>
          </p:cNvSpPr>
          <p:nvPr>
            <p:ph type="subTitle" idx="1"/>
          </p:nvPr>
        </p:nvSpPr>
        <p:spPr>
          <a:xfrm>
            <a:off x="66261" y="106017"/>
            <a:ext cx="12019722" cy="6626087"/>
          </a:xfrm>
        </p:spPr>
        <p:txBody>
          <a:bodyPr>
            <a:normAutofit/>
          </a:bodyPr>
          <a:lstStyle/>
          <a:p>
            <a:pPr algn="l"/>
            <a:r>
              <a:rPr lang="en-IN" sz="2200" b="1" u="sng" dirty="0">
                <a:solidFill>
                  <a:srgbClr val="FF0066"/>
                </a:solidFill>
              </a:rPr>
              <a:t>class templates</a:t>
            </a:r>
            <a:r>
              <a:rPr lang="en-IN" sz="2200" dirty="0"/>
              <a:t>: It defines data member and member function templates</a:t>
            </a:r>
          </a:p>
          <a:p>
            <a:pPr algn="l"/>
            <a:r>
              <a:rPr lang="en-IN" sz="2200" dirty="0"/>
              <a:t>syntax:-</a:t>
            </a:r>
          </a:p>
          <a:p>
            <a:pPr algn="l"/>
            <a:r>
              <a:rPr lang="en-IN" sz="2200" dirty="0">
                <a:solidFill>
                  <a:srgbClr val="009900"/>
                </a:solidFill>
              </a:rPr>
              <a:t>template &lt;class T&gt; </a:t>
            </a:r>
          </a:p>
          <a:p>
            <a:pPr algn="l"/>
            <a:r>
              <a:rPr lang="en-IN" sz="2200" dirty="0">
                <a:solidFill>
                  <a:srgbClr val="009900"/>
                </a:solidFill>
              </a:rPr>
              <a:t>class </a:t>
            </a:r>
            <a:r>
              <a:rPr lang="en-IN" sz="2200" dirty="0" err="1">
                <a:solidFill>
                  <a:srgbClr val="009900"/>
                </a:solidFill>
              </a:rPr>
              <a:t>classname</a:t>
            </a:r>
            <a:r>
              <a:rPr lang="en-IN" sz="2200" dirty="0">
                <a:solidFill>
                  <a:srgbClr val="009900"/>
                </a:solidFill>
              </a:rPr>
              <a:t> </a:t>
            </a:r>
          </a:p>
          <a:p>
            <a:pPr algn="l"/>
            <a:r>
              <a:rPr lang="en-IN" sz="2200" dirty="0">
                <a:solidFill>
                  <a:srgbClr val="009900"/>
                </a:solidFill>
              </a:rPr>
              <a:t>{ Class member specification };</a:t>
            </a:r>
          </a:p>
          <a:p>
            <a:pPr algn="l"/>
            <a:r>
              <a:rPr lang="en-IN" sz="2200" dirty="0">
                <a:solidFill>
                  <a:srgbClr val="990033"/>
                </a:solidFill>
              </a:rPr>
              <a:t>Create object: </a:t>
            </a:r>
            <a:r>
              <a:rPr lang="en-IN" sz="2200" dirty="0" err="1">
                <a:solidFill>
                  <a:srgbClr val="990033"/>
                </a:solidFill>
              </a:rPr>
              <a:t>classname</a:t>
            </a:r>
            <a:r>
              <a:rPr lang="en-IN" sz="2200" dirty="0">
                <a:solidFill>
                  <a:srgbClr val="990033"/>
                </a:solidFill>
              </a:rPr>
              <a:t> &lt;data type&gt; object name;</a:t>
            </a:r>
          </a:p>
          <a:p>
            <a:pPr algn="l"/>
            <a:r>
              <a:rPr lang="en-IN" sz="2200" dirty="0"/>
              <a:t>		Ex: student &lt;int&gt; s1;</a:t>
            </a:r>
          </a:p>
          <a:p>
            <a:pPr algn="l"/>
            <a:r>
              <a:rPr lang="en-IN" sz="2200" dirty="0">
                <a:solidFill>
                  <a:srgbClr val="FF6699"/>
                </a:solidFill>
              </a:rPr>
              <a:t>WAP to create class template by defining two members of type T and perform all basic calculation</a:t>
            </a:r>
          </a:p>
          <a:p>
            <a:r>
              <a:rPr lang="en-IN" sz="2200" b="1" u="sng" dirty="0">
                <a:solidFill>
                  <a:srgbClr val="0070C0"/>
                </a:solidFill>
              </a:rPr>
              <a:t>Class template with multiple parameter.</a:t>
            </a:r>
          </a:p>
          <a:p>
            <a:pPr algn="l"/>
            <a:r>
              <a:rPr lang="en-IN" sz="2200" dirty="0">
                <a:solidFill>
                  <a:schemeClr val="tx1">
                    <a:lumMod val="95000"/>
                    <a:lumOff val="5000"/>
                  </a:schemeClr>
                </a:solidFill>
              </a:rPr>
              <a:t>We can use more than one generic data type in a class template .</a:t>
            </a:r>
          </a:p>
          <a:p>
            <a:pPr algn="l"/>
            <a:r>
              <a:rPr lang="en-IN" sz="2200" dirty="0">
                <a:solidFill>
                  <a:schemeClr val="tx1">
                    <a:lumMod val="95000"/>
                    <a:lumOff val="5000"/>
                  </a:schemeClr>
                </a:solidFill>
              </a:rPr>
              <a:t>syntax:-</a:t>
            </a:r>
          </a:p>
          <a:p>
            <a:pPr algn="l"/>
            <a:r>
              <a:rPr lang="en-IN" sz="2200" dirty="0">
                <a:solidFill>
                  <a:schemeClr val="tx1">
                    <a:lumMod val="95000"/>
                    <a:lumOff val="5000"/>
                  </a:schemeClr>
                </a:solidFill>
              </a:rPr>
              <a:t>template &lt;class T1 ,class T2&gt; </a:t>
            </a:r>
          </a:p>
          <a:p>
            <a:pPr algn="l"/>
            <a:r>
              <a:rPr lang="en-IN" sz="2200" dirty="0">
                <a:solidFill>
                  <a:schemeClr val="tx1">
                    <a:lumMod val="95000"/>
                    <a:lumOff val="5000"/>
                  </a:schemeClr>
                </a:solidFill>
              </a:rPr>
              <a:t>class </a:t>
            </a:r>
            <a:r>
              <a:rPr lang="en-IN" sz="2200" dirty="0" err="1">
                <a:solidFill>
                  <a:schemeClr val="tx1">
                    <a:lumMod val="95000"/>
                    <a:lumOff val="5000"/>
                  </a:schemeClr>
                </a:solidFill>
              </a:rPr>
              <a:t>classname</a:t>
            </a:r>
            <a:endParaRPr lang="en-IN" sz="2200" dirty="0">
              <a:solidFill>
                <a:schemeClr val="tx1">
                  <a:lumMod val="95000"/>
                  <a:lumOff val="5000"/>
                </a:schemeClr>
              </a:solidFill>
            </a:endParaRPr>
          </a:p>
          <a:p>
            <a:pPr algn="l"/>
            <a:r>
              <a:rPr lang="en-IN" sz="2200" dirty="0">
                <a:solidFill>
                  <a:schemeClr val="tx1">
                    <a:lumMod val="95000"/>
                    <a:lumOff val="5000"/>
                  </a:schemeClr>
                </a:solidFill>
              </a:rPr>
              <a:t>{ Class member specification };</a:t>
            </a:r>
          </a:p>
          <a:p>
            <a:pPr algn="l"/>
            <a:r>
              <a:rPr lang="en-IN" sz="2200" dirty="0">
                <a:solidFill>
                  <a:srgbClr val="FF6699"/>
                </a:solidFill>
              </a:rPr>
              <a:t>WAP to implement more than one generic data type in class parameter</a:t>
            </a:r>
          </a:p>
        </p:txBody>
      </p:sp>
    </p:spTree>
    <p:extLst>
      <p:ext uri="{BB962C8B-B14F-4D97-AF65-F5344CB8AC3E}">
        <p14:creationId xmlns:p14="http://schemas.microsoft.com/office/powerpoint/2010/main" val="374259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4734F-1DAD-448E-B5D6-4ED9F192D485}"/>
              </a:ext>
            </a:extLst>
          </p:cNvPr>
          <p:cNvSpPr>
            <a:spLocks noGrp="1"/>
          </p:cNvSpPr>
          <p:nvPr>
            <p:ph idx="1"/>
          </p:nvPr>
        </p:nvSpPr>
        <p:spPr>
          <a:xfrm>
            <a:off x="0" y="0"/>
            <a:ext cx="12192000" cy="6997148"/>
          </a:xfrm>
        </p:spPr>
        <p:txBody>
          <a:bodyPr>
            <a:normAutofit/>
          </a:bodyPr>
          <a:lstStyle/>
          <a:p>
            <a:pPr marL="0" indent="0" algn="ctr">
              <a:buNone/>
            </a:pPr>
            <a:r>
              <a:rPr lang="en-IN" sz="2200" b="1" u="sng" dirty="0">
                <a:solidFill>
                  <a:srgbClr val="FF0066"/>
                </a:solidFill>
              </a:rPr>
              <a:t>Non type template argument </a:t>
            </a:r>
            <a:endParaRPr lang="en-IN" sz="2200" u="sng" dirty="0">
              <a:solidFill>
                <a:srgbClr val="FF0066"/>
              </a:solidFill>
            </a:endParaRPr>
          </a:p>
          <a:p>
            <a:pPr marL="0" indent="0">
              <a:buNone/>
            </a:pPr>
            <a:r>
              <a:rPr lang="en-IN" sz="2200" dirty="0"/>
              <a:t>With type argument T we can also use other arguments such as strings ,function name ,constant expressions. </a:t>
            </a:r>
          </a:p>
          <a:p>
            <a:pPr marL="0" indent="0">
              <a:buNone/>
            </a:pPr>
            <a:r>
              <a:rPr lang="en-IN" sz="2200" dirty="0"/>
              <a:t>This template supplies the size of the array as an argument. So size of array is known to the compiler at the time itself. </a:t>
            </a:r>
          </a:p>
          <a:p>
            <a:pPr marL="0" indent="0">
              <a:buNone/>
            </a:pPr>
            <a:r>
              <a:rPr lang="en-IN" sz="2200" dirty="0"/>
              <a:t>syntax:- </a:t>
            </a:r>
          </a:p>
          <a:p>
            <a:pPr marL="0" indent="0">
              <a:buNone/>
            </a:pPr>
            <a:r>
              <a:rPr lang="en-IN" sz="2200" dirty="0">
                <a:solidFill>
                  <a:srgbClr val="00B0F0"/>
                </a:solidFill>
              </a:rPr>
              <a:t>template &lt;</a:t>
            </a:r>
            <a:r>
              <a:rPr lang="en-IN" sz="2200" b="1" dirty="0">
                <a:solidFill>
                  <a:srgbClr val="00B0F0"/>
                </a:solidFill>
              </a:rPr>
              <a:t>class T ,int size</a:t>
            </a:r>
            <a:r>
              <a:rPr lang="en-IN" sz="2200" dirty="0">
                <a:solidFill>
                  <a:srgbClr val="00B0F0"/>
                </a:solidFill>
              </a:rPr>
              <a:t>&gt;</a:t>
            </a:r>
          </a:p>
          <a:p>
            <a:pPr marL="0" indent="0">
              <a:buNone/>
            </a:pPr>
            <a:r>
              <a:rPr lang="en-IN" sz="2200" dirty="0">
                <a:solidFill>
                  <a:srgbClr val="00B0F0"/>
                </a:solidFill>
              </a:rPr>
              <a:t>class </a:t>
            </a:r>
            <a:r>
              <a:rPr lang="en-IN" sz="2200" dirty="0" err="1">
                <a:solidFill>
                  <a:srgbClr val="00B0F0"/>
                </a:solidFill>
              </a:rPr>
              <a:t>classname</a:t>
            </a:r>
            <a:r>
              <a:rPr lang="en-IN" sz="2200" dirty="0">
                <a:solidFill>
                  <a:srgbClr val="00B0F0"/>
                </a:solidFill>
              </a:rPr>
              <a:t> </a:t>
            </a:r>
          </a:p>
          <a:p>
            <a:pPr marL="0" indent="0">
              <a:buNone/>
            </a:pPr>
            <a:r>
              <a:rPr lang="en-IN" sz="2200" dirty="0">
                <a:solidFill>
                  <a:srgbClr val="00B0F0"/>
                </a:solidFill>
              </a:rPr>
              <a:t>{ Class member specification }; </a:t>
            </a:r>
          </a:p>
          <a:p>
            <a:pPr marL="0" indent="0">
              <a:buNone/>
            </a:pPr>
            <a:r>
              <a:rPr lang="en-IN" sz="2200" dirty="0">
                <a:solidFill>
                  <a:srgbClr val="FF7C80"/>
                </a:solidFill>
              </a:rPr>
              <a:t>WAP to print the elements of array using non type template with size 10</a:t>
            </a:r>
          </a:p>
          <a:p>
            <a:pPr marL="0" indent="0" algn="ctr">
              <a:buNone/>
            </a:pPr>
            <a:r>
              <a:rPr lang="en-IN" sz="2400" b="1" u="sng" dirty="0">
                <a:solidFill>
                  <a:srgbClr val="FF0066"/>
                </a:solidFill>
              </a:rPr>
              <a:t>Exceptions</a:t>
            </a:r>
          </a:p>
          <a:p>
            <a:pPr marL="0" indent="0">
              <a:buNone/>
            </a:pPr>
            <a:r>
              <a:rPr lang="en-IN" sz="2200" dirty="0">
                <a:solidFill>
                  <a:srgbClr val="7030A0"/>
                </a:solidFill>
              </a:rPr>
              <a:t>Exception are run time anomaly(problem) or unusual conditions that is generated during execution of program.</a:t>
            </a:r>
          </a:p>
          <a:p>
            <a:pPr marL="0" indent="0">
              <a:buNone/>
            </a:pPr>
            <a:r>
              <a:rPr lang="en-IN" sz="2200" dirty="0">
                <a:solidFill>
                  <a:schemeClr val="tx1">
                    <a:lumMod val="95000"/>
                    <a:lumOff val="5000"/>
                  </a:schemeClr>
                </a:solidFill>
              </a:rPr>
              <a:t>For ex. problem such as division by zero, access to array outside of its bounds.</a:t>
            </a:r>
          </a:p>
          <a:p>
            <a:pPr marL="0" indent="0">
              <a:buNone/>
            </a:pPr>
            <a:r>
              <a:rPr lang="en-IN" sz="2200" dirty="0">
                <a:solidFill>
                  <a:schemeClr val="tx1">
                    <a:lumMod val="95000"/>
                    <a:lumOff val="5000"/>
                  </a:schemeClr>
                </a:solidFill>
              </a:rPr>
              <a:t>When program encounters these types of exception it is important that it is identified and handle with effectively. So program execute smoothly.</a:t>
            </a:r>
          </a:p>
          <a:p>
            <a:pPr marL="0" indent="0">
              <a:buNone/>
            </a:pPr>
            <a:r>
              <a:rPr lang="en-IN" sz="2200" dirty="0">
                <a:solidFill>
                  <a:schemeClr val="tx1">
                    <a:lumMod val="95000"/>
                    <a:lumOff val="5000"/>
                  </a:schemeClr>
                </a:solidFill>
              </a:rPr>
              <a:t>ANSI C++ provides features to detect and handle exceptions</a:t>
            </a:r>
          </a:p>
        </p:txBody>
      </p:sp>
    </p:spTree>
    <p:extLst>
      <p:ext uri="{BB962C8B-B14F-4D97-AF65-F5344CB8AC3E}">
        <p14:creationId xmlns:p14="http://schemas.microsoft.com/office/powerpoint/2010/main" val="164807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4734F-1DAD-448E-B5D6-4ED9F192D485}"/>
              </a:ext>
            </a:extLst>
          </p:cNvPr>
          <p:cNvSpPr>
            <a:spLocks noGrp="1"/>
          </p:cNvSpPr>
          <p:nvPr>
            <p:ph idx="1"/>
          </p:nvPr>
        </p:nvSpPr>
        <p:spPr>
          <a:xfrm>
            <a:off x="0" y="0"/>
            <a:ext cx="12192000" cy="6997148"/>
          </a:xfrm>
        </p:spPr>
        <p:txBody>
          <a:bodyPr>
            <a:normAutofit fontScale="92500" lnSpcReduction="10000"/>
          </a:bodyPr>
          <a:lstStyle/>
          <a:p>
            <a:pPr marL="0" indent="0">
              <a:buNone/>
            </a:pPr>
            <a:r>
              <a:rPr lang="en-IN" sz="2200" dirty="0">
                <a:solidFill>
                  <a:schemeClr val="tx1">
                    <a:lumMod val="95000"/>
                    <a:lumOff val="5000"/>
                  </a:schemeClr>
                </a:solidFill>
              </a:rPr>
              <a:t>Exceptions are two types synchronous exception and asynchronous exceptions.</a:t>
            </a:r>
          </a:p>
          <a:p>
            <a:pPr marL="0" indent="0">
              <a:buNone/>
            </a:pPr>
            <a:r>
              <a:rPr lang="en-IN" sz="2200" dirty="0">
                <a:solidFill>
                  <a:srgbClr val="FF7C80"/>
                </a:solidFill>
              </a:rPr>
              <a:t>synchronous exception</a:t>
            </a:r>
            <a:r>
              <a:rPr lang="en-IN" sz="2200" dirty="0">
                <a:solidFill>
                  <a:schemeClr val="tx1">
                    <a:lumMod val="95000"/>
                    <a:lumOff val="5000"/>
                  </a:schemeClr>
                </a:solidFill>
              </a:rPr>
              <a:t>:- out of range index, over flow.</a:t>
            </a:r>
          </a:p>
          <a:p>
            <a:pPr marL="0" indent="0">
              <a:buNone/>
            </a:pPr>
            <a:r>
              <a:rPr lang="en-IN" sz="2200" dirty="0">
                <a:solidFill>
                  <a:srgbClr val="FF7C80"/>
                </a:solidFill>
              </a:rPr>
              <a:t>asynchronous exception</a:t>
            </a:r>
            <a:r>
              <a:rPr lang="en-IN" sz="2200" dirty="0">
                <a:solidFill>
                  <a:schemeClr val="tx1">
                    <a:lumMod val="95000"/>
                    <a:lumOff val="5000"/>
                  </a:schemeClr>
                </a:solidFill>
              </a:rPr>
              <a:t>:-errors beyond the control of program.(keyboard interrupts)</a:t>
            </a:r>
          </a:p>
          <a:p>
            <a:pPr marL="0" indent="0">
              <a:buNone/>
            </a:pPr>
            <a:r>
              <a:rPr lang="en-IN" sz="2200" dirty="0">
                <a:solidFill>
                  <a:schemeClr val="tx1">
                    <a:lumMod val="95000"/>
                    <a:lumOff val="5000"/>
                  </a:schemeClr>
                </a:solidFill>
              </a:rPr>
              <a:t>exception handling mechanism in </a:t>
            </a:r>
            <a:r>
              <a:rPr lang="en-IN" sz="2200" dirty="0" err="1">
                <a:solidFill>
                  <a:schemeClr val="tx1">
                    <a:lumMod val="95000"/>
                    <a:lumOff val="5000"/>
                  </a:schemeClr>
                </a:solidFill>
              </a:rPr>
              <a:t>c++</a:t>
            </a:r>
            <a:r>
              <a:rPr lang="en-IN" sz="2200" dirty="0">
                <a:solidFill>
                  <a:schemeClr val="tx1">
                    <a:lumMod val="95000"/>
                    <a:lumOff val="5000"/>
                  </a:schemeClr>
                </a:solidFill>
              </a:rPr>
              <a:t> handle </a:t>
            </a:r>
            <a:r>
              <a:rPr lang="en-IN" sz="2200" dirty="0">
                <a:solidFill>
                  <a:srgbClr val="0070C0"/>
                </a:solidFill>
              </a:rPr>
              <a:t>only synchronous </a:t>
            </a:r>
            <a:r>
              <a:rPr lang="en-IN" sz="2200" dirty="0">
                <a:solidFill>
                  <a:schemeClr val="tx1">
                    <a:lumMod val="95000"/>
                    <a:lumOff val="5000"/>
                  </a:schemeClr>
                </a:solidFill>
              </a:rPr>
              <a:t>exceptions.</a:t>
            </a:r>
          </a:p>
          <a:p>
            <a:pPr marL="0" indent="0" algn="ctr">
              <a:buNone/>
            </a:pPr>
            <a:r>
              <a:rPr lang="en-IN" sz="2400" b="1" u="sng" dirty="0">
                <a:solidFill>
                  <a:srgbClr val="FF0066"/>
                </a:solidFill>
              </a:rPr>
              <a:t>exception handling mechanism.</a:t>
            </a:r>
          </a:p>
          <a:p>
            <a:pPr marL="0" indent="0">
              <a:buNone/>
            </a:pPr>
            <a:r>
              <a:rPr lang="en-IN" sz="2200" dirty="0">
                <a:solidFill>
                  <a:schemeClr val="tx1">
                    <a:lumMod val="95000"/>
                    <a:lumOff val="5000"/>
                  </a:schemeClr>
                </a:solidFill>
              </a:rPr>
              <a:t>C++ exception handling mechanism  works on three keywords try, throw and catch</a:t>
            </a:r>
          </a:p>
          <a:p>
            <a:pPr marL="0" indent="0">
              <a:buNone/>
            </a:pPr>
            <a:r>
              <a:rPr lang="en-IN" sz="2200" b="1" dirty="0">
                <a:solidFill>
                  <a:srgbClr val="00B0F0"/>
                </a:solidFill>
              </a:rPr>
              <a:t>try:</a:t>
            </a:r>
          </a:p>
          <a:p>
            <a:pPr marL="0" indent="0">
              <a:buNone/>
            </a:pPr>
            <a:r>
              <a:rPr lang="en-IN" sz="2200" dirty="0">
                <a:solidFill>
                  <a:schemeClr val="tx1">
                    <a:lumMod val="95000"/>
                    <a:lumOff val="5000"/>
                  </a:schemeClr>
                </a:solidFill>
              </a:rPr>
              <a:t>It is block of statements which may generate exceptions.</a:t>
            </a:r>
          </a:p>
          <a:p>
            <a:pPr marL="0" indent="0">
              <a:buNone/>
            </a:pPr>
            <a:r>
              <a:rPr lang="en-IN" sz="2200" dirty="0">
                <a:solidFill>
                  <a:schemeClr val="tx1">
                    <a:lumMod val="95000"/>
                    <a:lumOff val="5000"/>
                  </a:schemeClr>
                </a:solidFill>
              </a:rPr>
              <a:t>Exception is thrown using </a:t>
            </a:r>
            <a:r>
              <a:rPr lang="en-IN" sz="2200" dirty="0">
                <a:solidFill>
                  <a:srgbClr val="0000FF"/>
                </a:solidFill>
              </a:rPr>
              <a:t>throw </a:t>
            </a:r>
            <a:r>
              <a:rPr lang="en-IN" sz="2200" dirty="0">
                <a:solidFill>
                  <a:schemeClr val="tx1">
                    <a:lumMod val="95000"/>
                    <a:lumOff val="5000"/>
                  </a:schemeClr>
                </a:solidFill>
              </a:rPr>
              <a:t>statement in the try block.</a:t>
            </a:r>
          </a:p>
          <a:p>
            <a:pPr marL="0" indent="0">
              <a:buNone/>
            </a:pPr>
            <a:r>
              <a:rPr lang="en-IN" sz="2200" b="1" dirty="0">
                <a:solidFill>
                  <a:srgbClr val="00B0F0"/>
                </a:solidFill>
              </a:rPr>
              <a:t>throw:-</a:t>
            </a:r>
          </a:p>
          <a:p>
            <a:pPr marL="0" indent="0">
              <a:buNone/>
            </a:pPr>
            <a:r>
              <a:rPr lang="en-IN" sz="2200" dirty="0">
                <a:solidFill>
                  <a:schemeClr val="tx1">
                    <a:lumMod val="95000"/>
                    <a:lumOff val="5000"/>
                  </a:schemeClr>
                </a:solidFill>
              </a:rPr>
              <a:t> Syntax: </a:t>
            </a:r>
            <a:r>
              <a:rPr lang="en-IN" sz="2200" dirty="0">
                <a:solidFill>
                  <a:srgbClr val="FF7C80"/>
                </a:solidFill>
              </a:rPr>
              <a:t>throw exception;</a:t>
            </a:r>
          </a:p>
          <a:p>
            <a:pPr marL="0" indent="0">
              <a:buNone/>
            </a:pPr>
            <a:r>
              <a:rPr lang="en-IN" sz="2200" dirty="0">
                <a:solidFill>
                  <a:srgbClr val="FF7C80"/>
                </a:solidFill>
              </a:rPr>
              <a:t>	throw;</a:t>
            </a:r>
          </a:p>
          <a:p>
            <a:pPr marL="0" indent="0">
              <a:buNone/>
            </a:pPr>
            <a:r>
              <a:rPr lang="en-IN" sz="2200" dirty="0">
                <a:solidFill>
                  <a:schemeClr val="tx1">
                    <a:lumMod val="95000"/>
                    <a:lumOff val="5000"/>
                  </a:schemeClr>
                </a:solidFill>
              </a:rPr>
              <a:t>When exception is thrown it will be caught by catch statement associated with try block.</a:t>
            </a:r>
          </a:p>
          <a:p>
            <a:pPr marL="0" indent="0">
              <a:buNone/>
            </a:pPr>
            <a:r>
              <a:rPr lang="en-IN" sz="2200" b="1" dirty="0">
                <a:solidFill>
                  <a:srgbClr val="00B0F0"/>
                </a:solidFill>
              </a:rPr>
              <a:t>catch:-</a:t>
            </a:r>
          </a:p>
          <a:p>
            <a:pPr marL="0" indent="0">
              <a:buNone/>
            </a:pPr>
            <a:r>
              <a:rPr lang="en-IN" sz="2200" dirty="0">
                <a:solidFill>
                  <a:schemeClr val="tx1">
                    <a:lumMod val="95000"/>
                    <a:lumOff val="5000"/>
                  </a:schemeClr>
                </a:solidFill>
              </a:rPr>
              <a:t>Syntax: 	</a:t>
            </a:r>
            <a:r>
              <a:rPr lang="en-IN" sz="2200" dirty="0">
                <a:solidFill>
                  <a:srgbClr val="FF7C80"/>
                </a:solidFill>
              </a:rPr>
              <a:t>catch(type argument)</a:t>
            </a:r>
          </a:p>
          <a:p>
            <a:pPr marL="0" indent="0">
              <a:buNone/>
            </a:pPr>
            <a:r>
              <a:rPr lang="en-IN" sz="2200" dirty="0">
                <a:solidFill>
                  <a:srgbClr val="FF7C80"/>
                </a:solidFill>
              </a:rPr>
              <a:t>	{ statements for managing exceptions. }</a:t>
            </a:r>
          </a:p>
          <a:p>
            <a:pPr marL="0" indent="0">
              <a:buNone/>
            </a:pPr>
            <a:r>
              <a:rPr lang="en-IN" sz="2200" dirty="0">
                <a:solidFill>
                  <a:schemeClr val="tx1">
                    <a:lumMod val="95000"/>
                    <a:lumOff val="5000"/>
                  </a:schemeClr>
                </a:solidFill>
              </a:rPr>
              <a:t>type :- indicates the type of exception that catch block handles.</a:t>
            </a:r>
          </a:p>
          <a:p>
            <a:pPr marL="0" indent="0">
              <a:buNone/>
            </a:pPr>
            <a:r>
              <a:rPr lang="en-IN" sz="2200" dirty="0">
                <a:solidFill>
                  <a:schemeClr val="tx1">
                    <a:lumMod val="95000"/>
                    <a:lumOff val="5000"/>
                  </a:schemeClr>
                </a:solidFill>
              </a:rPr>
              <a:t>argument :- is optional parameter name</a:t>
            </a:r>
          </a:p>
        </p:txBody>
      </p:sp>
    </p:spTree>
    <p:extLst>
      <p:ext uri="{BB962C8B-B14F-4D97-AF65-F5344CB8AC3E}">
        <p14:creationId xmlns:p14="http://schemas.microsoft.com/office/powerpoint/2010/main" val="369975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4734F-1DAD-448E-B5D6-4ED9F192D485}"/>
              </a:ext>
            </a:extLst>
          </p:cNvPr>
          <p:cNvSpPr>
            <a:spLocks noGrp="1"/>
          </p:cNvSpPr>
          <p:nvPr>
            <p:ph idx="1"/>
          </p:nvPr>
        </p:nvSpPr>
        <p:spPr>
          <a:xfrm>
            <a:off x="0" y="0"/>
            <a:ext cx="12192000" cy="6858000"/>
          </a:xfrm>
        </p:spPr>
        <p:txBody>
          <a:bodyPr>
            <a:normAutofit fontScale="85000" lnSpcReduction="20000"/>
          </a:bodyPr>
          <a:lstStyle/>
          <a:p>
            <a:pPr marL="0" indent="0">
              <a:buNone/>
            </a:pPr>
            <a:r>
              <a:rPr lang="en-IN" sz="2200" dirty="0">
                <a:solidFill>
                  <a:schemeClr val="tx1">
                    <a:lumMod val="95000"/>
                    <a:lumOff val="5000"/>
                  </a:schemeClr>
                </a:solidFill>
              </a:rPr>
              <a:t>when try block throws an exception program control leaves try block and enters the catch statement of the catch block.</a:t>
            </a:r>
          </a:p>
          <a:p>
            <a:pPr marL="0" indent="0">
              <a:buNone/>
            </a:pPr>
            <a:r>
              <a:rPr lang="en-IN" sz="2200" dirty="0">
                <a:solidFill>
                  <a:schemeClr val="tx1">
                    <a:lumMod val="95000"/>
                    <a:lumOff val="5000"/>
                  </a:schemeClr>
                </a:solidFill>
              </a:rPr>
              <a:t>If type of object thrown matches argument type in catch statement then catch block is executed for handling exception.</a:t>
            </a:r>
          </a:p>
          <a:p>
            <a:pPr marL="0" indent="0">
              <a:buNone/>
            </a:pPr>
            <a:r>
              <a:rPr lang="en-IN" sz="2200" dirty="0">
                <a:solidFill>
                  <a:schemeClr val="tx1">
                    <a:lumMod val="95000"/>
                    <a:lumOff val="5000"/>
                  </a:schemeClr>
                </a:solidFill>
              </a:rPr>
              <a:t>If they do not match program is aborted(terminated).</a:t>
            </a:r>
          </a:p>
          <a:p>
            <a:pPr marL="0" indent="0">
              <a:buNone/>
            </a:pPr>
            <a:r>
              <a:rPr lang="en-IN" sz="2200" dirty="0">
                <a:solidFill>
                  <a:srgbClr val="FF6699"/>
                </a:solidFill>
              </a:rPr>
              <a:t>try {</a:t>
            </a:r>
          </a:p>
          <a:p>
            <a:pPr marL="0" indent="0">
              <a:buNone/>
            </a:pPr>
            <a:r>
              <a:rPr lang="en-IN" sz="2200" dirty="0">
                <a:solidFill>
                  <a:srgbClr val="FF6699"/>
                </a:solidFill>
              </a:rPr>
              <a:t> throw exception; </a:t>
            </a:r>
          </a:p>
          <a:p>
            <a:pPr marL="0" indent="0">
              <a:buNone/>
            </a:pPr>
            <a:r>
              <a:rPr lang="en-IN" sz="2200" dirty="0">
                <a:solidFill>
                  <a:srgbClr val="FF6699"/>
                </a:solidFill>
              </a:rPr>
              <a:t>} </a:t>
            </a:r>
          </a:p>
          <a:p>
            <a:pPr marL="0" indent="0">
              <a:buNone/>
            </a:pPr>
            <a:r>
              <a:rPr lang="en-IN" sz="2200" dirty="0">
                <a:solidFill>
                  <a:srgbClr val="FF6699"/>
                </a:solidFill>
              </a:rPr>
              <a:t>catch(type argument) </a:t>
            </a:r>
          </a:p>
          <a:p>
            <a:pPr marL="0" indent="0">
              <a:buNone/>
            </a:pPr>
            <a:r>
              <a:rPr lang="en-IN" sz="2200" dirty="0">
                <a:solidFill>
                  <a:srgbClr val="FF6699"/>
                </a:solidFill>
              </a:rPr>
              <a:t>{ statements; }</a:t>
            </a:r>
          </a:p>
          <a:p>
            <a:pPr marL="0" indent="0">
              <a:buNone/>
            </a:pPr>
            <a:r>
              <a:rPr lang="en-IN" sz="2200" dirty="0" err="1">
                <a:solidFill>
                  <a:srgbClr val="FF7C80"/>
                </a:solidFill>
              </a:rPr>
              <a:t>Wap</a:t>
            </a:r>
            <a:r>
              <a:rPr lang="en-IN" sz="2200" dirty="0">
                <a:solidFill>
                  <a:srgbClr val="FF7C80"/>
                </a:solidFill>
              </a:rPr>
              <a:t> to throw exception whenever value becomes zero</a:t>
            </a:r>
          </a:p>
          <a:p>
            <a:pPr marL="0" indent="0" algn="ctr">
              <a:buNone/>
            </a:pPr>
            <a:r>
              <a:rPr lang="en-IN" sz="2200" b="1" u="sng" dirty="0">
                <a:solidFill>
                  <a:srgbClr val="FF0066"/>
                </a:solidFill>
              </a:rPr>
              <a:t>Multiple catch.</a:t>
            </a:r>
          </a:p>
          <a:p>
            <a:pPr marL="0" indent="0">
              <a:buNone/>
            </a:pPr>
            <a:r>
              <a:rPr lang="en-IN" sz="2200" dirty="0">
                <a:solidFill>
                  <a:schemeClr val="tx1">
                    <a:lumMod val="95000"/>
                    <a:lumOff val="5000"/>
                  </a:schemeClr>
                </a:solidFill>
              </a:rPr>
              <a:t>It is possible that a program has more than one condition to throw exception then we can use more than one catch statement with try .</a:t>
            </a:r>
          </a:p>
          <a:p>
            <a:pPr marL="0" indent="0">
              <a:buNone/>
            </a:pPr>
            <a:r>
              <a:rPr lang="en-IN" sz="2200" dirty="0">
                <a:solidFill>
                  <a:schemeClr val="tx1">
                    <a:lumMod val="95000"/>
                    <a:lumOff val="5000"/>
                  </a:schemeClr>
                </a:solidFill>
              </a:rPr>
              <a:t>syntax:-							</a:t>
            </a:r>
          </a:p>
          <a:p>
            <a:pPr marL="0" indent="0">
              <a:buNone/>
            </a:pPr>
            <a:r>
              <a:rPr lang="en-IN" sz="2200" dirty="0">
                <a:solidFill>
                  <a:schemeClr val="tx1">
                    <a:lumMod val="95000"/>
                    <a:lumOff val="5000"/>
                  </a:schemeClr>
                </a:solidFill>
              </a:rPr>
              <a:t>try {</a:t>
            </a:r>
          </a:p>
          <a:p>
            <a:pPr marL="0" indent="0">
              <a:buNone/>
            </a:pPr>
            <a:r>
              <a:rPr lang="en-IN" sz="2200" dirty="0">
                <a:solidFill>
                  <a:schemeClr val="tx1">
                    <a:lumMod val="95000"/>
                    <a:lumOff val="5000"/>
                  </a:schemeClr>
                </a:solidFill>
              </a:rPr>
              <a:t>throw exception; </a:t>
            </a:r>
          </a:p>
          <a:p>
            <a:pPr marL="0" indent="0">
              <a:buNone/>
            </a:pPr>
            <a:r>
              <a:rPr lang="en-IN" sz="2200" dirty="0">
                <a:solidFill>
                  <a:schemeClr val="tx1">
                    <a:lumMod val="95000"/>
                    <a:lumOff val="5000"/>
                  </a:schemeClr>
                </a:solidFill>
              </a:rPr>
              <a:t>     }</a:t>
            </a:r>
          </a:p>
          <a:p>
            <a:pPr marL="0" indent="0">
              <a:buNone/>
            </a:pPr>
            <a:r>
              <a:rPr lang="en-IN" sz="2200" dirty="0">
                <a:solidFill>
                  <a:schemeClr val="tx1">
                    <a:lumMod val="95000"/>
                    <a:lumOff val="5000"/>
                  </a:schemeClr>
                </a:solidFill>
              </a:rPr>
              <a:t>catch(type1 argument)				</a:t>
            </a:r>
            <a:r>
              <a:rPr lang="en-IN" sz="2200" dirty="0"/>
              <a:t>when exception is thrown the exception handlers are </a:t>
            </a:r>
          </a:p>
          <a:p>
            <a:pPr marL="0" indent="0">
              <a:buNone/>
            </a:pPr>
            <a:r>
              <a:rPr lang="en-IN" sz="2600" dirty="0">
                <a:solidFill>
                  <a:schemeClr val="tx1">
                    <a:lumMod val="95000"/>
                    <a:lumOff val="5000"/>
                  </a:schemeClr>
                </a:solidFill>
              </a:rPr>
              <a:t>{ </a:t>
            </a:r>
            <a:r>
              <a:rPr lang="en-IN" sz="2200" dirty="0">
                <a:solidFill>
                  <a:schemeClr val="tx1">
                    <a:lumMod val="95000"/>
                    <a:lumOff val="5000"/>
                  </a:schemeClr>
                </a:solidFill>
              </a:rPr>
              <a:t>statements</a:t>
            </a:r>
            <a:r>
              <a:rPr lang="en-IN" sz="2600" dirty="0">
                <a:solidFill>
                  <a:schemeClr val="tx1">
                    <a:lumMod val="95000"/>
                    <a:lumOff val="5000"/>
                  </a:schemeClr>
                </a:solidFill>
              </a:rPr>
              <a:t>; }					</a:t>
            </a:r>
            <a:r>
              <a:rPr lang="en-IN" sz="2200" dirty="0"/>
              <a:t>searches in order for appropriate match </a:t>
            </a:r>
            <a:r>
              <a:rPr lang="en-IN" sz="2200" dirty="0">
                <a:solidFill>
                  <a:schemeClr val="tx1">
                    <a:lumMod val="95000"/>
                    <a:lumOff val="5000"/>
                  </a:schemeClr>
                </a:solidFill>
              </a:rPr>
              <a:t> </a:t>
            </a:r>
          </a:p>
          <a:p>
            <a:pPr marL="0" indent="0">
              <a:buNone/>
            </a:pPr>
            <a:r>
              <a:rPr lang="en-IN" sz="2200" dirty="0">
                <a:solidFill>
                  <a:schemeClr val="tx1">
                    <a:lumMod val="95000"/>
                    <a:lumOff val="5000"/>
                  </a:schemeClr>
                </a:solidFill>
              </a:rPr>
              <a:t>catch(type2 argument) </a:t>
            </a:r>
          </a:p>
          <a:p>
            <a:pPr marL="0" indent="0">
              <a:buNone/>
            </a:pPr>
            <a:r>
              <a:rPr lang="en-IN" sz="2200" dirty="0">
                <a:solidFill>
                  <a:schemeClr val="tx1">
                    <a:lumMod val="95000"/>
                    <a:lumOff val="5000"/>
                  </a:schemeClr>
                </a:solidFill>
              </a:rPr>
              <a:t>{ statements; }					</a:t>
            </a:r>
            <a:r>
              <a:rPr lang="en-IN" dirty="0"/>
              <a:t> </a:t>
            </a:r>
            <a:r>
              <a:rPr lang="en-IN" sz="2200" dirty="0"/>
              <a:t>The first handler that match is executed </a:t>
            </a:r>
          </a:p>
        </p:txBody>
      </p:sp>
    </p:spTree>
    <p:extLst>
      <p:ext uri="{BB962C8B-B14F-4D97-AF65-F5344CB8AC3E}">
        <p14:creationId xmlns:p14="http://schemas.microsoft.com/office/powerpoint/2010/main" val="22760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4734F-1DAD-448E-B5D6-4ED9F192D485}"/>
              </a:ext>
            </a:extLst>
          </p:cNvPr>
          <p:cNvSpPr>
            <a:spLocks noGrp="1"/>
          </p:cNvSpPr>
          <p:nvPr>
            <p:ph idx="1"/>
          </p:nvPr>
        </p:nvSpPr>
        <p:spPr>
          <a:xfrm>
            <a:off x="0" y="0"/>
            <a:ext cx="12192000" cy="6997148"/>
          </a:xfrm>
        </p:spPr>
        <p:txBody>
          <a:bodyPr>
            <a:normAutofit/>
          </a:bodyPr>
          <a:lstStyle/>
          <a:p>
            <a:pPr marL="0" indent="0">
              <a:buNone/>
            </a:pPr>
            <a:r>
              <a:rPr lang="en-US" sz="2200" dirty="0">
                <a:solidFill>
                  <a:srgbClr val="FF7C80"/>
                </a:solidFill>
              </a:rPr>
              <a:t>WAP to implement multiple catch by throwing exception of different data type</a:t>
            </a:r>
          </a:p>
          <a:p>
            <a:pPr marL="0" indent="0" algn="ctr">
              <a:buNone/>
            </a:pPr>
            <a:r>
              <a:rPr lang="en-IN" sz="2200" b="1" u="sng" dirty="0">
                <a:solidFill>
                  <a:srgbClr val="FF0066"/>
                </a:solidFill>
              </a:rPr>
              <a:t>Catch all exception</a:t>
            </a:r>
          </a:p>
          <a:p>
            <a:pPr marL="0" indent="0">
              <a:buNone/>
            </a:pPr>
            <a:r>
              <a:rPr lang="en-IN" sz="2200" dirty="0">
                <a:solidFill>
                  <a:schemeClr val="tx1">
                    <a:lumMod val="95000"/>
                    <a:lumOff val="5000"/>
                  </a:schemeClr>
                </a:solidFill>
              </a:rPr>
              <a:t>In some situations we may not be able to predict all possible types of </a:t>
            </a:r>
            <a:r>
              <a:rPr lang="en-IN" sz="2200" dirty="0" err="1">
                <a:solidFill>
                  <a:schemeClr val="tx1">
                    <a:lumMod val="95000"/>
                    <a:lumOff val="5000"/>
                  </a:schemeClr>
                </a:solidFill>
              </a:rPr>
              <a:t>exception.So</a:t>
            </a:r>
            <a:r>
              <a:rPr lang="en-IN" sz="2200" dirty="0">
                <a:solidFill>
                  <a:schemeClr val="tx1">
                    <a:lumMod val="95000"/>
                    <a:lumOff val="5000"/>
                  </a:schemeClr>
                </a:solidFill>
              </a:rPr>
              <a:t> force a catch statement to catch all exceptions instead of using multiple catch.</a:t>
            </a:r>
          </a:p>
          <a:p>
            <a:pPr marL="0" indent="0">
              <a:buNone/>
            </a:pPr>
            <a:r>
              <a:rPr lang="en-IN" sz="2200" dirty="0">
                <a:solidFill>
                  <a:srgbClr val="00B0F0"/>
                </a:solidFill>
              </a:rPr>
              <a:t>syntax:-</a:t>
            </a:r>
          </a:p>
          <a:p>
            <a:pPr marL="0" indent="0">
              <a:buNone/>
            </a:pPr>
            <a:r>
              <a:rPr lang="en-IN" sz="2200" dirty="0">
                <a:solidFill>
                  <a:srgbClr val="00B0F0"/>
                </a:solidFill>
              </a:rPr>
              <a:t>catch(…)</a:t>
            </a:r>
          </a:p>
          <a:p>
            <a:pPr marL="0" indent="0">
              <a:buNone/>
            </a:pPr>
            <a:r>
              <a:rPr lang="en-IN" sz="2200" dirty="0">
                <a:solidFill>
                  <a:srgbClr val="00B0F0"/>
                </a:solidFill>
              </a:rPr>
              <a:t> { Statements for all exceptions; }</a:t>
            </a:r>
          </a:p>
          <a:p>
            <a:pPr marL="0" indent="0">
              <a:buNone/>
            </a:pPr>
            <a:r>
              <a:rPr lang="en-IN" sz="2200" dirty="0">
                <a:solidFill>
                  <a:srgbClr val="FF7C80"/>
                </a:solidFill>
              </a:rPr>
              <a:t>Implement the above program using catch all block</a:t>
            </a:r>
          </a:p>
          <a:p>
            <a:pPr marL="0" indent="0" algn="ctr">
              <a:buNone/>
            </a:pPr>
            <a:r>
              <a:rPr lang="en-IN" sz="2200" b="1" u="sng" dirty="0">
                <a:solidFill>
                  <a:srgbClr val="FF0066"/>
                </a:solidFill>
              </a:rPr>
              <a:t>Rethrowing exception</a:t>
            </a:r>
          </a:p>
          <a:p>
            <a:pPr marL="0" indent="0">
              <a:buNone/>
            </a:pPr>
            <a:r>
              <a:rPr lang="en-IN" sz="2200" dirty="0">
                <a:solidFill>
                  <a:schemeClr val="tx1">
                    <a:lumMod val="95000"/>
                    <a:lumOff val="5000"/>
                  </a:schemeClr>
                </a:solidFill>
              </a:rPr>
              <a:t>When exception is rethrown it will not be caught by the same catch statement or any other catch in that group. Rather it will be caught by appropriate catch in the outer try/catch sequence only.</a:t>
            </a:r>
          </a:p>
          <a:p>
            <a:pPr marL="0" indent="0">
              <a:buNone/>
            </a:pPr>
            <a:r>
              <a:rPr lang="en-IN" sz="2200" dirty="0">
                <a:solidFill>
                  <a:schemeClr val="tx1">
                    <a:lumMod val="95000"/>
                    <a:lumOff val="5000"/>
                  </a:schemeClr>
                </a:solidFill>
              </a:rPr>
              <a:t>A catch handler itself may detect and throw an exception.</a:t>
            </a:r>
          </a:p>
          <a:p>
            <a:pPr marL="0" indent="0">
              <a:buNone/>
            </a:pPr>
            <a:r>
              <a:rPr lang="en-IN" sz="2200" dirty="0" err="1">
                <a:solidFill>
                  <a:srgbClr val="FF7C80"/>
                </a:solidFill>
              </a:rPr>
              <a:t>Wap</a:t>
            </a:r>
            <a:r>
              <a:rPr lang="en-IN" sz="2200" dirty="0">
                <a:solidFill>
                  <a:srgbClr val="FF7C80"/>
                </a:solidFill>
              </a:rPr>
              <a:t> to rethrow exception in catch block</a:t>
            </a:r>
          </a:p>
          <a:p>
            <a:pPr marL="0" indent="0" algn="ctr">
              <a:buNone/>
            </a:pPr>
            <a:r>
              <a:rPr lang="en-IN" sz="2200" b="1" u="sng" dirty="0">
                <a:solidFill>
                  <a:srgbClr val="FF0066"/>
                </a:solidFill>
              </a:rPr>
              <a:t>Specifying exception</a:t>
            </a:r>
          </a:p>
          <a:p>
            <a:pPr marL="0" indent="0">
              <a:buNone/>
            </a:pPr>
            <a:r>
              <a:rPr lang="en-IN" sz="2200" dirty="0">
                <a:solidFill>
                  <a:schemeClr val="tx1">
                    <a:lumMod val="95000"/>
                    <a:lumOff val="5000"/>
                  </a:schemeClr>
                </a:solidFill>
              </a:rPr>
              <a:t>It is possible to restrict a function to throw only certain specified exceptions.</a:t>
            </a:r>
          </a:p>
          <a:p>
            <a:pPr marL="0" indent="0">
              <a:buNone/>
            </a:pPr>
            <a:r>
              <a:rPr lang="en-IN" sz="2200" dirty="0">
                <a:solidFill>
                  <a:schemeClr val="tx1">
                    <a:lumMod val="95000"/>
                    <a:lumOff val="5000"/>
                  </a:schemeClr>
                </a:solidFill>
              </a:rPr>
              <a:t>It is done by throw list to the function definition</a:t>
            </a:r>
          </a:p>
        </p:txBody>
      </p:sp>
    </p:spTree>
    <p:extLst>
      <p:ext uri="{BB962C8B-B14F-4D97-AF65-F5344CB8AC3E}">
        <p14:creationId xmlns:p14="http://schemas.microsoft.com/office/powerpoint/2010/main" val="309166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4734F-1DAD-448E-B5D6-4ED9F192D485}"/>
              </a:ext>
            </a:extLst>
          </p:cNvPr>
          <p:cNvSpPr>
            <a:spLocks noGrp="1"/>
          </p:cNvSpPr>
          <p:nvPr>
            <p:ph idx="1"/>
          </p:nvPr>
        </p:nvSpPr>
        <p:spPr>
          <a:xfrm>
            <a:off x="0" y="0"/>
            <a:ext cx="12192000" cy="6997148"/>
          </a:xfrm>
        </p:spPr>
        <p:txBody>
          <a:bodyPr>
            <a:normAutofit/>
          </a:bodyPr>
          <a:lstStyle/>
          <a:p>
            <a:pPr marL="0" indent="0">
              <a:buNone/>
            </a:pPr>
            <a:r>
              <a:rPr lang="en-IN" sz="2200" dirty="0">
                <a:solidFill>
                  <a:schemeClr val="tx1">
                    <a:lumMod val="95000"/>
                    <a:lumOff val="5000"/>
                  </a:schemeClr>
                </a:solidFill>
              </a:rPr>
              <a:t>syntax:-</a:t>
            </a:r>
          </a:p>
          <a:p>
            <a:pPr marL="0" indent="0">
              <a:buNone/>
            </a:pPr>
            <a:r>
              <a:rPr lang="en-IN" sz="2200" dirty="0" err="1">
                <a:solidFill>
                  <a:srgbClr val="009900"/>
                </a:solidFill>
              </a:rPr>
              <a:t>Return_type</a:t>
            </a:r>
            <a:r>
              <a:rPr lang="en-IN" sz="2200" dirty="0">
                <a:solidFill>
                  <a:srgbClr val="009900"/>
                </a:solidFill>
              </a:rPr>
              <a:t> function(argument list) throw (type list) { }</a:t>
            </a:r>
          </a:p>
          <a:p>
            <a:pPr marL="0" indent="0">
              <a:buNone/>
            </a:pPr>
            <a:r>
              <a:rPr lang="en-IN" sz="2200" dirty="0">
                <a:solidFill>
                  <a:schemeClr val="tx1">
                    <a:lumMod val="95000"/>
                    <a:lumOff val="5000"/>
                  </a:schemeClr>
                </a:solidFill>
              </a:rPr>
              <a:t>The type list specifies the type of exceptions that may be thrown. If we wish to prevent function from throwing any exception ,then we can write type-list empty.</a:t>
            </a:r>
          </a:p>
          <a:p>
            <a:pPr marL="0" indent="0">
              <a:buNone/>
            </a:pPr>
            <a:r>
              <a:rPr lang="en-IN" sz="2200" dirty="0">
                <a:solidFill>
                  <a:srgbClr val="009900"/>
                </a:solidFill>
              </a:rPr>
              <a:t>return type function(argument list) throw () { }</a:t>
            </a:r>
          </a:p>
          <a:p>
            <a:pPr marL="0" indent="0">
              <a:buNone/>
            </a:pPr>
            <a:r>
              <a:rPr lang="en-IN" sz="2200" dirty="0">
                <a:solidFill>
                  <a:srgbClr val="FF7C80"/>
                </a:solidFill>
              </a:rPr>
              <a:t>WAP to throw exception of type int and double by specifying in type list</a:t>
            </a:r>
          </a:p>
          <a:p>
            <a:pPr marL="0" indent="0" algn="ctr">
              <a:buNone/>
            </a:pPr>
            <a:r>
              <a:rPr lang="en-IN" sz="2200" b="1" u="sng" dirty="0">
                <a:solidFill>
                  <a:srgbClr val="FF0066"/>
                </a:solidFill>
              </a:rPr>
              <a:t>Standard Template Library(STL)</a:t>
            </a:r>
          </a:p>
          <a:p>
            <a:pPr marL="0" indent="0">
              <a:buNone/>
            </a:pPr>
            <a:r>
              <a:rPr lang="en-IN" sz="2200" dirty="0">
                <a:solidFill>
                  <a:schemeClr val="tx1">
                    <a:lumMod val="95000"/>
                    <a:lumOff val="5000"/>
                  </a:schemeClr>
                </a:solidFill>
              </a:rPr>
              <a:t>The collection of generic classes and functions is called the </a:t>
            </a:r>
            <a:r>
              <a:rPr lang="en-IN" sz="2200" dirty="0">
                <a:solidFill>
                  <a:srgbClr val="0000FF"/>
                </a:solidFill>
              </a:rPr>
              <a:t>Standard Template Library(STL).</a:t>
            </a:r>
          </a:p>
          <a:p>
            <a:pPr marL="0" indent="0">
              <a:buNone/>
            </a:pPr>
            <a:r>
              <a:rPr lang="en-IN" sz="2200" dirty="0">
                <a:solidFill>
                  <a:schemeClr val="tx1">
                    <a:lumMod val="95000"/>
                    <a:lumOff val="5000"/>
                  </a:schemeClr>
                </a:solidFill>
              </a:rPr>
              <a:t>STL components which are now part of the standard C++ library are defined in the namespace std.</a:t>
            </a:r>
          </a:p>
          <a:p>
            <a:pPr marL="0" indent="0">
              <a:buNone/>
            </a:pPr>
            <a:r>
              <a:rPr lang="en-IN" sz="2200" dirty="0">
                <a:solidFill>
                  <a:schemeClr val="tx1">
                    <a:lumMod val="95000"/>
                    <a:lumOff val="5000"/>
                  </a:schemeClr>
                </a:solidFill>
              </a:rPr>
              <a:t>Components of STL:</a:t>
            </a:r>
          </a:p>
          <a:p>
            <a:pPr marL="0" indent="0">
              <a:buNone/>
            </a:pPr>
            <a:r>
              <a:rPr lang="en-IN" sz="2200" b="1" dirty="0">
                <a:solidFill>
                  <a:srgbClr val="7030A0"/>
                </a:solidFill>
              </a:rPr>
              <a:t>1. Containers</a:t>
            </a:r>
          </a:p>
          <a:p>
            <a:pPr marL="0" indent="0">
              <a:buNone/>
            </a:pPr>
            <a:r>
              <a:rPr lang="en-IN" sz="2200" b="1" dirty="0">
                <a:solidFill>
                  <a:srgbClr val="7030A0"/>
                </a:solidFill>
              </a:rPr>
              <a:t>2. Algorithms</a:t>
            </a:r>
          </a:p>
          <a:p>
            <a:pPr marL="0" indent="0">
              <a:buNone/>
            </a:pPr>
            <a:r>
              <a:rPr lang="en-IN" sz="2200" b="1" dirty="0">
                <a:solidFill>
                  <a:srgbClr val="7030A0"/>
                </a:solidFill>
              </a:rPr>
              <a:t>3. Iterators</a:t>
            </a:r>
            <a:endParaRPr lang="en-IN" sz="2200" dirty="0">
              <a:solidFill>
                <a:schemeClr val="tx1">
                  <a:lumMod val="95000"/>
                  <a:lumOff val="5000"/>
                </a:schemeClr>
              </a:solidFill>
            </a:endParaRPr>
          </a:p>
          <a:p>
            <a:pPr marL="0" indent="0">
              <a:buNone/>
            </a:pPr>
            <a:endParaRPr lang="en-IN" sz="2200" dirty="0">
              <a:solidFill>
                <a:srgbClr val="FF7C80"/>
              </a:solidFill>
            </a:endParaRPr>
          </a:p>
        </p:txBody>
      </p:sp>
      <p:pic>
        <p:nvPicPr>
          <p:cNvPr id="6" name="Picture 5">
            <a:extLst>
              <a:ext uri="{FF2B5EF4-FFF2-40B4-BE49-F238E27FC236}">
                <a16:creationId xmlns:a16="http://schemas.microsoft.com/office/drawing/2014/main" id="{7412FE60-804D-42C6-8B22-DC0B1E9F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669" y="3733385"/>
            <a:ext cx="6692347" cy="3124615"/>
          </a:xfrm>
          <a:prstGeom prst="rect">
            <a:avLst/>
          </a:prstGeom>
        </p:spPr>
      </p:pic>
    </p:spTree>
    <p:extLst>
      <p:ext uri="{BB962C8B-B14F-4D97-AF65-F5344CB8AC3E}">
        <p14:creationId xmlns:p14="http://schemas.microsoft.com/office/powerpoint/2010/main" val="303530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4734F-1DAD-448E-B5D6-4ED9F192D485}"/>
              </a:ext>
            </a:extLst>
          </p:cNvPr>
          <p:cNvSpPr>
            <a:spLocks noGrp="1"/>
          </p:cNvSpPr>
          <p:nvPr>
            <p:ph idx="1"/>
          </p:nvPr>
        </p:nvSpPr>
        <p:spPr>
          <a:xfrm>
            <a:off x="0" y="0"/>
            <a:ext cx="12192000" cy="6997148"/>
          </a:xfrm>
        </p:spPr>
        <p:txBody>
          <a:bodyPr>
            <a:normAutofit lnSpcReduction="10000"/>
          </a:bodyPr>
          <a:lstStyle/>
          <a:p>
            <a:pPr marL="0" indent="0">
              <a:buNone/>
            </a:pPr>
            <a:r>
              <a:rPr lang="en-IN" sz="2200" dirty="0">
                <a:solidFill>
                  <a:srgbClr val="0070C0"/>
                </a:solidFill>
              </a:rPr>
              <a:t>1. Container:</a:t>
            </a:r>
          </a:p>
          <a:p>
            <a:pPr marL="0" indent="0">
              <a:buNone/>
            </a:pPr>
            <a:r>
              <a:rPr lang="en-IN" sz="2200" dirty="0">
                <a:solidFill>
                  <a:schemeClr val="bg2">
                    <a:lumMod val="10000"/>
                  </a:schemeClr>
                </a:solidFill>
              </a:rPr>
              <a:t>container is a object that actually stores data. It is a way data is organized in memory. STL containers can hold different types of data. There are three type of containers</a:t>
            </a:r>
          </a:p>
          <a:p>
            <a:pPr marL="0" indent="0">
              <a:buNone/>
            </a:pPr>
            <a:r>
              <a:rPr lang="en-IN" sz="2200" dirty="0">
                <a:solidFill>
                  <a:srgbClr val="FF0000"/>
                </a:solidFill>
              </a:rPr>
              <a:t>Sequence containers: </a:t>
            </a:r>
            <a:r>
              <a:rPr lang="en-IN" sz="2200" dirty="0">
                <a:solidFill>
                  <a:schemeClr val="bg2">
                    <a:lumMod val="10000"/>
                  </a:schemeClr>
                </a:solidFill>
              </a:rPr>
              <a:t>It store elements in a linear sequence.</a:t>
            </a:r>
          </a:p>
          <a:p>
            <a:pPr marL="0" indent="0">
              <a:buNone/>
            </a:pPr>
            <a:r>
              <a:rPr lang="en-IN" sz="2200" dirty="0">
                <a:solidFill>
                  <a:schemeClr val="bg2">
                    <a:lumMod val="10000"/>
                  </a:schemeClr>
                </a:solidFill>
              </a:rPr>
              <a:t>Ex: </a:t>
            </a:r>
            <a:r>
              <a:rPr lang="en-IN" sz="2200" dirty="0">
                <a:solidFill>
                  <a:schemeClr val="accent4">
                    <a:lumMod val="50000"/>
                  </a:schemeClr>
                </a:solidFill>
              </a:rPr>
              <a:t>vector, list, dequeue</a:t>
            </a:r>
          </a:p>
          <a:p>
            <a:pPr marL="0" indent="0">
              <a:buNone/>
            </a:pPr>
            <a:r>
              <a:rPr lang="en-IN" sz="2200" dirty="0">
                <a:solidFill>
                  <a:srgbClr val="FF0000"/>
                </a:solidFill>
              </a:rPr>
              <a:t>Associative containers: </a:t>
            </a:r>
            <a:r>
              <a:rPr lang="en-IN" sz="2200" dirty="0">
                <a:solidFill>
                  <a:schemeClr val="tx1">
                    <a:lumMod val="95000"/>
                    <a:lumOff val="5000"/>
                  </a:schemeClr>
                </a:solidFill>
              </a:rPr>
              <a:t>It store data in a structure called tree</a:t>
            </a:r>
          </a:p>
          <a:p>
            <a:pPr marL="0" indent="0">
              <a:buNone/>
            </a:pPr>
            <a:r>
              <a:rPr lang="en-IN" sz="2200" dirty="0">
                <a:solidFill>
                  <a:schemeClr val="tx1">
                    <a:lumMod val="95000"/>
                    <a:lumOff val="5000"/>
                  </a:schemeClr>
                </a:solidFill>
              </a:rPr>
              <a:t> So we can direct access to elements. They are not sequential.</a:t>
            </a:r>
          </a:p>
          <a:p>
            <a:pPr marL="0" indent="0">
              <a:buNone/>
            </a:pPr>
            <a:r>
              <a:rPr lang="en-IN" sz="2200" dirty="0">
                <a:solidFill>
                  <a:schemeClr val="accent4">
                    <a:lumMod val="50000"/>
                  </a:schemeClr>
                </a:solidFill>
              </a:rPr>
              <a:t>Ex: set, multiset ,map, multimap</a:t>
            </a:r>
          </a:p>
          <a:p>
            <a:pPr marL="0" indent="0">
              <a:buNone/>
            </a:pPr>
            <a:r>
              <a:rPr lang="en-IN" sz="2200" dirty="0">
                <a:solidFill>
                  <a:srgbClr val="FF0000"/>
                </a:solidFill>
              </a:rPr>
              <a:t>Derived containers: </a:t>
            </a:r>
            <a:r>
              <a:rPr lang="en-IN" sz="2200" dirty="0">
                <a:solidFill>
                  <a:schemeClr val="tx1">
                    <a:lumMod val="95000"/>
                    <a:lumOff val="5000"/>
                  </a:schemeClr>
                </a:solidFill>
              </a:rPr>
              <a:t>It can be created from different sequence containers.</a:t>
            </a:r>
          </a:p>
          <a:p>
            <a:pPr marL="0" indent="0">
              <a:buNone/>
            </a:pPr>
            <a:r>
              <a:rPr lang="en-IN" sz="2200" dirty="0">
                <a:solidFill>
                  <a:schemeClr val="tx1">
                    <a:lumMod val="95000"/>
                    <a:lumOff val="5000"/>
                  </a:schemeClr>
                </a:solidFill>
              </a:rPr>
              <a:t>These are also known as container </a:t>
            </a:r>
            <a:r>
              <a:rPr lang="en-IN" sz="2200" dirty="0" err="1">
                <a:solidFill>
                  <a:schemeClr val="tx1">
                    <a:lumMod val="95000"/>
                    <a:lumOff val="5000"/>
                  </a:schemeClr>
                </a:solidFill>
              </a:rPr>
              <a:t>adaptors.</a:t>
            </a:r>
            <a:r>
              <a:rPr lang="en-IN" sz="2200" dirty="0" err="1">
                <a:solidFill>
                  <a:schemeClr val="accent4">
                    <a:lumMod val="50000"/>
                  </a:schemeClr>
                </a:solidFill>
              </a:rPr>
              <a:t>Ex</a:t>
            </a:r>
            <a:r>
              <a:rPr lang="en-IN" sz="2200" dirty="0">
                <a:solidFill>
                  <a:schemeClr val="accent4">
                    <a:lumMod val="50000"/>
                  </a:schemeClr>
                </a:solidFill>
              </a:rPr>
              <a:t>: stack ,queue ,</a:t>
            </a:r>
            <a:r>
              <a:rPr lang="en-IN" sz="2200" dirty="0" err="1">
                <a:solidFill>
                  <a:schemeClr val="accent4">
                    <a:lumMod val="50000"/>
                  </a:schemeClr>
                </a:solidFill>
              </a:rPr>
              <a:t>priority_queue</a:t>
            </a:r>
            <a:r>
              <a:rPr lang="en-IN" sz="2200" dirty="0">
                <a:solidFill>
                  <a:schemeClr val="accent4">
                    <a:lumMod val="50000"/>
                  </a:schemeClr>
                </a:solidFill>
              </a:rPr>
              <a:t>.</a:t>
            </a:r>
          </a:p>
          <a:p>
            <a:pPr marL="0" indent="0">
              <a:buNone/>
            </a:pPr>
            <a:r>
              <a:rPr lang="en-IN" sz="2200" dirty="0">
                <a:solidFill>
                  <a:srgbClr val="00B0F0"/>
                </a:solidFill>
              </a:rPr>
              <a:t>2.Algorithm:</a:t>
            </a:r>
          </a:p>
          <a:p>
            <a:pPr marL="0" indent="0">
              <a:buNone/>
            </a:pPr>
            <a:r>
              <a:rPr lang="en-IN" sz="2200" dirty="0">
                <a:solidFill>
                  <a:schemeClr val="tx1">
                    <a:lumMod val="95000"/>
                    <a:lumOff val="5000"/>
                  </a:schemeClr>
                </a:solidFill>
              </a:rPr>
              <a:t>Algorithm is a procedure that is used to process the data contained in the containers</a:t>
            </a:r>
          </a:p>
          <a:p>
            <a:pPr marL="0" indent="0">
              <a:buNone/>
            </a:pPr>
            <a:r>
              <a:rPr lang="en-IN" sz="2200" dirty="0">
                <a:solidFill>
                  <a:schemeClr val="tx1">
                    <a:lumMod val="95000"/>
                    <a:lumOff val="5000"/>
                  </a:schemeClr>
                </a:solidFill>
              </a:rPr>
              <a:t>STL algorithms may be categorized as</a:t>
            </a:r>
          </a:p>
          <a:p>
            <a:pPr marL="0" indent="0">
              <a:buNone/>
            </a:pPr>
            <a:r>
              <a:rPr lang="en-IN" sz="2200" dirty="0">
                <a:solidFill>
                  <a:schemeClr val="tx1">
                    <a:lumMod val="95000"/>
                    <a:lumOff val="5000"/>
                  </a:schemeClr>
                </a:solidFill>
              </a:rPr>
              <a:t>◦ </a:t>
            </a:r>
            <a:r>
              <a:rPr lang="en-IN" sz="2200" dirty="0">
                <a:solidFill>
                  <a:srgbClr val="FF6699"/>
                </a:solidFill>
              </a:rPr>
              <a:t>Retrieve or non mutating algorithm </a:t>
            </a:r>
            <a:r>
              <a:rPr lang="en-IN" sz="2200" dirty="0">
                <a:solidFill>
                  <a:schemeClr val="tx1">
                    <a:lumMod val="95000"/>
                    <a:lumOff val="5000"/>
                  </a:schemeClr>
                </a:solidFill>
              </a:rPr>
              <a:t>Ex: count() –counts occurrence of a value in a sequence</a:t>
            </a:r>
          </a:p>
          <a:p>
            <a:pPr marL="0" indent="0">
              <a:buNone/>
            </a:pPr>
            <a:r>
              <a:rPr lang="en-IN" sz="2200" dirty="0">
                <a:solidFill>
                  <a:schemeClr val="tx1">
                    <a:lumMod val="95000"/>
                    <a:lumOff val="5000"/>
                  </a:schemeClr>
                </a:solidFill>
              </a:rPr>
              <a:t>◦ </a:t>
            </a:r>
            <a:r>
              <a:rPr lang="en-IN" sz="2200" dirty="0">
                <a:solidFill>
                  <a:srgbClr val="FF6699"/>
                </a:solidFill>
              </a:rPr>
              <a:t>Mutating algorithms</a:t>
            </a:r>
            <a:r>
              <a:rPr lang="en-IN" sz="2200" dirty="0">
                <a:solidFill>
                  <a:schemeClr val="tx1">
                    <a:lumMod val="95000"/>
                    <a:lumOff val="5000"/>
                  </a:schemeClr>
                </a:solidFill>
              </a:rPr>
              <a:t>. Ex copy()-copies a sequence</a:t>
            </a:r>
          </a:p>
          <a:p>
            <a:pPr marL="0" indent="0">
              <a:buNone/>
            </a:pPr>
            <a:r>
              <a:rPr lang="en-IN" sz="2200" dirty="0">
                <a:solidFill>
                  <a:schemeClr val="tx1">
                    <a:lumMod val="95000"/>
                    <a:lumOff val="5000"/>
                  </a:schemeClr>
                </a:solidFill>
              </a:rPr>
              <a:t>◦ </a:t>
            </a:r>
            <a:r>
              <a:rPr lang="en-IN" sz="2200" dirty="0">
                <a:solidFill>
                  <a:srgbClr val="FF6699"/>
                </a:solidFill>
              </a:rPr>
              <a:t>Sorting algorithms</a:t>
            </a:r>
            <a:r>
              <a:rPr lang="en-IN" sz="2200" dirty="0">
                <a:solidFill>
                  <a:schemeClr val="tx1">
                    <a:lumMod val="95000"/>
                    <a:lumOff val="5000"/>
                  </a:schemeClr>
                </a:solidFill>
              </a:rPr>
              <a:t>. EX: sort() – sort sequence.</a:t>
            </a:r>
          </a:p>
          <a:p>
            <a:pPr marL="0" indent="0">
              <a:buNone/>
            </a:pPr>
            <a:r>
              <a:rPr lang="en-IN" sz="2200" dirty="0">
                <a:solidFill>
                  <a:srgbClr val="FF6699"/>
                </a:solidFill>
              </a:rPr>
              <a:t>◦ Set algorithms</a:t>
            </a:r>
            <a:r>
              <a:rPr lang="en-IN" sz="2200" dirty="0">
                <a:solidFill>
                  <a:schemeClr val="tx1">
                    <a:lumMod val="95000"/>
                    <a:lumOff val="5000"/>
                  </a:schemeClr>
                </a:solidFill>
              </a:rPr>
              <a:t>. Ex:-</a:t>
            </a:r>
            <a:r>
              <a:rPr lang="en-IN" sz="2200" dirty="0" err="1">
                <a:solidFill>
                  <a:schemeClr val="tx1">
                    <a:lumMod val="95000"/>
                    <a:lumOff val="5000"/>
                  </a:schemeClr>
                </a:solidFill>
              </a:rPr>
              <a:t>set_union</a:t>
            </a:r>
            <a:r>
              <a:rPr lang="en-IN" sz="2200" dirty="0">
                <a:solidFill>
                  <a:schemeClr val="tx1">
                    <a:lumMod val="95000"/>
                    <a:lumOff val="5000"/>
                  </a:schemeClr>
                </a:solidFill>
              </a:rPr>
              <a:t> ()- produces sorted union of two ordered sets.</a:t>
            </a:r>
          </a:p>
          <a:p>
            <a:pPr marL="0" indent="0">
              <a:buNone/>
            </a:pPr>
            <a:r>
              <a:rPr lang="en-IN" sz="2200" dirty="0">
                <a:solidFill>
                  <a:schemeClr val="tx1">
                    <a:lumMod val="95000"/>
                    <a:lumOff val="5000"/>
                  </a:schemeClr>
                </a:solidFill>
              </a:rPr>
              <a:t>◦ </a:t>
            </a:r>
            <a:r>
              <a:rPr lang="en-IN" sz="2200" dirty="0">
                <a:solidFill>
                  <a:srgbClr val="FF6699"/>
                </a:solidFill>
              </a:rPr>
              <a:t>Relational algorithms</a:t>
            </a:r>
            <a:r>
              <a:rPr lang="en-IN" sz="2200" dirty="0">
                <a:solidFill>
                  <a:schemeClr val="tx1">
                    <a:lumMod val="95000"/>
                    <a:lumOff val="5000"/>
                  </a:schemeClr>
                </a:solidFill>
              </a:rPr>
              <a:t>. Ex: max()- give maximum of two values.</a:t>
            </a:r>
          </a:p>
        </p:txBody>
      </p:sp>
      <p:pic>
        <p:nvPicPr>
          <p:cNvPr id="4" name="Picture 3">
            <a:extLst>
              <a:ext uri="{FF2B5EF4-FFF2-40B4-BE49-F238E27FC236}">
                <a16:creationId xmlns:a16="http://schemas.microsoft.com/office/drawing/2014/main" id="{15028A96-AFC5-41DA-AD15-81FE607B3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183" y="768626"/>
            <a:ext cx="4659262" cy="2120348"/>
          </a:xfrm>
          <a:prstGeom prst="rect">
            <a:avLst/>
          </a:prstGeom>
        </p:spPr>
      </p:pic>
    </p:spTree>
    <p:extLst>
      <p:ext uri="{BB962C8B-B14F-4D97-AF65-F5344CB8AC3E}">
        <p14:creationId xmlns:p14="http://schemas.microsoft.com/office/powerpoint/2010/main" val="2866794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1319</Words>
  <Application>Microsoft Office PowerPoint</Application>
  <PresentationFormat>Widescreen</PresentationFormat>
  <Paragraphs>167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135</cp:revision>
  <dcterms:created xsi:type="dcterms:W3CDTF">2019-04-09T05:24:12Z</dcterms:created>
  <dcterms:modified xsi:type="dcterms:W3CDTF">2019-04-10T07:43:44Z</dcterms:modified>
</cp:coreProperties>
</file>