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256" r:id="rId2"/>
    <p:sldId id="280" r:id="rId3"/>
    <p:sldId id="257" r:id="rId4"/>
    <p:sldId id="260" r:id="rId5"/>
    <p:sldId id="288" r:id="rId6"/>
    <p:sldId id="282" r:id="rId7"/>
    <p:sldId id="315" r:id="rId8"/>
    <p:sldId id="316" r:id="rId9"/>
    <p:sldId id="317" r:id="rId10"/>
    <p:sldId id="318" r:id="rId11"/>
    <p:sldId id="319" r:id="rId12"/>
    <p:sldId id="320" r:id="rId13"/>
    <p:sldId id="291" r:id="rId14"/>
    <p:sldId id="284" r:id="rId15"/>
    <p:sldId id="292" r:id="rId16"/>
    <p:sldId id="283" r:id="rId17"/>
    <p:sldId id="287" r:id="rId18"/>
    <p:sldId id="290" r:id="rId19"/>
    <p:sldId id="285" r:id="rId20"/>
    <p:sldId id="289" r:id="rId21"/>
    <p:sldId id="293" r:id="rId22"/>
    <p:sldId id="295" r:id="rId23"/>
    <p:sldId id="296" r:id="rId24"/>
    <p:sldId id="297" r:id="rId25"/>
    <p:sldId id="298" r:id="rId26"/>
    <p:sldId id="314" r:id="rId27"/>
    <p:sldId id="300" r:id="rId28"/>
    <p:sldId id="311" r:id="rId29"/>
    <p:sldId id="301" r:id="rId30"/>
    <p:sldId id="302" r:id="rId31"/>
    <p:sldId id="303" r:id="rId32"/>
    <p:sldId id="304" r:id="rId33"/>
    <p:sldId id="305" r:id="rId34"/>
    <p:sldId id="306" r:id="rId35"/>
    <p:sldId id="310" r:id="rId36"/>
    <p:sldId id="307" r:id="rId37"/>
    <p:sldId id="321" r:id="rId38"/>
    <p:sldId id="31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108" autoAdjust="0"/>
    <p:restoredTop sz="94660"/>
  </p:normalViewPr>
  <p:slideViewPr>
    <p:cSldViewPr>
      <p:cViewPr varScale="1">
        <p:scale>
          <a:sx n="68" d="100"/>
          <a:sy n="68" d="100"/>
        </p:scale>
        <p:origin x="-15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EE254-D67C-49E2-8C2A-62088A620CE5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53ED4-6326-41E9-924C-63352A5073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90600"/>
            <a:ext cx="7543800" cy="2819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Sp </a:t>
            </a:r>
            <a:br>
              <a:rPr lang="en-US" dirty="0" smtClean="0"/>
            </a:br>
            <a:r>
              <a:rPr lang="en-US" dirty="0" smtClean="0"/>
              <a:t>Chapter 8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IN" dirty="0" smtClean="0"/>
              <a:t>Interpreters &amp; Debuggers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Impure Interpreter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143" y="2743200"/>
            <a:ext cx="849085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990600"/>
          </a:xfrm>
        </p:spPr>
        <p:txBody>
          <a:bodyPr>
            <a:normAutofit/>
          </a:bodyPr>
          <a:lstStyle/>
          <a:p>
            <a:r>
              <a:rPr lang="en-IN" b="1" dirty="0" smtClean="0"/>
              <a:t>Impure Interpreter</a:t>
            </a:r>
            <a:endParaRPr lang="en-US" b="1" dirty="0">
              <a:solidFill>
                <a:srgbClr val="001F3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95300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IN" sz="2800" dirty="0" smtClean="0"/>
              <a:t>Impure interpreter is a kind of interpreter in which the preliminary processing of source program is done before interpretation. </a:t>
            </a:r>
          </a:p>
          <a:p>
            <a:pPr lvl="0" algn="just">
              <a:lnSpc>
                <a:spcPct val="150000"/>
              </a:lnSpc>
            </a:pPr>
            <a:r>
              <a:rPr lang="en-IN" sz="2800" dirty="0" smtClean="0"/>
              <a:t>The preliminary processing or </a:t>
            </a:r>
            <a:r>
              <a:rPr lang="en-IN" sz="2800" dirty="0" err="1" smtClean="0"/>
              <a:t>preprocessing</a:t>
            </a:r>
            <a:r>
              <a:rPr lang="en-IN" sz="2800" dirty="0" smtClean="0"/>
              <a:t> converts the source program into an intermediate representation. </a:t>
            </a:r>
          </a:p>
          <a:p>
            <a:pPr lvl="0" algn="just">
              <a:lnSpc>
                <a:spcPct val="150000"/>
              </a:lnSpc>
            </a:pPr>
            <a:r>
              <a:rPr lang="en-IN" sz="2800" dirty="0" smtClean="0"/>
              <a:t>The interpreter then uses this intermediate code instead of source program for interpretation.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990600"/>
          </a:xfrm>
        </p:spPr>
        <p:txBody>
          <a:bodyPr>
            <a:normAutofit/>
          </a:bodyPr>
          <a:lstStyle/>
          <a:p>
            <a:r>
              <a:rPr lang="en-IN" b="1" dirty="0" smtClean="0"/>
              <a:t>Impure Interpreter</a:t>
            </a:r>
            <a:endParaRPr lang="en-US" b="1" dirty="0">
              <a:solidFill>
                <a:srgbClr val="001F3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95300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IN" sz="2800" dirty="0" smtClean="0"/>
              <a:t>The impure interpreter reduces the overhead of analysis during the interpretation.</a:t>
            </a:r>
          </a:p>
          <a:p>
            <a:pPr lvl="0" algn="just">
              <a:lnSpc>
                <a:spcPct val="150000"/>
              </a:lnSpc>
            </a:pPr>
            <a:r>
              <a:rPr lang="en-IN" sz="2800" dirty="0" smtClean="0"/>
              <a:t>This speeds up interpretation as the code component of the IR </a:t>
            </a:r>
            <a:r>
              <a:rPr lang="en-IN" sz="2800" dirty="0" err="1" smtClean="0"/>
              <a:t>i.e</a:t>
            </a:r>
            <a:r>
              <a:rPr lang="en-IN" sz="2800" dirty="0" smtClean="0"/>
              <a:t> the IC, can be analyzed more efficiently than the source form of the program.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200400"/>
            <a:ext cx="8153400" cy="1143000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sz="6000" b="1" dirty="0" smtClean="0"/>
              <a:t>Java Language Environment </a:t>
            </a:r>
          </a:p>
          <a:p>
            <a:pPr algn="ctr">
              <a:buNone/>
            </a:pPr>
            <a:endParaRPr lang="en-US" sz="6000" b="1" dirty="0" smtClean="0"/>
          </a:p>
          <a:p>
            <a:pPr algn="ctr">
              <a:buNone/>
            </a:pPr>
            <a:endParaRPr lang="en-US" sz="6000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marL="319088" indent="-319088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Java programs written in a text files with extension “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.java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”</a:t>
            </a:r>
          </a:p>
          <a:p>
            <a:pPr marL="319088" indent="-319088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applications are </a:t>
            </a:r>
            <a:r>
              <a:rPr lang="en-US" sz="2800" dirty="0" smtClean="0">
                <a:solidFill>
                  <a:schemeClr val="folHlink"/>
                </a:solidFill>
                <a:latin typeface="Aparajita" pitchFamily="34" charset="0"/>
                <a:cs typeface="Aparajita" pitchFamily="34" charset="0"/>
              </a:rPr>
              <a:t>.java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files with a </a:t>
            </a:r>
            <a:r>
              <a:rPr lang="en-US" sz="2800" dirty="0" smtClean="0">
                <a:solidFill>
                  <a:schemeClr val="folHlink"/>
                </a:solidFill>
                <a:latin typeface="Aparajita" pitchFamily="34" charset="0"/>
                <a:cs typeface="Aparajita" pitchFamily="34" charset="0"/>
              </a:rPr>
              <a:t>main()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method</a:t>
            </a:r>
          </a:p>
          <a:p>
            <a:pPr marL="319088" indent="-319088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compile a Java application</a:t>
            </a:r>
          </a:p>
          <a:p>
            <a:pPr marL="639763" lvl="1" indent="-27305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q"/>
            </a:pPr>
            <a:r>
              <a:rPr lang="en-US" sz="2800" dirty="0" err="1" smtClean="0">
                <a:latin typeface="Aparajita" pitchFamily="34" charset="0"/>
                <a:cs typeface="Aparajita" pitchFamily="34" charset="0"/>
              </a:rPr>
              <a:t>javac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800" dirty="0" smtClean="0">
                <a:solidFill>
                  <a:schemeClr val="folHlink"/>
                </a:solidFill>
                <a:latin typeface="Aparajita" pitchFamily="34" charset="0"/>
                <a:cs typeface="Aparajita" pitchFamily="34" charset="0"/>
              </a:rPr>
              <a:t>MyProgram.java</a:t>
            </a:r>
          </a:p>
          <a:p>
            <a:pPr marL="639763" lvl="1" indent="-27305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q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this will result in a file of Java byte code, </a:t>
            </a:r>
            <a:r>
              <a:rPr lang="en-US" sz="2800" dirty="0" err="1" smtClean="0">
                <a:solidFill>
                  <a:schemeClr val="folHlink"/>
                </a:solidFill>
                <a:latin typeface="Aparajita" pitchFamily="34" charset="0"/>
                <a:cs typeface="Aparajita" pitchFamily="34" charset="0"/>
              </a:rPr>
              <a:t>MyProgram.class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</a:t>
            </a:r>
          </a:p>
          <a:p>
            <a:pPr marL="319088" indent="-319088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run a Java application</a:t>
            </a:r>
          </a:p>
          <a:p>
            <a:pPr marL="639763" lvl="1" indent="-27305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q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java </a:t>
            </a:r>
            <a:r>
              <a:rPr lang="en-US" sz="2800" dirty="0" err="1" smtClean="0">
                <a:latin typeface="Aparajita" pitchFamily="34" charset="0"/>
                <a:cs typeface="Aparajita" pitchFamily="34" charset="0"/>
              </a:rPr>
              <a:t>MyProgram</a:t>
            </a:r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pPr marL="639763" lvl="1" indent="-27305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q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the Java virtual machine will execute the program in </a:t>
            </a:r>
            <a:r>
              <a:rPr lang="en-US" sz="2800" dirty="0" err="1" smtClean="0">
                <a:latin typeface="Aparajita" pitchFamily="34" charset="0"/>
                <a:cs typeface="Aparajita" pitchFamily="34" charset="0"/>
              </a:rPr>
              <a:t>MyProgram.class</a:t>
            </a: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228600"/>
            <a:ext cx="8531352" cy="685800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Java Language Environment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76200" y="152400"/>
            <a:ext cx="9064752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algn="ctr"/>
            <a:r>
              <a:rPr lang="pt-BR" sz="2800" b="1" dirty="0" smtClean="0">
                <a:solidFill>
                  <a:srgbClr val="0070C0"/>
                </a:solidFill>
              </a:rPr>
              <a:t>Bytecode</a:t>
            </a:r>
            <a:r>
              <a:rPr lang="pt-BR" sz="2800" dirty="0" smtClean="0"/>
              <a:t> Platform Independent </a:t>
            </a:r>
            <a:r>
              <a:rPr lang="pt-BR" sz="2800" i="1" u="sng" dirty="0" smtClean="0">
                <a:solidFill>
                  <a:schemeClr val="accent2">
                    <a:lumMod val="75000"/>
                  </a:schemeClr>
                </a:solidFill>
              </a:rPr>
              <a:t>vs</a:t>
            </a:r>
            <a:r>
              <a:rPr lang="pt-BR" sz="2800" dirty="0" smtClean="0"/>
              <a:t> </a:t>
            </a:r>
            <a:r>
              <a:rPr lang="pt-BR" sz="2800" b="1" dirty="0" smtClean="0">
                <a:solidFill>
                  <a:srgbClr val="0070C0"/>
                </a:solidFill>
              </a:rPr>
              <a:t>JVM</a:t>
            </a:r>
            <a:r>
              <a:rPr lang="pt-BR" sz="2800" dirty="0" smtClean="0"/>
              <a:t> </a:t>
            </a:r>
            <a:r>
              <a:rPr lang="en-IN" sz="2800" dirty="0" smtClean="0"/>
              <a:t>Platform Dependent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https://j4school.files.wordpress.com/2013/01/bytecodevsjvm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905000"/>
            <a:ext cx="8534400" cy="24384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4397276"/>
            <a:ext cx="845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arenR"/>
            </a:pPr>
            <a:r>
              <a:rPr lang="en-IN" sz="2400" dirty="0" smtClean="0">
                <a:solidFill>
                  <a:srgbClr val="002060"/>
                </a:solidFill>
              </a:rPr>
              <a:t>JVM is platform dependent that means there are different implementation of JVM on different OS.</a:t>
            </a:r>
          </a:p>
          <a:p>
            <a:pPr marL="457200" indent="-457200" algn="just">
              <a:buAutoNum type="arabicParenR"/>
            </a:pPr>
            <a:r>
              <a:rPr lang="en-IN" sz="2400" dirty="0" smtClean="0">
                <a:solidFill>
                  <a:srgbClr val="002060"/>
                </a:solidFill>
              </a:rPr>
              <a:t>Java code / </a:t>
            </a:r>
            <a:r>
              <a:rPr lang="en-IN" sz="2400" dirty="0" err="1" smtClean="0">
                <a:solidFill>
                  <a:srgbClr val="002060"/>
                </a:solidFill>
              </a:rPr>
              <a:t>Bytecode</a:t>
            </a:r>
            <a:r>
              <a:rPr lang="en-IN" sz="2400" dirty="0" smtClean="0">
                <a:solidFill>
                  <a:srgbClr val="002060"/>
                </a:solidFill>
              </a:rPr>
              <a:t> is always the same on different OS. That makes java program as platform independent.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200400"/>
            <a:ext cx="8153400" cy="1143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000" b="1" dirty="0" smtClean="0"/>
              <a:t>JVM</a:t>
            </a:r>
            <a:endParaRPr lang="en-US" sz="6000" dirty="0" smtClean="0"/>
          </a:p>
          <a:p>
            <a:pPr algn="ctr">
              <a:buNone/>
            </a:pPr>
            <a:endParaRPr lang="en-US" sz="60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33400" y="152400"/>
            <a:ext cx="8531352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 JVM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http://img.viralpatel.net/2008/12/java-program-execution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1" y="1600200"/>
            <a:ext cx="5434012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153400" cy="5029200"/>
          </a:xfrm>
        </p:spPr>
        <p:txBody>
          <a:bodyPr>
            <a:normAutofit/>
          </a:bodyPr>
          <a:lstStyle/>
          <a:p>
            <a:pPr marL="514350" lvl="0" indent="-514350" algn="just">
              <a:buFont typeface="Wingdings" pitchFamily="2" charset="2"/>
              <a:buChar char="§"/>
            </a:pPr>
            <a:r>
              <a:rPr lang="en-IN" sz="2600" dirty="0" smtClean="0"/>
              <a:t>The heart of the Java platform is the concept of a "virtual machine" that executes Java </a:t>
            </a:r>
            <a:r>
              <a:rPr lang="en-IN" sz="2600" dirty="0" err="1" smtClean="0"/>
              <a:t>bytecode</a:t>
            </a:r>
            <a:r>
              <a:rPr lang="en-IN" sz="2600" dirty="0" smtClean="0"/>
              <a:t> programs. </a:t>
            </a:r>
          </a:p>
          <a:p>
            <a:pPr marL="514350" lvl="0" indent="-514350" algn="just">
              <a:buFont typeface="Wingdings" pitchFamily="2" charset="2"/>
              <a:buChar char="§"/>
            </a:pPr>
            <a:r>
              <a:rPr lang="en-IN" sz="2600" dirty="0" smtClean="0"/>
              <a:t>This </a:t>
            </a:r>
            <a:r>
              <a:rPr lang="en-IN" sz="2600" dirty="0" err="1" smtClean="0"/>
              <a:t>bytecode</a:t>
            </a:r>
            <a:r>
              <a:rPr lang="en-IN" sz="2600" dirty="0" smtClean="0"/>
              <a:t> is the same no matter what hardware or operating system the program is running under. </a:t>
            </a:r>
          </a:p>
          <a:p>
            <a:pPr marL="514350" lvl="0" indent="-514350" algn="just">
              <a:buFont typeface="Wingdings" pitchFamily="2" charset="2"/>
              <a:buChar char="§"/>
            </a:pPr>
            <a:r>
              <a:rPr lang="en-IN" sz="2600" dirty="0" smtClean="0"/>
              <a:t>There is a JIT compiler within the Java Virtual Machine, or JVM. </a:t>
            </a:r>
          </a:p>
          <a:p>
            <a:pPr marL="514350" lvl="0" indent="-514350" algn="just">
              <a:buFont typeface="Wingdings" pitchFamily="2" charset="2"/>
              <a:buChar char="§"/>
            </a:pPr>
            <a:r>
              <a:rPr lang="en-IN" sz="2600" dirty="0" smtClean="0"/>
              <a:t>The JIT compiler translates the Java </a:t>
            </a:r>
            <a:r>
              <a:rPr lang="en-IN" sz="2600" dirty="0" err="1" smtClean="0"/>
              <a:t>bytecode</a:t>
            </a:r>
            <a:r>
              <a:rPr lang="en-IN" sz="2600" dirty="0" smtClean="0"/>
              <a:t> into native processor instructions at run-time and caches the native code in memory during execution.</a:t>
            </a:r>
            <a:endParaRPr lang="en-US" sz="2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152400"/>
            <a:ext cx="8531352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 JVM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9352" y="1600200"/>
            <a:ext cx="8766048" cy="5029200"/>
          </a:xfrm>
        </p:spPr>
        <p:txBody>
          <a:bodyPr>
            <a:noAutofit/>
          </a:bodyPr>
          <a:lstStyle/>
          <a:p>
            <a:pPr marL="514350" lvl="0" indent="-514350" algn="just">
              <a:buFont typeface="Wingdings" pitchFamily="2" charset="2"/>
              <a:buChar char="§"/>
            </a:pPr>
            <a:r>
              <a:rPr lang="en-IN" sz="2600" dirty="0" smtClean="0"/>
              <a:t>The use of </a:t>
            </a:r>
            <a:r>
              <a:rPr lang="en-IN" sz="2600" dirty="0" err="1" smtClean="0"/>
              <a:t>bytecode</a:t>
            </a:r>
            <a:r>
              <a:rPr lang="en-IN" sz="2600" dirty="0" smtClean="0"/>
              <a:t> as an intermediate language permits Java programs to run on any platform that has a virtual machine available. </a:t>
            </a:r>
          </a:p>
          <a:p>
            <a:pPr marL="514350" indent="-514350" algn="just">
              <a:buFont typeface="Wingdings" pitchFamily="2" charset="2"/>
              <a:buChar char="§"/>
            </a:pPr>
            <a:r>
              <a:rPr lang="en-IN" sz="2800" dirty="0" smtClean="0"/>
              <a:t>Although Java programs are platform independent, the code of the Java Virtual Machines (JVM) that execute these programs is not.  </a:t>
            </a:r>
          </a:p>
          <a:p>
            <a:pPr marL="514350" indent="-514350" algn="just">
              <a:buFont typeface="Wingdings" pitchFamily="2" charset="2"/>
              <a:buChar char="§"/>
            </a:pPr>
            <a:r>
              <a:rPr lang="en-IN" sz="2800" dirty="0" smtClean="0"/>
              <a:t>Every supported operating platform has its own JVM. </a:t>
            </a:r>
            <a:endParaRPr lang="en-US" sz="2800" dirty="0" smtClean="0"/>
          </a:p>
          <a:p>
            <a:pPr marL="514350" lvl="0" indent="-514350" algn="just">
              <a:buFont typeface="Wingdings" pitchFamily="2" charset="2"/>
              <a:buChar char="§"/>
            </a:pPr>
            <a:endParaRPr lang="en-IN" sz="2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152400"/>
            <a:ext cx="8531352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 JVM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Interpreter</a:t>
            </a:r>
          </a:p>
          <a:p>
            <a:r>
              <a:rPr lang="en-US" dirty="0" smtClean="0"/>
              <a:t>The Java Language Environment</a:t>
            </a:r>
          </a:p>
          <a:p>
            <a:r>
              <a:rPr lang="en-US" dirty="0" smtClean="0"/>
              <a:t>Java Virtual Machine </a:t>
            </a:r>
          </a:p>
          <a:p>
            <a:r>
              <a:rPr lang="en-US" dirty="0" smtClean="0"/>
              <a:t>Debugging Procedures</a:t>
            </a:r>
          </a:p>
          <a:p>
            <a:r>
              <a:rPr lang="en-US" dirty="0" smtClean="0"/>
              <a:t>Classification of Debuggers</a:t>
            </a:r>
          </a:p>
          <a:p>
            <a:r>
              <a:rPr lang="en-US" dirty="0" smtClean="0"/>
              <a:t>Dynamic/Interactive Debugger 	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33400" y="152400"/>
            <a:ext cx="8531352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 JVM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JVM IP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99" y="2209800"/>
            <a:ext cx="8305801" cy="32822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200400"/>
            <a:ext cx="8153400" cy="1143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6000" b="1" dirty="0" smtClean="0"/>
              <a:t>Debugging Procedures</a:t>
            </a:r>
            <a:endParaRPr lang="en-US" sz="6000" dirty="0" smtClean="0"/>
          </a:p>
          <a:p>
            <a:pPr algn="ctr">
              <a:buNone/>
            </a:pPr>
            <a:endParaRPr lang="en-US" sz="60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153400" cy="5029200"/>
          </a:xfrm>
        </p:spPr>
        <p:txBody>
          <a:bodyPr>
            <a:normAutofit/>
          </a:bodyPr>
          <a:lstStyle/>
          <a:p>
            <a:pPr lvl="0" algn="just"/>
            <a:r>
              <a:rPr lang="en-IN" sz="2600" dirty="0" smtClean="0"/>
              <a:t>Whenever there is a </a:t>
            </a:r>
            <a:r>
              <a:rPr lang="en-IN" sz="2600" dirty="0" smtClean="0">
                <a:solidFill>
                  <a:srgbClr val="FF0000"/>
                </a:solidFill>
              </a:rPr>
              <a:t>gap</a:t>
            </a:r>
            <a:r>
              <a:rPr lang="en-IN" sz="2600" dirty="0" smtClean="0"/>
              <a:t> between an </a:t>
            </a:r>
            <a:r>
              <a:rPr lang="en-IN" sz="2600" u="sng" dirty="0" smtClean="0"/>
              <a:t>expected output </a:t>
            </a:r>
            <a:r>
              <a:rPr lang="en-IN" sz="2600" dirty="0" smtClean="0"/>
              <a:t>and an </a:t>
            </a:r>
            <a:r>
              <a:rPr lang="en-IN" sz="2600" u="sng" dirty="0" smtClean="0"/>
              <a:t>actual output</a:t>
            </a:r>
            <a:r>
              <a:rPr lang="en-IN" sz="2600" dirty="0" smtClean="0"/>
              <a:t> of a program, the program needs to be debugged.</a:t>
            </a:r>
          </a:p>
          <a:p>
            <a:pPr lvl="0" algn="just"/>
            <a:r>
              <a:rPr lang="en-IN" sz="2600" dirty="0" smtClean="0"/>
              <a:t>“An error in a program is called bug, and debugging means finding and removing the errors present in the program”.</a:t>
            </a:r>
          </a:p>
          <a:p>
            <a:pPr lvl="0" algn="just"/>
            <a:r>
              <a:rPr lang="en-IN" sz="2600" dirty="0" smtClean="0"/>
              <a:t>Debugging involves executing the program in a controlled fashion.</a:t>
            </a:r>
          </a:p>
          <a:p>
            <a:pPr algn="just"/>
            <a:r>
              <a:rPr lang="en-IN" sz="2600" dirty="0" smtClean="0"/>
              <a:t>During debugging, the execution of a program can be monitored at every step</a:t>
            </a:r>
            <a:endParaRPr lang="en-US" sz="2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152400"/>
            <a:ext cx="8531352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IN" sz="4400" b="1" dirty="0" smtClean="0">
                <a:solidFill>
                  <a:schemeClr val="bg2">
                    <a:lumMod val="50000"/>
                  </a:schemeClr>
                </a:solidFill>
              </a:rPr>
              <a:t>Debugging Procedures</a:t>
            </a:r>
            <a:endParaRPr lang="en-US" sz="4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763000" cy="5029200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IN" sz="2600" dirty="0" smtClean="0"/>
              <a:t>In the debug mode, activities such as </a:t>
            </a:r>
            <a:r>
              <a:rPr lang="en-IN" sz="2600" b="1" dirty="0" smtClean="0">
                <a:solidFill>
                  <a:srgbClr val="0070C0"/>
                </a:solidFill>
              </a:rPr>
              <a:t>starting the execution </a:t>
            </a:r>
            <a:r>
              <a:rPr lang="en-IN" sz="2600" dirty="0" smtClean="0"/>
              <a:t>and </a:t>
            </a:r>
            <a:r>
              <a:rPr lang="en-IN" sz="2600" b="1" dirty="0" smtClean="0">
                <a:solidFill>
                  <a:srgbClr val="0070C0"/>
                </a:solidFill>
              </a:rPr>
              <a:t>stopping the execution </a:t>
            </a:r>
            <a:r>
              <a:rPr lang="en-IN" sz="2600" dirty="0" smtClean="0"/>
              <a:t>are in the hands of the debugger.</a:t>
            </a:r>
          </a:p>
          <a:p>
            <a:pPr lvl="0" algn="just">
              <a:lnSpc>
                <a:spcPct val="150000"/>
              </a:lnSpc>
            </a:pPr>
            <a:r>
              <a:rPr lang="en-IN" sz="2600" dirty="0" smtClean="0"/>
              <a:t>The debugger provides the facility to execute a program up to the specified instruction by inserting a </a:t>
            </a:r>
            <a:r>
              <a:rPr lang="en-IN" sz="2600" b="1" dirty="0" smtClean="0">
                <a:solidFill>
                  <a:srgbClr val="FF0000"/>
                </a:solidFill>
              </a:rPr>
              <a:t>breakpoint</a:t>
            </a:r>
            <a:r>
              <a:rPr lang="en-IN" sz="2600" dirty="0" smtClean="0"/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IN" sz="2600" dirty="0" smtClean="0"/>
              <a:t>It gives a chance to </a:t>
            </a:r>
            <a:r>
              <a:rPr lang="en-IN" sz="2600" b="1" dirty="0" smtClean="0">
                <a:solidFill>
                  <a:srgbClr val="0070C0"/>
                </a:solidFill>
              </a:rPr>
              <a:t>examine the values </a:t>
            </a:r>
            <a:r>
              <a:rPr lang="en-IN" sz="2600" dirty="0" smtClean="0"/>
              <a:t>assigned to the variables present in the program at any instant and, if required, offers an opportunity to update the program.</a:t>
            </a:r>
            <a:endParaRPr lang="en-IN" sz="2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152400"/>
            <a:ext cx="8531352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IN" sz="4400" b="1" dirty="0" smtClean="0">
                <a:solidFill>
                  <a:schemeClr val="bg2">
                    <a:lumMod val="50000"/>
                  </a:schemeClr>
                </a:solidFill>
              </a:rPr>
              <a:t>Debugging Procedures</a:t>
            </a:r>
            <a:endParaRPr lang="en-US" sz="4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153400" cy="3810000"/>
          </a:xfrm>
        </p:spPr>
        <p:txBody>
          <a:bodyPr>
            <a:normAutofit/>
          </a:bodyPr>
          <a:lstStyle/>
          <a:p>
            <a:pPr lvl="0">
              <a:lnSpc>
                <a:spcPct val="200000"/>
              </a:lnSpc>
              <a:buNone/>
            </a:pPr>
            <a:r>
              <a:rPr lang="en-IN" sz="2800" dirty="0" smtClean="0"/>
              <a:t>Types of debugging procedures:</a:t>
            </a:r>
          </a:p>
          <a:p>
            <a:pPr lvl="0">
              <a:lnSpc>
                <a:spcPct val="200000"/>
              </a:lnSpc>
            </a:pPr>
            <a:r>
              <a:rPr lang="en-IN" sz="2800" b="1" i="1" dirty="0" smtClean="0"/>
              <a:t>Debug Monitors</a:t>
            </a:r>
          </a:p>
          <a:p>
            <a:pPr lvl="0">
              <a:lnSpc>
                <a:spcPct val="200000"/>
              </a:lnSpc>
            </a:pPr>
            <a:r>
              <a:rPr lang="en-IN" sz="2800" b="1" i="1" dirty="0" smtClean="0"/>
              <a:t>Assertions</a:t>
            </a:r>
            <a:endParaRPr lang="en-IN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152400"/>
            <a:ext cx="8531352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IN" sz="4400" b="1" dirty="0" smtClean="0">
                <a:solidFill>
                  <a:schemeClr val="bg2">
                    <a:lumMod val="50000"/>
                  </a:schemeClr>
                </a:solidFill>
              </a:rPr>
              <a:t>Debugging Procedures</a:t>
            </a:r>
            <a:endParaRPr lang="en-US" sz="4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534400" cy="5029200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en-IN" sz="2600" b="1" i="1" dirty="0" smtClean="0"/>
              <a:t>Debug Monitors:</a:t>
            </a:r>
            <a:endParaRPr lang="en-IN" sz="2600" dirty="0" smtClean="0"/>
          </a:p>
          <a:p>
            <a:pPr algn="just"/>
            <a:r>
              <a:rPr lang="en-IN" sz="2600" dirty="0" smtClean="0"/>
              <a:t>A debug monitor is a program that </a:t>
            </a:r>
            <a:r>
              <a:rPr lang="en-IN" sz="2600" u="sng" dirty="0" smtClean="0"/>
              <a:t>monitors the execution</a:t>
            </a:r>
            <a:r>
              <a:rPr lang="en-IN" sz="2600" dirty="0" smtClean="0"/>
              <a:t> of a program and reports the state of a program during its execution. </a:t>
            </a:r>
          </a:p>
          <a:p>
            <a:pPr algn="just"/>
            <a:r>
              <a:rPr lang="en-IN" sz="2600" dirty="0" smtClean="0"/>
              <a:t>It may interfere in the execution process, depending upon the actions carried out by a debugger (person). </a:t>
            </a:r>
          </a:p>
          <a:p>
            <a:pPr algn="just"/>
            <a:r>
              <a:rPr lang="en-IN" sz="2600" dirty="0" smtClean="0"/>
              <a:t>In order to initiate the process of debugging, a programmer must compile the program with the debug option first. </a:t>
            </a:r>
          </a:p>
          <a:p>
            <a:pPr algn="just"/>
            <a:r>
              <a:rPr lang="en-IN" sz="2600" dirty="0" smtClean="0"/>
              <a:t>This option, along with other information, generates a table that stores the information about the variables used in a program and their addresses.</a:t>
            </a:r>
            <a:endParaRPr lang="en-IN" sz="2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152400"/>
            <a:ext cx="8531352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IN" sz="4400" b="1" dirty="0" smtClean="0">
                <a:solidFill>
                  <a:schemeClr val="bg2">
                    <a:lumMod val="50000"/>
                  </a:schemeClr>
                </a:solidFill>
              </a:rPr>
              <a:t>Debugging Procedures</a:t>
            </a:r>
            <a:endParaRPr lang="en-US" sz="4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534400" cy="5029200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en-IN" sz="2600" b="1" i="1" dirty="0" smtClean="0"/>
              <a:t>Assertions:</a:t>
            </a:r>
            <a:endParaRPr lang="en-IN" sz="2600" dirty="0" smtClean="0"/>
          </a:p>
          <a:p>
            <a:pPr algn="just"/>
            <a:r>
              <a:rPr lang="en-IN" sz="2600" i="1" dirty="0" smtClean="0"/>
              <a:t>Assertions</a:t>
            </a:r>
            <a:r>
              <a:rPr lang="en-IN" sz="2600" dirty="0" smtClean="0"/>
              <a:t> provide a useful debugging tool that allows you to have an assumption within your code and have this assumption checked automatically at run-time. </a:t>
            </a:r>
          </a:p>
          <a:p>
            <a:pPr algn="just"/>
            <a:r>
              <a:rPr lang="en-IN" sz="2600" dirty="0" smtClean="0"/>
              <a:t>Every assertion includes a </a:t>
            </a:r>
            <a:r>
              <a:rPr lang="en-IN" sz="2600" i="1" dirty="0" smtClean="0"/>
              <a:t>predicate</a:t>
            </a:r>
            <a:r>
              <a:rPr lang="en-IN" sz="2600" dirty="0" smtClean="0"/>
              <a:t>, or Boolean condition, that you expect will always evaluate as true. </a:t>
            </a:r>
          </a:p>
          <a:p>
            <a:pPr algn="just"/>
            <a:r>
              <a:rPr lang="en-IN" sz="2600" dirty="0" smtClean="0"/>
              <a:t>If the condition returns false, this means that the assumption is incorrect, possibly indicating that there is a bug in the code. </a:t>
            </a:r>
          </a:p>
          <a:p>
            <a:pPr algn="just"/>
            <a:r>
              <a:rPr lang="en-IN" sz="2600" dirty="0" smtClean="0"/>
              <a:t>Rather than allowing the execution of the program to continue, the assertion is triggered and the code is paused to allow you to determine the cause of the problem.</a:t>
            </a:r>
            <a:endParaRPr lang="en-IN" sz="2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152400"/>
            <a:ext cx="8531352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IN" sz="4400" b="1" dirty="0" smtClean="0">
                <a:solidFill>
                  <a:schemeClr val="bg2">
                    <a:lumMod val="50000"/>
                  </a:schemeClr>
                </a:solidFill>
              </a:rPr>
              <a:t>Debugging Procedures</a:t>
            </a:r>
            <a:endParaRPr lang="en-US" sz="4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200400"/>
            <a:ext cx="8153400" cy="1143000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IN" sz="6000" b="1" dirty="0" smtClean="0"/>
              <a:t>Classification of Debuggers</a:t>
            </a:r>
            <a:endParaRPr lang="en-US" sz="6000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8153400" cy="4648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sz="3000" b="1" dirty="0" smtClean="0"/>
              <a:t>Classification of Debuggers</a:t>
            </a:r>
          </a:p>
          <a:p>
            <a:pPr marL="514350" indent="-514350" algn="just">
              <a:lnSpc>
                <a:spcPct val="150000"/>
              </a:lnSpc>
              <a:buAutoNum type="arabicParenR"/>
            </a:pPr>
            <a:r>
              <a:rPr lang="en-IN" sz="3000" b="1" dirty="0" smtClean="0">
                <a:solidFill>
                  <a:srgbClr val="0070C0"/>
                </a:solidFill>
              </a:rPr>
              <a:t>Static debugging</a:t>
            </a:r>
          </a:p>
          <a:p>
            <a:pPr marL="514350" indent="-514350" algn="just">
              <a:lnSpc>
                <a:spcPct val="150000"/>
              </a:lnSpc>
              <a:buAutoNum type="arabicParenR"/>
            </a:pPr>
            <a:r>
              <a:rPr lang="en-IN" sz="3000" b="1" dirty="0" smtClean="0">
                <a:solidFill>
                  <a:srgbClr val="0070C0"/>
                </a:solidFill>
              </a:rPr>
              <a:t>Dynamic Debugging</a:t>
            </a:r>
            <a:endParaRPr lang="en-US" sz="3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153400" cy="5029200"/>
          </a:xfrm>
        </p:spPr>
        <p:txBody>
          <a:bodyPr>
            <a:noAutofit/>
          </a:bodyPr>
          <a:lstStyle/>
          <a:p>
            <a:pPr algn="just"/>
            <a:r>
              <a:rPr lang="en-IN" sz="2600" dirty="0" smtClean="0"/>
              <a:t>Static debugging focuses on semantic analysis.</a:t>
            </a:r>
          </a:p>
          <a:p>
            <a:pPr lvl="0" algn="just"/>
            <a:r>
              <a:rPr lang="en-IN" sz="2600" dirty="0" smtClean="0"/>
              <a:t>In a certain program, suppose there are two variables: </a:t>
            </a:r>
            <a:r>
              <a:rPr lang="en-IN" sz="2600" dirty="0" smtClean="0">
                <a:solidFill>
                  <a:srgbClr val="0070C0"/>
                </a:solidFill>
              </a:rPr>
              <a:t>var1</a:t>
            </a:r>
            <a:r>
              <a:rPr lang="en-IN" sz="2600" dirty="0" smtClean="0"/>
              <a:t> and </a:t>
            </a:r>
            <a:r>
              <a:rPr lang="en-IN" sz="2600" dirty="0" smtClean="0">
                <a:solidFill>
                  <a:srgbClr val="0070C0"/>
                </a:solidFill>
              </a:rPr>
              <a:t>var2</a:t>
            </a:r>
            <a:r>
              <a:rPr lang="en-IN" sz="2600" dirty="0" smtClean="0"/>
              <a:t>. </a:t>
            </a:r>
          </a:p>
          <a:p>
            <a:pPr lvl="0" algn="just"/>
            <a:r>
              <a:rPr lang="en-IN" sz="2600" dirty="0" smtClean="0"/>
              <a:t>The type of var1 is an integer, and the type of var2 is a float.</a:t>
            </a:r>
          </a:p>
          <a:p>
            <a:pPr lvl="0" algn="just"/>
            <a:r>
              <a:rPr lang="en-IN" sz="2600" dirty="0" smtClean="0"/>
              <a:t>Now, the program assigns the value of var2 to var1; then, there is a possibility that it may not get correctly assigned to the variable due to truncation.</a:t>
            </a:r>
          </a:p>
          <a:p>
            <a:pPr lvl="0" algn="just"/>
            <a:r>
              <a:rPr lang="en-IN" sz="2600" dirty="0" smtClean="0"/>
              <a:t>This type of analysis falls under static debugging.</a:t>
            </a:r>
            <a:endParaRPr lang="en-US" sz="2600" dirty="0" smtClean="0"/>
          </a:p>
          <a:p>
            <a:pPr lvl="0" algn="just"/>
            <a:r>
              <a:rPr lang="en-IN" sz="2600" dirty="0" smtClean="0"/>
              <a:t>Static debugging detects errors before the actual execution.</a:t>
            </a:r>
            <a:endParaRPr lang="en-US" sz="2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152400"/>
            <a:ext cx="8531352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IN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Static Debugging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200400"/>
            <a:ext cx="8153400" cy="1143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000" b="1" dirty="0" smtClean="0"/>
              <a:t>Interpreter</a:t>
            </a:r>
            <a:endParaRPr lang="en-US" sz="6000" dirty="0" smtClean="0"/>
          </a:p>
          <a:p>
            <a:pPr algn="ctr">
              <a:buNone/>
            </a:pPr>
            <a:endParaRPr lang="en-US" sz="60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20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3200" b="1" dirty="0" smtClean="0"/>
              <a:t>Static Debugging</a:t>
            </a:r>
            <a:r>
              <a:rPr lang="en-IN" sz="3200" dirty="0" smtClean="0"/>
              <a:t> </a:t>
            </a:r>
            <a:endParaRPr lang="en-US" sz="3200" dirty="0" smtClean="0"/>
          </a:p>
          <a:p>
            <a:pPr lvl="0"/>
            <a:r>
              <a:rPr lang="en-IN" sz="2800" dirty="0" smtClean="0"/>
              <a:t>Static</a:t>
            </a:r>
            <a:r>
              <a:rPr lang="en-IN" sz="2400" dirty="0" smtClean="0"/>
              <a:t>  </a:t>
            </a:r>
            <a:r>
              <a:rPr lang="en-IN" sz="2800" dirty="0" smtClean="0"/>
              <a:t>code analysis may include detection of the following situations:</a:t>
            </a:r>
            <a:endParaRPr lang="en-US" sz="2800" dirty="0" smtClean="0"/>
          </a:p>
          <a:p>
            <a:pPr marL="822960" lvl="1" indent="-457200">
              <a:buFont typeface="+mj-lt"/>
              <a:buAutoNum type="arabicParenR"/>
            </a:pPr>
            <a:r>
              <a:rPr lang="en-IN" dirty="0" smtClean="0"/>
              <a:t>Dereferencing of variable before assigning a value to it </a:t>
            </a:r>
          </a:p>
          <a:p>
            <a:pPr marL="822960" lvl="1" indent="-457200">
              <a:buFont typeface="+mj-lt"/>
              <a:buAutoNum type="arabicParenR"/>
            </a:pPr>
            <a:r>
              <a:rPr lang="en-IN" dirty="0" smtClean="0"/>
              <a:t>Truncation of value due to wrong assignment</a:t>
            </a:r>
            <a:endParaRPr lang="en-US" dirty="0" smtClean="0"/>
          </a:p>
          <a:p>
            <a:pPr marL="822960" lvl="1" indent="-457200">
              <a:buFont typeface="+mj-lt"/>
              <a:buAutoNum type="arabicParenR"/>
            </a:pPr>
            <a:r>
              <a:rPr lang="en-IN" dirty="0" err="1" smtClean="0"/>
              <a:t>Redeclaration</a:t>
            </a:r>
            <a:r>
              <a:rPr lang="en-IN" dirty="0" smtClean="0"/>
              <a:t> of variables </a:t>
            </a:r>
            <a:endParaRPr lang="en-US" dirty="0" smtClean="0"/>
          </a:p>
          <a:p>
            <a:pPr marL="822960" lvl="1" indent="-457200">
              <a:buFont typeface="+mj-lt"/>
              <a:buAutoNum type="arabicParenR"/>
            </a:pPr>
            <a:r>
              <a:rPr lang="en-IN" dirty="0" smtClean="0"/>
              <a:t>Presence of unreachable code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152400"/>
            <a:ext cx="8531352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IN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Static Debugging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153400" cy="5029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400" dirty="0" smtClean="0"/>
              <a:t> 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IN" sz="2400" dirty="0" smtClean="0"/>
              <a:t>Dynamic Debugger is also known as Interactive Debugger.</a:t>
            </a:r>
            <a:endParaRPr lang="en-IN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400" dirty="0" smtClean="0"/>
              <a:t>Dynamic analysis is carried out during program execution. 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An interactive debugging system provides programmers with facilities that help in </a:t>
            </a:r>
            <a:r>
              <a:rPr lang="en-IN" sz="2400" u="sng" dirty="0" smtClean="0"/>
              <a:t>testing and debugging</a:t>
            </a:r>
            <a:r>
              <a:rPr lang="en-IN" sz="2400" dirty="0" smtClean="0"/>
              <a:t> programs interactively.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152400"/>
            <a:ext cx="8531352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buNone/>
            </a:pPr>
            <a:r>
              <a:rPr lang="en-IN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Dynamic Debugger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1534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600" dirty="0" smtClean="0"/>
              <a:t> A dynamic debugging system should provide the following facilities:</a:t>
            </a:r>
            <a:endParaRPr lang="en-US" sz="2600" dirty="0" smtClean="0"/>
          </a:p>
          <a:p>
            <a:pPr>
              <a:buNone/>
            </a:pPr>
            <a:r>
              <a:rPr lang="en-IN" sz="2600" dirty="0" smtClean="0"/>
              <a:t> </a:t>
            </a:r>
            <a:endParaRPr lang="en-US" sz="2600" dirty="0" smtClean="0"/>
          </a:p>
          <a:p>
            <a:pPr marL="457200" lvl="0" indent="-457200">
              <a:buFont typeface="+mj-lt"/>
              <a:buAutoNum type="arabicParenR"/>
            </a:pPr>
            <a:r>
              <a:rPr lang="en-IN" sz="2600" dirty="0" smtClean="0"/>
              <a:t>Execution sequencing</a:t>
            </a:r>
            <a:endParaRPr lang="en-US" sz="2600" dirty="0" smtClean="0"/>
          </a:p>
          <a:p>
            <a:pPr marL="457200" indent="-457200">
              <a:buFont typeface="+mj-lt"/>
              <a:buAutoNum type="arabicParenR"/>
            </a:pPr>
            <a:r>
              <a:rPr lang="en-IN" sz="2600" dirty="0" smtClean="0"/>
              <a:t>Breakpoints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600" dirty="0" smtClean="0"/>
              <a:t>Conditional expressions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600" dirty="0" smtClean="0"/>
              <a:t>Tracing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600" dirty="0" err="1" smtClean="0"/>
              <a:t>Traceback</a:t>
            </a:r>
            <a:endParaRPr lang="en-IN" sz="2600" dirty="0" smtClean="0"/>
          </a:p>
          <a:p>
            <a:pPr marL="457200" indent="-457200">
              <a:buFont typeface="+mj-lt"/>
              <a:buAutoNum type="arabicParenR"/>
            </a:pPr>
            <a:r>
              <a:rPr lang="en-IN" sz="2600" dirty="0" smtClean="0"/>
              <a:t>Program-display capabilities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152400"/>
            <a:ext cx="8531352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buNone/>
            </a:pPr>
            <a:r>
              <a:rPr lang="en-IN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Dynamic Debugger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1534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dirty="0" smtClean="0"/>
              <a:t> </a:t>
            </a:r>
            <a:endParaRPr lang="en-US" sz="2400" dirty="0" smtClean="0"/>
          </a:p>
          <a:p>
            <a:pPr lvl="0"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1) Execution sequencing</a:t>
            </a:r>
          </a:p>
          <a:p>
            <a:r>
              <a:rPr lang="en-IN" sz="2400" dirty="0" smtClean="0"/>
              <a:t>It is nothing but observation and control of the flow of program execution. </a:t>
            </a:r>
          </a:p>
          <a:p>
            <a:r>
              <a:rPr lang="en-IN" sz="2400" dirty="0" smtClean="0"/>
              <a:t>For example, the program may be halted after a fixed number of instructions are executed.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2) Breakpoints</a:t>
            </a:r>
            <a:endParaRPr lang="en-IN" sz="2400" dirty="0" smtClean="0">
              <a:solidFill>
                <a:srgbClr val="0070C0"/>
              </a:solidFill>
            </a:endParaRPr>
          </a:p>
          <a:p>
            <a:r>
              <a:rPr lang="en-IN" sz="2400" dirty="0" smtClean="0"/>
              <a:t>Breakpoints specify the position within a program till which the program gets executed without disturbance. </a:t>
            </a:r>
          </a:p>
          <a:p>
            <a:r>
              <a:rPr lang="en-IN" sz="2400" dirty="0" smtClean="0"/>
              <a:t>Once the control reaches such a position, it allows the user to verify the contents of variables declared in the program.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152400"/>
            <a:ext cx="8531352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buNone/>
            </a:pPr>
            <a:r>
              <a:rPr lang="en-IN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Dynamic Debugger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153400" cy="5029200"/>
          </a:xfrm>
        </p:spPr>
        <p:txBody>
          <a:bodyPr>
            <a:noAutofit/>
          </a:bodyPr>
          <a:lstStyle/>
          <a:p>
            <a:pPr lvl="0">
              <a:buNone/>
            </a:pPr>
            <a:endParaRPr lang="en-IN" sz="2400" b="1" dirty="0" smtClean="0"/>
          </a:p>
          <a:p>
            <a:pPr lvl="0"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3) Conditional expressions</a:t>
            </a:r>
            <a:r>
              <a:rPr lang="en-IN" sz="24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IN" sz="2400" dirty="0" smtClean="0"/>
              <a:t>A debugger can include statements in a program to ensure that certain conditions are reached in the program. </a:t>
            </a:r>
          </a:p>
          <a:p>
            <a:r>
              <a:rPr lang="en-IN" sz="2400" dirty="0" smtClean="0"/>
              <a:t>These statements, known as assertions, can be used to check whether some pre-condition or post-condition has been met in the program during execution.</a:t>
            </a:r>
            <a:endParaRPr lang="en-US" sz="24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152400"/>
            <a:ext cx="8531352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buNone/>
            </a:pPr>
            <a:r>
              <a:rPr lang="en-IN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Dynamic Debugger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153400" cy="5029200"/>
          </a:xfrm>
        </p:spPr>
        <p:txBody>
          <a:bodyPr>
            <a:noAutofit/>
          </a:bodyPr>
          <a:lstStyle/>
          <a:p>
            <a:pPr lvl="0" algn="just">
              <a:buNone/>
            </a:pPr>
            <a:endParaRPr lang="en-IN" sz="2400" b="1" dirty="0" smtClean="0"/>
          </a:p>
          <a:p>
            <a:pPr lvl="0" algn="just"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4) Tracing</a:t>
            </a:r>
          </a:p>
          <a:p>
            <a:pPr algn="just"/>
            <a:r>
              <a:rPr lang="en-IN" sz="2400" dirty="0" smtClean="0"/>
              <a:t>Tracing monitors step by step the execution of all executable statements present in a program. </a:t>
            </a:r>
          </a:p>
          <a:p>
            <a:pPr algn="just"/>
            <a:r>
              <a:rPr lang="en-IN" sz="2400" dirty="0" smtClean="0"/>
              <a:t>The other name for this process is "</a:t>
            </a:r>
            <a:r>
              <a:rPr lang="en-IN" sz="2400" dirty="0" smtClean="0">
                <a:solidFill>
                  <a:srgbClr val="C00000"/>
                </a:solidFill>
              </a:rPr>
              <a:t>step into</a:t>
            </a:r>
            <a:r>
              <a:rPr lang="en-IN" sz="2400" dirty="0" smtClean="0"/>
              <a:t>". </a:t>
            </a:r>
          </a:p>
          <a:p>
            <a:pPr algn="just"/>
            <a:r>
              <a:rPr lang="en-IN" sz="2400" dirty="0" smtClean="0"/>
              <a:t>Another possible variation is "</a:t>
            </a:r>
            <a:r>
              <a:rPr lang="en-IN" sz="2400" dirty="0" smtClean="0">
                <a:solidFill>
                  <a:srgbClr val="C00000"/>
                </a:solidFill>
              </a:rPr>
              <a:t>step over</a:t>
            </a:r>
            <a:r>
              <a:rPr lang="en-IN" sz="2400" dirty="0" smtClean="0"/>
              <a:t>" debugging that can be executed at the level of procedure or function. </a:t>
            </a:r>
          </a:p>
          <a:p>
            <a:pPr algn="just"/>
            <a:r>
              <a:rPr lang="en-IN" sz="2400" dirty="0" smtClean="0"/>
              <a:t>This can be implemented by adding a breakpoint at the last executable statement in a program.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152400"/>
            <a:ext cx="8531352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buNone/>
            </a:pPr>
            <a:r>
              <a:rPr lang="en-IN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Dynamic Debugger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153400" cy="5029200"/>
          </a:xfrm>
        </p:spPr>
        <p:txBody>
          <a:bodyPr>
            <a:noAutofit/>
          </a:bodyPr>
          <a:lstStyle/>
          <a:p>
            <a:pPr lvl="0" algn="just">
              <a:buNone/>
            </a:pPr>
            <a:endParaRPr lang="en-IN" sz="2400" b="1" dirty="0" smtClean="0"/>
          </a:p>
          <a:p>
            <a:pPr lvl="0" algn="just"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5) </a:t>
            </a:r>
            <a:r>
              <a:rPr lang="en-IN" sz="2400" b="1" dirty="0" err="1" smtClean="0">
                <a:solidFill>
                  <a:srgbClr val="0070C0"/>
                </a:solidFill>
              </a:rPr>
              <a:t>Traceback</a:t>
            </a:r>
            <a:endParaRPr lang="en-IN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IN" sz="2400" dirty="0" smtClean="0"/>
              <a:t>This gives a user the chance to trace back over the functions, and the trace back utility uses stack data structure. </a:t>
            </a:r>
          </a:p>
          <a:p>
            <a:pPr algn="just"/>
            <a:r>
              <a:rPr lang="en-IN" sz="2400" dirty="0" err="1" smtClean="0"/>
              <a:t>Traceback</a:t>
            </a:r>
            <a:r>
              <a:rPr lang="en-IN" sz="2400" dirty="0" smtClean="0"/>
              <a:t> utility should show the path by which the current statement in the program was reached.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6) </a:t>
            </a:r>
            <a:r>
              <a:rPr lang="en-IN" sz="2400" b="1" dirty="0" smtClean="0">
                <a:solidFill>
                  <a:srgbClr val="0070C0"/>
                </a:solidFill>
              </a:rPr>
              <a:t>Program-display capabilities</a:t>
            </a:r>
            <a:endParaRPr lang="en-IN" sz="2400" dirty="0" smtClean="0">
              <a:solidFill>
                <a:srgbClr val="0070C0"/>
              </a:solidFill>
            </a:endParaRPr>
          </a:p>
          <a:p>
            <a:pPr algn="just"/>
            <a:r>
              <a:rPr lang="en-IN" sz="2400" dirty="0" smtClean="0"/>
              <a:t>While debugging is in progress, the program being debugged must be made visible on the screen </a:t>
            </a:r>
            <a:r>
              <a:rPr lang="en-IN" sz="2400" u="sng" dirty="0" smtClean="0"/>
              <a:t>along with the line numbers</a:t>
            </a:r>
            <a:r>
              <a:rPr lang="en-IN" sz="2400" dirty="0" smtClean="0"/>
              <a:t>.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152400"/>
            <a:ext cx="8531352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buNone/>
            </a:pPr>
            <a:r>
              <a:rPr lang="en-IN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Dynamic Debugger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 – 8 Important 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50863" lvl="3" indent="-457200">
              <a:buFont typeface="+mj-lt"/>
              <a:buAutoNum type="arabicParenR"/>
            </a:pPr>
            <a:r>
              <a:rPr lang="en-IN" sz="2600" dirty="0" smtClean="0"/>
              <a:t>What is interpreter? Explain benefits of interpreter.</a:t>
            </a:r>
          </a:p>
          <a:p>
            <a:pPr marL="550863" lvl="3" indent="-457200">
              <a:buFont typeface="+mj-lt"/>
              <a:buAutoNum type="arabicParenR"/>
            </a:pPr>
            <a:r>
              <a:rPr lang="en-IN" sz="2600" dirty="0" smtClean="0"/>
              <a:t>Compare interpreter and compiler.</a:t>
            </a:r>
          </a:p>
          <a:p>
            <a:pPr marL="550863" lvl="3" indent="-457200">
              <a:buFont typeface="+mj-lt"/>
              <a:buAutoNum type="arabicParenR"/>
            </a:pPr>
            <a:r>
              <a:rPr lang="en-IN" sz="2600" dirty="0" smtClean="0"/>
              <a:t>What is pure and impure interpreter?</a:t>
            </a:r>
            <a:endParaRPr lang="en-US" sz="2600" dirty="0" smtClean="0"/>
          </a:p>
          <a:p>
            <a:pPr marL="550863" lvl="3" indent="-457200">
              <a:buFont typeface="+mj-lt"/>
              <a:buAutoNum type="arabicParenR"/>
            </a:pPr>
            <a:r>
              <a:rPr lang="en-US" sz="2600" dirty="0" smtClean="0"/>
              <a:t>Explain The Java Language Environment.</a:t>
            </a:r>
          </a:p>
          <a:p>
            <a:pPr marL="550863" lvl="3" indent="-457200">
              <a:buFont typeface="+mj-lt"/>
              <a:buAutoNum type="arabicParenR"/>
            </a:pPr>
            <a:r>
              <a:rPr lang="en-US" sz="2600" dirty="0" smtClean="0"/>
              <a:t>Explain JVM.</a:t>
            </a:r>
          </a:p>
          <a:p>
            <a:pPr marL="550863" lvl="3" indent="-457200">
              <a:buFont typeface="+mj-lt"/>
              <a:buAutoNum type="arabicParenR"/>
            </a:pPr>
            <a:r>
              <a:rPr lang="en-US" sz="2600" dirty="0" smtClean="0"/>
              <a:t>Explain </a:t>
            </a:r>
            <a:r>
              <a:rPr lang="en-IN" sz="2600" dirty="0" smtClean="0"/>
              <a:t>Classification of Debuggers.</a:t>
            </a:r>
            <a:endParaRPr lang="en-US" sz="2600" dirty="0" smtClean="0"/>
          </a:p>
          <a:p>
            <a:pPr marL="550863" lvl="3" indent="-457200">
              <a:buFont typeface="+mj-lt"/>
              <a:buAutoNum type="arabicParenR"/>
            </a:pPr>
            <a:endParaRPr lang="en-US" sz="2600" dirty="0" smtClean="0"/>
          </a:p>
          <a:p>
            <a:pPr marL="550863" lvl="3" indent="-457200">
              <a:buFont typeface="+mj-lt"/>
              <a:buAutoNum type="arabicParenR"/>
            </a:pPr>
            <a:endParaRPr lang="en-IN" sz="2600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90959" y="2967335"/>
            <a:ext cx="562904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8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1352" cy="990600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1) Interpreter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24000"/>
          </a:xfrm>
        </p:spPr>
        <p:txBody>
          <a:bodyPr>
            <a:noAutofit/>
          </a:bodyPr>
          <a:lstStyle/>
          <a:p>
            <a:pPr lvl="0">
              <a:lnSpc>
                <a:spcPct val="170000"/>
              </a:lnSpc>
            </a:pPr>
            <a:r>
              <a:rPr lang="en-US" sz="2400" dirty="0" smtClean="0"/>
              <a:t>“An interpreter is a kind of translator which produces the result directly when the source language and data is given to it as input”.</a:t>
            </a:r>
          </a:p>
          <a:p>
            <a:pPr>
              <a:lnSpc>
                <a:spcPct val="170000"/>
              </a:lnSpc>
              <a:buNone/>
            </a:pPr>
            <a:r>
              <a:rPr lang="en-US" sz="2400" dirty="0" smtClean="0"/>
              <a:t>  </a:t>
            </a:r>
          </a:p>
          <a:p>
            <a:pPr lvl="0">
              <a:lnSpc>
                <a:spcPct val="170000"/>
              </a:lnSpc>
            </a:pPr>
            <a:endParaRPr lang="en-US" sz="2400" dirty="0" smtClean="0"/>
          </a:p>
          <a:p>
            <a:pPr>
              <a:lnSpc>
                <a:spcPct val="170000"/>
              </a:lnSpc>
            </a:pP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3034" y="3810000"/>
            <a:ext cx="754896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05200" y="51816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Interpreter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 lnSpcReduction="10000"/>
          </a:bodyPr>
          <a:lstStyle/>
          <a:p>
            <a:pPr marL="514350" lvl="0" indent="-514350" algn="just">
              <a:buFont typeface="+mj-lt"/>
              <a:buAutoNum type="arabicParenR"/>
            </a:pPr>
            <a:r>
              <a:rPr lang="en-US" dirty="0" smtClean="0"/>
              <a:t>It doesn’t generate target program.</a:t>
            </a:r>
          </a:p>
          <a:p>
            <a:pPr marL="514350" lvl="0" indent="-514350" algn="just">
              <a:buFont typeface="+mj-lt"/>
              <a:buAutoNum type="arabicParenR"/>
            </a:pPr>
            <a:r>
              <a:rPr lang="en-US" dirty="0" smtClean="0"/>
              <a:t>It doesn’t involve code generation process, this simplicity makes interpretation of the program easy where we do not need to execute the commands or instructions repeatedly.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/>
              <a:t>Thus, For the languages or program in which the commands are not executed repeatedly, interpreter is supposed to be a good choice.</a:t>
            </a:r>
          </a:p>
          <a:p>
            <a:pPr marL="514350" lvl="0" indent="-514350" algn="just">
              <a:buFont typeface="+mj-lt"/>
              <a:buAutoNum type="arabicParenR"/>
            </a:pPr>
            <a:r>
              <a:rPr lang="en-US" dirty="0" smtClean="0"/>
              <a:t>Interpretation is a popular choice due to its easy and simple behavior. </a:t>
            </a:r>
          </a:p>
          <a:p>
            <a:pPr marL="514350" lvl="0" indent="-514350" algn="just">
              <a:buFont typeface="+mj-lt"/>
              <a:buAutoNum type="arabicParenR"/>
            </a:pPr>
            <a:r>
              <a:rPr lang="en-US" dirty="0" smtClean="0"/>
              <a:t>Alteration of codes is possible during runtime.</a:t>
            </a:r>
          </a:p>
          <a:p>
            <a:pPr marL="514350" lvl="0" indent="-514350" algn="just">
              <a:buFont typeface="+mj-lt"/>
              <a:buAutoNum type="arabicParenR"/>
            </a:pPr>
            <a:r>
              <a:rPr lang="en-US" dirty="0" smtClean="0"/>
              <a:t>Really useful for debugging the codes.</a:t>
            </a:r>
          </a:p>
          <a:p>
            <a:pPr marL="514350" lvl="0" indent="-514350" algn="just">
              <a:buFont typeface="+mj-lt"/>
              <a:buAutoNum type="arabicParenR"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152400"/>
            <a:ext cx="8531352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Benefits of Interpreter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438400"/>
            <a:ext cx="8153400" cy="4267200"/>
          </a:xfrm>
        </p:spPr>
        <p:txBody>
          <a:bodyPr>
            <a:normAutofit/>
          </a:bodyPr>
          <a:lstStyle/>
          <a:p>
            <a:pPr lvl="0" algn="just"/>
            <a:r>
              <a:rPr lang="en-US" sz="2600" b="1" dirty="0" smtClean="0">
                <a:solidFill>
                  <a:srgbClr val="0070C0"/>
                </a:solidFill>
              </a:rPr>
              <a:t>Symbol Table</a:t>
            </a:r>
            <a:r>
              <a:rPr lang="en-US" sz="2600" b="1" dirty="0" smtClean="0"/>
              <a:t>:	</a:t>
            </a:r>
            <a:r>
              <a:rPr lang="en-US" sz="2600" dirty="0" smtClean="0"/>
              <a:t>The</a:t>
            </a:r>
            <a:r>
              <a:rPr lang="en-US" sz="2600" b="1" dirty="0" smtClean="0"/>
              <a:t> </a:t>
            </a:r>
            <a:r>
              <a:rPr lang="en-US" sz="2600" dirty="0" smtClean="0"/>
              <a:t>symbol table contains the information about entities in the source program. For example the </a:t>
            </a:r>
            <a:r>
              <a:rPr lang="en-US" sz="2600" u="sng" dirty="0" smtClean="0"/>
              <a:t>information about the identifier</a:t>
            </a:r>
            <a:r>
              <a:rPr lang="en-US" sz="2600" dirty="0" smtClean="0"/>
              <a:t> is entered in the symbol table. This information can be type, memory location of the identifier.</a:t>
            </a:r>
            <a:endParaRPr lang="en-IN" sz="2600" dirty="0" smtClean="0"/>
          </a:p>
          <a:p>
            <a:pPr lvl="0" algn="just"/>
            <a:r>
              <a:rPr lang="en-US" sz="2600" b="1" dirty="0" smtClean="0">
                <a:solidFill>
                  <a:srgbClr val="0070C0"/>
                </a:solidFill>
              </a:rPr>
              <a:t>Data store</a:t>
            </a:r>
            <a:r>
              <a:rPr lang="en-US" sz="2600" b="1" dirty="0" smtClean="0"/>
              <a:t>: </a:t>
            </a:r>
            <a:r>
              <a:rPr lang="en-US" sz="2600" dirty="0" smtClean="0"/>
              <a:t>The data store contains the value of the data item begin interpreted.</a:t>
            </a:r>
            <a:endParaRPr lang="en-IN" sz="2600" dirty="0" smtClean="0"/>
          </a:p>
          <a:p>
            <a:pPr lvl="0" algn="just"/>
            <a:r>
              <a:rPr lang="en-US" sz="2600" b="1" dirty="0" smtClean="0">
                <a:solidFill>
                  <a:srgbClr val="0070C0"/>
                </a:solidFill>
              </a:rPr>
              <a:t>Data manipulation routine</a:t>
            </a:r>
            <a:r>
              <a:rPr lang="en-US" sz="2600" b="1" dirty="0" smtClean="0"/>
              <a:t>: </a:t>
            </a:r>
            <a:r>
              <a:rPr lang="en-US" sz="2600" dirty="0" smtClean="0"/>
              <a:t>These are method or routine that exists for every legal data manipulation action in the source language.</a:t>
            </a:r>
            <a:endParaRPr lang="en-IN" sz="26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3400" y="1600200"/>
            <a:ext cx="2216625" cy="685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Symbol table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95650" y="1600200"/>
            <a:ext cx="1933968" cy="685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 store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724525" y="1600200"/>
            <a:ext cx="2886075" cy="685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 manipulation routine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Overview of interpretation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743200"/>
            <a:ext cx="8610600" cy="990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3600" b="1" dirty="0" smtClean="0"/>
              <a:t>Pure and Impure Interpreter</a:t>
            </a:r>
            <a:endParaRPr lang="en-IN" sz="3600" dirty="0" smtClean="0"/>
          </a:p>
          <a:p>
            <a:pPr algn="ctr">
              <a:buNone/>
            </a:pPr>
            <a:endParaRPr lang="en-US" sz="3600" b="1" dirty="0" smtClean="0">
              <a:solidFill>
                <a:srgbClr val="001F36"/>
              </a:solidFill>
            </a:endParaRPr>
          </a:p>
          <a:p>
            <a:pPr algn="ctr">
              <a:buNone/>
            </a:pPr>
            <a:endParaRPr lang="en-US" sz="3600" b="1" dirty="0">
              <a:solidFill>
                <a:srgbClr val="001F36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Pure Interpreter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926612"/>
            <a:ext cx="7772812" cy="207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990600"/>
          </a:xfrm>
        </p:spPr>
        <p:txBody>
          <a:bodyPr>
            <a:normAutofit/>
          </a:bodyPr>
          <a:lstStyle/>
          <a:p>
            <a:r>
              <a:rPr lang="en-IN" b="1" dirty="0" smtClean="0"/>
              <a:t>Pure Interpreter</a:t>
            </a:r>
            <a:endParaRPr lang="en-US" b="1" dirty="0">
              <a:solidFill>
                <a:srgbClr val="001F3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953000"/>
          </a:xfrm>
        </p:spPr>
        <p:txBody>
          <a:bodyPr>
            <a:noAutofit/>
          </a:bodyPr>
          <a:lstStyle/>
          <a:p>
            <a:pPr lvl="0" algn="just"/>
            <a:r>
              <a:rPr lang="en-IN" sz="2800" dirty="0" smtClean="0"/>
              <a:t>In a pure interpreter, the source program remains in the source form all through its interpretation. </a:t>
            </a:r>
          </a:p>
          <a:p>
            <a:pPr lvl="0" algn="just"/>
            <a:r>
              <a:rPr lang="en-IN" sz="2800" dirty="0" smtClean="0"/>
              <a:t>Thus Pure interpreter is a kind of interpreter in which during the interpretation process itself the meaning of the source programming statement is obtained. </a:t>
            </a:r>
          </a:p>
          <a:p>
            <a:pPr lvl="0" algn="just"/>
            <a:r>
              <a:rPr lang="en-IN" sz="2800" dirty="0" smtClean="0"/>
              <a:t>The pure interpreter has to perform lexical, syntax and semantic analysis of each statement before implementing its meaning.</a:t>
            </a:r>
          </a:p>
          <a:p>
            <a:pPr lvl="0" algn="just"/>
            <a:r>
              <a:rPr lang="en-IN" sz="2800" dirty="0" smtClean="0"/>
              <a:t>This arrangement acquires large analysis overheads while interpreting a statement.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1248</TotalTime>
  <Words>1315</Words>
  <Application>Microsoft Office PowerPoint</Application>
  <PresentationFormat>On-screen Show (4:3)</PresentationFormat>
  <Paragraphs>193</Paragraphs>
  <Slides>38</Slides>
  <Notes>32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Median</vt:lpstr>
      <vt:lpstr>Sp  Chapter 8  “Interpreters &amp; Debuggers”</vt:lpstr>
      <vt:lpstr>Slide 2</vt:lpstr>
      <vt:lpstr>Slide 3</vt:lpstr>
      <vt:lpstr>1) Interpreter</vt:lpstr>
      <vt:lpstr>Slide 5</vt:lpstr>
      <vt:lpstr>Overview of interpretation</vt:lpstr>
      <vt:lpstr>Slide 7</vt:lpstr>
      <vt:lpstr>Pure Interpreter</vt:lpstr>
      <vt:lpstr>Pure Interpreter</vt:lpstr>
      <vt:lpstr>Impure Interpreter</vt:lpstr>
      <vt:lpstr>Impure Interpreter</vt:lpstr>
      <vt:lpstr>Impure Interpreter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Ch – 8 Important Questions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Staff</cp:lastModifiedBy>
  <cp:revision>187</cp:revision>
  <dcterms:created xsi:type="dcterms:W3CDTF">2006-08-16T00:00:00Z</dcterms:created>
  <dcterms:modified xsi:type="dcterms:W3CDTF">2019-08-03T08:59:46Z</dcterms:modified>
</cp:coreProperties>
</file>