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74" r:id="rId2"/>
    <p:sldId id="284" r:id="rId3"/>
    <p:sldId id="27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B93C38-F9DA-433B-A8F7-7801CD844A9D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26921C-FA22-4A8C-AAE1-C5DA763FA25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 smtClean="0"/>
              <a:t>JSP Tag Extension/Custom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User-defined tags are known as </a:t>
            </a:r>
            <a:r>
              <a:rPr lang="en-IN" b="1" dirty="0"/>
              <a:t>custom tags</a:t>
            </a:r>
            <a:r>
              <a:rPr lang="en-IN" dirty="0"/>
              <a:t>. In this </a:t>
            </a:r>
            <a:r>
              <a:rPr lang="en-IN" dirty="0" smtClean="0"/>
              <a:t> </a:t>
            </a:r>
            <a:r>
              <a:rPr lang="en-IN" dirty="0"/>
              <a:t>we will see how to </a:t>
            </a:r>
            <a:r>
              <a:rPr lang="en-IN" b="1" dirty="0"/>
              <a:t>create a custom tag</a:t>
            </a:r>
            <a:r>
              <a:rPr lang="en-IN" dirty="0"/>
              <a:t> and use it in JSP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Package:</a:t>
            </a:r>
          </a:p>
          <a:p>
            <a:pPr marL="0" indent="0" algn="just">
              <a:buNone/>
            </a:pPr>
            <a:r>
              <a:rPr lang="en-IN" dirty="0" smtClean="0"/>
              <a:t>                 </a:t>
            </a:r>
            <a:r>
              <a:rPr lang="en-IN" dirty="0" err="1" smtClean="0"/>
              <a:t>javax.servlet.jsp.tagext</a:t>
            </a:r>
            <a:r>
              <a:rPr lang="en-IN" dirty="0" smtClean="0"/>
              <a:t>.*;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dirty="0" err="1" smtClean="0"/>
              <a:t>javax.servlet.jsp</a:t>
            </a:r>
            <a:r>
              <a:rPr lang="en-IN" dirty="0" smtClean="0"/>
              <a:t>.*;</a:t>
            </a:r>
          </a:p>
          <a:p>
            <a:pPr marL="0" indent="0" algn="just">
              <a:buNone/>
            </a:pPr>
            <a:r>
              <a:rPr lang="en-IN" dirty="0" smtClean="0"/>
              <a:t>Several terms for tag:</a:t>
            </a:r>
          </a:p>
          <a:p>
            <a:pPr marL="0" indent="0" algn="just">
              <a:buNone/>
            </a:pPr>
            <a:r>
              <a:rPr lang="en-IN" dirty="0" smtClean="0"/>
              <a:t>1.Tag name –Ex.&lt;</a:t>
            </a:r>
            <a:r>
              <a:rPr lang="en-IN" dirty="0" err="1" smtClean="0"/>
              <a:t>jsp:forward</a:t>
            </a:r>
            <a:r>
              <a:rPr lang="en-IN" dirty="0" smtClean="0"/>
              <a:t>&gt;</a:t>
            </a:r>
          </a:p>
          <a:p>
            <a:pPr marL="0" indent="0" algn="just">
              <a:buNone/>
            </a:pPr>
            <a:r>
              <a:rPr lang="en-IN" dirty="0" smtClean="0"/>
              <a:t>2.Attribute – Ex.&lt;</a:t>
            </a:r>
            <a:r>
              <a:rPr lang="en-IN" dirty="0" err="1" smtClean="0"/>
              <a:t>jsp:forward</a:t>
            </a:r>
            <a:r>
              <a:rPr lang="en-IN" dirty="0" smtClean="0"/>
              <a:t> page=“1.jsp”/&gt;</a:t>
            </a:r>
          </a:p>
          <a:p>
            <a:pPr marL="0" indent="0" algn="just">
              <a:buNone/>
            </a:pPr>
            <a:r>
              <a:rPr lang="en-IN" dirty="0" smtClean="0"/>
              <a:t>3.Nesting –Ex.&lt;</a:t>
            </a:r>
            <a:r>
              <a:rPr lang="en-IN" dirty="0" err="1" smtClean="0"/>
              <a:t>jsp:forward</a:t>
            </a:r>
            <a:r>
              <a:rPr lang="en-IN" dirty="0" smtClean="0"/>
              <a:t>/&gt;</a:t>
            </a:r>
          </a:p>
          <a:p>
            <a:pPr marL="0" indent="0" algn="just">
              <a:buNone/>
            </a:pPr>
            <a:r>
              <a:rPr lang="en-IN" dirty="0" smtClean="0"/>
              <a:t>4.Bodycontent-Eithern expression or </a:t>
            </a:r>
            <a:r>
              <a:rPr lang="en-IN" dirty="0" err="1" smtClean="0"/>
              <a:t>scriptlets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1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TryCatchFinally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Used to handle exception that may occur within  Tag Handlers.</a:t>
            </a: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doCatch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):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doFinally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Tag Extension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TagSupport</a:t>
            </a:r>
            <a:r>
              <a:rPr lang="en-US" b="1" dirty="0" smtClean="0"/>
              <a:t> </a:t>
            </a:r>
            <a:r>
              <a:rPr lang="en-US" dirty="0" smtClean="0"/>
              <a:t>Class:- is an abstract class that implements the Tag and </a:t>
            </a:r>
            <a:r>
              <a:rPr lang="en-US" dirty="0" err="1" smtClean="0"/>
              <a:t>IterationTag</a:t>
            </a:r>
            <a:r>
              <a:rPr lang="en-US" dirty="0" smtClean="0"/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BodyContent</a:t>
            </a:r>
            <a:r>
              <a:rPr lang="en-US" b="1" dirty="0" smtClean="0"/>
              <a:t> </a:t>
            </a:r>
            <a:r>
              <a:rPr lang="en-US" dirty="0" smtClean="0"/>
              <a:t>Class:-is a super class of </a:t>
            </a:r>
            <a:r>
              <a:rPr lang="en-US" dirty="0" err="1" smtClean="0"/>
              <a:t>JspWriter</a:t>
            </a:r>
            <a:r>
              <a:rPr lang="en-US" dirty="0" smtClean="0"/>
              <a:t> class and encapsulates the evaluation of the body of an action.    This class does not contain any action, it contains only result of invocation of </a:t>
            </a:r>
            <a:r>
              <a:rPr lang="en-US" dirty="0" err="1" smtClean="0"/>
              <a:t>tge</a:t>
            </a:r>
            <a:r>
              <a:rPr lang="en-US" dirty="0" smtClean="0"/>
              <a:t> 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BodyTagSupport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Class:- implements </a:t>
            </a:r>
            <a:r>
              <a:rPr lang="en-US" dirty="0" err="1" smtClean="0"/>
              <a:t>BodyTag</a:t>
            </a:r>
            <a:r>
              <a:rPr lang="en-US" dirty="0" smtClean="0"/>
              <a:t> interface.</a:t>
            </a:r>
          </a:p>
          <a:p>
            <a:pPr marL="0" indent="0">
              <a:buNone/>
            </a:pPr>
            <a:r>
              <a:rPr lang="en-US" dirty="0" smtClean="0"/>
              <a:t>Acts as base class to create tag handlers without defining each method of its interface.</a:t>
            </a:r>
          </a:p>
          <a:p>
            <a:pPr marL="514350" indent="-514350" algn="l">
              <a:buAutoNum type="arabicParenR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Tag Extension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dirty="0" smtClean="0"/>
              <a:t>4.</a:t>
            </a:r>
            <a:r>
              <a:rPr lang="en-US" b="1" dirty="0" smtClean="0"/>
              <a:t>JspFragment</a:t>
            </a:r>
            <a:r>
              <a:rPr lang="en-US" dirty="0" smtClean="0"/>
              <a:t> Class: Encapsulates JSP code in an object  that can be invoked multiple times. </a:t>
            </a:r>
          </a:p>
          <a:p>
            <a:pPr marL="0" indent="0" algn="l">
              <a:buNone/>
            </a:pPr>
            <a:r>
              <a:rPr lang="en-US" dirty="0" smtClean="0"/>
              <a:t>5.</a:t>
            </a:r>
            <a:r>
              <a:rPr lang="en-US" b="1" dirty="0" smtClean="0">
                <a:solidFill>
                  <a:srgbClr val="FF0000"/>
                </a:solidFill>
              </a:rPr>
              <a:t>SimpleTagSupport</a:t>
            </a:r>
            <a:r>
              <a:rPr lang="en-US" dirty="0" smtClean="0"/>
              <a:t> Class: implements </a:t>
            </a:r>
            <a:r>
              <a:rPr lang="en-US" dirty="0" err="1" smtClean="0"/>
              <a:t>SimpelTag</a:t>
            </a:r>
            <a:r>
              <a:rPr lang="en-US" dirty="0" smtClean="0"/>
              <a:t> interface </a:t>
            </a:r>
          </a:p>
          <a:p>
            <a:pPr marL="0" indent="0" algn="l">
              <a:buNone/>
            </a:pPr>
            <a:r>
              <a:rPr lang="en-US" b="1" dirty="0" smtClean="0"/>
              <a:t>6.TagAdapter Class</a:t>
            </a:r>
            <a:r>
              <a:rPr lang="en-US" dirty="0" smtClean="0"/>
              <a:t>:- </a:t>
            </a:r>
          </a:p>
          <a:p>
            <a:pPr marL="0" indent="0" algn="l">
              <a:buNone/>
            </a:pPr>
            <a:r>
              <a:rPr lang="en-US" dirty="0" smtClean="0"/>
              <a:t>Allows collaboration between Classical Tag Handlers and Simple Tag Handlers.</a:t>
            </a:r>
          </a:p>
          <a:p>
            <a:pPr marL="0" indent="0" algn="l">
              <a:buNone/>
            </a:pPr>
            <a:r>
              <a:rPr lang="en-US" dirty="0" smtClean="0"/>
              <a:t>This  class wraps the functionality of a simple tag handler in an object of type, </a:t>
            </a:r>
            <a:r>
              <a:rPr lang="en-US" dirty="0" err="1" smtClean="0"/>
              <a:t>TagAdapter</a:t>
            </a:r>
            <a:r>
              <a:rPr lang="en-US" dirty="0" smtClean="0"/>
              <a:t> Class.</a:t>
            </a:r>
          </a:p>
          <a:p>
            <a:pPr marL="0" indent="0" algn="l">
              <a:buNone/>
            </a:pPr>
            <a:r>
              <a:rPr lang="en-US" dirty="0" smtClean="0"/>
              <a:t>7. </a:t>
            </a:r>
            <a:r>
              <a:rPr lang="en-US" dirty="0" err="1" smtClean="0"/>
              <a:t>T</a:t>
            </a:r>
            <a:r>
              <a:rPr lang="en-US" b="1" dirty="0" err="1" smtClean="0"/>
              <a:t>agLibraryInfo</a:t>
            </a:r>
            <a:r>
              <a:rPr lang="en-US" dirty="0" smtClean="0"/>
              <a:t> Class:- Provides Translation time info associated with a </a:t>
            </a:r>
            <a:r>
              <a:rPr lang="en-US" dirty="0" err="1" smtClean="0"/>
              <a:t>taglib</a:t>
            </a:r>
            <a:r>
              <a:rPr lang="en-US" dirty="0" smtClean="0"/>
              <a:t> directive and TLD </a:t>
            </a:r>
          </a:p>
          <a:p>
            <a:pPr marL="514350" indent="-514350" algn="l"/>
            <a:endParaRPr lang="en-US" dirty="0" smtClean="0"/>
          </a:p>
          <a:p>
            <a:pPr marL="514350" indent="-514350" algn="l">
              <a:buAutoNum type="arabicParenR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Tag Extension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 smtClean="0"/>
              <a:t>9) </a:t>
            </a:r>
            <a:r>
              <a:rPr lang="en-US" b="1" dirty="0" err="1" smtClean="0"/>
              <a:t>TagInfo</a:t>
            </a:r>
            <a:r>
              <a:rPr lang="en-US" b="1" dirty="0" smtClean="0"/>
              <a:t> </a:t>
            </a:r>
            <a:r>
              <a:rPr lang="en-US" dirty="0" smtClean="0"/>
              <a:t>Class: provides information of a specific tag provided in a tag library.</a:t>
            </a:r>
          </a:p>
          <a:p>
            <a:pPr marL="0" indent="0" algn="l">
              <a:buNone/>
            </a:pPr>
            <a:r>
              <a:rPr lang="en-US" dirty="0" smtClean="0"/>
              <a:t>10) </a:t>
            </a:r>
            <a:r>
              <a:rPr lang="en-US" b="1" dirty="0" err="1" smtClean="0"/>
              <a:t>TagFileInfo</a:t>
            </a:r>
            <a:r>
              <a:rPr lang="en-US" dirty="0" smtClean="0"/>
              <a:t> Class: </a:t>
            </a:r>
          </a:p>
          <a:p>
            <a:pPr marL="0" indent="0" algn="l">
              <a:buNone/>
            </a:pPr>
            <a:r>
              <a:rPr lang="en-US" dirty="0" smtClean="0"/>
              <a:t>provides information about a tag file in a tag library.</a:t>
            </a:r>
          </a:p>
          <a:p>
            <a:pPr marL="0" indent="0" algn="l">
              <a:buNone/>
            </a:pPr>
            <a:r>
              <a:rPr lang="en-US" dirty="0" smtClean="0"/>
              <a:t>TLD instantiate this class and is available at translation time only</a:t>
            </a:r>
          </a:p>
          <a:p>
            <a:pPr marL="0" indent="0" algn="l">
              <a:buNone/>
            </a:pPr>
            <a:r>
              <a:rPr lang="en-US" dirty="0" smtClean="0"/>
              <a:t>11) </a:t>
            </a:r>
            <a:r>
              <a:rPr lang="en-US" b="1" dirty="0" err="1" smtClean="0"/>
              <a:t>TagAttributeInfo</a:t>
            </a:r>
            <a:r>
              <a:rPr lang="en-US" dirty="0" smtClean="0"/>
              <a:t> Class: provides information about Tag Attributes and is available at translation time only  </a:t>
            </a:r>
          </a:p>
          <a:p>
            <a:pPr marL="0" indent="0" algn="l">
              <a:buNone/>
            </a:pPr>
            <a:r>
              <a:rPr lang="en-US" dirty="0" smtClean="0"/>
              <a:t>12) </a:t>
            </a:r>
            <a:r>
              <a:rPr lang="en-US" b="1" dirty="0" err="1" smtClean="0"/>
              <a:t>TagExtraInfo</a:t>
            </a:r>
            <a:r>
              <a:rPr lang="en-US" dirty="0" smtClean="0"/>
              <a:t> Class: provides mechanism to validate custom tags using tag attributes in TLD.</a:t>
            </a:r>
          </a:p>
          <a:p>
            <a:pPr marL="0" indent="0" algn="l">
              <a:buNone/>
            </a:pPr>
            <a:r>
              <a:rPr lang="en-US" dirty="0" smtClean="0"/>
              <a:t>13) </a:t>
            </a:r>
            <a:r>
              <a:rPr lang="en-US" b="1" dirty="0" err="1" smtClean="0"/>
              <a:t>PageData</a:t>
            </a:r>
            <a:r>
              <a:rPr lang="en-US" dirty="0" smtClean="0"/>
              <a:t> Class: provides info on a JSP page.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/>
            <a:endParaRPr lang="en-US" dirty="0" smtClean="0"/>
          </a:p>
          <a:p>
            <a:pPr marL="514350" indent="-514350" algn="l">
              <a:buAutoNum type="arabicParenR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232639"/>
              </p:ext>
            </p:extLst>
          </p:nvPr>
        </p:nvGraphicFramePr>
        <p:xfrm>
          <a:off x="381000" y="152400"/>
          <a:ext cx="8228871" cy="5744454"/>
        </p:xfrm>
        <a:graphic>
          <a:graphicData uri="http://schemas.openxmlformats.org/drawingml/2006/table">
            <a:tbl>
              <a:tblPr/>
              <a:tblGrid>
                <a:gridCol w="8228871"/>
              </a:tblGrid>
              <a:tr h="2098936"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latin typeface="+mj-lt"/>
                        </a:rPr>
                        <a:t>Custom tags are distributed in a tag library, which defines a set of related custom tags and contains the objects that implement the tags. The object that implements a custom tag is called a tag </a:t>
                      </a:r>
                      <a:r>
                        <a:rPr lang="en-IN" sz="2800" b="1" dirty="0" smtClean="0">
                          <a:latin typeface="+mj-lt"/>
                        </a:rPr>
                        <a:t>handler</a:t>
                      </a:r>
                      <a:endParaRPr lang="en-IN" sz="2800" b="1" dirty="0">
                        <a:latin typeface="+mj-lt"/>
                      </a:endParaRPr>
                    </a:p>
                  </a:txBody>
                  <a:tcPr marL="91432" marR="91432" marT="42206" marB="42206" anchor="ctr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4702"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 smtClean="0">
                          <a:latin typeface="+mj-lt"/>
                        </a:rPr>
                        <a:t>JSP </a:t>
                      </a:r>
                      <a:r>
                        <a:rPr lang="en-IN" sz="2800" b="1" dirty="0">
                          <a:latin typeface="+mj-lt"/>
                        </a:rPr>
                        <a:t>technology defines two types of tag handlers: </a:t>
                      </a:r>
                      <a:r>
                        <a:rPr lang="en-IN" sz="2800" b="1" dirty="0" smtClean="0">
                          <a:latin typeface="+mj-lt"/>
                        </a:rPr>
                        <a:t>simple</a:t>
                      </a:r>
                      <a:r>
                        <a:rPr lang="en-IN" sz="2800" b="1" baseline="0" dirty="0" smtClean="0">
                          <a:latin typeface="+mj-lt"/>
                        </a:rPr>
                        <a:t> </a:t>
                      </a:r>
                      <a:r>
                        <a:rPr lang="en-IN" sz="2800" b="1" dirty="0" smtClean="0">
                          <a:latin typeface="+mj-lt"/>
                        </a:rPr>
                        <a:t>and classic</a:t>
                      </a:r>
                      <a:endParaRPr lang="en-IN" sz="2800" b="1" dirty="0">
                        <a:latin typeface="+mj-lt"/>
                      </a:endParaRPr>
                    </a:p>
                  </a:txBody>
                  <a:tcPr marL="91432" marR="91432" marT="42206" marB="422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36114">
                <a:tc>
                  <a:txBody>
                    <a:bodyPr/>
                    <a:lstStyle/>
                    <a:p>
                      <a:pPr algn="just"/>
                      <a:r>
                        <a:rPr lang="en-IN" sz="2800" b="1" smtClean="0">
                          <a:solidFill>
                            <a:srgbClr val="FF0000"/>
                          </a:solidFill>
                          <a:latin typeface="+mj-lt"/>
                        </a:rPr>
                        <a:t>Simple tag</a:t>
                      </a:r>
                      <a:r>
                        <a:rPr lang="en-IN" sz="2800" b="1" smtClean="0">
                          <a:latin typeface="+mj-lt"/>
                        </a:rPr>
                        <a:t> </a:t>
                      </a:r>
                      <a:r>
                        <a:rPr lang="en-IN" sz="2800" b="1" dirty="0">
                          <a:latin typeface="+mj-lt"/>
                        </a:rPr>
                        <a:t>handlers can be used only for tags that do not use scripting elements in attribute values or the tag body</a:t>
                      </a:r>
                      <a:r>
                        <a:rPr lang="en-IN" sz="2800" b="1" dirty="0" smtClean="0">
                          <a:latin typeface="+mj-lt"/>
                        </a:rPr>
                        <a:t>.</a:t>
                      </a:r>
                      <a:endParaRPr lang="en-IN" sz="2800" b="1" dirty="0">
                        <a:latin typeface="+mj-lt"/>
                      </a:endParaRPr>
                    </a:p>
                  </a:txBody>
                  <a:tcPr marL="91432" marR="91432" marT="42206" marB="422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4702"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Classic</a:t>
                      </a:r>
                      <a:r>
                        <a:rPr lang="en-IN" sz="2800" b="1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IN" sz="2800" b="1" baseline="0" dirty="0" smtClean="0">
                          <a:latin typeface="+mj-lt"/>
                        </a:rPr>
                        <a:t> </a:t>
                      </a:r>
                      <a:r>
                        <a:rPr lang="en-IN" sz="2800" b="1" dirty="0" smtClean="0">
                          <a:latin typeface="+mj-lt"/>
                        </a:rPr>
                        <a:t>tag </a:t>
                      </a:r>
                      <a:r>
                        <a:rPr lang="en-IN" sz="2800" b="1" dirty="0">
                          <a:latin typeface="+mj-lt"/>
                        </a:rPr>
                        <a:t>handlers must be used if scripting elements are </a:t>
                      </a:r>
                      <a:r>
                        <a:rPr lang="en-IN" sz="2800" b="1" dirty="0" smtClean="0">
                          <a:latin typeface="+mj-lt"/>
                        </a:rPr>
                        <a:t>required.</a:t>
                      </a:r>
                      <a:endParaRPr lang="en-IN" sz="2800" b="1" dirty="0">
                        <a:latin typeface="+mj-lt"/>
                      </a:endParaRPr>
                    </a:p>
                  </a:txBody>
                  <a:tcPr marL="91432" marR="91432" marT="42206" marB="422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tag handler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 smtClean="0"/>
              <a:t>Example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In the below example we are creating a custom tag </a:t>
            </a:r>
            <a:r>
              <a:rPr lang="en-IN" dirty="0" err="1"/>
              <a:t>MyMsg</a:t>
            </a:r>
            <a:r>
              <a:rPr lang="en-IN" dirty="0"/>
              <a:t> which will display the message “This is my own custom tag” when used in a JSP page.</a:t>
            </a:r>
          </a:p>
        </p:txBody>
      </p:sp>
    </p:spTree>
    <p:extLst>
      <p:ext uri="{BB962C8B-B14F-4D97-AF65-F5344CB8AC3E}">
        <p14:creationId xmlns:p14="http://schemas.microsoft.com/office/powerpoint/2010/main" val="40791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Tag handler </a:t>
            </a:r>
            <a:r>
              <a:rPr lang="en-IN" b="1" dirty="0" err="1" smtClean="0"/>
              <a:t>class:</a:t>
            </a:r>
            <a:r>
              <a:rPr lang="en-IN" dirty="0" err="1" smtClean="0"/>
              <a:t>A</a:t>
            </a:r>
            <a:r>
              <a:rPr lang="en-IN" dirty="0" smtClean="0"/>
              <a:t> </a:t>
            </a:r>
            <a:r>
              <a:rPr lang="en-IN" dirty="0"/>
              <a:t>tag handler class </a:t>
            </a:r>
            <a:r>
              <a:rPr lang="en-IN" dirty="0" smtClean="0"/>
              <a:t>should implement</a:t>
            </a:r>
            <a:r>
              <a:rPr lang="en-IN" dirty="0"/>
              <a:t> </a:t>
            </a:r>
            <a:r>
              <a:rPr lang="en-IN" dirty="0" smtClean="0"/>
              <a:t>Tag/</a:t>
            </a:r>
            <a:r>
              <a:rPr lang="en-IN" dirty="0" err="1" smtClean="0"/>
              <a:t>IterationTag</a:t>
            </a:r>
            <a:r>
              <a:rPr lang="en-IN" dirty="0" smtClean="0"/>
              <a:t>/</a:t>
            </a:r>
            <a:r>
              <a:rPr lang="en-IN" dirty="0"/>
              <a:t> </a:t>
            </a:r>
            <a:r>
              <a:rPr lang="en-IN" dirty="0" err="1"/>
              <a:t>BodyTaginterface</a:t>
            </a:r>
            <a:r>
              <a:rPr lang="en-IN" dirty="0"/>
              <a:t> or it can </a:t>
            </a:r>
            <a:r>
              <a:rPr lang="en-IN" dirty="0" smtClean="0"/>
              <a:t>also </a:t>
            </a:r>
            <a:r>
              <a:rPr lang="en-IN" dirty="0" err="1" smtClean="0"/>
              <a:t>extendTagSupport</a:t>
            </a:r>
            <a:r>
              <a:rPr lang="en-IN" dirty="0" smtClean="0"/>
              <a:t>/</a:t>
            </a:r>
            <a:r>
              <a:rPr lang="en-IN" dirty="0" err="1" smtClean="0"/>
              <a:t>BodyTagSupport</a:t>
            </a:r>
            <a:r>
              <a:rPr lang="en-IN" dirty="0" smtClean="0"/>
              <a:t>/</a:t>
            </a:r>
            <a:r>
              <a:rPr lang="en-IN" dirty="0" err="1" smtClean="0"/>
              <a:t>SimpleTagSupport</a:t>
            </a:r>
            <a:r>
              <a:rPr lang="en-IN" dirty="0"/>
              <a:t> class. </a:t>
            </a:r>
            <a:endParaRPr lang="en-IN" dirty="0" smtClean="0"/>
          </a:p>
          <a:p>
            <a:pPr algn="just"/>
            <a:r>
              <a:rPr lang="en-IN" dirty="0" smtClean="0"/>
              <a:t>All </a:t>
            </a:r>
            <a:r>
              <a:rPr lang="en-IN" dirty="0"/>
              <a:t>the classes that support custom tags are present inside </a:t>
            </a:r>
            <a:r>
              <a:rPr lang="en-IN" dirty="0" err="1"/>
              <a:t>javax.servlet.jsp.tagext</a:t>
            </a:r>
            <a:r>
              <a:rPr lang="en-IN" dirty="0"/>
              <a:t>. In the below we are extending the class </a:t>
            </a:r>
            <a:r>
              <a:rPr lang="en-IN" dirty="0" err="1"/>
              <a:t>SimpleTagSupport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9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javax.servlet.jsp.tagext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import </a:t>
            </a:r>
            <a:r>
              <a:rPr lang="en-IN" dirty="0" err="1"/>
              <a:t>javax.servlet.jsp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import java.io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class Details extends </a:t>
            </a:r>
            <a:r>
              <a:rPr lang="en-IN" dirty="0" err="1"/>
              <a:t>SimpleTagSupport</a:t>
            </a:r>
            <a:r>
              <a:rPr lang="en-IN" dirty="0"/>
              <a:t> 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void </a:t>
            </a:r>
            <a:r>
              <a:rPr lang="en-IN" dirty="0" err="1"/>
              <a:t>doTag</a:t>
            </a:r>
            <a:r>
              <a:rPr lang="en-IN" dirty="0"/>
              <a:t>() throws </a:t>
            </a:r>
            <a:r>
              <a:rPr lang="en-IN" dirty="0" err="1"/>
              <a:t>JspException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 {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JspWriter</a:t>
            </a:r>
            <a:r>
              <a:rPr lang="en-IN" dirty="0" smtClean="0"/>
              <a:t> </a:t>
            </a:r>
            <a:r>
              <a:rPr lang="en-IN" dirty="0"/>
              <a:t>out = </a:t>
            </a:r>
            <a:r>
              <a:rPr lang="en-IN" dirty="0" err="1"/>
              <a:t>getJspContext</a:t>
            </a:r>
            <a:r>
              <a:rPr lang="en-IN" dirty="0"/>
              <a:t>().</a:t>
            </a:r>
            <a:r>
              <a:rPr lang="en-IN" dirty="0" err="1"/>
              <a:t>getOut</a:t>
            </a:r>
            <a:r>
              <a:rPr lang="en-IN" dirty="0"/>
              <a:t>(); </a:t>
            </a:r>
            <a:r>
              <a:rPr lang="en-IN" dirty="0" err="1"/>
              <a:t>out.println</a:t>
            </a:r>
            <a:r>
              <a:rPr lang="en-IN" dirty="0"/>
              <a:t>("This is my own custom tag");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TLD File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file should present at the location: Project Name/</a:t>
            </a:r>
            <a:r>
              <a:rPr lang="en-IN" dirty="0" err="1"/>
              <a:t>WebContent</a:t>
            </a:r>
            <a:r>
              <a:rPr lang="en-IN" dirty="0"/>
              <a:t>/WEB-INF/ and it should have a </a:t>
            </a:r>
            <a:r>
              <a:rPr lang="en-IN" b="1" dirty="0"/>
              <a:t>.</a:t>
            </a:r>
            <a:r>
              <a:rPr lang="en-IN" b="1" dirty="0" err="1"/>
              <a:t>tld</a:t>
            </a:r>
            <a:r>
              <a:rPr lang="en-IN" dirty="0"/>
              <a:t> extension.</a:t>
            </a:r>
          </a:p>
          <a:p>
            <a:r>
              <a:rPr lang="en-IN" b="1" dirty="0"/>
              <a:t>Note: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&lt;name&gt; tag: custom tag name. In this example we have given it as </a:t>
            </a:r>
            <a:r>
              <a:rPr lang="en-IN" dirty="0" err="1"/>
              <a:t>MyMsg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&lt;tag-class&gt; tag: Fully qualified class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1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 err="1"/>
              <a:t>message.tld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taglib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tag&gt;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name&gt;</a:t>
            </a:r>
            <a:r>
              <a:rPr lang="en-IN" dirty="0" err="1"/>
              <a:t>MyMsg</a:t>
            </a:r>
            <a:r>
              <a:rPr lang="en-IN" dirty="0"/>
              <a:t>&lt;/name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tag-class&gt;Details</a:t>
            </a:r>
            <a:r>
              <a:rPr lang="en-IN" dirty="0"/>
              <a:t>&lt;/tag-class&gt;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body-content&gt;empty&lt;/body-content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&lt;/tag&gt;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 err="1"/>
              <a:t>taglib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4361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key advantages of Custom tags are as follows: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Eliminates the need of </a:t>
            </a:r>
            <a:r>
              <a:rPr lang="en-IN" b="1" dirty="0" err="1">
                <a:solidFill>
                  <a:srgbClr val="FF0000"/>
                </a:solidFill>
              </a:rPr>
              <a:t>scriptlet</a:t>
            </a:r>
            <a:r>
              <a:rPr lang="en-IN" b="1" dirty="0">
                <a:solidFill>
                  <a:srgbClr val="FF0000"/>
                </a:solidFill>
              </a:rPr>
              <a:t> tag</a:t>
            </a:r>
            <a:r>
              <a:rPr lang="en-IN" dirty="0"/>
              <a:t> The custom tags eliminates the need of </a:t>
            </a:r>
            <a:r>
              <a:rPr lang="en-IN" dirty="0" err="1"/>
              <a:t>scriptlet</a:t>
            </a:r>
            <a:r>
              <a:rPr lang="en-IN" dirty="0"/>
              <a:t> tag which is considered bad programming approach in JSP.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Separation of business logic from JSP</a:t>
            </a:r>
            <a:r>
              <a:rPr lang="en-IN" b="1" dirty="0"/>
              <a:t> </a:t>
            </a:r>
            <a:r>
              <a:rPr lang="en-IN" dirty="0"/>
              <a:t>The custom tags separate the </a:t>
            </a:r>
            <a:r>
              <a:rPr lang="en-IN" dirty="0" err="1"/>
              <a:t>the</a:t>
            </a:r>
            <a:r>
              <a:rPr lang="en-IN" dirty="0"/>
              <a:t> business logic from the JSP page so that it may be easy to maintain.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Re-usability</a:t>
            </a:r>
            <a:r>
              <a:rPr lang="en-IN" dirty="0"/>
              <a:t> The custom tags makes the possibility to reuse the same business logic again and again.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Readability</a:t>
            </a:r>
            <a:r>
              <a:rPr lang="en-IN" b="1" dirty="0"/>
              <a:t> : </a:t>
            </a:r>
            <a:r>
              <a:rPr lang="en-IN" dirty="0"/>
              <a:t>Makes the page cleaner ,shorter and readable by removing the complex java code from the </a:t>
            </a:r>
            <a:r>
              <a:rPr lang="en-IN" dirty="0" err="1"/>
              <a:t>jsp</a:t>
            </a:r>
            <a:r>
              <a:rPr lang="en-IN" dirty="0"/>
              <a:t> page.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 err="1">
                <a:solidFill>
                  <a:srgbClr val="FF0000"/>
                </a:solidFill>
              </a:rPr>
              <a:t>Maintainnability</a:t>
            </a:r>
            <a:r>
              <a:rPr lang="en-IN" b="1" dirty="0"/>
              <a:t>: </a:t>
            </a:r>
            <a:r>
              <a:rPr lang="en-IN" dirty="0"/>
              <a:t>Specifies that an application can be modified  and debugged during  its life time  by using custom tag.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Portability: </a:t>
            </a:r>
            <a:r>
              <a:rPr lang="en-IN" dirty="0"/>
              <a:t>Specifies that custom tag libraries are portable and not dependent on specific JSP container.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file should present at the location: </a:t>
            </a:r>
            <a:r>
              <a:rPr lang="en-IN" dirty="0" smtClean="0"/>
              <a:t> /WEB-INF</a:t>
            </a:r>
            <a:r>
              <a:rPr lang="en-IN" dirty="0"/>
              <a:t>/ and it should have a </a:t>
            </a:r>
            <a:r>
              <a:rPr lang="en-IN" b="1" dirty="0"/>
              <a:t>.</a:t>
            </a:r>
            <a:r>
              <a:rPr lang="en-IN" b="1" dirty="0" err="1"/>
              <a:t>tld</a:t>
            </a:r>
            <a:r>
              <a:rPr lang="en-IN" dirty="0"/>
              <a:t> extension.</a:t>
            </a:r>
          </a:p>
        </p:txBody>
      </p:sp>
    </p:spTree>
    <p:extLst>
      <p:ext uri="{BB962C8B-B14F-4D97-AF65-F5344CB8AC3E}">
        <p14:creationId xmlns:p14="http://schemas.microsoft.com/office/powerpoint/2010/main" val="30349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custom tag in </a:t>
            </a:r>
            <a:r>
              <a:rPr lang="en-IN" b="1" dirty="0" smtClean="0"/>
              <a:t>JSP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4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Jsp</a:t>
            </a:r>
            <a:r>
              <a:rPr lang="en-IN" dirty="0" smtClean="0"/>
              <a:t>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&lt;%@ </a:t>
            </a:r>
            <a:r>
              <a:rPr lang="en-IN" dirty="0" err="1"/>
              <a:t>taglib</a:t>
            </a:r>
            <a:r>
              <a:rPr lang="en-IN" dirty="0"/>
              <a:t> prefix="</a:t>
            </a:r>
            <a:r>
              <a:rPr lang="en-IN" dirty="0" err="1" smtClean="0"/>
              <a:t>myprefix</a:t>
            </a:r>
            <a:r>
              <a:rPr lang="en-IN" dirty="0" smtClean="0"/>
              <a:t>“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uri</a:t>
            </a:r>
            <a:r>
              <a:rPr lang="en-IN" dirty="0"/>
              <a:t>="WEB-INF/</a:t>
            </a:r>
            <a:r>
              <a:rPr lang="en-IN" dirty="0" err="1"/>
              <a:t>message.tld</a:t>
            </a:r>
            <a:r>
              <a:rPr lang="en-IN" dirty="0"/>
              <a:t>"%&gt;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html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&lt;head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&lt;title&gt;Custom Tags in JSP Example&lt;/title&gt;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head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&lt;body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dirty="0" err="1">
                <a:solidFill>
                  <a:srgbClr val="FF0000"/>
                </a:solidFill>
              </a:rPr>
              <a:t>myprefix:MyMsg</a:t>
            </a:r>
            <a:r>
              <a:rPr lang="en-IN" dirty="0">
                <a:solidFill>
                  <a:srgbClr val="FF0000"/>
                </a:solidFill>
              </a:rPr>
              <a:t>/&gt; </a:t>
            </a:r>
            <a:r>
              <a:rPr lang="en-IN" dirty="0"/>
              <a:t>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47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ClassicTagHandlers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That java class implements </a:t>
            </a:r>
            <a:r>
              <a:rPr lang="en-IN" dirty="0" err="1" smtClean="0"/>
              <a:t>Tag,Iteration</a:t>
            </a:r>
            <a:r>
              <a:rPr lang="en-IN" dirty="0" smtClean="0"/>
              <a:t> Tag or </a:t>
            </a:r>
            <a:r>
              <a:rPr lang="en-IN" dirty="0" err="1" smtClean="0"/>
              <a:t>BodyTag</a:t>
            </a:r>
            <a:r>
              <a:rPr lang="en-IN" dirty="0" smtClean="0"/>
              <a:t> interface.</a:t>
            </a:r>
          </a:p>
          <a:p>
            <a:endParaRPr lang="en-IN" dirty="0" smtClean="0"/>
          </a:p>
          <a:p>
            <a:r>
              <a:rPr lang="en-IN" dirty="0" smtClean="0"/>
              <a:t>Life cycle of Classic Tag Handler: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Tag Handler instance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Context Setting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Parent Setting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Executiong</a:t>
            </a:r>
            <a:r>
              <a:rPr lang="en-IN" dirty="0" smtClean="0"/>
              <a:t> </a:t>
            </a:r>
            <a:r>
              <a:rPr lang="en-IN" dirty="0" err="1" smtClean="0"/>
              <a:t>doStartTag</a:t>
            </a:r>
            <a:r>
              <a:rPr lang="en-IN" dirty="0" smtClean="0"/>
              <a:t>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Executing </a:t>
            </a:r>
            <a:r>
              <a:rPr lang="en-IN" dirty="0" err="1" smtClean="0"/>
              <a:t>doEndTag</a:t>
            </a:r>
            <a:r>
              <a:rPr lang="en-IN" dirty="0" smtClean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20718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a custom tag we need three things:</a:t>
            </a:r>
            <a:br>
              <a:rPr lang="en-IN" dirty="0"/>
            </a:br>
            <a:r>
              <a:rPr lang="en-IN" b="1" dirty="0"/>
              <a:t>1) Tag handler class</a:t>
            </a:r>
            <a:r>
              <a:rPr lang="en-IN" dirty="0"/>
              <a:t>: In this class we specify what our custom tag will do when it is used in a JSP page.</a:t>
            </a:r>
            <a:br>
              <a:rPr lang="en-IN" dirty="0"/>
            </a:br>
            <a:r>
              <a:rPr lang="en-IN" b="1" dirty="0"/>
              <a:t>2) TLD file</a:t>
            </a:r>
            <a:r>
              <a:rPr lang="en-IN" dirty="0"/>
              <a:t>: Tag descriptor file where we will specify our tag name, tag handler class and tag attributes.</a:t>
            </a:r>
            <a:br>
              <a:rPr lang="en-IN" dirty="0"/>
            </a:br>
            <a:r>
              <a:rPr lang="en-IN" b="1" dirty="0"/>
              <a:t>3) JSP page</a:t>
            </a:r>
            <a:r>
              <a:rPr lang="en-IN" dirty="0"/>
              <a:t>: A JSP page where we will be using our custom tag.</a:t>
            </a:r>
          </a:p>
        </p:txBody>
      </p:sp>
    </p:spTree>
    <p:extLst>
      <p:ext uri="{BB962C8B-B14F-4D97-AF65-F5344CB8AC3E}">
        <p14:creationId xmlns:p14="http://schemas.microsoft.com/office/powerpoint/2010/main" val="17228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Tag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Defines basic protocol between tag handler and JSP page.</a:t>
            </a:r>
          </a:p>
          <a:p>
            <a:pPr marL="0" indent="0" algn="l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doStartTag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>
                <a:solidFill>
                  <a:srgbClr val="FF0000"/>
                </a:solidFill>
              </a:rPr>
              <a:t>:- </a:t>
            </a:r>
            <a:r>
              <a:rPr lang="en-US" dirty="0" smtClean="0"/>
              <a:t>invoked by JSP Engine while encountering start of tag.</a:t>
            </a:r>
          </a:p>
          <a:p>
            <a:pPr algn="l"/>
            <a:r>
              <a:rPr lang="en-US" dirty="0" smtClean="0"/>
              <a:t>Returns either 1) </a:t>
            </a:r>
            <a:r>
              <a:rPr lang="en-US" dirty="0" err="1" smtClean="0"/>
              <a:t>tag.EVAL_BODY_INCLUDE</a:t>
            </a:r>
            <a:r>
              <a:rPr lang="en-US" dirty="0" smtClean="0"/>
              <a:t> (</a:t>
            </a:r>
            <a:r>
              <a:rPr lang="en-US" dirty="0" err="1" smtClean="0"/>
              <a:t>Evalute</a:t>
            </a:r>
            <a:r>
              <a:rPr lang="en-US" dirty="0" smtClean="0"/>
              <a:t> body 			of custom tag)</a:t>
            </a:r>
          </a:p>
          <a:p>
            <a:pPr marL="0" indent="0" algn="l">
              <a:buNone/>
            </a:pPr>
            <a:r>
              <a:rPr lang="en-US" dirty="0" smtClean="0"/>
              <a:t>		   2) </a:t>
            </a:r>
            <a:r>
              <a:rPr lang="en-US" dirty="0" err="1" smtClean="0"/>
              <a:t>Tag.SKIP_BODY</a:t>
            </a:r>
            <a:r>
              <a:rPr lang="en-US" dirty="0" smtClean="0"/>
              <a:t> (to skip the evaluation of 		          custom tag)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doEndTag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):- </a:t>
            </a:r>
            <a:r>
              <a:rPr lang="en-US" dirty="0" smtClean="0"/>
              <a:t>Process end of custom tag in tag handler </a:t>
            </a:r>
          </a:p>
          <a:p>
            <a:pPr algn="l"/>
            <a:r>
              <a:rPr lang="en-US" dirty="0" smtClean="0"/>
              <a:t>Called after </a:t>
            </a:r>
            <a:r>
              <a:rPr lang="en-US" dirty="0" err="1" smtClean="0"/>
              <a:t>doStartTag</a:t>
            </a:r>
            <a:r>
              <a:rPr lang="en-US" dirty="0" smtClean="0"/>
              <a:t> method is complete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setParent</a:t>
            </a:r>
            <a:r>
              <a:rPr lang="en-US" b="1" dirty="0" smtClean="0">
                <a:solidFill>
                  <a:srgbClr val="FF0000"/>
                </a:solidFill>
              </a:rPr>
              <a:t>(Tag t)</a:t>
            </a:r>
            <a:r>
              <a:rPr lang="en-US" dirty="0" smtClean="0">
                <a:solidFill>
                  <a:srgbClr val="FF0000"/>
                </a:solidFill>
              </a:rPr>
              <a:t>:-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getParent</a:t>
            </a:r>
            <a:r>
              <a:rPr lang="en-US" b="1" dirty="0" smtClean="0">
                <a:solidFill>
                  <a:srgbClr val="FF0000"/>
                </a:solidFill>
              </a:rPr>
              <a:t>():- </a:t>
            </a:r>
            <a:r>
              <a:rPr lang="en-US" dirty="0" smtClean="0"/>
              <a:t>Returns the immediate super class of current class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release()</a:t>
            </a:r>
            <a:r>
              <a:rPr lang="en-US" dirty="0" smtClean="0">
                <a:solidFill>
                  <a:srgbClr val="FF0000"/>
                </a:solidFill>
              </a:rPr>
              <a:t>:- </a:t>
            </a:r>
            <a:r>
              <a:rPr lang="en-US" dirty="0" smtClean="0"/>
              <a:t>Releases any acquired </a:t>
            </a:r>
            <a:r>
              <a:rPr lang="en-US" dirty="0" err="1" smtClean="0"/>
              <a:t>resoruces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JspTag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Serves as base interface for Tag and </a:t>
            </a:r>
            <a:r>
              <a:rPr lang="en-US" dirty="0" err="1" smtClean="0"/>
              <a:t>SimpleTag</a:t>
            </a:r>
            <a:r>
              <a:rPr lang="en-US" dirty="0" smtClean="0"/>
              <a:t> </a:t>
            </a:r>
            <a:r>
              <a:rPr lang="en-US" dirty="0" err="1" smtClean="0"/>
              <a:t>inteface</a:t>
            </a:r>
            <a:endParaRPr lang="en-US" dirty="0" smtClean="0"/>
          </a:p>
          <a:p>
            <a:pPr algn="l"/>
            <a:r>
              <a:rPr lang="en-US" dirty="0" smtClean="0"/>
              <a:t>Body Tag, </a:t>
            </a:r>
            <a:r>
              <a:rPr lang="en-US" dirty="0" err="1" smtClean="0"/>
              <a:t>IterationTag</a:t>
            </a:r>
            <a:r>
              <a:rPr lang="en-US" dirty="0" smtClean="0"/>
              <a:t>, </a:t>
            </a:r>
            <a:r>
              <a:rPr lang="en-US" dirty="0" err="1" smtClean="0"/>
              <a:t>SimpleTag,and</a:t>
            </a:r>
            <a:r>
              <a:rPr lang="en-US" dirty="0" smtClean="0"/>
              <a:t> Tag interface are the sub-interface of </a:t>
            </a:r>
            <a:r>
              <a:rPr lang="en-US" dirty="0" err="1" smtClean="0"/>
              <a:t>JspTag</a:t>
            </a:r>
            <a:r>
              <a:rPr lang="en-US" dirty="0" smtClean="0"/>
              <a:t>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IterationTag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Used to build tag handlers that repeatedly  re-evaluate the body of custom tag.</a:t>
            </a:r>
          </a:p>
          <a:p>
            <a:pPr algn="l"/>
            <a:r>
              <a:rPr lang="en-US" dirty="0" smtClean="0"/>
              <a:t>Extends Tag Interface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doAfterBody</a:t>
            </a:r>
            <a:r>
              <a:rPr lang="en-US" b="1" dirty="0" smtClean="0">
                <a:solidFill>
                  <a:srgbClr val="FF0000"/>
                </a:solidFill>
              </a:rPr>
              <a:t>():-</a:t>
            </a:r>
            <a:r>
              <a:rPr lang="en-US" dirty="0" smtClean="0"/>
              <a:t>determines whether or not to re-evaluate the body of a custom tag</a:t>
            </a:r>
          </a:p>
          <a:p>
            <a:pPr algn="l"/>
            <a:r>
              <a:rPr lang="en-US" dirty="0" smtClean="0"/>
              <a:t>If it returns  EVAL_BODY_AGAIN : re-evaluate the custom tag</a:t>
            </a:r>
          </a:p>
          <a:p>
            <a:pPr algn="l"/>
            <a:r>
              <a:rPr lang="en-US" dirty="0" smtClean="0"/>
              <a:t>SKIP_BODY: stops the evaluation of the body content of a custom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BodyTag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Extends </a:t>
            </a:r>
            <a:r>
              <a:rPr lang="en-US" dirty="0" err="1" smtClean="0"/>
              <a:t>IterationTag</a:t>
            </a:r>
            <a:r>
              <a:rPr lang="en-US" dirty="0" smtClean="0"/>
              <a:t> and acquires all the methods of </a:t>
            </a:r>
            <a:r>
              <a:rPr lang="en-US" dirty="0" err="1" smtClean="0"/>
              <a:t>IterationTag</a:t>
            </a:r>
            <a:r>
              <a:rPr lang="en-US" dirty="0" smtClean="0"/>
              <a:t> interface.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doInitBody</a:t>
            </a:r>
            <a:r>
              <a:rPr lang="en-US" b="1" dirty="0" smtClean="0">
                <a:solidFill>
                  <a:srgbClr val="FF0000"/>
                </a:solidFill>
              </a:rPr>
              <a:t>():- </a:t>
            </a:r>
            <a:r>
              <a:rPr lang="en-US" dirty="0" smtClean="0"/>
              <a:t>evaluates body of custom tag before initializing it.</a:t>
            </a:r>
          </a:p>
          <a:p>
            <a:pPr algn="l"/>
            <a:r>
              <a:rPr lang="en-US" b="1" dirty="0" err="1" smtClean="0"/>
              <a:t>setBodyContent</a:t>
            </a:r>
            <a:r>
              <a:rPr lang="en-US" b="1" dirty="0" smtClean="0"/>
              <a:t> (</a:t>
            </a:r>
            <a:r>
              <a:rPr lang="en-US" b="1" dirty="0" err="1" smtClean="0"/>
              <a:t>BodyContent</a:t>
            </a:r>
            <a:r>
              <a:rPr lang="en-US" b="1" dirty="0" smtClean="0"/>
              <a:t> b</a:t>
            </a:r>
            <a:r>
              <a:rPr lang="en-US" dirty="0" smtClean="0"/>
              <a:t>) :- sets the body content of custom tag .</a:t>
            </a:r>
          </a:p>
          <a:p>
            <a:pPr algn="l"/>
            <a:r>
              <a:rPr lang="en-US" dirty="0" smtClean="0"/>
              <a:t>Invoked by </a:t>
            </a:r>
            <a:r>
              <a:rPr lang="en-US" dirty="0" err="1" smtClean="0"/>
              <a:t>Jsp</a:t>
            </a:r>
            <a:r>
              <a:rPr lang="en-US" dirty="0" smtClean="0"/>
              <a:t> Engine at every tag invocation.</a:t>
            </a:r>
          </a:p>
          <a:p>
            <a:pPr algn="l"/>
            <a:r>
              <a:rPr lang="en-US" dirty="0" smtClean="0"/>
              <a:t>EVAL_BODY_BUFFERED :- Requests creation of new buffer to evaluate the body of custom tag.</a:t>
            </a:r>
          </a:p>
          <a:p>
            <a:pPr algn="l"/>
            <a:r>
              <a:rPr lang="en-US" dirty="0" smtClean="0"/>
              <a:t>ONLY when THC is implemented by </a:t>
            </a:r>
            <a:r>
              <a:rPr lang="en-US" dirty="0" err="1" smtClean="0"/>
              <a:t>BodyTag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Dynamic Attribute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Used to provide support for dynamic attributes.</a:t>
            </a:r>
          </a:p>
          <a:p>
            <a:pPr algn="l"/>
            <a:r>
              <a:rPr lang="en-US" dirty="0" smtClean="0"/>
              <a:t>Also need to declare it’s support in TLD.</a:t>
            </a: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setDynamicAttribute</a:t>
            </a:r>
            <a:r>
              <a:rPr lang="en-US" dirty="0" smtClean="0">
                <a:solidFill>
                  <a:srgbClr val="FF0000"/>
                </a:solidFill>
              </a:rPr>
              <a:t> () </a:t>
            </a:r>
            <a:r>
              <a:rPr lang="en-US" dirty="0" smtClean="0"/>
              <a:t>:-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SimpleTag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Used to create Simple Tag Handlers.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doTag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:- evolution and iteration , called only once </a:t>
            </a:r>
          </a:p>
          <a:p>
            <a:pPr algn="l"/>
            <a:r>
              <a:rPr lang="en-US" dirty="0" err="1" smtClean="0"/>
              <a:t>setJspBody</a:t>
            </a:r>
            <a:r>
              <a:rPr lang="en-US" dirty="0" smtClean="0"/>
              <a:t>(</a:t>
            </a:r>
            <a:r>
              <a:rPr lang="en-US" dirty="0" err="1" smtClean="0"/>
              <a:t>JspFragment</a:t>
            </a:r>
            <a:r>
              <a:rPr lang="en-US" dirty="0" smtClean="0"/>
              <a:t> </a:t>
            </a:r>
            <a:r>
              <a:rPr lang="en-US" dirty="0" err="1" smtClean="0"/>
              <a:t>jspbody</a:t>
            </a:r>
            <a:r>
              <a:rPr lang="en-US" dirty="0" smtClean="0"/>
              <a:t>):- provides body as </a:t>
            </a:r>
            <a:r>
              <a:rPr lang="en-US" dirty="0" err="1" smtClean="0"/>
              <a:t>JspFragment</a:t>
            </a:r>
            <a:r>
              <a:rPr lang="en-US" dirty="0" smtClean="0"/>
              <a:t> object.</a:t>
            </a:r>
          </a:p>
          <a:p>
            <a:pPr algn="l"/>
            <a:r>
              <a:rPr lang="en-US" dirty="0" err="1" smtClean="0"/>
              <a:t>setJspContext</a:t>
            </a:r>
            <a:r>
              <a:rPr lang="en-US" dirty="0" smtClean="0"/>
              <a:t>(</a:t>
            </a:r>
            <a:r>
              <a:rPr lang="en-US" dirty="0" err="1" smtClean="0"/>
              <a:t>JspContext</a:t>
            </a:r>
            <a:r>
              <a:rPr lang="en-US" dirty="0" smtClean="0"/>
              <a:t> pc):-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479</TotalTime>
  <Words>807</Words>
  <Application>Microsoft Office PowerPoint</Application>
  <PresentationFormat>On-screen Show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JSP Tag Extension/Custom Tag</vt:lpstr>
      <vt:lpstr>PowerPoint Presentation</vt:lpstr>
      <vt:lpstr>PowerPoint Presentation</vt:lpstr>
      <vt:lpstr>Tag Interface</vt:lpstr>
      <vt:lpstr>JspTag Interface</vt:lpstr>
      <vt:lpstr>IterationTag Interface</vt:lpstr>
      <vt:lpstr>BodyTag Interface</vt:lpstr>
      <vt:lpstr>Dynamic Attribute Interface</vt:lpstr>
      <vt:lpstr>SimpleTag Interface</vt:lpstr>
      <vt:lpstr>TryCatchFinally Interface</vt:lpstr>
      <vt:lpstr>Tag Extension Classes</vt:lpstr>
      <vt:lpstr>Tag Extension Classes</vt:lpstr>
      <vt:lpstr>Tag Extension Classes</vt:lpstr>
      <vt:lpstr>PowerPoint Presentation</vt:lpstr>
      <vt:lpstr>Simple tag handler</vt:lpstr>
      <vt:lpstr>Step-1</vt:lpstr>
      <vt:lpstr>PowerPoint Presentation</vt:lpstr>
      <vt:lpstr>Step-2</vt:lpstr>
      <vt:lpstr>PowerPoint Presentation</vt:lpstr>
      <vt:lpstr>PowerPoint Presentation</vt:lpstr>
      <vt:lpstr>Step-3</vt:lpstr>
      <vt:lpstr>Jsp page</vt:lpstr>
      <vt:lpstr>ClassicTagHandlers: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Interface</dc:title>
  <dc:creator>abc</dc:creator>
  <cp:lastModifiedBy>NCV</cp:lastModifiedBy>
  <cp:revision>60</cp:revision>
  <dcterms:created xsi:type="dcterms:W3CDTF">2010-08-05T02:15:02Z</dcterms:created>
  <dcterms:modified xsi:type="dcterms:W3CDTF">2019-03-16T03:29:58Z</dcterms:modified>
</cp:coreProperties>
</file>