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9" r:id="rId2"/>
    <p:sldId id="288" r:id="rId3"/>
    <p:sldId id="257" r:id="rId4"/>
    <p:sldId id="258" r:id="rId5"/>
    <p:sldId id="307" r:id="rId6"/>
    <p:sldId id="301" r:id="rId7"/>
    <p:sldId id="261" r:id="rId8"/>
    <p:sldId id="304" r:id="rId9"/>
    <p:sldId id="302" r:id="rId10"/>
    <p:sldId id="303" r:id="rId11"/>
    <p:sldId id="259" r:id="rId12"/>
    <p:sldId id="260" r:id="rId13"/>
    <p:sldId id="308" r:id="rId14"/>
    <p:sldId id="265" r:id="rId15"/>
    <p:sldId id="266" r:id="rId16"/>
    <p:sldId id="267" r:id="rId17"/>
    <p:sldId id="268" r:id="rId18"/>
    <p:sldId id="269" r:id="rId19"/>
    <p:sldId id="270" r:id="rId20"/>
    <p:sldId id="271" r:id="rId21"/>
    <p:sldId id="286" r:id="rId22"/>
    <p:sldId id="287" r:id="rId23"/>
    <p:sldId id="278" r:id="rId24"/>
    <p:sldId id="298" r:id="rId25"/>
    <p:sldId id="305" r:id="rId26"/>
    <p:sldId id="306" r:id="rId27"/>
    <p:sldId id="309" r:id="rId28"/>
    <p:sldId id="310" r:id="rId29"/>
    <p:sldId id="311" r:id="rId30"/>
    <p:sldId id="272" r:id="rId31"/>
    <p:sldId id="273" r:id="rId32"/>
    <p:sldId id="274" r:id="rId33"/>
    <p:sldId id="276" r:id="rId34"/>
    <p:sldId id="297" r:id="rId35"/>
    <p:sldId id="275" r:id="rId36"/>
    <p:sldId id="277" r:id="rId37"/>
    <p:sldId id="291" r:id="rId38"/>
    <p:sldId id="292"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60"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13B15-446F-4228-ACAD-5787724F6511}" type="datetimeFigureOut">
              <a:rPr lang="en-IN" smtClean="0"/>
              <a:t>03-05-2020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7D5615-D7F2-467D-B4B7-B877147B7636}" type="slidenum">
              <a:rPr lang="en-IN" smtClean="0"/>
              <a:t>‹#›</a:t>
            </a:fld>
            <a:endParaRPr lang="en-IN"/>
          </a:p>
        </p:txBody>
      </p:sp>
    </p:spTree>
    <p:extLst>
      <p:ext uri="{BB962C8B-B14F-4D97-AF65-F5344CB8AC3E}">
        <p14:creationId xmlns:p14="http://schemas.microsoft.com/office/powerpoint/2010/main" val="179284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1</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13</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29</a:t>
            </a:fld>
            <a:endParaRPr lang="en-IN"/>
          </a:p>
        </p:txBody>
      </p:sp>
    </p:spTree>
    <p:extLst>
      <p:ext uri="{BB962C8B-B14F-4D97-AF65-F5344CB8AC3E}">
        <p14:creationId xmlns:p14="http://schemas.microsoft.com/office/powerpoint/2010/main" val="212740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752A1D-8D8F-4C57-9F22-43AAF531E0BE}"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404982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52A1D-8D8F-4C57-9F22-43AAF531E0BE}"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291679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52A1D-8D8F-4C57-9F22-43AAF531E0BE}"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810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52A1D-8D8F-4C57-9F22-43AAF531E0BE}"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31376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52A1D-8D8F-4C57-9F22-43AAF531E0BE}"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98144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752A1D-8D8F-4C57-9F22-43AAF531E0BE}"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297404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752A1D-8D8F-4C57-9F22-43AAF531E0BE}" type="datetimeFigureOut">
              <a:rPr lang="en-IN" smtClean="0"/>
              <a:t>03-05-2020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156837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752A1D-8D8F-4C57-9F22-43AAF531E0BE}" type="datetimeFigureOut">
              <a:rPr lang="en-IN" smtClean="0"/>
              <a:t>03-05-2020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115320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52A1D-8D8F-4C57-9F22-43AAF531E0BE}" type="datetimeFigureOut">
              <a:rPr lang="en-IN" smtClean="0"/>
              <a:t>03-05-2020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286519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52A1D-8D8F-4C57-9F22-43AAF531E0BE}"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43797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52A1D-8D8F-4C57-9F22-43AAF531E0BE}"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4E806-E6C9-4A2A-8288-4986ABDC7534}" type="slidenum">
              <a:rPr lang="en-IN" smtClean="0"/>
              <a:t>‹#›</a:t>
            </a:fld>
            <a:endParaRPr lang="en-IN"/>
          </a:p>
        </p:txBody>
      </p:sp>
    </p:spTree>
    <p:extLst>
      <p:ext uri="{BB962C8B-B14F-4D97-AF65-F5344CB8AC3E}">
        <p14:creationId xmlns:p14="http://schemas.microsoft.com/office/powerpoint/2010/main" val="418671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52A1D-8D8F-4C57-9F22-43AAF531E0BE}" type="datetimeFigureOut">
              <a:rPr lang="en-IN" smtClean="0"/>
              <a:t>03-05-2020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4E806-E6C9-4A2A-8288-4986ABDC7534}" type="slidenum">
              <a:rPr lang="en-IN" smtClean="0"/>
              <a:t>‹#›</a:t>
            </a:fld>
            <a:endParaRPr lang="en-IN"/>
          </a:p>
        </p:txBody>
      </p:sp>
    </p:spTree>
    <p:extLst>
      <p:ext uri="{BB962C8B-B14F-4D97-AF65-F5344CB8AC3E}">
        <p14:creationId xmlns:p14="http://schemas.microsoft.com/office/powerpoint/2010/main" val="197950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470025"/>
          </a:xfrm>
        </p:spPr>
        <p:txBody>
          <a:bodyPr>
            <a:normAutofit fontScale="90000"/>
          </a:bodyPr>
          <a:lstStyle/>
          <a:p>
            <a:r>
              <a:rPr lang="en-IN" b="1" dirty="0" smtClean="0">
                <a:solidFill>
                  <a:srgbClr val="0070C0"/>
                </a:solidFill>
              </a:rPr>
              <a:t>GTU Advance Java</a:t>
            </a:r>
            <a:br>
              <a:rPr lang="en-IN" b="1" dirty="0" smtClean="0">
                <a:solidFill>
                  <a:srgbClr val="0070C0"/>
                </a:solidFill>
              </a:rPr>
            </a:br>
            <a:r>
              <a:rPr lang="en-IN" b="1" dirty="0" smtClean="0">
                <a:solidFill>
                  <a:srgbClr val="0070C0"/>
                </a:solidFill>
              </a:rPr>
              <a:t>Unit-6 </a:t>
            </a:r>
            <a:br>
              <a:rPr lang="en-IN" b="1" dirty="0" smtClean="0">
                <a:solidFill>
                  <a:srgbClr val="0070C0"/>
                </a:solidFill>
              </a:rPr>
            </a:br>
            <a:r>
              <a:rPr lang="en-IN" b="1" dirty="0" smtClean="0">
                <a:solidFill>
                  <a:srgbClr val="0070C0"/>
                </a:solidFill>
              </a:rPr>
              <a:t>Hibernate</a:t>
            </a:r>
            <a:endParaRPr lang="en-IN" b="1" dirty="0">
              <a:solidFill>
                <a:srgbClr val="0070C0"/>
              </a:solidFill>
            </a:endParaRPr>
          </a:p>
        </p:txBody>
      </p:sp>
      <p:sp>
        <p:nvSpPr>
          <p:cNvPr id="3" name="Subtitle 2"/>
          <p:cNvSpPr>
            <a:spLocks noGrp="1"/>
          </p:cNvSpPr>
          <p:nvPr>
            <p:ph type="subTitle" idx="1"/>
          </p:nvPr>
        </p:nvSpPr>
        <p:spPr>
          <a:xfrm>
            <a:off x="0" y="5074628"/>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 y="188640"/>
            <a:ext cx="1259632" cy="993187"/>
          </a:xfrm>
          <a:prstGeom prst="rect">
            <a:avLst/>
          </a:prstGeom>
        </p:spPr>
      </p:pic>
      <p:pic>
        <p:nvPicPr>
          <p:cNvPr id="12" name="Picture 11"/>
          <p:cNvPicPr/>
          <p:nvPr/>
        </p:nvPicPr>
        <p:blipFill>
          <a:blip r:embed="rId4"/>
          <a:stretch>
            <a:fillRect/>
          </a:stretch>
        </p:blipFill>
        <p:spPr bwMode="auto">
          <a:xfrm>
            <a:off x="7380312" y="16675"/>
            <a:ext cx="1763688" cy="982345"/>
          </a:xfrm>
          <a:prstGeom prst="rect">
            <a:avLst/>
          </a:prstGeom>
        </p:spPr>
      </p:pic>
    </p:spTree>
    <p:extLst>
      <p:ext uri="{BB962C8B-B14F-4D97-AF65-F5344CB8AC3E}">
        <p14:creationId xmlns:p14="http://schemas.microsoft.com/office/powerpoint/2010/main" val="198517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Lazy loading is just a fancy name given to the process of initializing a class when it’s actually needed.</a:t>
            </a:r>
          </a:p>
          <a:p>
            <a:pPr marL="0" indent="0">
              <a:buNone/>
            </a:pPr>
            <a:endParaRPr lang="en-IN" dirty="0"/>
          </a:p>
        </p:txBody>
      </p:sp>
    </p:spTree>
    <p:extLst>
      <p:ext uri="{BB962C8B-B14F-4D97-AF65-F5344CB8AC3E}">
        <p14:creationId xmlns:p14="http://schemas.microsoft.com/office/powerpoint/2010/main" val="102267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marL="0" indent="0" algn="just">
              <a:buNone/>
            </a:pPr>
            <a:r>
              <a:rPr lang="en-IN" sz="3600" dirty="0">
                <a:latin typeface="Times New Roman" pitchFamily="18" charset="0"/>
                <a:cs typeface="Times New Roman" pitchFamily="18" charset="0"/>
              </a:rPr>
              <a:t>Advantages of Hibernate Framework</a:t>
            </a:r>
          </a:p>
          <a:p>
            <a:pPr algn="just"/>
            <a:r>
              <a:rPr lang="en-IN" sz="3600" dirty="0">
                <a:latin typeface="Times New Roman" pitchFamily="18" charset="0"/>
                <a:cs typeface="Times New Roman" pitchFamily="18" charset="0"/>
              </a:rPr>
              <a:t>There are many advantages of Hibernate Framework. They are as follows:</a:t>
            </a:r>
          </a:p>
          <a:p>
            <a:pPr marL="742950" indent="-742950" algn="just">
              <a:buAutoNum type="arabicParenR"/>
            </a:pPr>
            <a:r>
              <a:rPr lang="en-IN" sz="3600" b="1" dirty="0" err="1" smtClean="0">
                <a:solidFill>
                  <a:srgbClr val="FF0000"/>
                </a:solidFill>
                <a:latin typeface="Times New Roman" pitchFamily="18" charset="0"/>
                <a:cs typeface="Times New Roman" pitchFamily="18" charset="0"/>
              </a:rPr>
              <a:t>Opensource</a:t>
            </a:r>
            <a:r>
              <a:rPr lang="en-IN" sz="3600" b="1" dirty="0" smtClean="0">
                <a:solidFill>
                  <a:srgbClr val="FF0000"/>
                </a:solidFill>
                <a:latin typeface="Times New Roman" pitchFamily="18" charset="0"/>
                <a:cs typeface="Times New Roman" pitchFamily="18" charset="0"/>
              </a:rPr>
              <a:t> </a:t>
            </a:r>
            <a:r>
              <a:rPr lang="en-IN" sz="3600" b="1" dirty="0">
                <a:solidFill>
                  <a:srgbClr val="FF0000"/>
                </a:solidFill>
                <a:latin typeface="Times New Roman" pitchFamily="18" charset="0"/>
                <a:cs typeface="Times New Roman" pitchFamily="18" charset="0"/>
              </a:rPr>
              <a:t>and Lightweight:</a:t>
            </a:r>
            <a:r>
              <a:rPr lang="en-IN" sz="3600" dirty="0">
                <a:latin typeface="Times New Roman" pitchFamily="18" charset="0"/>
                <a:cs typeface="Times New Roman" pitchFamily="18" charset="0"/>
              </a:rPr>
              <a:t> Hibernate framework is </a:t>
            </a:r>
            <a:r>
              <a:rPr lang="en-IN" sz="3600" dirty="0" err="1">
                <a:latin typeface="Times New Roman" pitchFamily="18" charset="0"/>
                <a:cs typeface="Times New Roman" pitchFamily="18" charset="0"/>
              </a:rPr>
              <a:t>opensource</a:t>
            </a:r>
            <a:r>
              <a:rPr lang="en-IN" sz="3600" dirty="0">
                <a:latin typeface="Times New Roman" pitchFamily="18" charset="0"/>
                <a:cs typeface="Times New Roman" pitchFamily="18" charset="0"/>
              </a:rPr>
              <a:t> under the </a:t>
            </a:r>
            <a:r>
              <a:rPr lang="en-IN" sz="3600" dirty="0" smtClean="0">
                <a:latin typeface="Times New Roman" pitchFamily="18" charset="0"/>
                <a:cs typeface="Times New Roman" pitchFamily="18" charset="0"/>
              </a:rPr>
              <a:t>LGPL(</a:t>
            </a:r>
            <a:r>
              <a:rPr lang="en-IN" sz="2800" dirty="0" smtClean="0"/>
              <a:t>GNU</a:t>
            </a:r>
            <a:r>
              <a:rPr lang="en-IN" sz="2800" dirty="0"/>
              <a:t> </a:t>
            </a:r>
            <a:r>
              <a:rPr lang="en-IN" sz="2800" b="1" dirty="0"/>
              <a:t>Lesser General Public License</a:t>
            </a:r>
            <a:r>
              <a:rPr lang="en-IN" sz="2800" dirty="0"/>
              <a:t> ) </a:t>
            </a:r>
            <a:r>
              <a:rPr lang="en-IN" sz="3600" dirty="0" smtClean="0">
                <a:latin typeface="Times New Roman" pitchFamily="18" charset="0"/>
                <a:cs typeface="Times New Roman" pitchFamily="18" charset="0"/>
              </a:rPr>
              <a:t> </a:t>
            </a:r>
            <a:r>
              <a:rPr lang="en-IN" sz="3600" dirty="0">
                <a:latin typeface="Times New Roman" pitchFamily="18" charset="0"/>
                <a:cs typeface="Times New Roman" pitchFamily="18" charset="0"/>
              </a:rPr>
              <a:t>license and lightweight</a:t>
            </a:r>
            <a:r>
              <a:rPr lang="en-IN"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a:p>
            <a:pPr marL="0" indent="0" algn="just">
              <a:buNone/>
            </a:pPr>
            <a:r>
              <a:rPr lang="en-IN" sz="3600" b="1" dirty="0">
                <a:solidFill>
                  <a:srgbClr val="FF0000"/>
                </a:solidFill>
                <a:latin typeface="Times New Roman" pitchFamily="18" charset="0"/>
                <a:cs typeface="Times New Roman" pitchFamily="18" charset="0"/>
              </a:rPr>
              <a:t>2) Fast performance:</a:t>
            </a:r>
            <a:r>
              <a:rPr lang="en-IN" sz="3600" dirty="0">
                <a:latin typeface="Times New Roman" pitchFamily="18" charset="0"/>
                <a:cs typeface="Times New Roman" pitchFamily="18" charset="0"/>
              </a:rPr>
              <a:t> The performance of hibernate framework is fast because cache is internally used in hibernate framework. There are two types of cache in hibernate framework first level cache and second level cache. First level cache is enabled </a:t>
            </a:r>
            <a:r>
              <a:rPr lang="en-IN" sz="3600" dirty="0" smtClean="0">
                <a:latin typeface="Times New Roman" pitchFamily="18" charset="0"/>
                <a:cs typeface="Times New Roman" pitchFamily="18" charset="0"/>
              </a:rPr>
              <a:t>by default</a:t>
            </a:r>
            <a:r>
              <a:rPr lang="en-IN" sz="3600" dirty="0">
                <a:latin typeface="Times New Roman" pitchFamily="18" charset="0"/>
                <a:cs typeface="Times New Roman" pitchFamily="18" charset="0"/>
              </a:rPr>
              <a:t>.</a:t>
            </a:r>
          </a:p>
          <a:p>
            <a:pPr marL="0" indent="0" algn="just">
              <a:buNone/>
            </a:pPr>
            <a:r>
              <a:rPr lang="en-IN" sz="3600" b="1" dirty="0">
                <a:solidFill>
                  <a:srgbClr val="FF0000"/>
                </a:solidFill>
                <a:latin typeface="Times New Roman" pitchFamily="18" charset="0"/>
                <a:cs typeface="Times New Roman" pitchFamily="18" charset="0"/>
              </a:rPr>
              <a:t>3)</a:t>
            </a:r>
            <a:r>
              <a:rPr lang="en-IN" sz="3600" b="1" dirty="0">
                <a:latin typeface="Times New Roman" pitchFamily="18" charset="0"/>
                <a:cs typeface="Times New Roman" pitchFamily="18" charset="0"/>
              </a:rPr>
              <a:t> </a:t>
            </a:r>
            <a:r>
              <a:rPr lang="en-IN" sz="3600" b="1" dirty="0">
                <a:solidFill>
                  <a:srgbClr val="FF0000"/>
                </a:solidFill>
                <a:latin typeface="Times New Roman" pitchFamily="18" charset="0"/>
                <a:cs typeface="Times New Roman" pitchFamily="18" charset="0"/>
              </a:rPr>
              <a:t>Database Independent query:</a:t>
            </a:r>
            <a:r>
              <a:rPr lang="en-IN" sz="3600" dirty="0">
                <a:solidFill>
                  <a:srgbClr val="FF0000"/>
                </a:solidFill>
                <a:latin typeface="Times New Roman" pitchFamily="18" charset="0"/>
                <a:cs typeface="Times New Roman" pitchFamily="18" charset="0"/>
              </a:rPr>
              <a:t> </a:t>
            </a:r>
            <a:r>
              <a:rPr lang="en-IN" sz="3600" dirty="0">
                <a:latin typeface="Times New Roman" pitchFamily="18" charset="0"/>
                <a:cs typeface="Times New Roman" pitchFamily="18" charset="0"/>
              </a:rPr>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4959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lgn="just">
              <a:buNone/>
            </a:pPr>
            <a:r>
              <a:rPr lang="en-IN" dirty="0">
                <a:latin typeface="Times New Roman" pitchFamily="18" charset="0"/>
                <a:cs typeface="Times New Roman" pitchFamily="18" charset="0"/>
              </a:rPr>
              <a:t>4) </a:t>
            </a:r>
            <a:r>
              <a:rPr lang="en-IN" b="1" dirty="0">
                <a:solidFill>
                  <a:srgbClr val="FF0000"/>
                </a:solidFill>
                <a:latin typeface="Times New Roman" pitchFamily="18" charset="0"/>
                <a:cs typeface="Times New Roman" pitchFamily="18" charset="0"/>
              </a:rPr>
              <a:t>Automatic table creation:</a:t>
            </a:r>
            <a:r>
              <a:rPr lang="en-IN" dirty="0">
                <a:latin typeface="Times New Roman" pitchFamily="18" charset="0"/>
                <a:cs typeface="Times New Roman" pitchFamily="18" charset="0"/>
              </a:rPr>
              <a:t> Hibernate framework provides the facility to create the tables of the database automatically. So there is no need to create tables in the database manually.</a:t>
            </a:r>
          </a:p>
          <a:p>
            <a:pPr marL="0" indent="0" algn="just">
              <a:buNone/>
            </a:pPr>
            <a:r>
              <a:rPr lang="en-IN" dirty="0">
                <a:latin typeface="Times New Roman" pitchFamily="18" charset="0"/>
                <a:cs typeface="Times New Roman" pitchFamily="18" charset="0"/>
              </a:rPr>
              <a:t>5) </a:t>
            </a:r>
            <a:r>
              <a:rPr lang="en-IN" b="1" dirty="0">
                <a:solidFill>
                  <a:srgbClr val="FF0000"/>
                </a:solidFill>
                <a:latin typeface="Times New Roman" pitchFamily="18" charset="0"/>
                <a:cs typeface="Times New Roman" pitchFamily="18" charset="0"/>
              </a:rPr>
              <a:t>Simplifies complex join:</a:t>
            </a:r>
            <a:r>
              <a:rPr lang="en-IN" dirty="0">
                <a:latin typeface="Times New Roman" pitchFamily="18" charset="0"/>
                <a:cs typeface="Times New Roman" pitchFamily="18" charset="0"/>
              </a:rPr>
              <a:t> To fetch data form multiple tables is easy in hibernate framework.</a:t>
            </a:r>
          </a:p>
          <a:p>
            <a:pPr marL="0" indent="0" algn="just">
              <a:buNone/>
            </a:pPr>
            <a:r>
              <a:rPr lang="en-IN" dirty="0">
                <a:latin typeface="Times New Roman" pitchFamily="18" charset="0"/>
                <a:cs typeface="Times New Roman" pitchFamily="18" charset="0"/>
              </a:rPr>
              <a:t>6) </a:t>
            </a:r>
            <a:r>
              <a:rPr lang="en-IN" b="1" dirty="0">
                <a:solidFill>
                  <a:srgbClr val="FF0000"/>
                </a:solidFill>
                <a:latin typeface="Times New Roman" pitchFamily="18" charset="0"/>
                <a:cs typeface="Times New Roman" pitchFamily="18" charset="0"/>
              </a:rPr>
              <a:t>Provides query statistics and database status:</a:t>
            </a:r>
            <a:r>
              <a:rPr lang="en-IN" dirty="0">
                <a:latin typeface="Times New Roman" pitchFamily="18" charset="0"/>
                <a:cs typeface="Times New Roman" pitchFamily="18" charset="0"/>
              </a:rPr>
              <a:t> Hibernate supports Query cache and provide statistics about query and database status.</a:t>
            </a:r>
          </a:p>
          <a:p>
            <a:endParaRPr lang="en-IN" dirty="0"/>
          </a:p>
        </p:txBody>
      </p:sp>
    </p:spTree>
    <p:extLst>
      <p:ext uri="{BB962C8B-B14F-4D97-AF65-F5344CB8AC3E}">
        <p14:creationId xmlns:p14="http://schemas.microsoft.com/office/powerpoint/2010/main" val="3734197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470025"/>
          </a:xfrm>
        </p:spPr>
        <p:txBody>
          <a:bodyPr>
            <a:normAutofit fontScale="90000"/>
          </a:bodyPr>
          <a:lstStyle/>
          <a:p>
            <a:r>
              <a:rPr lang="en-IN" b="1" dirty="0" smtClean="0">
                <a:solidFill>
                  <a:srgbClr val="0070C0"/>
                </a:solidFill>
              </a:rPr>
              <a:t>GTU Advance Java</a:t>
            </a:r>
            <a:br>
              <a:rPr lang="en-IN" b="1" dirty="0" smtClean="0">
                <a:solidFill>
                  <a:srgbClr val="0070C0"/>
                </a:solidFill>
              </a:rPr>
            </a:br>
            <a:r>
              <a:rPr lang="en-IN" b="1" dirty="0" smtClean="0">
                <a:solidFill>
                  <a:srgbClr val="0070C0"/>
                </a:solidFill>
              </a:rPr>
              <a:t>Unit-6 </a:t>
            </a:r>
            <a:br>
              <a:rPr lang="en-IN" b="1" dirty="0" smtClean="0">
                <a:solidFill>
                  <a:srgbClr val="0070C0"/>
                </a:solidFill>
              </a:rPr>
            </a:br>
            <a:r>
              <a:rPr lang="en-IN" b="1" dirty="0" smtClean="0">
                <a:solidFill>
                  <a:srgbClr val="0070C0"/>
                </a:solidFill>
              </a:rPr>
              <a:t>Hibernate-Session-II</a:t>
            </a:r>
            <a:endParaRPr lang="en-IN" b="1" dirty="0">
              <a:solidFill>
                <a:srgbClr val="0070C0"/>
              </a:solidFill>
            </a:endParaRPr>
          </a:p>
        </p:txBody>
      </p:sp>
      <p:sp>
        <p:nvSpPr>
          <p:cNvPr id="3" name="Subtitle 2"/>
          <p:cNvSpPr>
            <a:spLocks noGrp="1"/>
          </p:cNvSpPr>
          <p:nvPr>
            <p:ph type="subTitle" idx="1"/>
          </p:nvPr>
        </p:nvSpPr>
        <p:spPr>
          <a:xfrm>
            <a:off x="23754" y="4293096"/>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 y="188640"/>
            <a:ext cx="1259632" cy="993187"/>
          </a:xfrm>
          <a:prstGeom prst="rect">
            <a:avLst/>
          </a:prstGeom>
        </p:spPr>
      </p:pic>
      <p:pic>
        <p:nvPicPr>
          <p:cNvPr id="12" name="Picture 11"/>
          <p:cNvPicPr/>
          <p:nvPr/>
        </p:nvPicPr>
        <p:blipFill>
          <a:blip r:embed="rId4"/>
          <a:stretch>
            <a:fillRect/>
          </a:stretch>
        </p:blipFill>
        <p:spPr bwMode="auto">
          <a:xfrm>
            <a:off x="7380312" y="16675"/>
            <a:ext cx="1763688" cy="982345"/>
          </a:xfrm>
          <a:prstGeom prst="rect">
            <a:avLst/>
          </a:prstGeom>
        </p:spPr>
      </p:pic>
    </p:spTree>
    <p:extLst>
      <p:ext uri="{BB962C8B-B14F-4D97-AF65-F5344CB8AC3E}">
        <p14:creationId xmlns:p14="http://schemas.microsoft.com/office/powerpoint/2010/main" val="4212837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pPr eaLnBrk="1" hangingPunct="1">
              <a:defRPr/>
            </a:pPr>
            <a:r>
              <a:rPr lang="en-US" smtClean="0"/>
              <a:t>Hibernate Basics</a:t>
            </a:r>
          </a:p>
        </p:txBody>
      </p:sp>
      <p:sp>
        <p:nvSpPr>
          <p:cNvPr id="102403"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pic>
        <p:nvPicPr>
          <p:cNvPr id="102406" name="Picture 6"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962400" y="1268760"/>
            <a:ext cx="4876800" cy="5400600"/>
          </a:xfrm>
          <a:noFill/>
          <a:extLst>
            <a:ext uri="{909E8E84-426E-40DD-AFC4-6F175D3DCCD1}">
              <a14:hiddenFill xmlns:a14="http://schemas.microsoft.com/office/drawing/2010/main">
                <a:solidFill>
                  <a:srgbClr val="FFFFFF"/>
                </a:solidFill>
              </a14:hiddenFill>
            </a:ext>
          </a:extLst>
        </p:spPr>
      </p:pic>
      <p:pic>
        <p:nvPicPr>
          <p:cNvPr id="102407" name="Picture 7" descr="overview"/>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1196752"/>
            <a:ext cx="3848100" cy="5661248"/>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794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fade">
                                      <p:cBhvr>
                                        <p:cTn id="7" dur="1000"/>
                                        <p:tgtEl>
                                          <p:spTgt spid="102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6"/>
                                        </p:tgtEl>
                                        <p:attrNameLst>
                                          <p:attrName>style.visibility</p:attrName>
                                        </p:attrNameLst>
                                      </p:cBhvr>
                                      <p:to>
                                        <p:strVal val="visible"/>
                                      </p:to>
                                    </p:set>
                                    <p:animEffect transition="in" filter="fade">
                                      <p:cBhvr>
                                        <p:cTn id="12" dur="10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eaLnBrk="1" hangingPunct="1">
              <a:defRPr/>
            </a:pPr>
            <a:r>
              <a:rPr lang="en-US" smtClean="0"/>
              <a:t>Hibernate Basics</a:t>
            </a:r>
          </a:p>
        </p:txBody>
      </p:sp>
      <p:sp>
        <p:nvSpPr>
          <p:cNvPr id="134147"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dirty="0" smtClean="0"/>
          </a:p>
          <a:p>
            <a:pPr eaLnBrk="1" hangingPunct="1">
              <a:defRPr/>
            </a:pPr>
            <a:endParaRPr lang="en-US" dirty="0" smtClean="0"/>
          </a:p>
        </p:txBody>
      </p:sp>
      <p:sp>
        <p:nvSpPr>
          <p:cNvPr id="7172" name="Text Box 7"/>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7173" name="Picture 9"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23528" y="1481287"/>
            <a:ext cx="4343400" cy="5073352"/>
          </a:xfrm>
          <a:noFill/>
          <a:extLst>
            <a:ext uri="{909E8E84-426E-40DD-AFC4-6F175D3DCCD1}">
              <a14:hiddenFill xmlns:a14="http://schemas.microsoft.com/office/drawing/2010/main">
                <a:solidFill>
                  <a:srgbClr val="FFFFFF"/>
                </a:solidFill>
              </a14:hiddenFill>
            </a:ext>
          </a:extLst>
        </p:spPr>
      </p:pic>
      <p:sp>
        <p:nvSpPr>
          <p:cNvPr id="7174" name="Text Box 10"/>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34155" name="Text Box 11"/>
          <p:cNvSpPr txBox="1">
            <a:spLocks noChangeArrowheads="1"/>
          </p:cNvSpPr>
          <p:nvPr/>
        </p:nvSpPr>
        <p:spPr bwMode="auto">
          <a:xfrm>
            <a:off x="4800600" y="1801813"/>
            <a:ext cx="41148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US" b="1" dirty="0" err="1">
                <a:latin typeface="Tahoma" pitchFamily="34" charset="0"/>
              </a:rPr>
              <a:t>SessionFactory</a:t>
            </a:r>
            <a:endParaRPr lang="en-US" dirty="0">
              <a:latin typeface="Tahoma" pitchFamily="34" charset="0"/>
            </a:endParaRPr>
          </a:p>
          <a:p>
            <a:r>
              <a:rPr lang="en-US" sz="2400" dirty="0">
                <a:latin typeface="Tahoma" pitchFamily="34" charset="0"/>
              </a:rPr>
              <a:t>A </a:t>
            </a:r>
            <a:r>
              <a:rPr lang="en-US" sz="2400" dirty="0" err="1">
                <a:latin typeface="Tahoma" pitchFamily="34" charset="0"/>
              </a:rPr>
              <a:t>threadsafe</a:t>
            </a:r>
            <a:r>
              <a:rPr lang="en-US" sz="2400" dirty="0">
                <a:latin typeface="Tahoma" pitchFamily="34" charset="0"/>
              </a:rPr>
              <a:t> (immutable) cache of compiled mappings for a single database. </a:t>
            </a:r>
          </a:p>
          <a:p>
            <a:r>
              <a:rPr lang="en-US" sz="2400" dirty="0">
                <a:latin typeface="Tahoma" pitchFamily="34" charset="0"/>
              </a:rPr>
              <a:t>A factory for Session.</a:t>
            </a:r>
          </a:p>
          <a:p>
            <a:pPr algn="just"/>
            <a:r>
              <a:rPr lang="en-US" sz="2400" dirty="0">
                <a:latin typeface="Tahoma" pitchFamily="34" charset="0"/>
              </a:rPr>
              <a:t>Expensive to create.</a:t>
            </a:r>
          </a:p>
        </p:txBody>
      </p:sp>
      <p:sp>
        <p:nvSpPr>
          <p:cNvPr id="7176" name="Rectangle 13"/>
          <p:cNvSpPr>
            <a:spLocks noChangeArrowheads="1"/>
          </p:cNvSpPr>
          <p:nvPr/>
        </p:nvSpPr>
        <p:spPr bwMode="auto">
          <a:xfrm>
            <a:off x="755576" y="2923536"/>
            <a:ext cx="1219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5733860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4155">
                                            <p:txEl>
                                              <p:pRg st="1" end="1"/>
                                            </p:txEl>
                                          </p:spTgt>
                                        </p:tgtEl>
                                        <p:attrNameLst>
                                          <p:attrName>style.visibility</p:attrName>
                                        </p:attrNameLst>
                                      </p:cBhvr>
                                      <p:to>
                                        <p:strVal val="visible"/>
                                      </p:to>
                                    </p:set>
                                    <p:animEffect transition="in" filter="fade">
                                      <p:cBhvr>
                                        <p:cTn id="7" dur="500"/>
                                        <p:tgtEl>
                                          <p:spTgt spid="134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4155">
                                            <p:txEl>
                                              <p:pRg st="2" end="2"/>
                                            </p:txEl>
                                          </p:spTgt>
                                        </p:tgtEl>
                                        <p:attrNameLst>
                                          <p:attrName>style.visibility</p:attrName>
                                        </p:attrNameLst>
                                      </p:cBhvr>
                                      <p:to>
                                        <p:strVal val="visible"/>
                                      </p:to>
                                    </p:set>
                                    <p:animEffect transition="in" filter="fade">
                                      <p:cBhvr>
                                        <p:cTn id="12" dur="500"/>
                                        <p:tgtEl>
                                          <p:spTgt spid="134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4155">
                                            <p:txEl>
                                              <p:pRg st="3" end="3"/>
                                            </p:txEl>
                                          </p:spTgt>
                                        </p:tgtEl>
                                        <p:attrNameLst>
                                          <p:attrName>style.visibility</p:attrName>
                                        </p:attrNameLst>
                                      </p:cBhvr>
                                      <p:to>
                                        <p:strVal val="visible"/>
                                      </p:to>
                                    </p:set>
                                    <p:animEffect transition="in" filter="fade">
                                      <p:cBhvr>
                                        <p:cTn id="17" dur="2000"/>
                                        <p:tgtEl>
                                          <p:spTgt spid="134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pPr eaLnBrk="1" hangingPunct="1">
              <a:defRPr/>
            </a:pPr>
            <a:r>
              <a:rPr lang="en-US" smtClean="0"/>
              <a:t>Hibernate Basics</a:t>
            </a:r>
          </a:p>
        </p:txBody>
      </p:sp>
      <p:sp>
        <p:nvSpPr>
          <p:cNvPr id="136195"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sp>
        <p:nvSpPr>
          <p:cNvPr id="8196" name="Text Box 4"/>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8197" name="Picture 5"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343400" cy="3552825"/>
          </a:xfrm>
          <a:noFill/>
          <a:extLst>
            <a:ext uri="{909E8E84-426E-40DD-AFC4-6F175D3DCCD1}">
              <a14:hiddenFill xmlns:a14="http://schemas.microsoft.com/office/drawing/2010/main">
                <a:solidFill>
                  <a:srgbClr val="FFFFFF"/>
                </a:solidFill>
              </a14:hiddenFill>
            </a:ext>
          </a:extLst>
        </p:spPr>
      </p:pic>
      <p:sp>
        <p:nvSpPr>
          <p:cNvPr id="8198" name="Text Box 6"/>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36199" name="Text Box 7"/>
          <p:cNvSpPr txBox="1">
            <a:spLocks noChangeArrowheads="1"/>
          </p:cNvSpPr>
          <p:nvPr/>
        </p:nvSpPr>
        <p:spPr bwMode="auto">
          <a:xfrm>
            <a:off x="4800600" y="1801813"/>
            <a:ext cx="41148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US" b="1">
                <a:latin typeface="Tahoma" pitchFamily="34" charset="0"/>
              </a:rPr>
              <a:t>Session</a:t>
            </a:r>
            <a:r>
              <a:rPr lang="en-US">
                <a:latin typeface="Tahoma" pitchFamily="34" charset="0"/>
              </a:rPr>
              <a:t> </a:t>
            </a:r>
          </a:p>
          <a:p>
            <a:r>
              <a:rPr lang="en-US" sz="2200">
                <a:latin typeface="Tahoma" pitchFamily="34" charset="0"/>
              </a:rPr>
              <a:t>A single-threaded, short-lived object representing a conversation between the application and the persistent store.</a:t>
            </a:r>
          </a:p>
          <a:p>
            <a:r>
              <a:rPr lang="en-US" sz="2200">
                <a:latin typeface="Tahoma" pitchFamily="34" charset="0"/>
              </a:rPr>
              <a:t>Wraps a JDBC connection.</a:t>
            </a:r>
          </a:p>
          <a:p>
            <a:r>
              <a:rPr lang="en-US" sz="2200">
                <a:latin typeface="Tahoma" pitchFamily="34" charset="0"/>
              </a:rPr>
              <a:t>Factory for Transaction.</a:t>
            </a:r>
          </a:p>
          <a:p>
            <a:r>
              <a:rPr lang="en-US" sz="2200">
                <a:latin typeface="Tahoma" pitchFamily="34" charset="0"/>
              </a:rPr>
              <a:t>Holds a mandatory (first-level) cache of persistent objects, used when navigating the object graph or looking up objects by identifier. </a:t>
            </a:r>
          </a:p>
          <a:p>
            <a:endParaRPr lang="en-US" sz="2200">
              <a:latin typeface="Tahoma" pitchFamily="34" charset="0"/>
            </a:endParaRPr>
          </a:p>
        </p:txBody>
      </p:sp>
      <p:sp>
        <p:nvSpPr>
          <p:cNvPr id="8200" name="Rectangle 8"/>
          <p:cNvSpPr>
            <a:spLocks noChangeArrowheads="1"/>
          </p:cNvSpPr>
          <p:nvPr/>
        </p:nvSpPr>
        <p:spPr bwMode="auto">
          <a:xfrm>
            <a:off x="2514600" y="2743200"/>
            <a:ext cx="7620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206131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6199">
                                            <p:txEl>
                                              <p:pRg st="1" end="1"/>
                                            </p:txEl>
                                          </p:spTgt>
                                        </p:tgtEl>
                                        <p:attrNameLst>
                                          <p:attrName>style.visibility</p:attrName>
                                        </p:attrNameLst>
                                      </p:cBhvr>
                                      <p:to>
                                        <p:strVal val="visible"/>
                                      </p:to>
                                    </p:set>
                                    <p:animEffect transition="in" filter="fade">
                                      <p:cBhvr>
                                        <p:cTn id="7" dur="500"/>
                                        <p:tgtEl>
                                          <p:spTgt spid="1361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6199">
                                            <p:txEl>
                                              <p:pRg st="2" end="2"/>
                                            </p:txEl>
                                          </p:spTgt>
                                        </p:tgtEl>
                                        <p:attrNameLst>
                                          <p:attrName>style.visibility</p:attrName>
                                        </p:attrNameLst>
                                      </p:cBhvr>
                                      <p:to>
                                        <p:strVal val="visible"/>
                                      </p:to>
                                    </p:set>
                                    <p:animEffect transition="in" filter="fade">
                                      <p:cBhvr>
                                        <p:cTn id="12" dur="500"/>
                                        <p:tgtEl>
                                          <p:spTgt spid="1361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6199">
                                            <p:txEl>
                                              <p:pRg st="3" end="3"/>
                                            </p:txEl>
                                          </p:spTgt>
                                        </p:tgtEl>
                                        <p:attrNameLst>
                                          <p:attrName>style.visibility</p:attrName>
                                        </p:attrNameLst>
                                      </p:cBhvr>
                                      <p:to>
                                        <p:strVal val="visible"/>
                                      </p:to>
                                    </p:set>
                                    <p:animEffect transition="in" filter="fade">
                                      <p:cBhvr>
                                        <p:cTn id="17" dur="500"/>
                                        <p:tgtEl>
                                          <p:spTgt spid="1361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6199">
                                            <p:txEl>
                                              <p:pRg st="4" end="4"/>
                                            </p:txEl>
                                          </p:spTgt>
                                        </p:tgtEl>
                                        <p:attrNameLst>
                                          <p:attrName>style.visibility</p:attrName>
                                        </p:attrNameLst>
                                      </p:cBhvr>
                                      <p:to>
                                        <p:strVal val="visible"/>
                                      </p:to>
                                    </p:set>
                                    <p:animEffect transition="in" filter="fade">
                                      <p:cBhvr>
                                        <p:cTn id="22" dur="500"/>
                                        <p:tgtEl>
                                          <p:spTgt spid="1361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defRPr/>
            </a:pPr>
            <a:r>
              <a:rPr lang="en-US" smtClean="0"/>
              <a:t>Hibernate Basics</a:t>
            </a:r>
          </a:p>
        </p:txBody>
      </p:sp>
      <p:sp>
        <p:nvSpPr>
          <p:cNvPr id="137219"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sp>
        <p:nvSpPr>
          <p:cNvPr id="9220" name="Text Box 4"/>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9221" name="Picture 5"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343400" cy="3552825"/>
          </a:xfrm>
          <a:noFill/>
          <a:extLst>
            <a:ext uri="{909E8E84-426E-40DD-AFC4-6F175D3DCCD1}">
              <a14:hiddenFill xmlns:a14="http://schemas.microsoft.com/office/drawing/2010/main">
                <a:solidFill>
                  <a:srgbClr val="FFFFFF"/>
                </a:solidFill>
              </a14:hiddenFill>
            </a:ext>
          </a:extLst>
        </p:spPr>
      </p:pic>
      <p:sp>
        <p:nvSpPr>
          <p:cNvPr id="9222" name="Text Box 6"/>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37223" name="Text Box 7"/>
          <p:cNvSpPr txBox="1">
            <a:spLocks noChangeArrowheads="1"/>
          </p:cNvSpPr>
          <p:nvPr/>
        </p:nvSpPr>
        <p:spPr bwMode="auto">
          <a:xfrm>
            <a:off x="4800600" y="1801813"/>
            <a:ext cx="4114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US" sz="2000" b="1">
                <a:latin typeface="Tahoma" pitchFamily="34" charset="0"/>
              </a:rPr>
              <a:t>Persistent Objects and Collections</a:t>
            </a:r>
          </a:p>
          <a:p>
            <a:r>
              <a:rPr lang="en-US" sz="2000">
                <a:latin typeface="Tahoma" pitchFamily="34" charset="0"/>
              </a:rPr>
              <a:t>Short-lived, single threaded objects containing persistent state and business function.</a:t>
            </a:r>
          </a:p>
          <a:p>
            <a:r>
              <a:rPr lang="en-US" sz="2000">
                <a:latin typeface="Tahoma" pitchFamily="34" charset="0"/>
              </a:rPr>
              <a:t>These might be ordinary JavaBeans/POJOs, the only special thing about them is that they are currently associated with (exactly one) Session.</a:t>
            </a:r>
          </a:p>
          <a:p>
            <a:r>
              <a:rPr lang="en-US" sz="2000">
                <a:latin typeface="Tahoma" pitchFamily="34" charset="0"/>
              </a:rPr>
              <a:t>As soon as the Session is closed, they will be detached and free to use in any application layer (e.g. directly as data transfer objects to and from presentation). </a:t>
            </a:r>
          </a:p>
          <a:p>
            <a:endParaRPr lang="en-US" sz="2000">
              <a:latin typeface="Tahoma" pitchFamily="34" charset="0"/>
            </a:endParaRPr>
          </a:p>
        </p:txBody>
      </p:sp>
      <p:sp>
        <p:nvSpPr>
          <p:cNvPr id="9224" name="Rectangle 8"/>
          <p:cNvSpPr>
            <a:spLocks noChangeArrowheads="1"/>
          </p:cNvSpPr>
          <p:nvPr/>
        </p:nvSpPr>
        <p:spPr bwMode="auto">
          <a:xfrm>
            <a:off x="2590800" y="2209800"/>
            <a:ext cx="5334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337385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7223">
                                            <p:txEl>
                                              <p:pRg st="1" end="1"/>
                                            </p:txEl>
                                          </p:spTgt>
                                        </p:tgtEl>
                                        <p:attrNameLst>
                                          <p:attrName>style.visibility</p:attrName>
                                        </p:attrNameLst>
                                      </p:cBhvr>
                                      <p:to>
                                        <p:strVal val="visible"/>
                                      </p:to>
                                    </p:set>
                                    <p:animEffect transition="in" filter="fade">
                                      <p:cBhvr>
                                        <p:cTn id="7" dur="500"/>
                                        <p:tgtEl>
                                          <p:spTgt spid="1372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7223">
                                            <p:txEl>
                                              <p:pRg st="2" end="2"/>
                                            </p:txEl>
                                          </p:spTgt>
                                        </p:tgtEl>
                                        <p:attrNameLst>
                                          <p:attrName>style.visibility</p:attrName>
                                        </p:attrNameLst>
                                      </p:cBhvr>
                                      <p:to>
                                        <p:strVal val="visible"/>
                                      </p:to>
                                    </p:set>
                                    <p:animEffect transition="in" filter="fade">
                                      <p:cBhvr>
                                        <p:cTn id="12" dur="500"/>
                                        <p:tgtEl>
                                          <p:spTgt spid="1372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7223">
                                            <p:txEl>
                                              <p:pRg st="3" end="3"/>
                                            </p:txEl>
                                          </p:spTgt>
                                        </p:tgtEl>
                                        <p:attrNameLst>
                                          <p:attrName>style.visibility</p:attrName>
                                        </p:attrNameLst>
                                      </p:cBhvr>
                                      <p:to>
                                        <p:strVal val="visible"/>
                                      </p:to>
                                    </p:set>
                                    <p:animEffect transition="in" filter="fade">
                                      <p:cBhvr>
                                        <p:cTn id="17" dur="500"/>
                                        <p:tgtEl>
                                          <p:spTgt spid="1372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eaLnBrk="1" hangingPunct="1">
              <a:defRPr/>
            </a:pPr>
            <a:r>
              <a:rPr lang="en-US" smtClean="0"/>
              <a:t>Hibernate Basics</a:t>
            </a:r>
          </a:p>
        </p:txBody>
      </p:sp>
      <p:sp>
        <p:nvSpPr>
          <p:cNvPr id="138243"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sp>
        <p:nvSpPr>
          <p:cNvPr id="10244" name="Text Box 4"/>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10245" name="Picture 5"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343400" cy="3552825"/>
          </a:xfrm>
          <a:noFill/>
          <a:extLst>
            <a:ext uri="{909E8E84-426E-40DD-AFC4-6F175D3DCCD1}">
              <a14:hiddenFill xmlns:a14="http://schemas.microsoft.com/office/drawing/2010/main">
                <a:solidFill>
                  <a:srgbClr val="FFFFFF"/>
                </a:solidFill>
              </a14:hiddenFill>
            </a:ext>
          </a:extLst>
        </p:spPr>
      </p:pic>
      <p:sp>
        <p:nvSpPr>
          <p:cNvPr id="10246" name="Text Box 6"/>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38247" name="Text Box 7"/>
          <p:cNvSpPr txBox="1">
            <a:spLocks noChangeArrowheads="1"/>
          </p:cNvSpPr>
          <p:nvPr/>
        </p:nvSpPr>
        <p:spPr bwMode="auto">
          <a:xfrm>
            <a:off x="4800600" y="1801813"/>
            <a:ext cx="4114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US" b="1">
                <a:latin typeface="Tahoma" pitchFamily="34" charset="0"/>
              </a:rPr>
              <a:t>Transient Objects and Collections</a:t>
            </a:r>
          </a:p>
          <a:p>
            <a:r>
              <a:rPr lang="en-US">
                <a:latin typeface="Tahoma" pitchFamily="34" charset="0"/>
              </a:rPr>
              <a:t>Instances of persistent classes that are not currently associated with a Session.</a:t>
            </a:r>
          </a:p>
          <a:p>
            <a:endParaRPr lang="en-US">
              <a:latin typeface="Tahoma" pitchFamily="34" charset="0"/>
            </a:endParaRPr>
          </a:p>
          <a:p>
            <a:r>
              <a:rPr lang="en-US">
                <a:latin typeface="Tahoma" pitchFamily="34" charset="0"/>
              </a:rPr>
              <a:t>They may have been instantiated by the application and not (yet) persisted or they may have been instantiated by a closed Session. </a:t>
            </a:r>
          </a:p>
          <a:p>
            <a:endParaRPr lang="en-US">
              <a:latin typeface="Tahoma" pitchFamily="34" charset="0"/>
            </a:endParaRPr>
          </a:p>
        </p:txBody>
      </p:sp>
      <p:sp>
        <p:nvSpPr>
          <p:cNvPr id="10248" name="Rectangle 8"/>
          <p:cNvSpPr>
            <a:spLocks noChangeArrowheads="1"/>
          </p:cNvSpPr>
          <p:nvPr/>
        </p:nvSpPr>
        <p:spPr bwMode="auto">
          <a:xfrm>
            <a:off x="685800" y="1905000"/>
            <a:ext cx="990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72619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247">
                                            <p:txEl>
                                              <p:pRg st="1" end="1"/>
                                            </p:txEl>
                                          </p:spTgt>
                                        </p:tgtEl>
                                        <p:attrNameLst>
                                          <p:attrName>style.visibility</p:attrName>
                                        </p:attrNameLst>
                                      </p:cBhvr>
                                      <p:to>
                                        <p:strVal val="visible"/>
                                      </p:to>
                                    </p:set>
                                    <p:animEffect transition="in" filter="fade">
                                      <p:cBhvr>
                                        <p:cTn id="7" dur="500"/>
                                        <p:tgtEl>
                                          <p:spTgt spid="1382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7">
                                            <p:txEl>
                                              <p:pRg st="3" end="3"/>
                                            </p:txEl>
                                          </p:spTgt>
                                        </p:tgtEl>
                                        <p:attrNameLst>
                                          <p:attrName>style.visibility</p:attrName>
                                        </p:attrNameLst>
                                      </p:cBhvr>
                                      <p:to>
                                        <p:strVal val="visible"/>
                                      </p:to>
                                    </p:set>
                                    <p:animEffect transition="in" filter="fade">
                                      <p:cBhvr>
                                        <p:cTn id="12" dur="500"/>
                                        <p:tgtEl>
                                          <p:spTgt spid="1382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p:txBody>
          <a:bodyPr/>
          <a:lstStyle/>
          <a:p>
            <a:pPr eaLnBrk="1" hangingPunct="1">
              <a:defRPr/>
            </a:pPr>
            <a:r>
              <a:rPr lang="en-US" smtClean="0"/>
              <a:t>Hibernate Basics</a:t>
            </a:r>
          </a:p>
        </p:txBody>
      </p:sp>
      <p:sp>
        <p:nvSpPr>
          <p:cNvPr id="139267"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sp>
        <p:nvSpPr>
          <p:cNvPr id="11268" name="Text Box 4"/>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11269" name="Picture 5"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343400" cy="3552825"/>
          </a:xfrm>
          <a:noFill/>
          <a:extLst>
            <a:ext uri="{909E8E84-426E-40DD-AFC4-6F175D3DCCD1}">
              <a14:hiddenFill xmlns:a14="http://schemas.microsoft.com/office/drawing/2010/main">
                <a:solidFill>
                  <a:srgbClr val="FFFFFF"/>
                </a:solidFill>
              </a14:hiddenFill>
            </a:ext>
          </a:extLst>
        </p:spPr>
      </p:pic>
      <p:sp>
        <p:nvSpPr>
          <p:cNvPr id="11270" name="Text Box 6"/>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39271" name="Text Box 7"/>
          <p:cNvSpPr txBox="1">
            <a:spLocks noChangeArrowheads="1"/>
          </p:cNvSpPr>
          <p:nvPr/>
        </p:nvSpPr>
        <p:spPr bwMode="auto">
          <a:xfrm>
            <a:off x="4800600" y="1801813"/>
            <a:ext cx="41148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US" sz="2400" b="1">
                <a:latin typeface="Tahoma" pitchFamily="34" charset="0"/>
              </a:rPr>
              <a:t>Transaction</a:t>
            </a:r>
            <a:r>
              <a:rPr lang="en-US" sz="2400">
                <a:latin typeface="Tahoma" pitchFamily="34" charset="0"/>
              </a:rPr>
              <a:t> </a:t>
            </a:r>
          </a:p>
          <a:p>
            <a:r>
              <a:rPr lang="en-US" sz="2400">
                <a:latin typeface="Tahoma" pitchFamily="34" charset="0"/>
              </a:rPr>
              <a:t>(Optional) A single-threaded, short-lived object used by the application to specify atomic units of work. </a:t>
            </a:r>
          </a:p>
          <a:p>
            <a:endParaRPr lang="en-US" sz="2400">
              <a:latin typeface="Tahoma" pitchFamily="34" charset="0"/>
            </a:endParaRPr>
          </a:p>
          <a:p>
            <a:r>
              <a:rPr lang="en-US" sz="2400">
                <a:latin typeface="Tahoma" pitchFamily="34" charset="0"/>
              </a:rPr>
              <a:t>Abstracts application from underlying JDBC, JTA or CORBA transaction.</a:t>
            </a:r>
          </a:p>
          <a:p>
            <a:endParaRPr lang="en-US" sz="2400">
              <a:latin typeface="Tahoma" pitchFamily="34" charset="0"/>
            </a:endParaRPr>
          </a:p>
          <a:p>
            <a:r>
              <a:rPr lang="en-US" sz="2400">
                <a:latin typeface="Tahoma" pitchFamily="34" charset="0"/>
              </a:rPr>
              <a:t>Multiple transactions per Session.</a:t>
            </a:r>
            <a:r>
              <a:rPr lang="en-US" sz="2400" b="1">
                <a:latin typeface="Tahoma" pitchFamily="34" charset="0"/>
              </a:rPr>
              <a:t> </a:t>
            </a:r>
          </a:p>
          <a:p>
            <a:pPr lvl="1"/>
            <a:endParaRPr lang="en-US" sz="2400">
              <a:latin typeface="Tahoma" pitchFamily="34" charset="0"/>
            </a:endParaRPr>
          </a:p>
        </p:txBody>
      </p:sp>
      <p:sp>
        <p:nvSpPr>
          <p:cNvPr id="11272" name="Rectangle 8"/>
          <p:cNvSpPr>
            <a:spLocks noChangeArrowheads="1"/>
          </p:cNvSpPr>
          <p:nvPr/>
        </p:nvSpPr>
        <p:spPr bwMode="auto">
          <a:xfrm>
            <a:off x="3581400" y="2743200"/>
            <a:ext cx="838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735563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71">
                                            <p:txEl>
                                              <p:pRg st="1" end="1"/>
                                            </p:txEl>
                                          </p:spTgt>
                                        </p:tgtEl>
                                        <p:attrNameLst>
                                          <p:attrName>style.visibility</p:attrName>
                                        </p:attrNameLst>
                                      </p:cBhvr>
                                      <p:to>
                                        <p:strVal val="visible"/>
                                      </p:to>
                                    </p:set>
                                    <p:animEffect transition="in" filter="fade">
                                      <p:cBhvr>
                                        <p:cTn id="7" dur="500"/>
                                        <p:tgtEl>
                                          <p:spTgt spid="1392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9271">
                                            <p:txEl>
                                              <p:pRg st="3" end="3"/>
                                            </p:txEl>
                                          </p:spTgt>
                                        </p:tgtEl>
                                        <p:attrNameLst>
                                          <p:attrName>style.visibility</p:attrName>
                                        </p:attrNameLst>
                                      </p:cBhvr>
                                      <p:to>
                                        <p:strVal val="visible"/>
                                      </p:to>
                                    </p:set>
                                    <p:animEffect transition="in" filter="fade">
                                      <p:cBhvr>
                                        <p:cTn id="12" dur="500"/>
                                        <p:tgtEl>
                                          <p:spTgt spid="1392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9271">
                                            <p:txEl>
                                              <p:pRg st="5" end="5"/>
                                            </p:txEl>
                                          </p:spTgt>
                                        </p:tgtEl>
                                        <p:attrNameLst>
                                          <p:attrName>style.visibility</p:attrName>
                                        </p:attrNameLst>
                                      </p:cBhvr>
                                      <p:to>
                                        <p:strVal val="visible"/>
                                      </p:to>
                                    </p:set>
                                    <p:animEffect transition="in" filter="fade">
                                      <p:cBhvr>
                                        <p:cTn id="17" dur="500"/>
                                        <p:tgtEl>
                                          <p:spTgt spid="1392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Outline:</a:t>
            </a:r>
            <a:endParaRPr lang="en-IN" dirty="0"/>
          </a:p>
        </p:txBody>
      </p:sp>
      <p:sp>
        <p:nvSpPr>
          <p:cNvPr id="3" name="Content Placeholder 2"/>
          <p:cNvSpPr>
            <a:spLocks noGrp="1"/>
          </p:cNvSpPr>
          <p:nvPr>
            <p:ph idx="1"/>
          </p:nvPr>
        </p:nvSpPr>
        <p:spPr/>
        <p:txBody>
          <a:bodyPr/>
          <a:lstStyle/>
          <a:p>
            <a:pPr algn="just"/>
            <a:r>
              <a:rPr lang="en-IN" dirty="0"/>
              <a:t>Overview of </a:t>
            </a:r>
            <a:r>
              <a:rPr lang="en-IN" dirty="0" smtClean="0"/>
              <a:t>Hibernate</a:t>
            </a:r>
          </a:p>
          <a:p>
            <a:pPr algn="just"/>
            <a:r>
              <a:rPr lang="en-IN" dirty="0" smtClean="0"/>
              <a:t>Hibernate Architecture</a:t>
            </a:r>
          </a:p>
          <a:p>
            <a:pPr algn="just"/>
            <a:r>
              <a:rPr lang="en-IN" dirty="0" smtClean="0"/>
              <a:t>Hibernate </a:t>
            </a:r>
            <a:r>
              <a:rPr lang="en-IN" dirty="0"/>
              <a:t>Mapping </a:t>
            </a:r>
            <a:r>
              <a:rPr lang="en-IN" dirty="0" smtClean="0"/>
              <a:t>Types</a:t>
            </a:r>
          </a:p>
          <a:p>
            <a:pPr algn="just"/>
            <a:r>
              <a:rPr lang="en-IN" dirty="0" smtClean="0"/>
              <a:t>Hibernate </a:t>
            </a:r>
            <a:r>
              <a:rPr lang="en-IN" dirty="0"/>
              <a:t>O/R </a:t>
            </a:r>
            <a:r>
              <a:rPr lang="en-IN" dirty="0" smtClean="0"/>
              <a:t>Mapping</a:t>
            </a:r>
          </a:p>
          <a:p>
            <a:pPr algn="just"/>
            <a:r>
              <a:rPr lang="en-IN" dirty="0" smtClean="0"/>
              <a:t>Hibernate </a:t>
            </a:r>
            <a:r>
              <a:rPr lang="en-IN" dirty="0"/>
              <a:t>Annotation, Hibernate Query Language 	</a:t>
            </a:r>
          </a:p>
          <a:p>
            <a:endParaRPr lang="en-IN" dirty="0"/>
          </a:p>
        </p:txBody>
      </p:sp>
    </p:spTree>
    <p:extLst>
      <p:ext uri="{BB962C8B-B14F-4D97-AF65-F5344CB8AC3E}">
        <p14:creationId xmlns:p14="http://schemas.microsoft.com/office/powerpoint/2010/main" val="1628156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pPr eaLnBrk="1" hangingPunct="1">
              <a:defRPr/>
            </a:pPr>
            <a:r>
              <a:rPr lang="en-US" smtClean="0"/>
              <a:t>Hibernate Basics</a:t>
            </a:r>
          </a:p>
        </p:txBody>
      </p:sp>
      <p:sp>
        <p:nvSpPr>
          <p:cNvPr id="140291" name="Rectangle 3"/>
          <p:cNvSpPr>
            <a:spLocks noGrp="1" noChangeArrowheads="1"/>
          </p:cNvSpPr>
          <p:nvPr>
            <p:ph type="body" idx="4294967295"/>
          </p:nvPr>
        </p:nvSpPr>
        <p:spPr>
          <a:xfrm>
            <a:off x="0" y="1600200"/>
            <a:ext cx="8229600" cy="4525963"/>
          </a:xfrm>
        </p:spPr>
        <p:txBody>
          <a:bodyPr/>
          <a:lstStyle/>
          <a:p>
            <a:pPr eaLnBrk="1" hangingPunct="1">
              <a:buFont typeface="Wingdings" pitchFamily="2" charset="2"/>
              <a:buNone/>
              <a:defRPr/>
            </a:pPr>
            <a:endParaRPr lang="en-US" smtClean="0"/>
          </a:p>
          <a:p>
            <a:pPr eaLnBrk="1" hangingPunct="1">
              <a:defRPr/>
            </a:pPr>
            <a:endParaRPr lang="en-US" smtClean="0"/>
          </a:p>
        </p:txBody>
      </p:sp>
      <p:sp>
        <p:nvSpPr>
          <p:cNvPr id="12292" name="Text Box 4"/>
          <p:cNvSpPr txBox="1">
            <a:spLocks noChangeArrowheads="1"/>
          </p:cNvSpPr>
          <p:nvPr/>
        </p:nvSpPr>
        <p:spPr bwMode="auto">
          <a:xfrm>
            <a:off x="4267200" y="17526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pic>
        <p:nvPicPr>
          <p:cNvPr id="12293" name="Picture 5" descr="full_crea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343400" cy="3552825"/>
          </a:xfrm>
          <a:noFill/>
          <a:extLst>
            <a:ext uri="{909E8E84-426E-40DD-AFC4-6F175D3DCCD1}">
              <a14:hiddenFill xmlns:a14="http://schemas.microsoft.com/office/drawing/2010/main">
                <a:solidFill>
                  <a:srgbClr val="FFFFFF"/>
                </a:solidFill>
              </a14:hiddenFill>
            </a:ext>
          </a:extLst>
        </p:spPr>
      </p:pic>
      <p:sp>
        <p:nvSpPr>
          <p:cNvPr id="12294" name="Text Box 6"/>
          <p:cNvSpPr txBox="1">
            <a:spLocks noChangeArrowheads="1"/>
          </p:cNvSpPr>
          <p:nvPr/>
        </p:nvSpPr>
        <p:spPr bwMode="auto">
          <a:xfrm>
            <a:off x="5334000" y="18288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endParaRPr lang="en-US"/>
          </a:p>
        </p:txBody>
      </p:sp>
      <p:sp>
        <p:nvSpPr>
          <p:cNvPr id="140295" name="Text Box 7"/>
          <p:cNvSpPr txBox="1">
            <a:spLocks noChangeArrowheads="1"/>
          </p:cNvSpPr>
          <p:nvPr/>
        </p:nvSpPr>
        <p:spPr bwMode="auto">
          <a:xfrm>
            <a:off x="4800600" y="1524000"/>
            <a:ext cx="41148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Garamond" pitchFamily="18" charset="0"/>
              </a:defRPr>
            </a:lvl1pPr>
            <a:lvl2pPr>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lvl="1"/>
            <a:r>
              <a:rPr lang="en-US" sz="2000" b="1">
                <a:latin typeface="Tahoma" pitchFamily="34" charset="0"/>
              </a:rPr>
              <a:t>ConnectionProvider</a:t>
            </a:r>
            <a:endParaRPr lang="en-US" sz="2000">
              <a:latin typeface="Tahoma" pitchFamily="34" charset="0"/>
            </a:endParaRPr>
          </a:p>
          <a:p>
            <a:pPr lvl="1"/>
            <a:r>
              <a:rPr lang="en-US" sz="2000">
                <a:latin typeface="Tahoma" pitchFamily="34" charset="0"/>
              </a:rPr>
              <a:t>(Optional) A factory for (and pool of) JDBC connections. Abstracts application from underlying Datasource or DriverManager. Not exposed to application, but can be extended/implemented by the developer. </a:t>
            </a:r>
          </a:p>
          <a:p>
            <a:pPr lvl="1"/>
            <a:endParaRPr lang="en-US" sz="2000">
              <a:latin typeface="Tahoma" pitchFamily="34" charset="0"/>
            </a:endParaRPr>
          </a:p>
        </p:txBody>
      </p:sp>
      <p:sp>
        <p:nvSpPr>
          <p:cNvPr id="12296" name="Rectangle 8"/>
          <p:cNvSpPr>
            <a:spLocks noChangeArrowheads="1"/>
          </p:cNvSpPr>
          <p:nvPr/>
        </p:nvSpPr>
        <p:spPr bwMode="auto">
          <a:xfrm>
            <a:off x="1371600" y="2971800"/>
            <a:ext cx="838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0297" name="Text Box 9"/>
          <p:cNvSpPr txBox="1">
            <a:spLocks noChangeArrowheads="1"/>
          </p:cNvSpPr>
          <p:nvPr/>
        </p:nvSpPr>
        <p:spPr bwMode="auto">
          <a:xfrm>
            <a:off x="4800600" y="4343400"/>
            <a:ext cx="4114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Garamond" pitchFamily="18" charset="0"/>
              </a:defRPr>
            </a:lvl1pPr>
            <a:lvl2pPr>
              <a:defRPr>
                <a:solidFill>
                  <a:schemeClr val="tx1"/>
                </a:solidFill>
                <a:latin typeface="Garamond" pitchFamily="18" charset="0"/>
              </a:defRPr>
            </a:lvl2pPr>
            <a:lvl3pPr>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lvl="1"/>
            <a:r>
              <a:rPr lang="en-US" sz="2000" b="1">
                <a:latin typeface="Tahoma" pitchFamily="34" charset="0"/>
              </a:rPr>
              <a:t>TransactionFactory</a:t>
            </a:r>
            <a:r>
              <a:rPr lang="en-US" sz="2000">
                <a:latin typeface="Tahoma" pitchFamily="34" charset="0"/>
              </a:rPr>
              <a:t> </a:t>
            </a:r>
          </a:p>
          <a:p>
            <a:pPr lvl="1"/>
            <a:r>
              <a:rPr lang="en-US" sz="2000">
                <a:latin typeface="Tahoma" pitchFamily="34" charset="0"/>
              </a:rPr>
              <a:t>(Optional) A factory for Transaction instances. Not exposed to the application, but can be extended/implemented by the developer. </a:t>
            </a:r>
          </a:p>
          <a:p>
            <a:pPr lvl="2"/>
            <a:endParaRPr lang="en-US" sz="2000">
              <a:latin typeface="Tahoma" pitchFamily="34" charset="0"/>
            </a:endParaRPr>
          </a:p>
          <a:p>
            <a:pPr lvl="1"/>
            <a:endParaRPr lang="en-US" sz="2000">
              <a:latin typeface="Tahoma" pitchFamily="34" charset="0"/>
            </a:endParaRPr>
          </a:p>
        </p:txBody>
      </p:sp>
      <p:sp>
        <p:nvSpPr>
          <p:cNvPr id="12298" name="Rectangle 10"/>
          <p:cNvSpPr>
            <a:spLocks noChangeArrowheads="1"/>
          </p:cNvSpPr>
          <p:nvPr/>
        </p:nvSpPr>
        <p:spPr bwMode="auto">
          <a:xfrm>
            <a:off x="381000" y="2971800"/>
            <a:ext cx="838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86678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fade">
                                      <p:cBhvr>
                                        <p:cTn id="7" dur="500"/>
                                        <p:tgtEl>
                                          <p:spTgt spid="140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fade">
                                      <p:cBhvr>
                                        <p:cTn id="12" dur="500"/>
                                        <p:tgtEl>
                                          <p:spTgt spid="14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p:bldP spid="1402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 Cache Architecture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5656" y="1052736"/>
            <a:ext cx="6347048" cy="5470316"/>
          </a:xfrm>
        </p:spPr>
      </p:pic>
    </p:spTree>
    <p:extLst>
      <p:ext uri="{BB962C8B-B14F-4D97-AF65-F5344CB8AC3E}">
        <p14:creationId xmlns:p14="http://schemas.microsoft.com/office/powerpoint/2010/main" val="379863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560" y="548680"/>
            <a:ext cx="8075240" cy="5577483"/>
          </a:xfrm>
        </p:spPr>
        <p:txBody>
          <a:bodyPr/>
          <a:lstStyle/>
          <a:p>
            <a:pPr algn="just"/>
            <a:r>
              <a:rPr lang="en-IN" dirty="0"/>
              <a:t>Caching is a mechanism to enhance the performance of a system. It is a buffer </a:t>
            </a:r>
            <a:r>
              <a:rPr lang="en-IN" dirty="0" smtClean="0"/>
              <a:t>memory that </a:t>
            </a:r>
            <a:r>
              <a:rPr lang="en-IN" dirty="0"/>
              <a:t>lies between the application and the database. Cache memory stores recently used data items in order to reduce the number of database hits as much as </a:t>
            </a:r>
            <a:r>
              <a:rPr lang="en-IN" dirty="0" smtClean="0"/>
              <a:t>possible.</a:t>
            </a:r>
          </a:p>
          <a:p>
            <a:pPr marL="0" indent="0" algn="just">
              <a:buNone/>
            </a:pPr>
            <a:r>
              <a:rPr lang="en-IN" dirty="0" smtClean="0"/>
              <a:t>1.</a:t>
            </a:r>
            <a:r>
              <a:rPr lang="en-IN" dirty="0"/>
              <a:t> First-level Cache</a:t>
            </a:r>
          </a:p>
          <a:p>
            <a:pPr marL="0" indent="0" algn="just">
              <a:buNone/>
            </a:pPr>
            <a:r>
              <a:rPr lang="en-IN" dirty="0" smtClean="0"/>
              <a:t>2.</a:t>
            </a:r>
            <a:r>
              <a:rPr lang="en-IN" dirty="0"/>
              <a:t> </a:t>
            </a:r>
            <a:r>
              <a:rPr lang="en-IN" dirty="0" smtClean="0"/>
              <a:t>Second-level </a:t>
            </a:r>
            <a:r>
              <a:rPr lang="en-IN" dirty="0"/>
              <a:t>Cache</a:t>
            </a:r>
          </a:p>
          <a:p>
            <a:pPr algn="just"/>
            <a:endParaRPr lang="en-IN" dirty="0" smtClean="0"/>
          </a:p>
          <a:p>
            <a:pPr algn="just"/>
            <a:endParaRPr lang="en-IN" dirty="0"/>
          </a:p>
          <a:p>
            <a:pPr algn="just"/>
            <a:r>
              <a:rPr lang="en-IN" dirty="0" smtClean="0"/>
              <a:t>Read more in reference book.</a:t>
            </a:r>
            <a:endParaRPr lang="en-IN" dirty="0"/>
          </a:p>
        </p:txBody>
      </p:sp>
    </p:spTree>
    <p:extLst>
      <p:ext uri="{BB962C8B-B14F-4D97-AF65-F5344CB8AC3E}">
        <p14:creationId xmlns:p14="http://schemas.microsoft.com/office/powerpoint/2010/main" val="1943980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IN" dirty="0" smtClean="0"/>
              <a:t>HQL</a:t>
            </a:r>
            <a:endParaRPr lang="en-IN" dirty="0"/>
          </a:p>
        </p:txBody>
      </p:sp>
      <p:sp>
        <p:nvSpPr>
          <p:cNvPr id="3" name="Content Placeholder 2"/>
          <p:cNvSpPr>
            <a:spLocks noGrp="1"/>
          </p:cNvSpPr>
          <p:nvPr>
            <p:ph sz="half" idx="1"/>
          </p:nvPr>
        </p:nvSpPr>
        <p:spPr>
          <a:xfrm>
            <a:off x="457200" y="1600200"/>
            <a:ext cx="7859216" cy="4525963"/>
          </a:xfrm>
        </p:spPr>
        <p:txBody>
          <a:bodyPr>
            <a:normAutofit fontScale="92500" lnSpcReduction="10000"/>
          </a:bodyPr>
          <a:lstStyle/>
          <a:p>
            <a:pPr algn="just"/>
            <a:r>
              <a:rPr lang="en-IN" dirty="0"/>
              <a:t>Hibernate Query Language (HQL) is same as SQL (Structured Query Language) but it doesn't depends on the table of the database. Instead of table name, we use class name in HQL. So it is database independent query language</a:t>
            </a:r>
            <a:r>
              <a:rPr lang="en-IN" dirty="0" smtClean="0"/>
              <a:t>.</a:t>
            </a:r>
          </a:p>
          <a:p>
            <a:pPr marL="0" indent="0" algn="just">
              <a:buNone/>
            </a:pPr>
            <a:r>
              <a:rPr lang="en-IN" b="1" u="sng" dirty="0">
                <a:solidFill>
                  <a:srgbClr val="FF0000"/>
                </a:solidFill>
              </a:rPr>
              <a:t>Advantage of HQL</a:t>
            </a:r>
          </a:p>
          <a:p>
            <a:pPr algn="just"/>
            <a:r>
              <a:rPr lang="en-IN" dirty="0"/>
              <a:t>There are many advantages of HQL. They are as follows:</a:t>
            </a:r>
          </a:p>
          <a:p>
            <a:pPr algn="just"/>
            <a:r>
              <a:rPr lang="en-IN" dirty="0"/>
              <a:t>database independent</a:t>
            </a:r>
          </a:p>
          <a:p>
            <a:pPr algn="just"/>
            <a:r>
              <a:rPr lang="en-IN" dirty="0"/>
              <a:t>supports polymorphic queries</a:t>
            </a:r>
          </a:p>
          <a:p>
            <a:pPr algn="just"/>
            <a:r>
              <a:rPr lang="en-IN" dirty="0"/>
              <a:t>easy to learn for Java Programmer</a:t>
            </a:r>
          </a:p>
          <a:p>
            <a:pPr algn="just"/>
            <a:endParaRPr lang="en-IN" dirty="0"/>
          </a:p>
        </p:txBody>
      </p:sp>
    </p:spTree>
    <p:extLst>
      <p:ext uri="{BB962C8B-B14F-4D97-AF65-F5344CB8AC3E}">
        <p14:creationId xmlns:p14="http://schemas.microsoft.com/office/powerpoint/2010/main" val="2743798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0888"/>
            <a:ext cx="8229600" cy="1143000"/>
          </a:xfrm>
        </p:spPr>
        <p:txBody>
          <a:bodyPr>
            <a:normAutofit fontScale="90000"/>
          </a:bodyPr>
          <a:lstStyle/>
          <a:p>
            <a:r>
              <a:rPr lang="en-IN" dirty="0" smtClean="0"/>
              <a:t>Difference HQL and SQL </a:t>
            </a:r>
            <a:br>
              <a:rPr lang="en-IN" dirty="0" smtClean="0"/>
            </a:br>
            <a:r>
              <a:rPr lang="en-IN" dirty="0" smtClean="0"/>
              <a:t>(IMP question)</a:t>
            </a:r>
            <a:br>
              <a:rPr lang="en-IN" dirty="0" smtClean="0"/>
            </a:br>
            <a:endParaRPr lang="en-IN" dirty="0"/>
          </a:p>
        </p:txBody>
      </p:sp>
    </p:spTree>
    <p:extLst>
      <p:ext uri="{BB962C8B-B14F-4D97-AF65-F5344CB8AC3E}">
        <p14:creationId xmlns:p14="http://schemas.microsoft.com/office/powerpoint/2010/main" val="4095642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5536" y="332656"/>
            <a:ext cx="8291264" cy="5793507"/>
          </a:xfrm>
        </p:spPr>
        <p:txBody>
          <a:bodyPr>
            <a:normAutofit/>
          </a:bodyPr>
          <a:lstStyle/>
          <a:p>
            <a:pPr marL="0" indent="0">
              <a:buNone/>
            </a:pPr>
            <a:r>
              <a:rPr lang="en-IN" b="1" dirty="0">
                <a:latin typeface="Times New Roman" pitchFamily="18" charset="0"/>
                <a:cs typeface="Times New Roman" pitchFamily="18" charset="0"/>
              </a:rPr>
              <a:t>Differences between SQL and HQL:</a:t>
            </a:r>
          </a:p>
          <a:p>
            <a:r>
              <a:rPr lang="en-IN" dirty="0">
                <a:latin typeface="Times New Roman" pitchFamily="18" charset="0"/>
                <a:cs typeface="Times New Roman" pitchFamily="18" charset="0"/>
              </a:rPr>
              <a:t>SQL is based on a relational database model whereas HQL is a combination of </a:t>
            </a:r>
            <a:r>
              <a:rPr lang="en-IN" dirty="0" smtClean="0">
                <a:latin typeface="Times New Roman" pitchFamily="18" charset="0"/>
                <a:cs typeface="Times New Roman" pitchFamily="18" charset="0"/>
              </a:rPr>
              <a:t>object oriented</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programming with relational database concepts.</a:t>
            </a:r>
          </a:p>
          <a:p>
            <a:r>
              <a:rPr lang="en-IN" dirty="0">
                <a:latin typeface="Times New Roman" pitchFamily="18" charset="0"/>
                <a:cs typeface="Times New Roman" pitchFamily="18" charset="0"/>
              </a:rPr>
              <a:t>SQL manipulates data stored in tables and modifies its rows and columns.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HQL is concerned </a:t>
            </a:r>
            <a:r>
              <a:rPr lang="en-IN" dirty="0">
                <a:latin typeface="Times New Roman" pitchFamily="18" charset="0"/>
                <a:cs typeface="Times New Roman" pitchFamily="18" charset="0"/>
              </a:rPr>
              <a:t>about objects and its properties.</a:t>
            </a:r>
          </a:p>
          <a:p>
            <a:r>
              <a:rPr lang="en-IN" dirty="0">
                <a:latin typeface="Times New Roman" pitchFamily="18" charset="0"/>
                <a:cs typeface="Times New Roman" pitchFamily="18" charset="0"/>
              </a:rPr>
              <a:t>SQL is concerned about the relationship that exists between two tables while HQL</a:t>
            </a:r>
          </a:p>
          <a:p>
            <a:r>
              <a:rPr lang="en-IN" dirty="0">
                <a:latin typeface="Times New Roman" pitchFamily="18" charset="0"/>
                <a:cs typeface="Times New Roman" pitchFamily="18" charset="0"/>
              </a:rPr>
              <a:t>considers the relation between two objects.</a:t>
            </a:r>
          </a:p>
        </p:txBody>
      </p:sp>
    </p:spTree>
    <p:extLst>
      <p:ext uri="{BB962C8B-B14F-4D97-AF65-F5344CB8AC3E}">
        <p14:creationId xmlns:p14="http://schemas.microsoft.com/office/powerpoint/2010/main" val="335935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474345"/>
            <a:ext cx="8640960" cy="5632311"/>
          </a:xfrm>
          <a:prstGeom prst="rect">
            <a:avLst/>
          </a:prstGeom>
        </p:spPr>
        <p:txBody>
          <a:bodyPr wrap="square">
            <a:spAutoFit/>
          </a:bodyPr>
          <a:lstStyle/>
          <a:p>
            <a:r>
              <a:rPr lang="en-IN" sz="2400" dirty="0">
                <a:latin typeface="Times New Roman" pitchFamily="18" charset="0"/>
                <a:cs typeface="Times New Roman" pitchFamily="18" charset="0"/>
              </a:rPr>
              <a:t>Summary:</a:t>
            </a:r>
          </a:p>
          <a:p>
            <a:r>
              <a:rPr lang="en-IN" sz="2400" dirty="0">
                <a:latin typeface="Times New Roman" pitchFamily="18" charset="0"/>
                <a:cs typeface="Times New Roman" pitchFamily="18" charset="0"/>
              </a:rPr>
              <a:t>1. HQL is similar to SQL and is also case insensitive.</a:t>
            </a:r>
          </a:p>
          <a:p>
            <a:r>
              <a:rPr lang="en-IN" sz="2400" dirty="0">
                <a:latin typeface="Times New Roman" pitchFamily="18" charset="0"/>
                <a:cs typeface="Times New Roman" pitchFamily="18" charset="0"/>
              </a:rPr>
              <a:t>2. HQL and SQL both fire queries in a database. In the case of HQL, the queries are in </a:t>
            </a:r>
            <a:r>
              <a:rPr lang="en-IN" sz="2400" dirty="0" smtClean="0">
                <a:latin typeface="Times New Roman" pitchFamily="18" charset="0"/>
                <a:cs typeface="Times New Roman" pitchFamily="18" charset="0"/>
              </a:rPr>
              <a:t>the form </a:t>
            </a:r>
            <a:r>
              <a:rPr lang="en-IN" sz="2400" dirty="0">
                <a:latin typeface="Times New Roman" pitchFamily="18" charset="0"/>
                <a:cs typeface="Times New Roman" pitchFamily="18" charset="0"/>
              </a:rPr>
              <a:t>of objects that are translated to SQL queries in the target database.</a:t>
            </a:r>
          </a:p>
          <a:p>
            <a:r>
              <a:rPr lang="en-IN" sz="2400" dirty="0">
                <a:latin typeface="Times New Roman" pitchFamily="18" charset="0"/>
                <a:cs typeface="Times New Roman" pitchFamily="18" charset="0"/>
              </a:rPr>
              <a:t>3. SQL works with tables and columns to manipulate the data stored in it.</a:t>
            </a:r>
          </a:p>
          <a:p>
            <a:r>
              <a:rPr lang="en-IN" sz="2400" dirty="0">
                <a:latin typeface="Times New Roman" pitchFamily="18" charset="0"/>
                <a:cs typeface="Times New Roman" pitchFamily="18" charset="0"/>
              </a:rPr>
              <a:t>4. HQL works with classes and their properties to finally be mapped to a table structure </a:t>
            </a:r>
            <a:r>
              <a:rPr lang="en-IN" sz="2400" dirty="0" smtClean="0">
                <a:latin typeface="Times New Roman" pitchFamily="18" charset="0"/>
                <a:cs typeface="Times New Roman" pitchFamily="18" charset="0"/>
              </a:rPr>
              <a:t>in a </a:t>
            </a:r>
            <a:r>
              <a:rPr lang="en-IN" sz="2400" dirty="0">
                <a:latin typeface="Times New Roman" pitchFamily="18" charset="0"/>
                <a:cs typeface="Times New Roman" pitchFamily="18" charset="0"/>
              </a:rPr>
              <a:t>database.</a:t>
            </a:r>
          </a:p>
          <a:p>
            <a:r>
              <a:rPr lang="en-IN" sz="2400" dirty="0">
                <a:latin typeface="Times New Roman" pitchFamily="18" charset="0"/>
                <a:cs typeface="Times New Roman" pitchFamily="18" charset="0"/>
              </a:rPr>
              <a:t>5. HQL supports concepts like polymorphism, inheritance, association, etc. It is a </a:t>
            </a:r>
            <a:r>
              <a:rPr lang="en-IN" sz="2400" dirty="0" smtClean="0">
                <a:latin typeface="Times New Roman" pitchFamily="18" charset="0"/>
                <a:cs typeface="Times New Roman" pitchFamily="18" charset="0"/>
              </a:rPr>
              <a:t>powerful and </a:t>
            </a:r>
            <a:r>
              <a:rPr lang="en-IN" sz="2400" dirty="0">
                <a:latin typeface="Times New Roman" pitchFamily="18" charset="0"/>
                <a:cs typeface="Times New Roman" pitchFamily="18" charset="0"/>
              </a:rPr>
              <a:t>easy-to-learn language that makes SQL object oriented.</a:t>
            </a:r>
          </a:p>
          <a:p>
            <a:r>
              <a:rPr lang="en-IN" sz="2400" dirty="0">
                <a:latin typeface="Times New Roman" pitchFamily="18" charset="0"/>
                <a:cs typeface="Times New Roman" pitchFamily="18" charset="0"/>
              </a:rPr>
              <a:t>6. SQL lets you modify the data through insert, update, and delete queries. You can </a:t>
            </a:r>
            <a:r>
              <a:rPr lang="en-IN" sz="2400" dirty="0" smtClean="0">
                <a:latin typeface="Times New Roman" pitchFamily="18" charset="0"/>
                <a:cs typeface="Times New Roman" pitchFamily="18" charset="0"/>
              </a:rPr>
              <a:t>add tables</a:t>
            </a:r>
            <a:r>
              <a:rPr lang="en-IN" sz="2400" dirty="0">
                <a:latin typeface="Times New Roman" pitchFamily="18" charset="0"/>
                <a:cs typeface="Times New Roman" pitchFamily="18" charset="0"/>
              </a:rPr>
              <a:t>, procedures, or views to your database. The permissions on these added objects </a:t>
            </a:r>
            <a:r>
              <a:rPr lang="en-IN" sz="2400" dirty="0" smtClean="0">
                <a:latin typeface="Times New Roman" pitchFamily="18" charset="0"/>
                <a:cs typeface="Times New Roman" pitchFamily="18" charset="0"/>
              </a:rPr>
              <a:t>can be </a:t>
            </a:r>
            <a:r>
              <a:rPr lang="en-IN" sz="2400" dirty="0">
                <a:latin typeface="Times New Roman" pitchFamily="18" charset="0"/>
                <a:cs typeface="Times New Roman" pitchFamily="18" charset="0"/>
              </a:rPr>
              <a:t>changed.</a:t>
            </a:r>
          </a:p>
        </p:txBody>
      </p:sp>
    </p:spTree>
    <p:extLst>
      <p:ext uri="{BB962C8B-B14F-4D97-AF65-F5344CB8AC3E}">
        <p14:creationId xmlns:p14="http://schemas.microsoft.com/office/powerpoint/2010/main" val="4241591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HQL </a:t>
            </a:r>
            <a:r>
              <a:rPr lang="en-IN" dirty="0" err="1" smtClean="0"/>
              <a:t>vs</a:t>
            </a:r>
            <a:r>
              <a:rPr lang="en-IN" dirty="0" smtClean="0"/>
              <a:t> SQL</a:t>
            </a:r>
            <a:endParaRPr lang="en-IN" dirty="0"/>
          </a:p>
        </p:txBody>
      </p:sp>
      <p:sp>
        <p:nvSpPr>
          <p:cNvPr id="3" name="Content Placeholder 2"/>
          <p:cNvSpPr>
            <a:spLocks noGrp="1"/>
          </p:cNvSpPr>
          <p:nvPr>
            <p:ph sz="half" idx="1"/>
          </p:nvPr>
        </p:nvSpPr>
        <p:spPr/>
        <p:txBody>
          <a:bodyPr>
            <a:normAutofit fontScale="70000" lnSpcReduction="20000"/>
          </a:bodyPr>
          <a:lstStyle/>
          <a:p>
            <a:pPr marL="0" indent="0">
              <a:buNone/>
            </a:pPr>
            <a:r>
              <a:rPr lang="en-IN" b="1" dirty="0" smtClean="0">
                <a:solidFill>
                  <a:srgbClr val="FF0000"/>
                </a:solidFill>
              </a:rPr>
              <a:t>Java class student:</a:t>
            </a:r>
          </a:p>
          <a:p>
            <a:pPr marL="0" indent="0">
              <a:buNone/>
            </a:pPr>
            <a:r>
              <a:rPr lang="en-IN" dirty="0" smtClean="0"/>
              <a:t>Package com;</a:t>
            </a:r>
          </a:p>
          <a:p>
            <a:pPr marL="0" indent="0">
              <a:buNone/>
            </a:pPr>
            <a:r>
              <a:rPr lang="en-IN" dirty="0" smtClean="0"/>
              <a:t>Public class student</a:t>
            </a:r>
          </a:p>
          <a:p>
            <a:pPr marL="0" indent="0">
              <a:buNone/>
            </a:pPr>
            <a:r>
              <a:rPr lang="en-IN" dirty="0" smtClean="0"/>
              <a:t>{</a:t>
            </a:r>
          </a:p>
          <a:p>
            <a:pPr marL="0" indent="0">
              <a:buNone/>
            </a:pPr>
            <a:r>
              <a:rPr lang="en-IN" dirty="0"/>
              <a:t> </a:t>
            </a:r>
            <a:r>
              <a:rPr lang="en-IN" dirty="0" smtClean="0"/>
              <a:t>  </a:t>
            </a:r>
            <a:r>
              <a:rPr lang="en-IN" dirty="0" err="1" smtClean="0"/>
              <a:t>int</a:t>
            </a:r>
            <a:r>
              <a:rPr lang="en-IN" dirty="0" smtClean="0"/>
              <a:t> </a:t>
            </a:r>
            <a:r>
              <a:rPr lang="en-IN" dirty="0" err="1" smtClean="0"/>
              <a:t>rollno</a:t>
            </a:r>
            <a:r>
              <a:rPr lang="en-IN" dirty="0" smtClean="0"/>
              <a:t>;</a:t>
            </a:r>
          </a:p>
          <a:p>
            <a:pPr marL="0" indent="0">
              <a:buNone/>
            </a:pPr>
            <a:r>
              <a:rPr lang="en-IN" dirty="0" smtClean="0"/>
              <a:t>   String name;</a:t>
            </a:r>
          </a:p>
          <a:p>
            <a:pPr marL="0" indent="0">
              <a:buNone/>
            </a:pPr>
            <a:r>
              <a:rPr lang="en-IN" dirty="0" smtClean="0"/>
              <a:t>Public void </a:t>
            </a:r>
            <a:r>
              <a:rPr lang="en-IN" dirty="0" err="1" smtClean="0"/>
              <a:t>setrollno</a:t>
            </a:r>
            <a:r>
              <a:rPr lang="en-IN" dirty="0" smtClean="0"/>
              <a:t>(</a:t>
            </a:r>
            <a:r>
              <a:rPr lang="en-IN" dirty="0" err="1" smtClean="0"/>
              <a:t>int</a:t>
            </a:r>
            <a:r>
              <a:rPr lang="en-IN" dirty="0" smtClean="0"/>
              <a:t> </a:t>
            </a:r>
            <a:r>
              <a:rPr lang="en-IN" dirty="0" err="1" smtClean="0"/>
              <a:t>rollno</a:t>
            </a:r>
            <a:r>
              <a:rPr lang="en-IN" dirty="0" smtClean="0"/>
              <a:t>)</a:t>
            </a:r>
          </a:p>
          <a:p>
            <a:pPr marL="0" indent="0">
              <a:buNone/>
            </a:pPr>
            <a:r>
              <a:rPr lang="en-IN" dirty="0" smtClean="0"/>
              <a:t>{</a:t>
            </a:r>
          </a:p>
          <a:p>
            <a:pPr marL="0" indent="0">
              <a:buNone/>
            </a:pPr>
            <a:r>
              <a:rPr lang="en-IN" dirty="0"/>
              <a:t> </a:t>
            </a:r>
            <a:r>
              <a:rPr lang="en-IN" dirty="0" smtClean="0"/>
              <a:t> </a:t>
            </a:r>
            <a:r>
              <a:rPr lang="en-IN" dirty="0" err="1" smtClean="0"/>
              <a:t>this.rollno</a:t>
            </a:r>
            <a:r>
              <a:rPr lang="en-IN" dirty="0" smtClean="0"/>
              <a:t>=</a:t>
            </a:r>
            <a:r>
              <a:rPr lang="en-IN" dirty="0" err="1" smtClean="0"/>
              <a:t>rollno</a:t>
            </a:r>
            <a:r>
              <a:rPr lang="en-IN" dirty="0" smtClean="0"/>
              <a:t>;</a:t>
            </a:r>
          </a:p>
          <a:p>
            <a:pPr marL="0" indent="0">
              <a:buNone/>
            </a:pPr>
            <a:r>
              <a:rPr lang="en-IN" dirty="0" smtClean="0"/>
              <a:t>}</a:t>
            </a:r>
          </a:p>
          <a:p>
            <a:pPr marL="0" indent="0">
              <a:buNone/>
            </a:pPr>
            <a:r>
              <a:rPr lang="en-IN" dirty="0" smtClean="0"/>
              <a:t>Public </a:t>
            </a:r>
            <a:r>
              <a:rPr lang="en-IN" dirty="0" err="1" smtClean="0"/>
              <a:t>int</a:t>
            </a:r>
            <a:r>
              <a:rPr lang="en-IN" dirty="0" smtClean="0"/>
              <a:t> </a:t>
            </a:r>
            <a:r>
              <a:rPr lang="en-IN" dirty="0" err="1" smtClean="0"/>
              <a:t>getrollno</a:t>
            </a:r>
            <a:r>
              <a:rPr lang="en-IN" dirty="0" smtClean="0"/>
              <a:t>()</a:t>
            </a:r>
          </a:p>
          <a:p>
            <a:pPr marL="0" indent="0">
              <a:buNone/>
            </a:pPr>
            <a:r>
              <a:rPr lang="en-IN" dirty="0" smtClean="0"/>
              <a:t>{</a:t>
            </a:r>
          </a:p>
          <a:p>
            <a:pPr marL="0" indent="0">
              <a:buNone/>
            </a:pPr>
            <a:r>
              <a:rPr lang="en-IN" dirty="0" smtClean="0"/>
              <a:t>Return </a:t>
            </a:r>
            <a:r>
              <a:rPr lang="en-IN" dirty="0" err="1" smtClean="0"/>
              <a:t>rollno</a:t>
            </a:r>
            <a:r>
              <a:rPr lang="en-IN" dirty="0" smtClean="0"/>
              <a:t>;</a:t>
            </a:r>
          </a:p>
          <a:p>
            <a:pPr marL="0" indent="0">
              <a:buNone/>
            </a:pPr>
            <a:r>
              <a:rPr lang="en-IN" dirty="0"/>
              <a:t>}</a:t>
            </a:r>
            <a:endParaRPr lang="en-IN" dirty="0" smtClean="0"/>
          </a:p>
          <a:p>
            <a:pPr marL="0" indent="0">
              <a:buNone/>
            </a:pPr>
            <a:endParaRPr lang="en-IN" dirty="0"/>
          </a:p>
        </p:txBody>
      </p:sp>
      <p:sp>
        <p:nvSpPr>
          <p:cNvPr id="4" name="Content Placeholder 3"/>
          <p:cNvSpPr>
            <a:spLocks noGrp="1"/>
          </p:cNvSpPr>
          <p:nvPr>
            <p:ph sz="half" idx="2"/>
          </p:nvPr>
        </p:nvSpPr>
        <p:spPr/>
        <p:txBody>
          <a:bodyPr>
            <a:normAutofit fontScale="70000" lnSpcReduction="20000"/>
          </a:bodyPr>
          <a:lstStyle/>
          <a:p>
            <a:pPr marL="0" indent="0">
              <a:buNone/>
            </a:pPr>
            <a:r>
              <a:rPr lang="en-IN" dirty="0"/>
              <a:t>p</a:t>
            </a:r>
            <a:r>
              <a:rPr lang="en-IN" dirty="0" smtClean="0"/>
              <a:t>ublic void </a:t>
            </a:r>
            <a:r>
              <a:rPr lang="en-IN" dirty="0" err="1" smtClean="0"/>
              <a:t>setname</a:t>
            </a:r>
            <a:r>
              <a:rPr lang="en-IN" dirty="0" smtClean="0"/>
              <a:t>(String name)</a:t>
            </a:r>
          </a:p>
          <a:p>
            <a:pPr marL="0" indent="0">
              <a:buNone/>
            </a:pPr>
            <a:r>
              <a:rPr lang="en-IN" dirty="0" smtClean="0"/>
              <a:t>{</a:t>
            </a:r>
          </a:p>
          <a:p>
            <a:pPr marL="0" indent="0">
              <a:buNone/>
            </a:pPr>
            <a:r>
              <a:rPr lang="en-IN" dirty="0" smtClean="0"/>
              <a:t>  this.name=name;</a:t>
            </a:r>
          </a:p>
          <a:p>
            <a:pPr marL="0" indent="0">
              <a:buNone/>
            </a:pPr>
            <a:r>
              <a:rPr lang="en-IN" dirty="0" smtClean="0"/>
              <a:t>}</a:t>
            </a:r>
          </a:p>
          <a:p>
            <a:pPr marL="0" indent="0">
              <a:buNone/>
            </a:pPr>
            <a:r>
              <a:rPr lang="en-IN" dirty="0" smtClean="0"/>
              <a:t>Public void </a:t>
            </a:r>
            <a:r>
              <a:rPr lang="en-IN" dirty="0" err="1" smtClean="0"/>
              <a:t>getname</a:t>
            </a:r>
            <a:r>
              <a:rPr lang="en-IN" dirty="0" smtClean="0"/>
              <a:t>()</a:t>
            </a:r>
          </a:p>
          <a:p>
            <a:pPr marL="0" indent="0">
              <a:buNone/>
            </a:pPr>
            <a:r>
              <a:rPr lang="en-IN" dirty="0" smtClean="0"/>
              <a:t>{</a:t>
            </a:r>
          </a:p>
          <a:p>
            <a:pPr marL="0" indent="0">
              <a:buNone/>
            </a:pPr>
            <a:r>
              <a:rPr lang="en-IN" dirty="0" smtClean="0"/>
              <a:t>Return name;</a:t>
            </a:r>
          </a:p>
          <a:p>
            <a:pPr marL="0" indent="0">
              <a:buNone/>
            </a:pPr>
            <a:r>
              <a:rPr lang="en-IN" dirty="0" smtClean="0"/>
              <a:t>}</a:t>
            </a:r>
          </a:p>
          <a:p>
            <a:pPr marL="0" indent="0">
              <a:buNone/>
            </a:pPr>
            <a:r>
              <a:rPr lang="en-IN" dirty="0"/>
              <a:t>}</a:t>
            </a:r>
            <a:r>
              <a:rPr lang="en-IN" dirty="0" smtClean="0"/>
              <a:t> </a:t>
            </a:r>
            <a:endParaRPr lang="en-IN" dirty="0"/>
          </a:p>
        </p:txBody>
      </p:sp>
    </p:spTree>
    <p:extLst>
      <p:ext uri="{BB962C8B-B14F-4D97-AF65-F5344CB8AC3E}">
        <p14:creationId xmlns:p14="http://schemas.microsoft.com/office/powerpoint/2010/main" val="7943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 store java bean data into database we require table as follows:</a:t>
            </a:r>
            <a:br>
              <a:rPr lang="en-IN" dirty="0" smtClean="0"/>
            </a:br>
            <a:r>
              <a:rPr lang="en-IN" dirty="0" smtClean="0"/>
              <a:t>Table name: </a:t>
            </a:r>
            <a:r>
              <a:rPr lang="en-IN" dirty="0" err="1" smtClean="0"/>
              <a:t>stu_info</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162650092"/>
              </p:ext>
            </p:extLst>
          </p:nvPr>
        </p:nvGraphicFramePr>
        <p:xfrm>
          <a:off x="683568" y="1844824"/>
          <a:ext cx="5136092" cy="1381760"/>
        </p:xfrm>
        <a:graphic>
          <a:graphicData uri="http://schemas.openxmlformats.org/drawingml/2006/table">
            <a:tbl>
              <a:tblPr firstRow="1" bandRow="1">
                <a:tableStyleId>{5C22544A-7EE6-4342-B048-85BDC9FD1C3A}</a:tableStyleId>
              </a:tblPr>
              <a:tblGrid>
                <a:gridCol w="2568046"/>
                <a:gridCol w="256804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Stu_rollno</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Stu_name</a:t>
                      </a:r>
                      <a:endParaRPr lang="en-IN" dirty="0" smtClean="0"/>
                    </a:p>
                  </a:txBody>
                  <a:tcPr/>
                </a:tc>
              </a:tr>
              <a:tr h="370840">
                <a:tc>
                  <a:txBody>
                    <a:bodyPr/>
                    <a:lstStyle/>
                    <a:p>
                      <a:r>
                        <a:rPr lang="en-IN" dirty="0" smtClean="0"/>
                        <a:t>1</a:t>
                      </a:r>
                      <a:endParaRPr lang="en-IN" dirty="0"/>
                    </a:p>
                  </a:txBody>
                  <a:tcPr/>
                </a:tc>
                <a:tc>
                  <a:txBody>
                    <a:bodyPr/>
                    <a:lstStyle/>
                    <a:p>
                      <a:r>
                        <a:rPr lang="en-IN" dirty="0" err="1" smtClean="0"/>
                        <a:t>Diya</a:t>
                      </a:r>
                      <a:r>
                        <a:rPr lang="en-IN" baseline="0" dirty="0" smtClean="0"/>
                        <a:t> </a:t>
                      </a:r>
                      <a:endParaRPr lang="en-IN" dirty="0"/>
                    </a:p>
                  </a:txBody>
                  <a:tcPr/>
                </a:tc>
              </a:tr>
              <a:tr h="370840">
                <a:tc>
                  <a:txBody>
                    <a:bodyPr/>
                    <a:lstStyle/>
                    <a:p>
                      <a:r>
                        <a:rPr lang="en-IN" dirty="0" smtClean="0"/>
                        <a:t>2</a:t>
                      </a:r>
                      <a:endParaRPr lang="en-IN" dirty="0"/>
                    </a:p>
                  </a:txBody>
                  <a:tcPr/>
                </a:tc>
                <a:tc>
                  <a:txBody>
                    <a:bodyPr/>
                    <a:lstStyle/>
                    <a:p>
                      <a:r>
                        <a:rPr lang="en-IN" dirty="0" err="1" smtClean="0"/>
                        <a:t>Dhaval</a:t>
                      </a:r>
                      <a:r>
                        <a:rPr lang="en-IN" dirty="0" smtClean="0"/>
                        <a:t> </a:t>
                      </a:r>
                      <a:endParaRPr lang="en-IN" dirty="0"/>
                    </a:p>
                  </a:txBody>
                  <a:tcPr/>
                </a:tc>
              </a:tr>
            </a:tbl>
          </a:graphicData>
        </a:graphic>
      </p:graphicFrame>
      <p:sp>
        <p:nvSpPr>
          <p:cNvPr id="7" name="Rounded Rectangle 6"/>
          <p:cNvSpPr/>
          <p:nvPr/>
        </p:nvSpPr>
        <p:spPr>
          <a:xfrm>
            <a:off x="539552" y="3356992"/>
            <a:ext cx="7848872" cy="35010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sz="2400" b="1" dirty="0" smtClean="0"/>
          </a:p>
          <a:p>
            <a:endParaRPr lang="en-IN" sz="2400" b="1" dirty="0"/>
          </a:p>
          <a:p>
            <a:endParaRPr lang="en-IN" sz="2400" b="1" dirty="0" smtClean="0"/>
          </a:p>
          <a:p>
            <a:endParaRPr lang="en-IN" sz="2400" b="1" dirty="0"/>
          </a:p>
          <a:p>
            <a:endParaRPr lang="en-IN" sz="2400" b="1" dirty="0" smtClean="0"/>
          </a:p>
          <a:p>
            <a:endParaRPr lang="en-IN" sz="2400" b="1" dirty="0"/>
          </a:p>
          <a:p>
            <a:endParaRPr lang="en-IN" sz="2400" b="1" dirty="0" smtClean="0"/>
          </a:p>
          <a:p>
            <a:endParaRPr lang="en-IN" sz="2400" b="1" dirty="0"/>
          </a:p>
          <a:p>
            <a:endParaRPr lang="en-IN" sz="2400" b="1" dirty="0" smtClean="0"/>
          </a:p>
          <a:p>
            <a:endParaRPr lang="en-IN" sz="2400" b="1" dirty="0"/>
          </a:p>
          <a:p>
            <a:endParaRPr lang="en-IN" sz="2400" b="1" dirty="0" smtClean="0"/>
          </a:p>
          <a:p>
            <a:r>
              <a:rPr lang="en-IN" sz="2400" b="1" dirty="0" smtClean="0">
                <a:solidFill>
                  <a:srgbClr val="FF0000"/>
                </a:solidFill>
              </a:rPr>
              <a:t>SQL</a:t>
            </a:r>
            <a:r>
              <a:rPr lang="en-IN" sz="2400" b="1" dirty="0" smtClean="0"/>
              <a:t>: To fetch all records:</a:t>
            </a:r>
          </a:p>
          <a:p>
            <a:r>
              <a:rPr lang="en-IN" sz="2400" b="1" dirty="0" smtClean="0"/>
              <a:t>Select * from </a:t>
            </a:r>
            <a:r>
              <a:rPr lang="en-IN" sz="2400" b="1" dirty="0" err="1" smtClean="0"/>
              <a:t>stu_info</a:t>
            </a:r>
            <a:r>
              <a:rPr lang="en-IN" sz="2400" b="1" dirty="0" smtClean="0"/>
              <a:t>;</a:t>
            </a:r>
          </a:p>
          <a:p>
            <a:r>
              <a:rPr lang="en-IN" sz="2400" b="1" dirty="0" smtClean="0">
                <a:solidFill>
                  <a:srgbClr val="FF0000"/>
                </a:solidFill>
              </a:rPr>
              <a:t>HQL</a:t>
            </a:r>
            <a:r>
              <a:rPr lang="en-IN" sz="2400" b="1" dirty="0" smtClean="0"/>
              <a:t>: To fetch all records</a:t>
            </a:r>
          </a:p>
          <a:p>
            <a:r>
              <a:rPr lang="en-IN" sz="2400" b="1" dirty="0" smtClean="0"/>
              <a:t>Select * from student;</a:t>
            </a:r>
          </a:p>
          <a:p>
            <a:r>
              <a:rPr lang="en-IN" sz="2400" b="1" dirty="0" smtClean="0"/>
              <a:t>OR</a:t>
            </a:r>
          </a:p>
          <a:p>
            <a:r>
              <a:rPr lang="en-IN" sz="2400" b="1" dirty="0" smtClean="0"/>
              <a:t>From student;</a:t>
            </a:r>
          </a:p>
          <a:p>
            <a:r>
              <a:rPr lang="en-IN" sz="2400" b="1" dirty="0" smtClean="0"/>
              <a:t>OR</a:t>
            </a:r>
          </a:p>
          <a:p>
            <a:r>
              <a:rPr lang="en-IN" sz="2400" b="1" dirty="0" smtClean="0"/>
              <a:t>Select * from student s;</a:t>
            </a:r>
          </a:p>
          <a:p>
            <a:r>
              <a:rPr lang="en-IN" sz="2400" b="1" dirty="0" smtClean="0"/>
              <a:t>OR from student s;</a:t>
            </a:r>
          </a:p>
          <a:p>
            <a:endParaRPr lang="en-IN" sz="2400" b="1" dirty="0" smtClean="0"/>
          </a:p>
          <a:p>
            <a:endParaRPr lang="en-IN" sz="2400" b="1" dirty="0" smtClean="0"/>
          </a:p>
          <a:p>
            <a:endParaRPr lang="en-IN" sz="2400" b="1" dirty="0"/>
          </a:p>
          <a:p>
            <a:endParaRPr lang="en-IN" sz="2400" b="1" dirty="0" smtClean="0"/>
          </a:p>
          <a:p>
            <a:endParaRPr lang="en-IN" sz="2400" b="1" dirty="0" smtClean="0"/>
          </a:p>
          <a:p>
            <a:endParaRPr lang="en-IN" sz="2400" b="1"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36711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470025"/>
          </a:xfrm>
        </p:spPr>
        <p:txBody>
          <a:bodyPr>
            <a:normAutofit fontScale="90000"/>
          </a:bodyPr>
          <a:lstStyle/>
          <a:p>
            <a:r>
              <a:rPr lang="en-IN" b="1" dirty="0" smtClean="0">
                <a:solidFill>
                  <a:srgbClr val="0070C0"/>
                </a:solidFill>
              </a:rPr>
              <a:t>GTU Advance Java</a:t>
            </a:r>
            <a:br>
              <a:rPr lang="en-IN" b="1" dirty="0" smtClean="0">
                <a:solidFill>
                  <a:srgbClr val="0070C0"/>
                </a:solidFill>
              </a:rPr>
            </a:br>
            <a:r>
              <a:rPr lang="en-IN" b="1" dirty="0" smtClean="0">
                <a:solidFill>
                  <a:srgbClr val="0070C0"/>
                </a:solidFill>
              </a:rPr>
              <a:t>Unit-6 </a:t>
            </a:r>
            <a:br>
              <a:rPr lang="en-IN" b="1" dirty="0" smtClean="0">
                <a:solidFill>
                  <a:srgbClr val="0070C0"/>
                </a:solidFill>
              </a:rPr>
            </a:br>
            <a:r>
              <a:rPr lang="en-IN" b="1" dirty="0" smtClean="0">
                <a:solidFill>
                  <a:srgbClr val="0070C0"/>
                </a:solidFill>
              </a:rPr>
              <a:t>Hibernate-Session-III</a:t>
            </a:r>
            <a:br>
              <a:rPr lang="en-IN" b="1" dirty="0" smtClean="0">
                <a:solidFill>
                  <a:srgbClr val="0070C0"/>
                </a:solidFill>
              </a:rPr>
            </a:br>
            <a:r>
              <a:rPr lang="en-IN" b="1" dirty="0" smtClean="0">
                <a:solidFill>
                  <a:srgbClr val="0070C0"/>
                </a:solidFill>
              </a:rPr>
              <a:t>How to start with Programming using Hibernate framework</a:t>
            </a:r>
            <a:endParaRPr lang="en-IN" b="1" dirty="0">
              <a:solidFill>
                <a:srgbClr val="0070C0"/>
              </a:solidFill>
            </a:endParaRPr>
          </a:p>
        </p:txBody>
      </p:sp>
      <p:sp>
        <p:nvSpPr>
          <p:cNvPr id="3" name="Subtitle 2"/>
          <p:cNvSpPr>
            <a:spLocks noGrp="1"/>
          </p:cNvSpPr>
          <p:nvPr>
            <p:ph type="subTitle" idx="1"/>
          </p:nvPr>
        </p:nvSpPr>
        <p:spPr>
          <a:xfrm>
            <a:off x="23754" y="4293096"/>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 y="188640"/>
            <a:ext cx="1259632" cy="993187"/>
          </a:xfrm>
          <a:prstGeom prst="rect">
            <a:avLst/>
          </a:prstGeom>
        </p:spPr>
      </p:pic>
      <p:pic>
        <p:nvPicPr>
          <p:cNvPr id="12" name="Picture 11"/>
          <p:cNvPicPr/>
          <p:nvPr/>
        </p:nvPicPr>
        <p:blipFill>
          <a:blip r:embed="rId4"/>
          <a:stretch>
            <a:fillRect/>
          </a:stretch>
        </p:blipFill>
        <p:spPr bwMode="auto">
          <a:xfrm>
            <a:off x="7380312" y="16675"/>
            <a:ext cx="1763688" cy="982345"/>
          </a:xfrm>
          <a:prstGeom prst="rect">
            <a:avLst/>
          </a:prstGeom>
        </p:spPr>
      </p:pic>
    </p:spTree>
    <p:extLst>
      <p:ext uri="{BB962C8B-B14F-4D97-AF65-F5344CB8AC3E}">
        <p14:creationId xmlns:p14="http://schemas.microsoft.com/office/powerpoint/2010/main" val="937158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pPr marL="0" indent="0" algn="just">
              <a:buNone/>
            </a:pPr>
            <a:endParaRPr lang="en-IN" dirty="0" smtClean="0"/>
          </a:p>
          <a:p>
            <a:pPr marL="0" indent="0" algn="just">
              <a:buNone/>
            </a:pPr>
            <a:r>
              <a:rPr lang="en-IN" dirty="0" smtClean="0"/>
              <a:t>Hibernate framework:</a:t>
            </a:r>
          </a:p>
          <a:p>
            <a:pPr algn="just"/>
            <a:r>
              <a:rPr lang="en-IN" dirty="0" smtClean="0"/>
              <a:t>It simplifies </a:t>
            </a:r>
            <a:r>
              <a:rPr lang="en-IN" dirty="0"/>
              <a:t>the development of java application to interact with the database. Hibernate is an open source, lightweight, </a:t>
            </a:r>
            <a:r>
              <a:rPr lang="en-IN" dirty="0">
                <a:solidFill>
                  <a:srgbClr val="FF0000"/>
                </a:solidFill>
              </a:rPr>
              <a:t>ORM (Object Relational Mapping) tool</a:t>
            </a:r>
            <a:r>
              <a:rPr lang="en-IN" dirty="0" smtClean="0">
                <a:solidFill>
                  <a:srgbClr val="FF0000"/>
                </a:solidFill>
              </a:rPr>
              <a:t>.</a:t>
            </a:r>
          </a:p>
          <a:p>
            <a:r>
              <a:rPr lang="en-IN" dirty="0"/>
              <a:t>Hibernate is an </a:t>
            </a:r>
            <a:r>
              <a:rPr lang="en-IN" b="1" dirty="0"/>
              <a:t>O</a:t>
            </a:r>
            <a:r>
              <a:rPr lang="en-IN" dirty="0"/>
              <a:t>bject-</a:t>
            </a:r>
            <a:r>
              <a:rPr lang="en-IN" b="1" dirty="0"/>
              <a:t>R</a:t>
            </a:r>
            <a:r>
              <a:rPr lang="en-IN" dirty="0"/>
              <a:t>elational </a:t>
            </a:r>
            <a:r>
              <a:rPr lang="en-IN" b="1" dirty="0"/>
              <a:t>M</a:t>
            </a:r>
            <a:r>
              <a:rPr lang="en-IN" dirty="0"/>
              <a:t>apping (ORM) solution for JAVA. </a:t>
            </a:r>
            <a:endParaRPr lang="en-IN" dirty="0" smtClean="0"/>
          </a:p>
          <a:p>
            <a:r>
              <a:rPr lang="en-IN" dirty="0" smtClean="0"/>
              <a:t>It </a:t>
            </a:r>
            <a:r>
              <a:rPr lang="en-IN" dirty="0"/>
              <a:t>is an open </a:t>
            </a:r>
            <a:r>
              <a:rPr lang="en-IN" dirty="0" smtClean="0"/>
              <a:t>source persistent </a:t>
            </a:r>
            <a:r>
              <a:rPr lang="en-IN" dirty="0"/>
              <a:t>framework created by Gavin King in 2001</a:t>
            </a:r>
            <a:r>
              <a:rPr lang="en-IN" dirty="0" smtClean="0"/>
              <a:t>.</a:t>
            </a:r>
          </a:p>
          <a:p>
            <a:r>
              <a:rPr lang="en-IN" dirty="0"/>
              <a:t>It is a powerful, high </a:t>
            </a:r>
            <a:r>
              <a:rPr lang="en-IN" dirty="0" err="1" smtClean="0"/>
              <a:t>performance,Object</a:t>
            </a:r>
            <a:r>
              <a:rPr lang="en-IN" dirty="0" smtClean="0"/>
              <a:t>-Relational </a:t>
            </a:r>
            <a:r>
              <a:rPr lang="en-IN" dirty="0"/>
              <a:t>Persistence and Query service for any Java Application.</a:t>
            </a:r>
          </a:p>
        </p:txBody>
      </p:sp>
    </p:spTree>
    <p:extLst>
      <p:ext uri="{BB962C8B-B14F-4D97-AF65-F5344CB8AC3E}">
        <p14:creationId xmlns:p14="http://schemas.microsoft.com/office/powerpoint/2010/main" val="1445602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Hibernate - </a:t>
            </a:r>
            <a:r>
              <a:rPr lang="en-IN" dirty="0" smtClean="0"/>
              <a:t>Configuration</a:t>
            </a:r>
            <a:endParaRPr lang="en-IN" dirty="0"/>
          </a:p>
        </p:txBody>
      </p:sp>
      <p:sp>
        <p:nvSpPr>
          <p:cNvPr id="6" name="Content Placeholder 5"/>
          <p:cNvSpPr>
            <a:spLocks noGrp="1"/>
          </p:cNvSpPr>
          <p:nvPr>
            <p:ph idx="1"/>
          </p:nvPr>
        </p:nvSpPr>
        <p:spPr/>
        <p:txBody>
          <a:bodyPr>
            <a:normAutofit fontScale="92500" lnSpcReduction="10000"/>
          </a:bodyPr>
          <a:lstStyle/>
          <a:p>
            <a:pPr algn="just"/>
            <a:r>
              <a:rPr lang="en-IN" dirty="0"/>
              <a:t>Hibernate requires to know in advance where to find the mapping information that defines how your Java classes relate to the database tables. Hibernate also requires a set of configuration settings related to database and other related parameters</a:t>
            </a:r>
            <a:r>
              <a:rPr lang="en-IN" dirty="0" smtClean="0"/>
              <a:t>.</a:t>
            </a:r>
          </a:p>
          <a:p>
            <a:pPr algn="just"/>
            <a:r>
              <a:rPr lang="en-IN" dirty="0"/>
              <a:t>All such information is usually supplied as a standard Java properties file called </a:t>
            </a:r>
            <a:r>
              <a:rPr lang="en-IN" b="1" dirty="0" err="1"/>
              <a:t>hibernate.properties</a:t>
            </a:r>
            <a:r>
              <a:rPr lang="en-IN" dirty="0"/>
              <a:t>, or as an XML file named</a:t>
            </a:r>
            <a:r>
              <a:rPr lang="en-IN" b="1" dirty="0"/>
              <a:t>hibernate.cfg.xml</a:t>
            </a:r>
            <a:r>
              <a:rPr lang="en-IN" dirty="0"/>
              <a:t>.</a:t>
            </a:r>
          </a:p>
        </p:txBody>
      </p:sp>
    </p:spTree>
    <p:extLst>
      <p:ext uri="{BB962C8B-B14F-4D97-AF65-F5344CB8AC3E}">
        <p14:creationId xmlns:p14="http://schemas.microsoft.com/office/powerpoint/2010/main" val="1116067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3836781"/>
              </p:ext>
            </p:extLst>
          </p:nvPr>
        </p:nvGraphicFramePr>
        <p:xfrm>
          <a:off x="323528" y="1622899"/>
          <a:ext cx="7992888" cy="5051355"/>
        </p:xfrm>
        <a:graphic>
          <a:graphicData uri="http://schemas.openxmlformats.org/drawingml/2006/table">
            <a:tbl>
              <a:tblPr/>
              <a:tblGrid>
                <a:gridCol w="648429"/>
                <a:gridCol w="7344459"/>
              </a:tblGrid>
              <a:tr h="663001">
                <a:tc>
                  <a:txBody>
                    <a:bodyPr/>
                    <a:lstStyle/>
                    <a:p>
                      <a:pPr algn="l" fontAlgn="t"/>
                      <a:r>
                        <a:rPr lang="en-IN" sz="2400" dirty="0">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400">
                          <a:effectLst/>
                        </a:rPr>
                        <a:t>Properties and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515431">
                <a:tc>
                  <a:txBody>
                    <a:bodyPr/>
                    <a:lstStyle/>
                    <a:p>
                      <a:pPr fontAlgn="t"/>
                      <a:r>
                        <a:rPr lang="en-IN" sz="24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400" b="1">
                          <a:effectLst/>
                        </a:rPr>
                        <a:t>hibernate.dialect</a:t>
                      </a:r>
                      <a:r>
                        <a:rPr lang="en-IN" sz="2400">
                          <a:effectLst/>
                        </a:rPr>
                        <a:t> </a:t>
                      </a:r>
                      <a:br>
                        <a:rPr lang="en-IN" sz="2400">
                          <a:effectLst/>
                        </a:rPr>
                      </a:br>
                      <a:r>
                        <a:rPr lang="en-IN" sz="2400">
                          <a:effectLst/>
                        </a:rPr>
                        <a:t>This property makes Hibernate generate the appropriate SQL for the chosen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001">
                <a:tc>
                  <a:txBody>
                    <a:bodyPr/>
                    <a:lstStyle/>
                    <a:p>
                      <a:pPr fontAlgn="t"/>
                      <a:r>
                        <a:rPr lang="en-IN" sz="24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err="1" smtClean="0">
                          <a:effectLst/>
                        </a:rPr>
                        <a:t>hibernate.connection.driver_class</a:t>
                      </a:r>
                      <a:r>
                        <a:rPr lang="en-IN" sz="2400" b="1" dirty="0" smtClean="0">
                          <a:effectLst/>
                        </a:rPr>
                        <a:t>  </a:t>
                      </a:r>
                      <a:r>
                        <a:rPr lang="en-IN" sz="2400" dirty="0" smtClean="0">
                          <a:solidFill>
                            <a:srgbClr val="000000"/>
                          </a:solidFill>
                          <a:effectLst/>
                        </a:rPr>
                        <a:t>The </a:t>
                      </a:r>
                      <a:r>
                        <a:rPr lang="en-IN" sz="2400" dirty="0">
                          <a:solidFill>
                            <a:srgbClr val="000000"/>
                          </a:solidFill>
                          <a:effectLst/>
                        </a:rPr>
                        <a:t>JDBC driver 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001">
                <a:tc>
                  <a:txBody>
                    <a:bodyPr/>
                    <a:lstStyle/>
                    <a:p>
                      <a:pPr fontAlgn="t"/>
                      <a:r>
                        <a:rPr lang="en-IN" sz="24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smtClean="0">
                          <a:effectLst/>
                        </a:rPr>
                        <a:t>hibernate.connection.url  </a:t>
                      </a:r>
                      <a:r>
                        <a:rPr lang="en-IN" sz="2400" dirty="0" smtClean="0">
                          <a:solidFill>
                            <a:srgbClr val="000000"/>
                          </a:solidFill>
                          <a:effectLst/>
                        </a:rPr>
                        <a:t>The </a:t>
                      </a:r>
                      <a:r>
                        <a:rPr lang="en-IN" sz="2400" dirty="0">
                          <a:solidFill>
                            <a:srgbClr val="000000"/>
                          </a:solidFill>
                          <a:effectLst/>
                        </a:rPr>
                        <a:t>JDBC URL to the database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001">
                <a:tc>
                  <a:txBody>
                    <a:bodyPr/>
                    <a:lstStyle/>
                    <a:p>
                      <a:pPr fontAlgn="t"/>
                      <a:r>
                        <a:rPr lang="en-IN" sz="24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err="1" smtClean="0">
                          <a:effectLst/>
                        </a:rPr>
                        <a:t>hibernate.connection.username</a:t>
                      </a:r>
                      <a:r>
                        <a:rPr lang="en-IN" sz="2400" b="1" dirty="0" smtClean="0">
                          <a:effectLst/>
                        </a:rPr>
                        <a:t> </a:t>
                      </a:r>
                      <a:r>
                        <a:rPr lang="en-IN" sz="2400" dirty="0" smtClean="0">
                          <a:solidFill>
                            <a:srgbClr val="000000"/>
                          </a:solidFill>
                          <a:effectLst/>
                        </a:rPr>
                        <a:t>The </a:t>
                      </a:r>
                      <a:r>
                        <a:rPr lang="en-IN" sz="2400" dirty="0">
                          <a:solidFill>
                            <a:srgbClr val="000000"/>
                          </a:solidFill>
                          <a:effectLst/>
                        </a:rPr>
                        <a:t>database username.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001">
                <a:tc>
                  <a:txBody>
                    <a:bodyPr/>
                    <a:lstStyle/>
                    <a:p>
                      <a:pPr fontAlgn="t"/>
                      <a:r>
                        <a:rPr lang="en-IN" sz="2400">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err="1" smtClean="0">
                          <a:effectLst/>
                        </a:rPr>
                        <a:t>hibernate.connection.password</a:t>
                      </a:r>
                      <a:r>
                        <a:rPr lang="en-IN" sz="2400" b="1" dirty="0" smtClean="0">
                          <a:effectLst/>
                        </a:rPr>
                        <a:t>  </a:t>
                      </a:r>
                      <a:r>
                        <a:rPr lang="en-IN" sz="2400" dirty="0" smtClean="0">
                          <a:solidFill>
                            <a:srgbClr val="000000"/>
                          </a:solidFill>
                          <a:effectLst/>
                        </a:rPr>
                        <a:t>The </a:t>
                      </a:r>
                      <a:r>
                        <a:rPr lang="en-IN" sz="2400" dirty="0">
                          <a:solidFill>
                            <a:srgbClr val="000000"/>
                          </a:solidFill>
                          <a:effectLst/>
                        </a:rPr>
                        <a:t>database password.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96249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25000" lnSpcReduction="20000"/>
          </a:bodyPr>
          <a:lstStyle/>
          <a:p>
            <a:pPr marL="0" indent="0">
              <a:buNone/>
            </a:pPr>
            <a:r>
              <a:rPr lang="en-IN" sz="8800" dirty="0"/>
              <a:t>&lt;?xml version="1.0" encoding="UTF-8"?&gt;</a:t>
            </a:r>
          </a:p>
          <a:p>
            <a:pPr marL="0" indent="0">
              <a:buNone/>
            </a:pPr>
            <a:r>
              <a:rPr lang="en-IN" sz="8800" dirty="0" smtClean="0"/>
              <a:t>&lt;</a:t>
            </a:r>
            <a:r>
              <a:rPr lang="en-IN" sz="8800" dirty="0"/>
              <a:t>hibernate-configuration&gt;</a:t>
            </a:r>
          </a:p>
          <a:p>
            <a:pPr marL="0" indent="0">
              <a:buNone/>
            </a:pPr>
            <a:r>
              <a:rPr lang="en-IN" sz="8800" dirty="0"/>
              <a:t>  &lt;session-factory&gt;</a:t>
            </a:r>
          </a:p>
          <a:p>
            <a:pPr marL="0" indent="0">
              <a:buNone/>
            </a:pPr>
            <a:r>
              <a:rPr lang="en-IN" sz="8800" dirty="0" smtClean="0"/>
              <a:t>&lt;</a:t>
            </a:r>
            <a:r>
              <a:rPr lang="en-IN" sz="8800" dirty="0"/>
              <a:t>property name="</a:t>
            </a:r>
            <a:r>
              <a:rPr lang="en-IN" sz="8800" dirty="0" err="1"/>
              <a:t>hibernate.dialect</a:t>
            </a:r>
            <a:r>
              <a:rPr lang="en-IN" sz="8800" dirty="0" smtClean="0"/>
              <a:t>"&gt; </a:t>
            </a:r>
            <a:r>
              <a:rPr lang="en-IN" sz="8800" dirty="0" err="1" smtClean="0"/>
              <a:t>org.hibernate.dialect.OracleDialect</a:t>
            </a:r>
            <a:r>
              <a:rPr lang="en-IN" sz="8800" dirty="0"/>
              <a:t>&lt;/property&gt;</a:t>
            </a:r>
          </a:p>
          <a:p>
            <a:pPr marL="0" indent="0">
              <a:buNone/>
            </a:pPr>
            <a:r>
              <a:rPr lang="en-IN" sz="8800" dirty="0"/>
              <a:t>    &lt;</a:t>
            </a:r>
            <a:r>
              <a:rPr lang="en-IN" sz="8800" dirty="0" smtClean="0"/>
              <a:t>property name</a:t>
            </a:r>
            <a:r>
              <a:rPr lang="en-IN" sz="8800" dirty="0"/>
              <a:t>="</a:t>
            </a:r>
            <a:r>
              <a:rPr lang="en-IN" sz="8800" dirty="0" err="1"/>
              <a:t>hibernate.connection.driver_class</a:t>
            </a:r>
            <a:r>
              <a:rPr lang="en-IN" sz="8800" dirty="0" smtClean="0"/>
              <a:t>"&gt;</a:t>
            </a:r>
            <a:r>
              <a:rPr lang="en-IN" sz="8800" dirty="0" err="1" smtClean="0"/>
              <a:t>oracle.jdbc.OracleDriver</a:t>
            </a:r>
            <a:r>
              <a:rPr lang="en-IN" sz="8800" dirty="0"/>
              <a:t>&lt;/property&gt;</a:t>
            </a:r>
          </a:p>
          <a:p>
            <a:pPr marL="0" indent="0">
              <a:buNone/>
            </a:pPr>
            <a:r>
              <a:rPr lang="en-IN" sz="8800" dirty="0"/>
              <a:t>   </a:t>
            </a:r>
            <a:r>
              <a:rPr lang="en-IN" sz="8800" dirty="0" smtClean="0"/>
              <a:t>  </a:t>
            </a:r>
            <a:r>
              <a:rPr lang="en-IN" sz="8800" dirty="0"/>
              <a:t>&lt;property name="hibernate.connection.url</a:t>
            </a:r>
            <a:r>
              <a:rPr lang="en-IN" sz="8800" dirty="0" smtClean="0"/>
              <a:t>"&gt; </a:t>
            </a:r>
            <a:r>
              <a:rPr lang="en-IN" sz="8800" dirty="0" err="1" smtClean="0"/>
              <a:t>jdbc:oracle:thin</a:t>
            </a:r>
            <a:r>
              <a:rPr lang="en-IN" sz="8800" dirty="0"/>
              <a:t>:@localhost:1521:XE&lt;/property&gt;</a:t>
            </a:r>
          </a:p>
          <a:p>
            <a:pPr marL="0" indent="0">
              <a:buNone/>
            </a:pPr>
            <a:r>
              <a:rPr lang="en-IN" sz="8800" dirty="0"/>
              <a:t>    &lt;property name="</a:t>
            </a:r>
            <a:r>
              <a:rPr lang="en-IN" sz="8800" dirty="0" err="1"/>
              <a:t>hibernate.connection.username</a:t>
            </a:r>
            <a:r>
              <a:rPr lang="en-IN" sz="8800" dirty="0" smtClean="0"/>
              <a:t>"&gt; system</a:t>
            </a:r>
            <a:r>
              <a:rPr lang="en-IN" sz="8800" dirty="0"/>
              <a:t>&lt;/property&gt;</a:t>
            </a:r>
          </a:p>
          <a:p>
            <a:pPr marL="0" indent="0">
              <a:buNone/>
            </a:pPr>
            <a:r>
              <a:rPr lang="en-IN" sz="8800" dirty="0"/>
              <a:t>    &lt;property name="</a:t>
            </a:r>
            <a:r>
              <a:rPr lang="en-IN" sz="8800" dirty="0" err="1"/>
              <a:t>hibernate.connection.password</a:t>
            </a:r>
            <a:r>
              <a:rPr lang="en-IN" sz="8800" dirty="0" smtClean="0"/>
              <a:t>"&gt; system</a:t>
            </a:r>
            <a:r>
              <a:rPr lang="en-IN" sz="8800" dirty="0"/>
              <a:t>&lt;/property&gt;</a:t>
            </a:r>
          </a:p>
          <a:p>
            <a:pPr marL="0" indent="0">
              <a:buNone/>
            </a:pPr>
            <a:r>
              <a:rPr lang="en-IN" sz="8800" dirty="0"/>
              <a:t>    &lt;property name="hibernate.hbm2ddl.auto"&gt;create&lt;/property&gt;</a:t>
            </a:r>
          </a:p>
          <a:p>
            <a:pPr marL="0" indent="0">
              <a:buNone/>
            </a:pPr>
            <a:r>
              <a:rPr lang="en-IN" sz="8800" dirty="0"/>
              <a:t>    &lt;mapping resource="hibernate.hbm.xml"/&gt;</a:t>
            </a:r>
          </a:p>
          <a:p>
            <a:pPr marL="0" indent="0">
              <a:buNone/>
            </a:pPr>
            <a:r>
              <a:rPr lang="en-IN" sz="8800" dirty="0"/>
              <a:t>  &lt;/session-factory&gt;</a:t>
            </a:r>
          </a:p>
          <a:p>
            <a:pPr marL="0" indent="0">
              <a:buNone/>
            </a:pPr>
            <a:r>
              <a:rPr lang="en-IN" sz="8800" dirty="0"/>
              <a:t>&lt;/hibernate-configuration&gt;</a:t>
            </a:r>
          </a:p>
          <a:p>
            <a:pPr marL="0" indent="0">
              <a:buNone/>
            </a:pPr>
            <a:endParaRPr lang="en-IN" dirty="0"/>
          </a:p>
        </p:txBody>
      </p:sp>
    </p:spTree>
    <p:extLst>
      <p:ext uri="{BB962C8B-B14F-4D97-AF65-F5344CB8AC3E}">
        <p14:creationId xmlns:p14="http://schemas.microsoft.com/office/powerpoint/2010/main" val="3610474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28498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Hibernate O/R Mapping</a:t>
            </a:r>
            <a:endParaRPr lang="en-IN" dirty="0"/>
          </a:p>
        </p:txBody>
      </p:sp>
    </p:spTree>
    <p:extLst>
      <p:ext uri="{BB962C8B-B14F-4D97-AF65-F5344CB8AC3E}">
        <p14:creationId xmlns:p14="http://schemas.microsoft.com/office/powerpoint/2010/main" val="731068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113" t="10858" r="13148" b="6845"/>
          <a:stretch/>
        </p:blipFill>
        <p:spPr bwMode="auto">
          <a:xfrm>
            <a:off x="179512" y="116632"/>
            <a:ext cx="8712910" cy="655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5782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Autofit/>
          </a:bodyPr>
          <a:lstStyle/>
          <a:p>
            <a:pPr marL="0" indent="0">
              <a:buNone/>
            </a:pPr>
            <a:r>
              <a:rPr lang="en-IN" sz="2800" dirty="0">
                <a:latin typeface="Times New Roman" pitchFamily="18" charset="0"/>
                <a:cs typeface="Times New Roman" pitchFamily="18" charset="0"/>
              </a:rPr>
              <a:t>&lt;?xml version="1.0" encoding="UTF-8"?&gt;</a:t>
            </a:r>
          </a:p>
          <a:p>
            <a:pPr marL="0" indent="0">
              <a:buNone/>
            </a:pPr>
            <a:endParaRPr lang="en-IN" sz="2800" dirty="0" smtClean="0">
              <a:latin typeface="Times New Roman" pitchFamily="18" charset="0"/>
              <a:cs typeface="Times New Roman" pitchFamily="18" charset="0"/>
            </a:endParaRPr>
          </a:p>
          <a:p>
            <a:pPr marL="0" indent="0">
              <a:buNone/>
            </a:pPr>
            <a:r>
              <a:rPr lang="en-IN" sz="2800" dirty="0" smtClean="0">
                <a:latin typeface="Times New Roman" pitchFamily="18" charset="0"/>
                <a:cs typeface="Times New Roman" pitchFamily="18" charset="0"/>
              </a:rPr>
              <a:t>&lt;</a:t>
            </a:r>
            <a:r>
              <a:rPr lang="en-IN" sz="2800" dirty="0">
                <a:latin typeface="Times New Roman" pitchFamily="18" charset="0"/>
                <a:cs typeface="Times New Roman" pitchFamily="18" charset="0"/>
              </a:rPr>
              <a:t>hibernate-mapping&gt;</a:t>
            </a:r>
          </a:p>
          <a:p>
            <a:pPr marL="0" indent="0">
              <a:buNone/>
            </a:pPr>
            <a:r>
              <a:rPr lang="en-IN" sz="2800" dirty="0">
                <a:latin typeface="Times New Roman" pitchFamily="18" charset="0"/>
                <a:cs typeface="Times New Roman" pitchFamily="18" charset="0"/>
              </a:rPr>
              <a:t>    &lt;class name="</a:t>
            </a:r>
            <a:r>
              <a:rPr lang="en-IN" sz="2800" dirty="0" err="1">
                <a:latin typeface="Times New Roman" pitchFamily="18" charset="0"/>
                <a:cs typeface="Times New Roman" pitchFamily="18" charset="0"/>
              </a:rPr>
              <a:t>com.student</a:t>
            </a:r>
            <a:r>
              <a:rPr lang="en-IN" sz="2800" dirty="0">
                <a:latin typeface="Times New Roman" pitchFamily="18" charset="0"/>
                <a:cs typeface="Times New Roman" pitchFamily="18" charset="0"/>
              </a:rPr>
              <a:t>" table</a:t>
            </a:r>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stu</a:t>
            </a:r>
            <a:r>
              <a:rPr lang="en-IN" sz="2800" dirty="0" smtClean="0">
                <a:latin typeface="Times New Roman" pitchFamily="18" charset="0"/>
                <a:cs typeface="Times New Roman" pitchFamily="18" charset="0"/>
              </a:rPr>
              <a:t>"&gt;</a:t>
            </a:r>
            <a:endParaRPr lang="en-IN" sz="2800" dirty="0">
              <a:latin typeface="Times New Roman" pitchFamily="18" charset="0"/>
              <a:cs typeface="Times New Roman" pitchFamily="18" charset="0"/>
            </a:endParaRPr>
          </a:p>
          <a:p>
            <a:pPr marL="0" indent="0">
              <a:buNone/>
            </a:pPr>
            <a:r>
              <a:rPr lang="en-IN" sz="2800" dirty="0">
                <a:latin typeface="Times New Roman" pitchFamily="18" charset="0"/>
                <a:cs typeface="Times New Roman" pitchFamily="18" charset="0"/>
              </a:rPr>
              <a:t>        &lt;id name="</a:t>
            </a:r>
            <a:r>
              <a:rPr lang="en-IN" sz="2800" dirty="0" err="1">
                <a:latin typeface="Times New Roman" pitchFamily="18" charset="0"/>
                <a:cs typeface="Times New Roman" pitchFamily="18" charset="0"/>
              </a:rPr>
              <a:t>rno</a:t>
            </a:r>
            <a:r>
              <a:rPr lang="en-IN" sz="2800" dirty="0">
                <a:latin typeface="Times New Roman" pitchFamily="18" charset="0"/>
                <a:cs typeface="Times New Roman" pitchFamily="18" charset="0"/>
              </a:rPr>
              <a:t>" column="</a:t>
            </a:r>
            <a:r>
              <a:rPr lang="en-IN" sz="2800" dirty="0" err="1">
                <a:latin typeface="Times New Roman" pitchFamily="18" charset="0"/>
                <a:cs typeface="Times New Roman" pitchFamily="18" charset="0"/>
              </a:rPr>
              <a:t>Rollno</a:t>
            </a:r>
            <a:r>
              <a:rPr lang="en-IN" sz="2800" dirty="0">
                <a:latin typeface="Times New Roman" pitchFamily="18" charset="0"/>
                <a:cs typeface="Times New Roman" pitchFamily="18" charset="0"/>
              </a:rPr>
              <a:t>" type="integer"&gt;</a:t>
            </a:r>
          </a:p>
          <a:p>
            <a:pPr marL="0" indent="0">
              <a:buNone/>
            </a:pPr>
            <a:r>
              <a:rPr lang="en-IN" sz="2800" dirty="0">
                <a:latin typeface="Times New Roman" pitchFamily="18" charset="0"/>
                <a:cs typeface="Times New Roman" pitchFamily="18" charset="0"/>
              </a:rPr>
              <a:t>            &lt;generator class="assigned"/&gt;</a:t>
            </a:r>
          </a:p>
          <a:p>
            <a:pPr marL="0" indent="0">
              <a:buNone/>
            </a:pPr>
            <a:r>
              <a:rPr lang="en-IN" sz="2800" dirty="0">
                <a:latin typeface="Times New Roman" pitchFamily="18" charset="0"/>
                <a:cs typeface="Times New Roman" pitchFamily="18" charset="0"/>
              </a:rPr>
              <a:t>        &lt;/id&gt;</a:t>
            </a:r>
          </a:p>
          <a:p>
            <a:pPr marL="0" indent="0">
              <a:buNone/>
            </a:pPr>
            <a:r>
              <a:rPr lang="en-IN" sz="2800" dirty="0">
                <a:latin typeface="Times New Roman" pitchFamily="18" charset="0"/>
                <a:cs typeface="Times New Roman" pitchFamily="18" charset="0"/>
              </a:rPr>
              <a:t>        &lt;property name="name" column="</a:t>
            </a:r>
            <a:r>
              <a:rPr lang="en-IN" sz="2800" dirty="0" err="1">
                <a:latin typeface="Times New Roman" pitchFamily="18" charset="0"/>
                <a:cs typeface="Times New Roman" pitchFamily="18" charset="0"/>
              </a:rPr>
              <a:t>Stu_name</a:t>
            </a:r>
            <a:r>
              <a:rPr lang="en-IN" sz="2800" dirty="0">
                <a:latin typeface="Times New Roman" pitchFamily="18" charset="0"/>
                <a:cs typeface="Times New Roman" pitchFamily="18" charset="0"/>
              </a:rPr>
              <a:t>" type="string"/&gt;</a:t>
            </a:r>
          </a:p>
          <a:p>
            <a:pPr marL="0" indent="0">
              <a:buNone/>
            </a:pPr>
            <a:r>
              <a:rPr lang="en-IN" sz="2800" dirty="0">
                <a:latin typeface="Times New Roman" pitchFamily="18" charset="0"/>
                <a:cs typeface="Times New Roman" pitchFamily="18" charset="0"/>
              </a:rPr>
              <a:t>    &lt;/class&gt;</a:t>
            </a:r>
          </a:p>
          <a:p>
            <a:pPr marL="0" indent="0">
              <a:buNone/>
            </a:pPr>
            <a:r>
              <a:rPr lang="en-IN" sz="2800" dirty="0">
                <a:latin typeface="Times New Roman" pitchFamily="18" charset="0"/>
                <a:cs typeface="Times New Roman" pitchFamily="18" charset="0"/>
              </a:rPr>
              <a:t>&lt;/hibernate-mapping&gt;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73648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8229600" cy="1872208"/>
          </a:xfrm>
        </p:spPr>
        <p:txBody>
          <a:bodyPr>
            <a:normAutofit/>
          </a:bodyPr>
          <a:lstStyle/>
          <a:p>
            <a:r>
              <a:rPr lang="en-IN" dirty="0" smtClean="0"/>
              <a:t>Hibernate framework Interfaces</a:t>
            </a:r>
            <a:endParaRPr lang="en-IN" dirty="0"/>
          </a:p>
        </p:txBody>
      </p:sp>
    </p:spTree>
    <p:extLst>
      <p:ext uri="{BB962C8B-B14F-4D97-AF65-F5344CB8AC3E}">
        <p14:creationId xmlns:p14="http://schemas.microsoft.com/office/powerpoint/2010/main" val="1047793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Query Interface</a:t>
            </a:r>
            <a:br>
              <a:rPr lang="en-IN" dirty="0"/>
            </a:br>
            <a:endParaRPr lang="en-IN" dirty="0"/>
          </a:p>
        </p:txBody>
      </p:sp>
      <p:sp>
        <p:nvSpPr>
          <p:cNvPr id="4" name="Content Placeholder 3"/>
          <p:cNvSpPr>
            <a:spLocks noGrp="1"/>
          </p:cNvSpPr>
          <p:nvPr>
            <p:ph sz="half" idx="2"/>
          </p:nvPr>
        </p:nvSpPr>
        <p:spPr>
          <a:xfrm>
            <a:off x="251520" y="908720"/>
            <a:ext cx="8640960" cy="5616624"/>
          </a:xfrm>
        </p:spPr>
        <p:txBody>
          <a:bodyPr>
            <a:normAutofit fontScale="85000" lnSpcReduction="20000"/>
          </a:bodyPr>
          <a:lstStyle/>
          <a:p>
            <a:r>
              <a:rPr lang="en-IN" dirty="0" smtClean="0"/>
              <a:t>It </a:t>
            </a:r>
            <a:r>
              <a:rPr lang="en-IN" dirty="0"/>
              <a:t>is an object oriented representation of Hibernate Query. The object of Query can be obtained by calling the </a:t>
            </a:r>
            <a:r>
              <a:rPr lang="en-IN" dirty="0" err="1"/>
              <a:t>createQuery</a:t>
            </a:r>
            <a:r>
              <a:rPr lang="en-IN" dirty="0"/>
              <a:t>() method Session interface.</a:t>
            </a:r>
          </a:p>
          <a:p>
            <a:r>
              <a:rPr lang="en-IN" dirty="0"/>
              <a:t>The query interface provides many methods. There is given commonly used methods:</a:t>
            </a:r>
          </a:p>
          <a:p>
            <a:r>
              <a:rPr lang="en-IN" b="1" dirty="0">
                <a:solidFill>
                  <a:srgbClr val="FF0000"/>
                </a:solidFill>
              </a:rPr>
              <a:t>public </a:t>
            </a:r>
            <a:r>
              <a:rPr lang="en-IN" b="1" dirty="0" err="1">
                <a:solidFill>
                  <a:srgbClr val="FF0000"/>
                </a:solidFill>
              </a:rPr>
              <a:t>int</a:t>
            </a:r>
            <a:r>
              <a:rPr lang="en-IN" b="1" dirty="0">
                <a:solidFill>
                  <a:srgbClr val="FF0000"/>
                </a:solidFill>
              </a:rPr>
              <a:t> </a:t>
            </a:r>
            <a:r>
              <a:rPr lang="en-IN" b="1" dirty="0" err="1">
                <a:solidFill>
                  <a:srgbClr val="FF0000"/>
                </a:solidFill>
              </a:rPr>
              <a:t>executeUpdate</a:t>
            </a:r>
            <a:r>
              <a:rPr lang="en-IN" b="1" dirty="0">
                <a:solidFill>
                  <a:srgbClr val="FF0000"/>
                </a:solidFill>
              </a:rPr>
              <a:t>()</a:t>
            </a:r>
            <a:r>
              <a:rPr lang="en-IN" dirty="0">
                <a:solidFill>
                  <a:srgbClr val="FF0000"/>
                </a:solidFill>
              </a:rPr>
              <a:t> </a:t>
            </a:r>
            <a:r>
              <a:rPr lang="en-IN" dirty="0"/>
              <a:t>is used to execute the update or delete query.</a:t>
            </a:r>
          </a:p>
          <a:p>
            <a:r>
              <a:rPr lang="en-IN" b="1" dirty="0">
                <a:solidFill>
                  <a:srgbClr val="FF0000"/>
                </a:solidFill>
              </a:rPr>
              <a:t>public List list()</a:t>
            </a:r>
            <a:r>
              <a:rPr lang="en-IN" dirty="0"/>
              <a:t> returns the result of the </a:t>
            </a:r>
            <a:r>
              <a:rPr lang="en-IN" dirty="0" smtClean="0"/>
              <a:t>relation </a:t>
            </a:r>
            <a:r>
              <a:rPr lang="en-IN" dirty="0"/>
              <a:t>as a list.</a:t>
            </a:r>
          </a:p>
          <a:p>
            <a:r>
              <a:rPr lang="en-IN" b="1" dirty="0">
                <a:solidFill>
                  <a:srgbClr val="FF0000"/>
                </a:solidFill>
              </a:rPr>
              <a:t>public Query </a:t>
            </a:r>
            <a:r>
              <a:rPr lang="en-IN" b="1" dirty="0" err="1">
                <a:solidFill>
                  <a:srgbClr val="FF0000"/>
                </a:solidFill>
              </a:rPr>
              <a:t>setFirstResult</a:t>
            </a:r>
            <a:r>
              <a:rPr lang="en-IN" b="1" dirty="0">
                <a:solidFill>
                  <a:srgbClr val="FF0000"/>
                </a:solidFill>
              </a:rPr>
              <a:t>(</a:t>
            </a:r>
            <a:r>
              <a:rPr lang="en-IN" b="1" dirty="0" err="1">
                <a:solidFill>
                  <a:srgbClr val="FF0000"/>
                </a:solidFill>
              </a:rPr>
              <a:t>int</a:t>
            </a:r>
            <a:r>
              <a:rPr lang="en-IN" b="1" dirty="0">
                <a:solidFill>
                  <a:srgbClr val="FF0000"/>
                </a:solidFill>
              </a:rPr>
              <a:t> </a:t>
            </a:r>
            <a:r>
              <a:rPr lang="en-IN" b="1" dirty="0" err="1">
                <a:solidFill>
                  <a:srgbClr val="FF0000"/>
                </a:solidFill>
              </a:rPr>
              <a:t>rowno</a:t>
            </a:r>
            <a:r>
              <a:rPr lang="en-IN" b="1" dirty="0">
                <a:solidFill>
                  <a:srgbClr val="FF0000"/>
                </a:solidFill>
              </a:rPr>
              <a:t>)</a:t>
            </a:r>
            <a:r>
              <a:rPr lang="en-IN" dirty="0"/>
              <a:t> specifies the row number from where record will be retrieved.</a:t>
            </a:r>
          </a:p>
          <a:p>
            <a:r>
              <a:rPr lang="en-IN" b="1" dirty="0">
                <a:solidFill>
                  <a:srgbClr val="FF0000"/>
                </a:solidFill>
              </a:rPr>
              <a:t>public Query </a:t>
            </a:r>
            <a:r>
              <a:rPr lang="en-IN" b="1" dirty="0" err="1">
                <a:solidFill>
                  <a:srgbClr val="FF0000"/>
                </a:solidFill>
              </a:rPr>
              <a:t>setMaxResult</a:t>
            </a:r>
            <a:r>
              <a:rPr lang="en-IN" b="1" dirty="0">
                <a:solidFill>
                  <a:srgbClr val="FF0000"/>
                </a:solidFill>
              </a:rPr>
              <a:t>(</a:t>
            </a:r>
            <a:r>
              <a:rPr lang="en-IN" b="1" dirty="0" err="1">
                <a:solidFill>
                  <a:srgbClr val="FF0000"/>
                </a:solidFill>
              </a:rPr>
              <a:t>int</a:t>
            </a:r>
            <a:r>
              <a:rPr lang="en-IN" b="1" dirty="0">
                <a:solidFill>
                  <a:srgbClr val="FF0000"/>
                </a:solidFill>
              </a:rPr>
              <a:t> </a:t>
            </a:r>
            <a:r>
              <a:rPr lang="en-IN" b="1" dirty="0" err="1">
                <a:solidFill>
                  <a:srgbClr val="FF0000"/>
                </a:solidFill>
              </a:rPr>
              <a:t>rowno</a:t>
            </a:r>
            <a:r>
              <a:rPr lang="en-IN" b="1" dirty="0">
                <a:solidFill>
                  <a:srgbClr val="FF0000"/>
                </a:solidFill>
              </a:rPr>
              <a:t>)</a:t>
            </a:r>
            <a:r>
              <a:rPr lang="en-IN" dirty="0">
                <a:solidFill>
                  <a:srgbClr val="FF0000"/>
                </a:solidFill>
              </a:rPr>
              <a:t> </a:t>
            </a:r>
            <a:r>
              <a:rPr lang="en-IN" dirty="0"/>
              <a:t>specifies the no. of records to be retrieved from the relation (table).</a:t>
            </a:r>
          </a:p>
          <a:p>
            <a:r>
              <a:rPr lang="en-IN" b="1" dirty="0">
                <a:solidFill>
                  <a:srgbClr val="FF0000"/>
                </a:solidFill>
              </a:rPr>
              <a:t>public Query </a:t>
            </a:r>
            <a:r>
              <a:rPr lang="en-IN" b="1" dirty="0" err="1">
                <a:solidFill>
                  <a:srgbClr val="FF0000"/>
                </a:solidFill>
              </a:rPr>
              <a:t>setParameter</a:t>
            </a:r>
            <a:r>
              <a:rPr lang="en-IN" b="1" dirty="0">
                <a:solidFill>
                  <a:srgbClr val="FF0000"/>
                </a:solidFill>
              </a:rPr>
              <a:t>(</a:t>
            </a:r>
            <a:r>
              <a:rPr lang="en-IN" b="1" dirty="0" err="1">
                <a:solidFill>
                  <a:srgbClr val="FF0000"/>
                </a:solidFill>
              </a:rPr>
              <a:t>int</a:t>
            </a:r>
            <a:r>
              <a:rPr lang="en-IN" b="1" dirty="0">
                <a:solidFill>
                  <a:srgbClr val="FF0000"/>
                </a:solidFill>
              </a:rPr>
              <a:t> position, Object value)</a:t>
            </a:r>
            <a:r>
              <a:rPr lang="en-IN" dirty="0"/>
              <a:t> it sets the value to the JDBC style query parameter.</a:t>
            </a:r>
          </a:p>
          <a:p>
            <a:r>
              <a:rPr lang="en-IN" b="1" dirty="0">
                <a:solidFill>
                  <a:srgbClr val="FF0000"/>
                </a:solidFill>
              </a:rPr>
              <a:t>public Query </a:t>
            </a:r>
            <a:r>
              <a:rPr lang="en-IN" b="1" dirty="0" err="1">
                <a:solidFill>
                  <a:srgbClr val="FF0000"/>
                </a:solidFill>
              </a:rPr>
              <a:t>setParameter</a:t>
            </a:r>
            <a:r>
              <a:rPr lang="en-IN" b="1" dirty="0">
                <a:solidFill>
                  <a:srgbClr val="FF0000"/>
                </a:solidFill>
              </a:rPr>
              <a:t>(String name, Object value)</a:t>
            </a:r>
            <a:r>
              <a:rPr lang="en-IN" dirty="0"/>
              <a:t> it sets the value to a named query parameter.</a:t>
            </a:r>
          </a:p>
          <a:p>
            <a:endParaRPr lang="en-IN" dirty="0"/>
          </a:p>
        </p:txBody>
      </p:sp>
    </p:spTree>
    <p:extLst>
      <p:ext uri="{BB962C8B-B14F-4D97-AF65-F5344CB8AC3E}">
        <p14:creationId xmlns:p14="http://schemas.microsoft.com/office/powerpoint/2010/main" val="2375287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20000"/>
          </a:bodyPr>
          <a:lstStyle/>
          <a:p>
            <a:r>
              <a:rPr lang="en-IN" b="1" dirty="0">
                <a:solidFill>
                  <a:srgbClr val="FF0000"/>
                </a:solidFill>
              </a:rPr>
              <a:t>Example of HQL to get all the records</a:t>
            </a:r>
          </a:p>
          <a:p>
            <a:pPr marL="0" indent="0">
              <a:buNone/>
            </a:pPr>
            <a:r>
              <a:rPr lang="en-IN" dirty="0"/>
              <a:t>Query </a:t>
            </a:r>
            <a:r>
              <a:rPr lang="en-IN" dirty="0" err="1"/>
              <a:t>qry</a:t>
            </a:r>
            <a:r>
              <a:rPr lang="en-IN" dirty="0"/>
              <a:t> = </a:t>
            </a:r>
            <a:r>
              <a:rPr lang="en-IN" dirty="0" err="1"/>
              <a:t>s.createQuery</a:t>
            </a:r>
            <a:r>
              <a:rPr lang="en-IN" dirty="0"/>
              <a:t>("select s.name from student s");</a:t>
            </a:r>
          </a:p>
          <a:p>
            <a:pPr marL="0" indent="0">
              <a:buNone/>
            </a:pPr>
            <a:r>
              <a:rPr lang="en-IN" dirty="0"/>
              <a:t>	      </a:t>
            </a:r>
            <a:r>
              <a:rPr lang="en-IN" dirty="0" err="1"/>
              <a:t>java.util.List</a:t>
            </a:r>
            <a:r>
              <a:rPr lang="en-IN" dirty="0"/>
              <a:t> list=</a:t>
            </a:r>
            <a:r>
              <a:rPr lang="en-IN" dirty="0" err="1"/>
              <a:t>qry.list</a:t>
            </a:r>
            <a:r>
              <a:rPr lang="en-IN" dirty="0"/>
              <a:t>();</a:t>
            </a:r>
          </a:p>
          <a:p>
            <a:pPr marL="0" indent="0">
              <a:buNone/>
            </a:pPr>
            <a:r>
              <a:rPr lang="en-IN" dirty="0"/>
              <a:t>              </a:t>
            </a:r>
            <a:r>
              <a:rPr lang="en-IN" dirty="0" err="1"/>
              <a:t>System.out.println</a:t>
            </a:r>
            <a:r>
              <a:rPr lang="en-IN" dirty="0"/>
              <a:t>(list</a:t>
            </a:r>
            <a:r>
              <a:rPr lang="en-IN" dirty="0" smtClean="0"/>
              <a:t>);</a:t>
            </a:r>
          </a:p>
          <a:p>
            <a:pPr marL="0" indent="0">
              <a:buNone/>
            </a:pPr>
            <a:endParaRPr lang="en-IN" dirty="0"/>
          </a:p>
          <a:p>
            <a:r>
              <a:rPr lang="en-IN" b="1" dirty="0">
                <a:solidFill>
                  <a:srgbClr val="FF0000"/>
                </a:solidFill>
              </a:rPr>
              <a:t>Example of HQL to get records with pagination</a:t>
            </a:r>
          </a:p>
          <a:p>
            <a:pPr marL="0" indent="0">
              <a:buNone/>
            </a:pPr>
            <a:r>
              <a:rPr lang="en-IN" dirty="0"/>
              <a:t>Query query=</a:t>
            </a:r>
            <a:r>
              <a:rPr lang="en-IN" dirty="0" err="1"/>
              <a:t>session.createQuery</a:t>
            </a:r>
            <a:r>
              <a:rPr lang="en-IN" dirty="0"/>
              <a:t>("from </a:t>
            </a:r>
            <a:r>
              <a:rPr lang="en-IN" dirty="0" err="1"/>
              <a:t>Emp</a:t>
            </a:r>
            <a:r>
              <a:rPr lang="en-IN" dirty="0"/>
              <a:t>");  </a:t>
            </a:r>
          </a:p>
          <a:p>
            <a:pPr marL="0" indent="0">
              <a:buNone/>
            </a:pPr>
            <a:r>
              <a:rPr lang="en-IN" dirty="0" err="1"/>
              <a:t>query.setFirstResult</a:t>
            </a:r>
            <a:r>
              <a:rPr lang="en-IN" dirty="0"/>
              <a:t>(5);  </a:t>
            </a:r>
          </a:p>
          <a:p>
            <a:pPr marL="0" indent="0">
              <a:buNone/>
            </a:pPr>
            <a:r>
              <a:rPr lang="en-IN" dirty="0" err="1"/>
              <a:t>query.setMaxResult</a:t>
            </a:r>
            <a:r>
              <a:rPr lang="en-IN" dirty="0"/>
              <a:t>(10);  </a:t>
            </a:r>
          </a:p>
          <a:p>
            <a:pPr marL="0" indent="0">
              <a:buNone/>
            </a:pPr>
            <a:r>
              <a:rPr lang="en-IN" dirty="0"/>
              <a:t>List list=</a:t>
            </a:r>
            <a:r>
              <a:rPr lang="en-IN" dirty="0" err="1"/>
              <a:t>query.list</a:t>
            </a:r>
            <a:r>
              <a:rPr lang="en-IN" dirty="0"/>
              <a:t>();//will return the records from 5 to 10th number  </a:t>
            </a:r>
          </a:p>
          <a:p>
            <a:pPr marL="0" indent="0">
              <a:buNone/>
            </a:pPr>
            <a:endParaRPr lang="en-IN" dirty="0"/>
          </a:p>
          <a:p>
            <a:endParaRPr lang="en-IN" dirty="0"/>
          </a:p>
        </p:txBody>
      </p:sp>
    </p:spTree>
    <p:extLst>
      <p:ext uri="{BB962C8B-B14F-4D97-AF65-F5344CB8AC3E}">
        <p14:creationId xmlns:p14="http://schemas.microsoft.com/office/powerpoint/2010/main" val="523688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pPr marL="0" indent="0">
              <a:buNone/>
            </a:pPr>
            <a:r>
              <a:rPr lang="en-IN" b="1" dirty="0" smtClean="0">
                <a:solidFill>
                  <a:srgbClr val="FF0000"/>
                </a:solidFill>
              </a:rPr>
              <a:t> Example </a:t>
            </a:r>
            <a:r>
              <a:rPr lang="en-IN" b="1" dirty="0">
                <a:solidFill>
                  <a:srgbClr val="FF0000"/>
                </a:solidFill>
              </a:rPr>
              <a:t>of HQL delete query</a:t>
            </a:r>
          </a:p>
          <a:p>
            <a:pPr marL="0" indent="0">
              <a:buNone/>
            </a:pPr>
            <a:r>
              <a:rPr lang="en-IN" dirty="0"/>
              <a:t>Query </a:t>
            </a:r>
            <a:r>
              <a:rPr lang="en-IN" dirty="0" err="1"/>
              <a:t>qry</a:t>
            </a:r>
            <a:r>
              <a:rPr lang="en-IN" dirty="0"/>
              <a:t> = </a:t>
            </a:r>
            <a:r>
              <a:rPr lang="en-IN" dirty="0" err="1"/>
              <a:t>session.createQuery</a:t>
            </a:r>
            <a:r>
              <a:rPr lang="en-IN" dirty="0"/>
              <a:t>("delete from student p</a:t>
            </a:r>
          </a:p>
          <a:p>
            <a:pPr marL="0" indent="0">
              <a:buNone/>
            </a:pPr>
            <a:r>
              <a:rPr lang="en-IN" dirty="0"/>
              <a:t>where </a:t>
            </a:r>
            <a:r>
              <a:rPr lang="en-IN" dirty="0" err="1"/>
              <a:t>p.rno</a:t>
            </a:r>
            <a:r>
              <a:rPr lang="en-IN" dirty="0"/>
              <a:t>=:</a:t>
            </a:r>
            <a:r>
              <a:rPr lang="en-IN" dirty="0" err="1"/>
              <a:t>var</a:t>
            </a:r>
            <a:r>
              <a:rPr lang="en-IN" dirty="0"/>
              <a:t>");</a:t>
            </a:r>
          </a:p>
          <a:p>
            <a:pPr marL="0" indent="0">
              <a:buNone/>
            </a:pPr>
            <a:r>
              <a:rPr lang="en-IN" dirty="0"/>
              <a:t>	        </a:t>
            </a:r>
            <a:r>
              <a:rPr lang="en-IN" dirty="0" err="1"/>
              <a:t>qry.setParameter</a:t>
            </a:r>
            <a:r>
              <a:rPr lang="en-IN" dirty="0"/>
              <a:t>("var",110);</a:t>
            </a:r>
          </a:p>
          <a:p>
            <a:pPr marL="0" indent="0">
              <a:buNone/>
            </a:pPr>
            <a:r>
              <a:rPr lang="en-IN" dirty="0"/>
              <a:t>	        </a:t>
            </a:r>
            <a:r>
              <a:rPr lang="en-IN" dirty="0" err="1"/>
              <a:t>int</a:t>
            </a:r>
            <a:r>
              <a:rPr lang="en-IN" dirty="0"/>
              <a:t> res = </a:t>
            </a:r>
            <a:r>
              <a:rPr lang="en-IN" dirty="0" err="1"/>
              <a:t>qry.executeUpdate</a:t>
            </a:r>
            <a:r>
              <a:rPr lang="en-IN" dirty="0" smtClean="0"/>
              <a:t>();</a:t>
            </a:r>
          </a:p>
          <a:p>
            <a:pPr marL="0" indent="0">
              <a:buNone/>
            </a:pPr>
            <a:endParaRPr lang="en-IN" b="1" dirty="0">
              <a:solidFill>
                <a:srgbClr val="FF0000"/>
              </a:solidFill>
            </a:endParaRPr>
          </a:p>
          <a:p>
            <a:pPr marL="0" indent="0">
              <a:buNone/>
            </a:pPr>
            <a:r>
              <a:rPr lang="en-IN" b="1" dirty="0" smtClean="0">
                <a:solidFill>
                  <a:srgbClr val="FF0000"/>
                </a:solidFill>
              </a:rPr>
              <a:t>HQL </a:t>
            </a:r>
            <a:r>
              <a:rPr lang="en-IN" b="1" dirty="0">
                <a:solidFill>
                  <a:srgbClr val="FF0000"/>
                </a:solidFill>
              </a:rPr>
              <a:t>with Aggregate functions</a:t>
            </a:r>
          </a:p>
          <a:p>
            <a:pPr marL="0" indent="0">
              <a:buNone/>
            </a:pPr>
            <a:r>
              <a:rPr lang="en-IN" dirty="0" smtClean="0">
                <a:sym typeface="Wingdings" pitchFamily="2" charset="2"/>
              </a:rPr>
              <a:t></a:t>
            </a:r>
            <a:r>
              <a:rPr lang="en-IN" dirty="0" smtClean="0"/>
              <a:t>You </a:t>
            </a:r>
            <a:r>
              <a:rPr lang="en-IN" dirty="0"/>
              <a:t>may call </a:t>
            </a:r>
            <a:r>
              <a:rPr lang="en-IN" dirty="0" err="1"/>
              <a:t>avg</a:t>
            </a:r>
            <a:r>
              <a:rPr lang="en-IN" dirty="0"/>
              <a:t>(), min(), max() </a:t>
            </a:r>
            <a:r>
              <a:rPr lang="en-IN" dirty="0" smtClean="0"/>
              <a:t>,sum()etc</a:t>
            </a:r>
            <a:r>
              <a:rPr lang="en-IN" dirty="0"/>
              <a:t>. aggregate functions by HQL. Let's see some common examples:</a:t>
            </a:r>
          </a:p>
          <a:p>
            <a:pPr marL="0" indent="0">
              <a:buNone/>
            </a:pPr>
            <a:r>
              <a:rPr lang="en-IN" dirty="0"/>
              <a:t>Example to get total salary of all the employees</a:t>
            </a:r>
          </a:p>
          <a:p>
            <a:pPr marL="0" indent="0">
              <a:buNone/>
            </a:pPr>
            <a:r>
              <a:rPr lang="en-IN" b="1" dirty="0"/>
              <a:t>Query q=</a:t>
            </a:r>
            <a:r>
              <a:rPr lang="en-IN" b="1" dirty="0" err="1"/>
              <a:t>session.createQuery</a:t>
            </a:r>
            <a:r>
              <a:rPr lang="en-IN" b="1" dirty="0"/>
              <a:t>("select sum(salary) </a:t>
            </a:r>
            <a:r>
              <a:rPr lang="en-IN" b="1" dirty="0" smtClean="0"/>
              <a:t>from</a:t>
            </a:r>
          </a:p>
          <a:p>
            <a:pPr marL="0" indent="0">
              <a:buNone/>
            </a:pPr>
            <a:r>
              <a:rPr lang="en-IN" b="1" dirty="0"/>
              <a:t> </a:t>
            </a:r>
            <a:r>
              <a:rPr lang="en-IN" b="1" dirty="0" err="1"/>
              <a:t>Emp</a:t>
            </a:r>
            <a:r>
              <a:rPr lang="en-IN" b="1" dirty="0"/>
              <a:t>");  </a:t>
            </a:r>
          </a:p>
          <a:p>
            <a:pPr marL="0" indent="0">
              <a:buNone/>
            </a:pPr>
            <a:endParaRPr lang="en-IN" b="1" dirty="0"/>
          </a:p>
          <a:p>
            <a:endParaRPr lang="en-IN" dirty="0"/>
          </a:p>
        </p:txBody>
      </p:sp>
    </p:spTree>
    <p:extLst>
      <p:ext uri="{BB962C8B-B14F-4D97-AF65-F5344CB8AC3E}">
        <p14:creationId xmlns:p14="http://schemas.microsoft.com/office/powerpoint/2010/main" val="41906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An </a:t>
            </a:r>
            <a:r>
              <a:rPr lang="en-IN" dirty="0"/>
              <a:t>ORM tool simplifies the data creation, data manipulation and data access. It is a programming technique that maps the object to the data stored in the database.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573016"/>
            <a:ext cx="8424936" cy="3284984"/>
          </a:xfrm>
          <a:prstGeom prst="rect">
            <a:avLst/>
          </a:prstGeom>
        </p:spPr>
      </p:pic>
    </p:spTree>
    <p:extLst>
      <p:ext uri="{BB962C8B-B14F-4D97-AF65-F5344CB8AC3E}">
        <p14:creationId xmlns:p14="http://schemas.microsoft.com/office/powerpoint/2010/main" val="616669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solidFill>
                  <a:srgbClr val="FF0000"/>
                </a:solidFill>
              </a:rPr>
              <a:t>Example to get maximum salary of employee</a:t>
            </a:r>
          </a:p>
          <a:p>
            <a:pPr marL="0" indent="0">
              <a:buNone/>
            </a:pPr>
            <a:r>
              <a:rPr lang="en-IN" dirty="0"/>
              <a:t>Query q=</a:t>
            </a:r>
            <a:r>
              <a:rPr lang="en-IN" dirty="0" err="1"/>
              <a:t>session.createQuery</a:t>
            </a:r>
            <a:r>
              <a:rPr lang="en-IN" dirty="0"/>
              <a:t>("select max(salary) from </a:t>
            </a:r>
            <a:r>
              <a:rPr lang="en-IN" dirty="0" err="1"/>
              <a:t>Emp</a:t>
            </a:r>
            <a:r>
              <a:rPr lang="en-IN" dirty="0"/>
              <a:t>");  </a:t>
            </a:r>
          </a:p>
          <a:p>
            <a:pPr marL="0" indent="0">
              <a:buNone/>
            </a:pPr>
            <a:r>
              <a:rPr lang="en-IN" b="1" dirty="0">
                <a:solidFill>
                  <a:srgbClr val="FF0000"/>
                </a:solidFill>
              </a:rPr>
              <a:t>Example to get minimum salary of employee</a:t>
            </a:r>
          </a:p>
          <a:p>
            <a:pPr marL="0" indent="0">
              <a:buNone/>
            </a:pPr>
            <a:r>
              <a:rPr lang="en-IN" dirty="0"/>
              <a:t>Query q=</a:t>
            </a:r>
            <a:r>
              <a:rPr lang="en-IN" dirty="0" err="1"/>
              <a:t>session.createQuery</a:t>
            </a:r>
            <a:r>
              <a:rPr lang="en-IN" dirty="0"/>
              <a:t>("select min(salary) from </a:t>
            </a:r>
            <a:r>
              <a:rPr lang="en-IN" dirty="0" err="1"/>
              <a:t>Emp</a:t>
            </a:r>
            <a:r>
              <a:rPr lang="en-IN" dirty="0"/>
              <a:t>");  </a:t>
            </a:r>
          </a:p>
          <a:p>
            <a:pPr marL="0" indent="0">
              <a:buNone/>
            </a:pPr>
            <a:endParaRPr lang="en-IN" dirty="0"/>
          </a:p>
        </p:txBody>
      </p:sp>
    </p:spTree>
    <p:extLst>
      <p:ext uri="{BB962C8B-B14F-4D97-AF65-F5344CB8AC3E}">
        <p14:creationId xmlns:p14="http://schemas.microsoft.com/office/powerpoint/2010/main" val="3253744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b="1" dirty="0">
                <a:solidFill>
                  <a:srgbClr val="FF0000"/>
                </a:solidFill>
              </a:rPr>
              <a:t>Example to count total number of employee ID</a:t>
            </a:r>
          </a:p>
          <a:p>
            <a:pPr marL="0" indent="0">
              <a:buNone/>
            </a:pPr>
            <a:r>
              <a:rPr lang="en-IN" dirty="0"/>
              <a:t>Query q=</a:t>
            </a:r>
            <a:r>
              <a:rPr lang="en-IN" dirty="0" err="1"/>
              <a:t>session.createQuery</a:t>
            </a:r>
            <a:r>
              <a:rPr lang="en-IN" dirty="0"/>
              <a:t>("select count(id) from </a:t>
            </a:r>
            <a:r>
              <a:rPr lang="en-IN" dirty="0" err="1"/>
              <a:t>Emp</a:t>
            </a:r>
            <a:r>
              <a:rPr lang="en-IN" dirty="0"/>
              <a:t>");  </a:t>
            </a:r>
          </a:p>
          <a:p>
            <a:pPr marL="0" indent="0">
              <a:buNone/>
            </a:pPr>
            <a:r>
              <a:rPr lang="en-IN" b="1" dirty="0">
                <a:solidFill>
                  <a:srgbClr val="FF0000"/>
                </a:solidFill>
              </a:rPr>
              <a:t>Example to get average salary of each employees</a:t>
            </a:r>
          </a:p>
          <a:p>
            <a:pPr marL="0" indent="0">
              <a:buNone/>
            </a:pPr>
            <a:r>
              <a:rPr lang="en-IN" dirty="0"/>
              <a:t>Query q=</a:t>
            </a:r>
            <a:r>
              <a:rPr lang="en-IN" dirty="0" err="1"/>
              <a:t>session.createQuery</a:t>
            </a:r>
            <a:r>
              <a:rPr lang="en-IN" dirty="0"/>
              <a:t>("select </a:t>
            </a:r>
            <a:r>
              <a:rPr lang="en-IN" dirty="0" err="1"/>
              <a:t>avg</a:t>
            </a:r>
            <a:r>
              <a:rPr lang="en-IN" dirty="0"/>
              <a:t>(salary) from </a:t>
            </a:r>
            <a:r>
              <a:rPr lang="en-IN" dirty="0" err="1"/>
              <a:t>Emp</a:t>
            </a:r>
            <a:r>
              <a:rPr lang="en-IN" dirty="0"/>
              <a:t>");  </a:t>
            </a:r>
          </a:p>
        </p:txBody>
      </p:sp>
    </p:spTree>
    <p:extLst>
      <p:ext uri="{BB962C8B-B14F-4D97-AF65-F5344CB8AC3E}">
        <p14:creationId xmlns:p14="http://schemas.microsoft.com/office/powerpoint/2010/main" val="2596272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61761268"/>
              </p:ext>
            </p:extLst>
          </p:nvPr>
        </p:nvGraphicFramePr>
        <p:xfrm>
          <a:off x="395536" y="548680"/>
          <a:ext cx="1584176" cy="2664295"/>
        </p:xfrm>
        <a:graphic>
          <a:graphicData uri="http://schemas.openxmlformats.org/drawingml/2006/table">
            <a:tbl>
              <a:tblPr firstRow="1" bandRow="1">
                <a:tableStyleId>{5C22544A-7EE6-4342-B048-85BDC9FD1C3A}</a:tableStyleId>
              </a:tblPr>
              <a:tblGrid>
                <a:gridCol w="1584176"/>
              </a:tblGrid>
              <a:tr h="532859">
                <a:tc>
                  <a:txBody>
                    <a:bodyPr/>
                    <a:lstStyle/>
                    <a:p>
                      <a:pPr algn="ctr"/>
                      <a:r>
                        <a:rPr lang="en-IN" sz="2800" dirty="0" smtClean="0"/>
                        <a:t>Student</a:t>
                      </a:r>
                      <a:endParaRPr lang="en-IN" sz="2800" dirty="0"/>
                    </a:p>
                  </a:txBody>
                  <a:tcPr/>
                </a:tc>
              </a:tr>
              <a:tr h="532859">
                <a:tc>
                  <a:txBody>
                    <a:bodyPr/>
                    <a:lstStyle/>
                    <a:p>
                      <a:r>
                        <a:rPr lang="en-IN" dirty="0" smtClean="0"/>
                        <a:t>ID</a:t>
                      </a:r>
                      <a:endParaRPr lang="en-IN" dirty="0"/>
                    </a:p>
                  </a:txBody>
                  <a:tcPr/>
                </a:tc>
              </a:tr>
              <a:tr h="532859">
                <a:tc>
                  <a:txBody>
                    <a:bodyPr/>
                    <a:lstStyle/>
                    <a:p>
                      <a:r>
                        <a:rPr lang="en-IN" dirty="0" smtClean="0"/>
                        <a:t>Name </a:t>
                      </a:r>
                      <a:endParaRPr lang="en-IN" dirty="0"/>
                    </a:p>
                  </a:txBody>
                  <a:tcPr/>
                </a:tc>
              </a:tr>
              <a:tr h="532859">
                <a:tc>
                  <a:txBody>
                    <a:bodyPr/>
                    <a:lstStyle/>
                    <a:p>
                      <a:r>
                        <a:rPr lang="en-IN" dirty="0" smtClean="0"/>
                        <a:t>Address</a:t>
                      </a:r>
                      <a:endParaRPr lang="en-IN" dirty="0"/>
                    </a:p>
                  </a:txBody>
                  <a:tcPr/>
                </a:tc>
              </a:tr>
              <a:tr h="532859">
                <a:tc>
                  <a:txBody>
                    <a:bodyPr/>
                    <a:lstStyle/>
                    <a:p>
                      <a:r>
                        <a:rPr lang="en-IN" dirty="0" smtClean="0"/>
                        <a:t>Email</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2545079"/>
              </p:ext>
            </p:extLst>
          </p:nvPr>
        </p:nvGraphicFramePr>
        <p:xfrm>
          <a:off x="2411760" y="3933055"/>
          <a:ext cx="6096000" cy="1400553"/>
        </p:xfrm>
        <a:graphic>
          <a:graphicData uri="http://schemas.openxmlformats.org/drawingml/2006/table">
            <a:tbl>
              <a:tblPr firstRow="1" bandRow="1">
                <a:tableStyleId>{2A488322-F2BA-4B5B-9748-0D474271808F}</a:tableStyleId>
              </a:tblPr>
              <a:tblGrid>
                <a:gridCol w="1524000"/>
                <a:gridCol w="1524000"/>
                <a:gridCol w="1524000"/>
                <a:gridCol w="1524000"/>
              </a:tblGrid>
              <a:tr h="466851">
                <a:tc>
                  <a:txBody>
                    <a:bodyPr/>
                    <a:lstStyle/>
                    <a:p>
                      <a:r>
                        <a:rPr lang="en-IN" dirty="0" smtClean="0"/>
                        <a:t>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Address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Email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851">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851">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Right Brace 32"/>
          <p:cNvSpPr/>
          <p:nvPr/>
        </p:nvSpPr>
        <p:spPr>
          <a:xfrm>
            <a:off x="2195736" y="836712"/>
            <a:ext cx="648072" cy="2232248"/>
          </a:xfrm>
          <a:prstGeom prst="rightBrace">
            <a:avLst>
              <a:gd name="adj1" fmla="val 0"/>
              <a:gd name="adj2" fmla="val 492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Right Brace 35"/>
          <p:cNvSpPr/>
          <p:nvPr/>
        </p:nvSpPr>
        <p:spPr>
          <a:xfrm rot="16200000">
            <a:off x="5213536" y="470134"/>
            <a:ext cx="625144" cy="6012667"/>
          </a:xfrm>
          <a:prstGeom prst="rightBrace">
            <a:avLst>
              <a:gd name="adj1" fmla="val 0"/>
              <a:gd name="adj2" fmla="val 492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9" name="Left-Right Arrow 38"/>
          <p:cNvSpPr/>
          <p:nvPr/>
        </p:nvSpPr>
        <p:spPr>
          <a:xfrm rot="2139796">
            <a:off x="2536825" y="1160118"/>
            <a:ext cx="3823850" cy="215888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t>Hibernate mapping</a:t>
            </a:r>
            <a:endParaRPr lang="en-IN" sz="2800" b="1" dirty="0"/>
          </a:p>
        </p:txBody>
      </p:sp>
      <p:sp>
        <p:nvSpPr>
          <p:cNvPr id="40" name="Rectangle 39"/>
          <p:cNvSpPr/>
          <p:nvPr/>
        </p:nvSpPr>
        <p:spPr>
          <a:xfrm>
            <a:off x="467544" y="26761"/>
            <a:ext cx="1296144" cy="442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Object</a:t>
            </a:r>
            <a:endParaRPr lang="en-IN" dirty="0"/>
          </a:p>
        </p:txBody>
      </p:sp>
      <p:sp>
        <p:nvSpPr>
          <p:cNvPr id="41" name="Rectangle 40"/>
          <p:cNvSpPr/>
          <p:nvPr/>
        </p:nvSpPr>
        <p:spPr>
          <a:xfrm>
            <a:off x="3923928" y="5661248"/>
            <a:ext cx="2902325" cy="442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Relational</a:t>
            </a:r>
            <a:r>
              <a:rPr lang="en-IN" dirty="0" smtClean="0"/>
              <a:t> </a:t>
            </a:r>
            <a:r>
              <a:rPr lang="en-IN" b="1" dirty="0" smtClean="0"/>
              <a:t>Database</a:t>
            </a:r>
            <a:endParaRPr lang="en-IN" b="1" dirty="0"/>
          </a:p>
        </p:txBody>
      </p:sp>
    </p:spTree>
    <p:extLst>
      <p:ext uri="{BB962C8B-B14F-4D97-AF65-F5344CB8AC3E}">
        <p14:creationId xmlns:p14="http://schemas.microsoft.com/office/powerpoint/2010/main" val="20119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60648"/>
            <a:ext cx="8352927" cy="6264696"/>
          </a:xfrm>
        </p:spPr>
      </p:pic>
    </p:spTree>
    <p:extLst>
      <p:ext uri="{BB962C8B-B14F-4D97-AF65-F5344CB8AC3E}">
        <p14:creationId xmlns:p14="http://schemas.microsoft.com/office/powerpoint/2010/main" val="78269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lstStyle/>
          <a:p>
            <a:r>
              <a:rPr lang="en-IN" dirty="0" smtClean="0"/>
              <a:t>Mapping Member variable to columns</a:t>
            </a:r>
          </a:p>
          <a:p>
            <a:r>
              <a:rPr lang="en-IN" dirty="0" smtClean="0"/>
              <a:t>Mapping </a:t>
            </a:r>
            <a:r>
              <a:rPr lang="en-IN" dirty="0" err="1" smtClean="0"/>
              <a:t>RelationShips</a:t>
            </a:r>
            <a:endParaRPr lang="en-IN" dirty="0" smtClean="0"/>
          </a:p>
          <a:p>
            <a:r>
              <a:rPr lang="en-IN" dirty="0" smtClean="0"/>
              <a:t>Handling Data type</a:t>
            </a:r>
          </a:p>
          <a:p>
            <a:r>
              <a:rPr lang="en-IN" dirty="0" smtClean="0"/>
              <a:t>Managing change to the object state</a:t>
            </a:r>
            <a:endParaRPr lang="en-IN" dirty="0"/>
          </a:p>
        </p:txBody>
      </p:sp>
    </p:spTree>
    <p:extLst>
      <p:ext uri="{BB962C8B-B14F-4D97-AF65-F5344CB8AC3E}">
        <p14:creationId xmlns:p14="http://schemas.microsoft.com/office/powerpoint/2010/main" val="1191940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normAutofit fontScale="90000"/>
          </a:bodyPr>
          <a:lstStyle/>
          <a:p>
            <a:r>
              <a:rPr lang="en-IN" dirty="0" smtClean="0"/>
              <a:t>Difference Between Hibernate and JDBC</a:t>
            </a:r>
            <a:endParaRPr lang="en-IN" dirty="0"/>
          </a:p>
        </p:txBody>
      </p:sp>
    </p:spTree>
    <p:extLst>
      <p:ext uri="{BB962C8B-B14F-4D97-AF65-F5344CB8AC3E}">
        <p14:creationId xmlns:p14="http://schemas.microsoft.com/office/powerpoint/2010/main" val="1449450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idx="1"/>
            <p:extLst>
              <p:ext uri="{D42A27DB-BD31-4B8C-83A1-F6EECF244321}">
                <p14:modId xmlns:p14="http://schemas.microsoft.com/office/powerpoint/2010/main" val="3003584867"/>
              </p:ext>
            </p:extLst>
          </p:nvPr>
        </p:nvGraphicFramePr>
        <p:xfrm>
          <a:off x="251520" y="116632"/>
          <a:ext cx="8640960" cy="6227707"/>
        </p:xfrm>
        <a:graphic>
          <a:graphicData uri="http://schemas.openxmlformats.org/drawingml/2006/table">
            <a:tbl>
              <a:tblPr/>
              <a:tblGrid>
                <a:gridCol w="1800200"/>
                <a:gridCol w="3186083"/>
                <a:gridCol w="3654677"/>
              </a:tblGrid>
              <a:tr h="610546">
                <a:tc>
                  <a:txBody>
                    <a:bodyPr/>
                    <a:lstStyle/>
                    <a:p>
                      <a:pPr algn="ctr" fontAlgn="t"/>
                      <a:r>
                        <a:rPr lang="en-IN" sz="2400" dirty="0">
                          <a:effectLst/>
                          <a:latin typeface="Times New Roman" pitchFamily="18" charset="0"/>
                          <a:cs typeface="Times New Roman" pitchFamily="18" charset="0"/>
                        </a:rPr>
                        <a:t>Key</a:t>
                      </a:r>
                      <a:br>
                        <a:rPr lang="en-IN" sz="2400" dirty="0">
                          <a:effectLst/>
                          <a:latin typeface="Times New Roman" pitchFamily="18" charset="0"/>
                          <a:cs typeface="Times New Roman" pitchFamily="18" charset="0"/>
                        </a:rPr>
                      </a:br>
                      <a:endParaRPr lang="en-IN" sz="2400" dirty="0">
                        <a:effectLst/>
                        <a:latin typeface="Times New Roman" pitchFamily="18" charset="0"/>
                        <a:cs typeface="Times New Roman" pitchFamily="18" charset="0"/>
                      </a:endParaRP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latin typeface="Times New Roman" pitchFamily="18" charset="0"/>
                          <a:cs typeface="Times New Roman" pitchFamily="18" charset="0"/>
                        </a:rPr>
                        <a:t>JDBC</a:t>
                      </a:r>
                      <a:br>
                        <a:rPr lang="en-IN" sz="2400" dirty="0">
                          <a:effectLst/>
                          <a:latin typeface="Times New Roman" pitchFamily="18" charset="0"/>
                          <a:cs typeface="Times New Roman" pitchFamily="18" charset="0"/>
                        </a:rPr>
                      </a:br>
                      <a:endParaRPr lang="en-IN" sz="2400" dirty="0">
                        <a:effectLst/>
                        <a:latin typeface="Times New Roman" pitchFamily="18" charset="0"/>
                        <a:cs typeface="Times New Roman" pitchFamily="18" charset="0"/>
                      </a:endParaRP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Times New Roman" pitchFamily="18" charset="0"/>
                          <a:cs typeface="Times New Roman" pitchFamily="18" charset="0"/>
                        </a:rPr>
                        <a:t>Hibernate</a:t>
                      </a:r>
                      <a:br>
                        <a:rPr lang="en-IN" sz="2400">
                          <a:effectLst/>
                          <a:latin typeface="Times New Roman" pitchFamily="18" charset="0"/>
                          <a:cs typeface="Times New Roman" pitchFamily="18" charset="0"/>
                        </a:rPr>
                      </a:br>
                      <a:endParaRPr lang="en-IN" sz="2400">
                        <a:effectLst/>
                        <a:latin typeface="Times New Roman" pitchFamily="18" charset="0"/>
                        <a:cs typeface="Times New Roman" pitchFamily="18" charset="0"/>
                      </a:endParaRP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10546">
                <a:tc>
                  <a:txBody>
                    <a:bodyPr/>
                    <a:lstStyle/>
                    <a:p>
                      <a:pPr algn="just" fontAlgn="t"/>
                      <a:r>
                        <a:rPr lang="en-IN" sz="2000">
                          <a:solidFill>
                            <a:srgbClr val="000000"/>
                          </a:solidFill>
                          <a:effectLst/>
                          <a:latin typeface="Times New Roman" pitchFamily="18" charset="0"/>
                          <a:cs typeface="Times New Roman" pitchFamily="18" charset="0"/>
                        </a:rPr>
                        <a:t>Basic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solidFill>
                            <a:srgbClr val="000000"/>
                          </a:solidFill>
                          <a:effectLst/>
                          <a:latin typeface="Times New Roman" pitchFamily="18" charset="0"/>
                          <a:cs typeface="Times New Roman" pitchFamily="18" charset="0"/>
                        </a:rPr>
                        <a:t>It is database connectivity technology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solidFill>
                            <a:srgbClr val="000000"/>
                          </a:solidFill>
                          <a:effectLst/>
                          <a:latin typeface="Times New Roman" pitchFamily="18" charset="0"/>
                          <a:cs typeface="Times New Roman" pitchFamily="18" charset="0"/>
                        </a:rPr>
                        <a:t>It is a framework,</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0546">
                <a:tc>
                  <a:txBody>
                    <a:bodyPr/>
                    <a:lstStyle/>
                    <a:p>
                      <a:pPr algn="just" fontAlgn="t"/>
                      <a:r>
                        <a:rPr lang="en-IN" sz="2000">
                          <a:solidFill>
                            <a:srgbClr val="000000"/>
                          </a:solidFill>
                          <a:effectLst/>
                          <a:latin typeface="Times New Roman" pitchFamily="18" charset="0"/>
                          <a:cs typeface="Times New Roman" pitchFamily="18" charset="0"/>
                        </a:rPr>
                        <a:t>Lazy Loading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solidFill>
                            <a:srgbClr val="000000"/>
                          </a:solidFill>
                          <a:effectLst/>
                          <a:latin typeface="Times New Roman" pitchFamily="18" charset="0"/>
                          <a:cs typeface="Times New Roman" pitchFamily="18" charset="0"/>
                        </a:rPr>
                        <a:t>It does not support lazy loading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a:solidFill>
                            <a:srgbClr val="000000"/>
                          </a:solidFill>
                          <a:effectLst/>
                          <a:latin typeface="Times New Roman" pitchFamily="18" charset="0"/>
                          <a:cs typeface="Times New Roman" pitchFamily="18" charset="0"/>
                        </a:rPr>
                        <a:t>Hibernate support lazy loading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2889">
                <a:tc>
                  <a:txBody>
                    <a:bodyPr/>
                    <a:lstStyle/>
                    <a:p>
                      <a:pPr algn="just" fontAlgn="t"/>
                      <a:r>
                        <a:rPr lang="en-IN" sz="2000">
                          <a:solidFill>
                            <a:srgbClr val="000000"/>
                          </a:solidFill>
                          <a:effectLst/>
                          <a:latin typeface="Times New Roman" pitchFamily="18" charset="0"/>
                          <a:cs typeface="Times New Roman" pitchFamily="18" charset="0"/>
                        </a:rPr>
                        <a:t>Transaction management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We need to maintain </a:t>
                      </a:r>
                      <a:r>
                        <a:rPr lang="en-IN" sz="2000" dirty="0" smtClean="0">
                          <a:solidFill>
                            <a:srgbClr val="000000"/>
                          </a:solidFill>
                          <a:effectLst/>
                          <a:latin typeface="Times New Roman" pitchFamily="18" charset="0"/>
                          <a:cs typeface="Times New Roman" pitchFamily="18" charset="0"/>
                        </a:rPr>
                        <a:t>explicitly</a:t>
                      </a:r>
                      <a:r>
                        <a:rPr lang="en-IN" sz="2000" baseline="0" dirty="0" smtClean="0">
                          <a:solidFill>
                            <a:srgbClr val="000000"/>
                          </a:solidFill>
                          <a:effectLst/>
                          <a:latin typeface="Times New Roman" pitchFamily="18" charset="0"/>
                          <a:cs typeface="Times New Roman" pitchFamily="18" charset="0"/>
                        </a:rPr>
                        <a:t> </a:t>
                      </a:r>
                      <a:r>
                        <a:rPr lang="en-IN" sz="2000" dirty="0" smtClean="0">
                          <a:solidFill>
                            <a:srgbClr val="000000"/>
                          </a:solidFill>
                          <a:effectLst/>
                          <a:latin typeface="Times New Roman" pitchFamily="18" charset="0"/>
                          <a:cs typeface="Times New Roman" pitchFamily="18" charset="0"/>
                        </a:rPr>
                        <a:t>database </a:t>
                      </a:r>
                      <a:r>
                        <a:rPr lang="en-IN" sz="2000" dirty="0">
                          <a:solidFill>
                            <a:srgbClr val="000000"/>
                          </a:solidFill>
                          <a:effectLst/>
                          <a:latin typeface="Times New Roman" pitchFamily="18" charset="0"/>
                          <a:cs typeface="Times New Roman" pitchFamily="18" charset="0"/>
                        </a:rPr>
                        <a:t>connection and transaction.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Hibernate itself manage all transaction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237576">
                <a:tc>
                  <a:txBody>
                    <a:bodyPr/>
                    <a:lstStyle/>
                    <a:p>
                      <a:pPr algn="just" fontAlgn="t"/>
                      <a:r>
                        <a:rPr lang="en-IN" sz="2000" dirty="0">
                          <a:solidFill>
                            <a:srgbClr val="000000"/>
                          </a:solidFill>
                          <a:effectLst/>
                          <a:latin typeface="Times New Roman" pitchFamily="18" charset="0"/>
                          <a:cs typeface="Times New Roman" pitchFamily="18" charset="0"/>
                        </a:rPr>
                        <a:t>Caching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We need to write code for implementing caching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Hibernates provides two types of caching :</a:t>
                      </a:r>
                    </a:p>
                    <a:p>
                      <a:pPr algn="just" fontAlgn="t"/>
                      <a:r>
                        <a:rPr lang="en-IN" sz="2000" dirty="0">
                          <a:solidFill>
                            <a:srgbClr val="000000"/>
                          </a:solidFill>
                          <a:effectLst/>
                          <a:latin typeface="Times New Roman" pitchFamily="18" charset="0"/>
                          <a:cs typeface="Times New Roman" pitchFamily="18" charset="0"/>
                        </a:rPr>
                        <a:t>First level Cache </a:t>
                      </a:r>
                    </a:p>
                    <a:p>
                      <a:pPr algn="just" fontAlgn="t"/>
                      <a:r>
                        <a:rPr lang="en-IN" sz="2000" dirty="0">
                          <a:solidFill>
                            <a:srgbClr val="000000"/>
                          </a:solidFill>
                          <a:effectLst/>
                          <a:latin typeface="Times New Roman" pitchFamily="18" charset="0"/>
                          <a:cs typeface="Times New Roman" pitchFamily="18" charset="0"/>
                        </a:rPr>
                        <a:t>Second level </a:t>
                      </a:r>
                      <a:r>
                        <a:rPr lang="en-IN" sz="2000" dirty="0" smtClean="0">
                          <a:solidFill>
                            <a:srgbClr val="000000"/>
                          </a:solidFill>
                          <a:effectLst/>
                          <a:latin typeface="Times New Roman" pitchFamily="18" charset="0"/>
                          <a:cs typeface="Times New Roman" pitchFamily="18" charset="0"/>
                        </a:rPr>
                        <a:t>cache</a:t>
                      </a:r>
                      <a:r>
                        <a:rPr lang="en-IN" sz="2000" dirty="0">
                          <a:solidFill>
                            <a:srgbClr val="000000"/>
                          </a:solidFill>
                          <a:effectLst/>
                          <a:latin typeface="Times New Roman" pitchFamily="18" charset="0"/>
                          <a:cs typeface="Times New Roman" pitchFamily="18" charset="0"/>
                        </a:rPr>
                        <a:t/>
                      </a:r>
                      <a:br>
                        <a:rPr lang="en-IN" sz="2000" dirty="0">
                          <a:solidFill>
                            <a:srgbClr val="000000"/>
                          </a:solidFill>
                          <a:effectLst/>
                          <a:latin typeface="Times New Roman" pitchFamily="18" charset="0"/>
                          <a:cs typeface="Times New Roman" pitchFamily="18" charset="0"/>
                        </a:rPr>
                      </a:br>
                      <a:r>
                        <a:rPr lang="en-IN" sz="2000" dirty="0" smtClean="0">
                          <a:solidFill>
                            <a:srgbClr val="000000"/>
                          </a:solidFill>
                          <a:effectLst/>
                          <a:latin typeface="Times New Roman" pitchFamily="18" charset="0"/>
                          <a:cs typeface="Times New Roman" pitchFamily="18" charset="0"/>
                        </a:rPr>
                        <a:t>No </a:t>
                      </a:r>
                      <a:r>
                        <a:rPr lang="en-IN" sz="2000" dirty="0">
                          <a:solidFill>
                            <a:srgbClr val="000000"/>
                          </a:solidFill>
                          <a:effectLst/>
                          <a:latin typeface="Times New Roman" pitchFamily="18" charset="0"/>
                          <a:cs typeface="Times New Roman" pitchFamily="18" charset="0"/>
                        </a:rPr>
                        <a:t>Extra code is required to use first level cache.</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0546">
                <a:tc>
                  <a:txBody>
                    <a:bodyPr/>
                    <a:lstStyle/>
                    <a:p>
                      <a:pPr algn="just" fontAlgn="t"/>
                      <a:r>
                        <a:rPr lang="en-IN" sz="2000">
                          <a:solidFill>
                            <a:srgbClr val="000000"/>
                          </a:solidFill>
                          <a:effectLst/>
                          <a:latin typeface="Times New Roman" pitchFamily="18" charset="0"/>
                          <a:cs typeface="Times New Roman" pitchFamily="18" charset="0"/>
                        </a:rPr>
                        <a:t>Performance </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Low performance</a:t>
                      </a: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dirty="0">
                          <a:solidFill>
                            <a:srgbClr val="000000"/>
                          </a:solidFill>
                          <a:effectLst/>
                          <a:latin typeface="Times New Roman" pitchFamily="18" charset="0"/>
                          <a:cs typeface="Times New Roman" pitchFamily="18" charset="0"/>
                        </a:rPr>
                        <a:t>High </a:t>
                      </a:r>
                      <a:r>
                        <a:rPr lang="en-IN" sz="2000" dirty="0" smtClean="0">
                          <a:solidFill>
                            <a:srgbClr val="000000"/>
                          </a:solidFill>
                          <a:effectLst/>
                          <a:latin typeface="Times New Roman" pitchFamily="18" charset="0"/>
                          <a:cs typeface="Times New Roman" pitchFamily="18" charset="0"/>
                        </a:rPr>
                        <a:t>Performance</a:t>
                      </a:r>
                      <a:endParaRPr lang="en-IN" sz="2000" dirty="0">
                        <a:solidFill>
                          <a:srgbClr val="000000"/>
                        </a:solidFill>
                        <a:effectLst/>
                        <a:latin typeface="Times New Roman" pitchFamily="18" charset="0"/>
                        <a:cs typeface="Times New Roman" pitchFamily="18" charset="0"/>
                      </a:endParaRPr>
                    </a:p>
                  </a:txBody>
                  <a:tcPr marL="45996" marR="45996" marT="45996" marB="459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7283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TM01859868[[fn=Thermal]]</Template>
  <TotalTime>929</TotalTime>
  <Words>1430</Words>
  <Application>Microsoft Office PowerPoint</Application>
  <PresentationFormat>On-screen Show (4:3)</PresentationFormat>
  <Paragraphs>279</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GTU Advance Java Unit-6  Hibernate</vt:lpstr>
      <vt:lpstr>Outline:</vt:lpstr>
      <vt:lpstr>PowerPoint Presentation</vt:lpstr>
      <vt:lpstr>PowerPoint Presentation</vt:lpstr>
      <vt:lpstr>PowerPoint Presentation</vt:lpstr>
      <vt:lpstr>PowerPoint Presentation</vt:lpstr>
      <vt:lpstr>Problems</vt:lpstr>
      <vt:lpstr>Difference Between Hibernate and JDBC</vt:lpstr>
      <vt:lpstr>PowerPoint Presentation</vt:lpstr>
      <vt:lpstr>PowerPoint Presentation</vt:lpstr>
      <vt:lpstr>PowerPoint Presentation</vt:lpstr>
      <vt:lpstr>PowerPoint Presentation</vt:lpstr>
      <vt:lpstr>GTU Advance Java Unit-6  Hibernate-Session-II</vt:lpstr>
      <vt:lpstr>Hibernate Basics</vt:lpstr>
      <vt:lpstr>Hibernate Basics</vt:lpstr>
      <vt:lpstr>Hibernate Basics</vt:lpstr>
      <vt:lpstr>Hibernate Basics</vt:lpstr>
      <vt:lpstr>Hibernate Basics</vt:lpstr>
      <vt:lpstr>Hibernate Basics</vt:lpstr>
      <vt:lpstr>Hibernate Basics</vt:lpstr>
      <vt:lpstr>Hibernate Cache Architecture</vt:lpstr>
      <vt:lpstr>PowerPoint Presentation</vt:lpstr>
      <vt:lpstr>HQL</vt:lpstr>
      <vt:lpstr>Difference HQL and SQL  (IMP question) </vt:lpstr>
      <vt:lpstr>PowerPoint Presentation</vt:lpstr>
      <vt:lpstr>PowerPoint Presentation</vt:lpstr>
      <vt:lpstr>Example of HQL vs SQL</vt:lpstr>
      <vt:lpstr>To store java bean data into database we require table as follows: Table name: stu_info</vt:lpstr>
      <vt:lpstr>GTU Advance Java Unit-6  Hibernate-Session-III How to start with Programming using Hibernate framework</vt:lpstr>
      <vt:lpstr>Hibernate - Configuration</vt:lpstr>
      <vt:lpstr>PowerPoint Presentation</vt:lpstr>
      <vt:lpstr>PowerPoint Presentation</vt:lpstr>
      <vt:lpstr>PowerPoint Presentation</vt:lpstr>
      <vt:lpstr>PowerPoint Presentation</vt:lpstr>
      <vt:lpstr>PowerPoint Presentation</vt:lpstr>
      <vt:lpstr>Hibernate framework Interfaces</vt:lpstr>
      <vt:lpstr>Query Interface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Unit-8</dc:title>
  <dc:creator>NCV</dc:creator>
  <cp:lastModifiedBy>NCV</cp:lastModifiedBy>
  <cp:revision>71</cp:revision>
  <dcterms:created xsi:type="dcterms:W3CDTF">2015-10-07T04:48:43Z</dcterms:created>
  <dcterms:modified xsi:type="dcterms:W3CDTF">2020-05-03T12:35:12Z</dcterms:modified>
</cp:coreProperties>
</file>