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75" r:id="rId5"/>
    <p:sldId id="260" r:id="rId6"/>
    <p:sldId id="261" r:id="rId7"/>
    <p:sldId id="262" r:id="rId8"/>
    <p:sldId id="276" r:id="rId9"/>
    <p:sldId id="274" r:id="rId10"/>
    <p:sldId id="263" r:id="rId11"/>
    <p:sldId id="264" r:id="rId12"/>
    <p:sldId id="265" r:id="rId13"/>
    <p:sldId id="266" r:id="rId14"/>
    <p:sldId id="267" r:id="rId15"/>
    <p:sldId id="268" r:id="rId16"/>
    <p:sldId id="269" r:id="rId17"/>
    <p:sldId id="270" r:id="rId18"/>
    <p:sldId id="271" r:id="rId19"/>
    <p:sldId id="272" r:id="rId20"/>
    <p:sldId id="273"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922AE7-CA39-424C-B223-63E9E1F78792}" type="datetimeFigureOut">
              <a:rPr lang="en-IN" smtClean="0"/>
              <a:t>27-02-2019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53E07-A183-4E83-A4CC-7F845F99422B}" type="slidenum">
              <a:rPr lang="en-IN" smtClean="0"/>
              <a:t>‹#›</a:t>
            </a:fld>
            <a:endParaRPr lang="en-IN"/>
          </a:p>
        </p:txBody>
      </p:sp>
    </p:spTree>
    <p:extLst>
      <p:ext uri="{BB962C8B-B14F-4D97-AF65-F5344CB8AC3E}">
        <p14:creationId xmlns:p14="http://schemas.microsoft.com/office/powerpoint/2010/main" val="154725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A7361E-7296-4C81-BB35-558A4117F4D0}"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168742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A7361E-7296-4C81-BB35-558A4117F4D0}"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411361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A7361E-7296-4C81-BB35-558A4117F4D0}"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383271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A7361E-7296-4C81-BB35-558A4117F4D0}"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7828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A7361E-7296-4C81-BB35-558A4117F4D0}" type="datetimeFigureOut">
              <a:rPr lang="en-IN" smtClean="0"/>
              <a:t>27-02-2019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223297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A7361E-7296-4C81-BB35-558A4117F4D0}"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392776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A7361E-7296-4C81-BB35-558A4117F4D0}" type="datetimeFigureOut">
              <a:rPr lang="en-IN" smtClean="0"/>
              <a:t>27-02-2019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69933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A7361E-7296-4C81-BB35-558A4117F4D0}" type="datetimeFigureOut">
              <a:rPr lang="en-IN" smtClean="0"/>
              <a:t>27-02-2019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366370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7361E-7296-4C81-BB35-558A4117F4D0}" type="datetimeFigureOut">
              <a:rPr lang="en-IN" smtClean="0"/>
              <a:t>27-02-2019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424733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7361E-7296-4C81-BB35-558A4117F4D0}"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26567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7361E-7296-4C81-BB35-558A4117F4D0}" type="datetimeFigureOut">
              <a:rPr lang="en-IN" smtClean="0"/>
              <a:t>27-02-2019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DE81B-9635-47C8-BE86-9B2ADC19B58B}" type="slidenum">
              <a:rPr lang="en-IN" smtClean="0"/>
              <a:t>‹#›</a:t>
            </a:fld>
            <a:endParaRPr lang="en-IN"/>
          </a:p>
        </p:txBody>
      </p:sp>
    </p:spTree>
    <p:extLst>
      <p:ext uri="{BB962C8B-B14F-4D97-AF65-F5344CB8AC3E}">
        <p14:creationId xmlns:p14="http://schemas.microsoft.com/office/powerpoint/2010/main" val="6750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7361E-7296-4C81-BB35-558A4117F4D0}" type="datetimeFigureOut">
              <a:rPr lang="en-IN" smtClean="0"/>
              <a:t>27-02-2019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DE81B-9635-47C8-BE86-9B2ADC19B58B}" type="slidenum">
              <a:rPr lang="en-IN" smtClean="0"/>
              <a:t>‹#›</a:t>
            </a:fld>
            <a:endParaRPr lang="en-IN"/>
          </a:p>
        </p:txBody>
      </p:sp>
    </p:spTree>
    <p:extLst>
      <p:ext uri="{BB962C8B-B14F-4D97-AF65-F5344CB8AC3E}">
        <p14:creationId xmlns:p14="http://schemas.microsoft.com/office/powerpoint/2010/main" val="334454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Servlet</a:t>
            </a:r>
            <a:endParaRPr lang="en-IN" dirty="0"/>
          </a:p>
        </p:txBody>
      </p:sp>
      <p:sp>
        <p:nvSpPr>
          <p:cNvPr id="3" name="Subtitle 2"/>
          <p:cNvSpPr>
            <a:spLocks noGrp="1"/>
          </p:cNvSpPr>
          <p:nvPr>
            <p:ph type="subTitle" idx="1"/>
          </p:nvPr>
        </p:nvSpPr>
        <p:spPr/>
        <p:txBody>
          <a:bodyPr/>
          <a:lstStyle/>
          <a:p>
            <a:r>
              <a:rPr lang="en-IN" dirty="0" smtClean="0"/>
              <a:t>By,</a:t>
            </a:r>
          </a:p>
          <a:p>
            <a:r>
              <a:rPr lang="en-IN" dirty="0" err="1" smtClean="0"/>
              <a:t>N.C.Varnagar</a:t>
            </a:r>
            <a:endParaRPr lang="en-IN" dirty="0"/>
          </a:p>
        </p:txBody>
      </p:sp>
    </p:spTree>
    <p:extLst>
      <p:ext uri="{BB962C8B-B14F-4D97-AF65-F5344CB8AC3E}">
        <p14:creationId xmlns:p14="http://schemas.microsoft.com/office/powerpoint/2010/main" val="1468773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by using Annotation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Import any one packages:</a:t>
            </a:r>
          </a:p>
          <a:p>
            <a:pPr marL="0" indent="0">
              <a:buNone/>
            </a:pPr>
            <a:r>
              <a:rPr lang="en-IN" dirty="0" err="1" smtClean="0"/>
              <a:t>Javax.servlet.annotation</a:t>
            </a:r>
            <a:r>
              <a:rPr lang="en-IN" dirty="0" smtClean="0"/>
              <a:t>.*;</a:t>
            </a:r>
          </a:p>
          <a:p>
            <a:pPr marL="0" indent="0">
              <a:buNone/>
            </a:pPr>
            <a:r>
              <a:rPr lang="en-IN" dirty="0"/>
              <a:t> </a:t>
            </a:r>
            <a:r>
              <a:rPr lang="en-IN" dirty="0" smtClean="0"/>
              <a:t>               OR</a:t>
            </a:r>
          </a:p>
          <a:p>
            <a:pPr marL="0" indent="0">
              <a:buNone/>
            </a:pPr>
            <a:r>
              <a:rPr lang="en-IN" dirty="0" err="1" smtClean="0"/>
              <a:t>Javax.servlet.annotation.WebServlet</a:t>
            </a:r>
            <a:r>
              <a:rPr lang="en-IN" dirty="0" smtClean="0"/>
              <a:t>;</a:t>
            </a:r>
          </a:p>
          <a:p>
            <a:pPr marL="0" indent="0">
              <a:buNone/>
            </a:pPr>
            <a:endParaRPr lang="en-IN" dirty="0"/>
          </a:p>
          <a:p>
            <a:pPr marL="0" indent="0">
              <a:buNone/>
            </a:pPr>
            <a:r>
              <a:rPr lang="en-IN" dirty="0" smtClean="0"/>
              <a:t>Syntax:</a:t>
            </a:r>
          </a:p>
          <a:p>
            <a:pPr marL="0" indent="0">
              <a:buNone/>
            </a:pPr>
            <a:r>
              <a:rPr lang="en-IN" dirty="0" smtClean="0"/>
              <a:t>1.</a:t>
            </a:r>
            <a:r>
              <a:rPr lang="en-IN" dirty="0"/>
              <a:t> @</a:t>
            </a:r>
            <a:r>
              <a:rPr lang="en-IN" dirty="0" err="1"/>
              <a:t>WebServlet</a:t>
            </a:r>
            <a:r>
              <a:rPr lang="en-IN" dirty="0"/>
              <a:t>(name=“FirstServlet2”,urlPatterns=“/ FirstServlet2</a:t>
            </a:r>
            <a:r>
              <a:rPr lang="en-IN" dirty="0" smtClean="0"/>
              <a:t>”)</a:t>
            </a:r>
          </a:p>
          <a:p>
            <a:pPr marL="0" indent="0">
              <a:buNone/>
            </a:pPr>
            <a:r>
              <a:rPr lang="en-IN" dirty="0" smtClean="0"/>
              <a:t>2. @</a:t>
            </a:r>
            <a:r>
              <a:rPr lang="en-IN" dirty="0" err="1" smtClean="0"/>
              <a:t>WebServlet</a:t>
            </a:r>
            <a:r>
              <a:rPr lang="en-IN" dirty="0" smtClean="0"/>
              <a:t>(name=“FirstServlet2”,urlPatterns=“/</a:t>
            </a:r>
            <a:r>
              <a:rPr lang="en-IN" dirty="0"/>
              <a:t> </a:t>
            </a:r>
            <a:r>
              <a:rPr lang="en-IN" dirty="0" smtClean="0"/>
              <a:t>FirstServlet2”,initParams={@</a:t>
            </a:r>
            <a:r>
              <a:rPr lang="en-IN" dirty="0" err="1" smtClean="0"/>
              <a:t>webInitParam</a:t>
            </a:r>
            <a:r>
              <a:rPr lang="en-IN" dirty="0" smtClean="0"/>
              <a:t>(name=“</a:t>
            </a:r>
            <a:r>
              <a:rPr lang="en-IN" dirty="0" err="1" smtClean="0"/>
              <a:t>greeting”,value</a:t>
            </a:r>
            <a:r>
              <a:rPr lang="en-IN" dirty="0" smtClean="0"/>
              <a:t>=“welcome”)})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645086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Request Delegation (Request Dispatcher)</a:t>
            </a:r>
            <a:endParaRPr lang="en-IN" dirty="0"/>
          </a:p>
        </p:txBody>
      </p:sp>
      <p:sp>
        <p:nvSpPr>
          <p:cNvPr id="3" name="Content Placeholder 2"/>
          <p:cNvSpPr>
            <a:spLocks noGrp="1"/>
          </p:cNvSpPr>
          <p:nvPr>
            <p:ph idx="1"/>
          </p:nvPr>
        </p:nvSpPr>
        <p:spPr/>
        <p:txBody>
          <a:bodyPr/>
          <a:lstStyle/>
          <a:p>
            <a:pPr algn="just"/>
            <a:r>
              <a:rPr lang="en-IN" dirty="0"/>
              <a:t>The </a:t>
            </a:r>
            <a:r>
              <a:rPr lang="en-IN" dirty="0" err="1"/>
              <a:t>RequestDispatcher</a:t>
            </a:r>
            <a:r>
              <a:rPr lang="en-IN" dirty="0"/>
              <a:t> interface provides the facility of dispatching the request to another resource it may be html, servlet or </a:t>
            </a:r>
            <a:r>
              <a:rPr lang="en-IN" dirty="0" err="1"/>
              <a:t>jsp</a:t>
            </a:r>
            <a:r>
              <a:rPr lang="en-IN" dirty="0"/>
              <a:t>. This interface can also be used to include the content of another resource also. It is one of the way of servlet collaboration.</a:t>
            </a:r>
          </a:p>
        </p:txBody>
      </p:sp>
    </p:spTree>
    <p:extLst>
      <p:ext uri="{BB962C8B-B14F-4D97-AF65-F5344CB8AC3E}">
        <p14:creationId xmlns:p14="http://schemas.microsoft.com/office/powerpoint/2010/main" val="3272386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The </a:t>
            </a:r>
            <a:r>
              <a:rPr lang="en-IN" dirty="0" err="1"/>
              <a:t>RequestDispatcher</a:t>
            </a:r>
            <a:r>
              <a:rPr lang="en-IN" dirty="0"/>
              <a:t> interface provides two methods. </a:t>
            </a:r>
            <a:endParaRPr lang="en-IN" dirty="0" smtClean="0"/>
          </a:p>
          <a:p>
            <a:r>
              <a:rPr lang="en-IN" dirty="0" smtClean="0"/>
              <a:t>They </a:t>
            </a:r>
            <a:r>
              <a:rPr lang="en-IN" dirty="0"/>
              <a:t>are</a:t>
            </a:r>
            <a:r>
              <a:rPr lang="en-IN" dirty="0" smtClean="0"/>
              <a:t>:</a:t>
            </a:r>
          </a:p>
          <a:p>
            <a:pPr marL="0" indent="0">
              <a:buNone/>
            </a:pPr>
            <a:endParaRPr lang="en-IN" dirty="0"/>
          </a:p>
          <a:p>
            <a:pPr marL="514350" indent="-514350">
              <a:buFont typeface="+mj-lt"/>
              <a:buAutoNum type="arabicPeriod"/>
            </a:pPr>
            <a:r>
              <a:rPr lang="en-IN" b="1" dirty="0">
                <a:solidFill>
                  <a:srgbClr val="FF0000"/>
                </a:solidFill>
              </a:rPr>
              <a:t>public void forward(</a:t>
            </a:r>
            <a:r>
              <a:rPr lang="en-IN" b="1" dirty="0" err="1">
                <a:solidFill>
                  <a:srgbClr val="FF0000"/>
                </a:solidFill>
              </a:rPr>
              <a:t>ServletRequest</a:t>
            </a:r>
            <a:r>
              <a:rPr lang="en-IN" b="1" dirty="0">
                <a:solidFill>
                  <a:srgbClr val="FF0000"/>
                </a:solidFill>
              </a:rPr>
              <a:t> </a:t>
            </a:r>
            <a:r>
              <a:rPr lang="en-IN" b="1" dirty="0" err="1">
                <a:solidFill>
                  <a:srgbClr val="FF0000"/>
                </a:solidFill>
              </a:rPr>
              <a:t>request,ServletResponse</a:t>
            </a:r>
            <a:r>
              <a:rPr lang="en-IN" b="1" dirty="0">
                <a:solidFill>
                  <a:srgbClr val="FF0000"/>
                </a:solidFill>
              </a:rPr>
              <a:t> response)throws </a:t>
            </a:r>
            <a:r>
              <a:rPr lang="en-IN" b="1" dirty="0" err="1" smtClean="0">
                <a:solidFill>
                  <a:srgbClr val="FF0000"/>
                </a:solidFill>
              </a:rPr>
              <a:t>ServletException,IOException</a:t>
            </a:r>
            <a:r>
              <a:rPr lang="en-IN" dirty="0" err="1" smtClean="0"/>
              <a:t>:Forwards</a:t>
            </a:r>
            <a:r>
              <a:rPr lang="en-IN" b="1" dirty="0" smtClean="0">
                <a:solidFill>
                  <a:srgbClr val="FF0000"/>
                </a:solidFill>
              </a:rPr>
              <a:t> </a:t>
            </a:r>
            <a:r>
              <a:rPr lang="en-IN" dirty="0"/>
              <a:t>a request from a servlet to another resource (servlet, JSP file, or HTML file) on the server</a:t>
            </a:r>
            <a:r>
              <a:rPr lang="en-IN" dirty="0" smtClean="0"/>
              <a:t>.</a:t>
            </a:r>
            <a:endParaRPr lang="en-IN" dirty="0"/>
          </a:p>
          <a:p>
            <a:pPr marL="514350" indent="-514350">
              <a:buFont typeface="+mj-lt"/>
              <a:buAutoNum type="arabicPeriod"/>
            </a:pPr>
            <a:r>
              <a:rPr lang="en-IN" b="1" dirty="0">
                <a:solidFill>
                  <a:srgbClr val="FF0000"/>
                </a:solidFill>
              </a:rPr>
              <a:t>public void include(</a:t>
            </a:r>
            <a:r>
              <a:rPr lang="en-IN" b="1" dirty="0" err="1">
                <a:solidFill>
                  <a:srgbClr val="FF0000"/>
                </a:solidFill>
              </a:rPr>
              <a:t>ServletRequest</a:t>
            </a:r>
            <a:r>
              <a:rPr lang="en-IN" b="1" dirty="0">
                <a:solidFill>
                  <a:srgbClr val="FF0000"/>
                </a:solidFill>
              </a:rPr>
              <a:t> </a:t>
            </a:r>
            <a:r>
              <a:rPr lang="en-IN" b="1" dirty="0" err="1">
                <a:solidFill>
                  <a:srgbClr val="FF0000"/>
                </a:solidFill>
              </a:rPr>
              <a:t>request,ServletResponse</a:t>
            </a:r>
            <a:r>
              <a:rPr lang="en-IN" b="1" dirty="0">
                <a:solidFill>
                  <a:srgbClr val="FF0000"/>
                </a:solidFill>
              </a:rPr>
              <a:t> response)throws </a:t>
            </a:r>
            <a:r>
              <a:rPr lang="en-IN" b="1" dirty="0" err="1" smtClean="0">
                <a:solidFill>
                  <a:srgbClr val="FF0000"/>
                </a:solidFill>
              </a:rPr>
              <a:t>ServletException,IOException:</a:t>
            </a:r>
            <a:r>
              <a:rPr lang="en-IN" dirty="0" err="1" smtClean="0"/>
              <a:t>Includes</a:t>
            </a:r>
            <a:r>
              <a:rPr lang="en-IN" dirty="0" smtClean="0"/>
              <a:t> </a:t>
            </a:r>
            <a:r>
              <a:rPr lang="en-IN" dirty="0"/>
              <a:t>the content of a resource (servlet, JSP page, or HTML file) in the response.</a:t>
            </a:r>
          </a:p>
          <a:p>
            <a:pPr marL="0" indent="0">
              <a:buNone/>
            </a:pPr>
            <a:r>
              <a:rPr lang="en-IN" dirty="0"/>
              <a:t/>
            </a:r>
            <a:br>
              <a:rPr lang="en-IN" dirty="0"/>
            </a:br>
            <a:endParaRPr lang="en-IN" dirty="0"/>
          </a:p>
        </p:txBody>
      </p:sp>
    </p:spTree>
    <p:extLst>
      <p:ext uri="{BB962C8B-B14F-4D97-AF65-F5344CB8AC3E}">
        <p14:creationId xmlns:p14="http://schemas.microsoft.com/office/powerpoint/2010/main" val="3639395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0648"/>
            <a:ext cx="9144000" cy="6264696"/>
          </a:xfrm>
        </p:spPr>
      </p:pic>
    </p:spTree>
    <p:extLst>
      <p:ext uri="{BB962C8B-B14F-4D97-AF65-F5344CB8AC3E}">
        <p14:creationId xmlns:p14="http://schemas.microsoft.com/office/powerpoint/2010/main" val="1006601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332656"/>
            <a:ext cx="8640960" cy="6336704"/>
          </a:xfrm>
        </p:spPr>
      </p:pic>
    </p:spTree>
    <p:extLst>
      <p:ext uri="{BB962C8B-B14F-4D97-AF65-F5344CB8AC3E}">
        <p14:creationId xmlns:p14="http://schemas.microsoft.com/office/powerpoint/2010/main" val="234924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20000"/>
          </a:bodyPr>
          <a:lstStyle/>
          <a:p>
            <a:pPr marL="0" indent="0">
              <a:buNone/>
            </a:pPr>
            <a:r>
              <a:rPr lang="en-IN" dirty="0" smtClean="0">
                <a:sym typeface="Wingdings" pitchFamily="2" charset="2"/>
              </a:rPr>
              <a:t></a:t>
            </a:r>
            <a:r>
              <a:rPr lang="en-IN" dirty="0" smtClean="0"/>
              <a:t>How </a:t>
            </a:r>
            <a:r>
              <a:rPr lang="en-IN" dirty="0"/>
              <a:t>to get the object of </a:t>
            </a:r>
            <a:r>
              <a:rPr lang="en-IN" dirty="0" err="1"/>
              <a:t>RequestDispatcher</a:t>
            </a:r>
            <a:endParaRPr lang="en-IN" dirty="0"/>
          </a:p>
          <a:p>
            <a:r>
              <a:rPr lang="en-IN" dirty="0"/>
              <a:t>The </a:t>
            </a:r>
            <a:r>
              <a:rPr lang="en-IN" dirty="0" err="1"/>
              <a:t>getRequestDispatcher</a:t>
            </a:r>
            <a:r>
              <a:rPr lang="en-IN" dirty="0"/>
              <a:t>() method of </a:t>
            </a:r>
            <a:r>
              <a:rPr lang="en-IN" dirty="0" err="1"/>
              <a:t>ServletRequest</a:t>
            </a:r>
            <a:r>
              <a:rPr lang="en-IN" dirty="0"/>
              <a:t> interface returns the object of </a:t>
            </a:r>
            <a:r>
              <a:rPr lang="en-IN" dirty="0" err="1"/>
              <a:t>RequestDispatcher</a:t>
            </a:r>
            <a:r>
              <a:rPr lang="en-IN" dirty="0"/>
              <a:t>. Syntax:</a:t>
            </a:r>
          </a:p>
          <a:p>
            <a:pPr marL="0" indent="0">
              <a:buNone/>
            </a:pPr>
            <a:r>
              <a:rPr lang="en-IN" b="1" dirty="0" smtClean="0">
                <a:solidFill>
                  <a:srgbClr val="FF0000"/>
                </a:solidFill>
                <a:sym typeface="Wingdings" pitchFamily="2" charset="2"/>
              </a:rPr>
              <a:t></a:t>
            </a:r>
            <a:r>
              <a:rPr lang="en-IN" b="1" dirty="0" smtClean="0">
                <a:solidFill>
                  <a:srgbClr val="FF0000"/>
                </a:solidFill>
              </a:rPr>
              <a:t>Syntax </a:t>
            </a:r>
            <a:r>
              <a:rPr lang="en-IN" b="1" dirty="0">
                <a:solidFill>
                  <a:srgbClr val="FF0000"/>
                </a:solidFill>
              </a:rPr>
              <a:t>of </a:t>
            </a:r>
            <a:r>
              <a:rPr lang="en-IN" b="1" dirty="0" err="1">
                <a:solidFill>
                  <a:srgbClr val="FF0000"/>
                </a:solidFill>
              </a:rPr>
              <a:t>getRequestDispatcher</a:t>
            </a:r>
            <a:r>
              <a:rPr lang="en-IN" b="1" dirty="0">
                <a:solidFill>
                  <a:srgbClr val="FF0000"/>
                </a:solidFill>
              </a:rPr>
              <a:t> method</a:t>
            </a:r>
          </a:p>
          <a:p>
            <a:pPr marL="0" indent="0">
              <a:buNone/>
            </a:pPr>
            <a:r>
              <a:rPr lang="en-IN" b="1" dirty="0"/>
              <a:t>public</a:t>
            </a:r>
            <a:r>
              <a:rPr lang="en-IN" dirty="0"/>
              <a:t> </a:t>
            </a:r>
            <a:r>
              <a:rPr lang="en-IN" dirty="0" err="1"/>
              <a:t>RequestDispatcher</a:t>
            </a:r>
            <a:r>
              <a:rPr lang="en-IN" dirty="0"/>
              <a:t> </a:t>
            </a:r>
            <a:r>
              <a:rPr lang="en-IN" dirty="0" err="1"/>
              <a:t>getRequestDispatcher</a:t>
            </a:r>
            <a:r>
              <a:rPr lang="en-IN" dirty="0"/>
              <a:t>(String resource);  </a:t>
            </a:r>
          </a:p>
          <a:p>
            <a:pPr marL="0" indent="0">
              <a:buNone/>
            </a:pPr>
            <a:r>
              <a:rPr lang="en-IN" b="1" dirty="0" smtClean="0">
                <a:sym typeface="Wingdings" pitchFamily="2" charset="2"/>
              </a:rPr>
              <a:t></a:t>
            </a:r>
            <a:r>
              <a:rPr lang="en-IN" b="1" dirty="0" smtClean="0"/>
              <a:t>Example </a:t>
            </a:r>
            <a:r>
              <a:rPr lang="en-IN" b="1" dirty="0"/>
              <a:t>of using </a:t>
            </a:r>
            <a:r>
              <a:rPr lang="en-IN" b="1" dirty="0" err="1"/>
              <a:t>getRequestDispatcher</a:t>
            </a:r>
            <a:r>
              <a:rPr lang="en-IN" b="1" dirty="0"/>
              <a:t> method</a:t>
            </a:r>
          </a:p>
          <a:p>
            <a:r>
              <a:rPr lang="en-IN" dirty="0" err="1"/>
              <a:t>RequestDispatcher</a:t>
            </a:r>
            <a:r>
              <a:rPr lang="en-IN" dirty="0"/>
              <a:t> </a:t>
            </a:r>
            <a:r>
              <a:rPr lang="en-IN" dirty="0" err="1"/>
              <a:t>rd</a:t>
            </a:r>
            <a:r>
              <a:rPr lang="en-IN" dirty="0"/>
              <a:t>=</a:t>
            </a:r>
            <a:r>
              <a:rPr lang="en-IN" dirty="0" err="1"/>
              <a:t>request.getRequestDispatcher</a:t>
            </a:r>
            <a:r>
              <a:rPr lang="en-IN" dirty="0"/>
              <a:t>("servlet2");  </a:t>
            </a:r>
          </a:p>
          <a:p>
            <a:r>
              <a:rPr lang="en-IN" dirty="0"/>
              <a:t>//servlet2 is the </a:t>
            </a:r>
            <a:r>
              <a:rPr lang="en-IN" dirty="0" err="1"/>
              <a:t>url</a:t>
            </a:r>
            <a:r>
              <a:rPr lang="en-IN" dirty="0"/>
              <a:t>-pattern of the second servlet  </a:t>
            </a:r>
          </a:p>
          <a:p>
            <a:pPr marL="0" indent="0">
              <a:buNone/>
            </a:pPr>
            <a:r>
              <a:rPr lang="en-IN" dirty="0"/>
              <a:t> </a:t>
            </a:r>
            <a:r>
              <a:rPr lang="en-IN" dirty="0" err="1" smtClean="0"/>
              <a:t>rd.forward</a:t>
            </a:r>
            <a:r>
              <a:rPr lang="en-IN" dirty="0" smtClean="0"/>
              <a:t>(request</a:t>
            </a:r>
            <a:r>
              <a:rPr lang="en-IN" dirty="0"/>
              <a:t>, response);//method may be include or forward  </a:t>
            </a:r>
          </a:p>
          <a:p>
            <a:endParaRPr lang="en-IN" dirty="0"/>
          </a:p>
        </p:txBody>
      </p:sp>
    </p:spTree>
    <p:extLst>
      <p:ext uri="{BB962C8B-B14F-4D97-AF65-F5344CB8AC3E}">
        <p14:creationId xmlns:p14="http://schemas.microsoft.com/office/powerpoint/2010/main" val="3291376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dirty="0" smtClean="0"/>
              <a:t>Program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20"/>
            <a:ext cx="8640960" cy="5771753"/>
          </a:xfrm>
        </p:spPr>
      </p:pic>
    </p:spTree>
    <p:extLst>
      <p:ext uri="{BB962C8B-B14F-4D97-AF65-F5344CB8AC3E}">
        <p14:creationId xmlns:p14="http://schemas.microsoft.com/office/powerpoint/2010/main" val="2363376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Attributes</a:t>
            </a:r>
            <a:endParaRPr lang="en-IN" dirty="0"/>
          </a:p>
        </p:txBody>
      </p:sp>
      <p:sp>
        <p:nvSpPr>
          <p:cNvPr id="3" name="Content Placeholder 2"/>
          <p:cNvSpPr>
            <a:spLocks noGrp="1"/>
          </p:cNvSpPr>
          <p:nvPr>
            <p:ph idx="1"/>
          </p:nvPr>
        </p:nvSpPr>
        <p:spPr/>
        <p:txBody>
          <a:bodyPr>
            <a:normAutofit fontScale="85000" lnSpcReduction="10000"/>
          </a:bodyPr>
          <a:lstStyle/>
          <a:p>
            <a:r>
              <a:rPr lang="en-IN" dirty="0"/>
              <a:t>An </a:t>
            </a:r>
            <a:r>
              <a:rPr lang="en-IN" b="1" dirty="0"/>
              <a:t>attribute in servlet</a:t>
            </a:r>
            <a:r>
              <a:rPr lang="en-IN" dirty="0"/>
              <a:t> is an object that can be set, get or removed from one of the following scopes:</a:t>
            </a:r>
          </a:p>
          <a:p>
            <a:pPr marL="800100" lvl="2" indent="0">
              <a:buNone/>
            </a:pPr>
            <a:r>
              <a:rPr lang="en-IN" sz="3500" dirty="0" smtClean="0">
                <a:solidFill>
                  <a:srgbClr val="FF0000"/>
                </a:solidFill>
              </a:rPr>
              <a:t>1.request scope</a:t>
            </a:r>
          </a:p>
          <a:p>
            <a:pPr marL="800100" lvl="2" indent="0">
              <a:buNone/>
            </a:pPr>
            <a:r>
              <a:rPr lang="en-IN" sz="3500" dirty="0" smtClean="0">
                <a:solidFill>
                  <a:srgbClr val="FF0000"/>
                </a:solidFill>
              </a:rPr>
              <a:t>2.session scope</a:t>
            </a:r>
          </a:p>
          <a:p>
            <a:pPr marL="800100" lvl="2" indent="0">
              <a:buNone/>
            </a:pPr>
            <a:r>
              <a:rPr lang="en-IN" sz="3500" dirty="0" smtClean="0">
                <a:solidFill>
                  <a:srgbClr val="FF0000"/>
                </a:solidFill>
              </a:rPr>
              <a:t>3.application scope</a:t>
            </a:r>
          </a:p>
          <a:p>
            <a:pPr marL="800100" lvl="2" indent="0">
              <a:buNone/>
            </a:pPr>
            <a:endParaRPr lang="en-IN" dirty="0" smtClean="0"/>
          </a:p>
          <a:p>
            <a:r>
              <a:rPr lang="en-IN" dirty="0" smtClean="0"/>
              <a:t>The </a:t>
            </a:r>
            <a:r>
              <a:rPr lang="en-IN" dirty="0"/>
              <a:t>servlet programmer can pass </a:t>
            </a:r>
            <a:r>
              <a:rPr lang="en-IN" dirty="0" smtClean="0"/>
              <a:t>information's </a:t>
            </a:r>
            <a:r>
              <a:rPr lang="en-IN" dirty="0"/>
              <a:t>from one servlet to another using attributes. It is just like passing object from one class to another so that we can reuse the same object again and again.</a:t>
            </a:r>
          </a:p>
          <a:p>
            <a:endParaRPr lang="en-IN" dirty="0"/>
          </a:p>
        </p:txBody>
      </p:sp>
    </p:spTree>
    <p:extLst>
      <p:ext uri="{BB962C8B-B14F-4D97-AF65-F5344CB8AC3E}">
        <p14:creationId xmlns:p14="http://schemas.microsoft.com/office/powerpoint/2010/main" val="1043517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5505475"/>
          </a:xfrm>
        </p:spPr>
        <p:txBody>
          <a:bodyPr>
            <a:normAutofit fontScale="92500" lnSpcReduction="10000"/>
          </a:bodyPr>
          <a:lstStyle/>
          <a:p>
            <a:pPr marL="0" indent="0">
              <a:buNone/>
            </a:pPr>
            <a:r>
              <a:rPr lang="en-IN" b="1" dirty="0" err="1" smtClean="0">
                <a:solidFill>
                  <a:srgbClr val="FF0000"/>
                </a:solidFill>
              </a:rPr>
              <a:t>RequestScope</a:t>
            </a:r>
            <a:r>
              <a:rPr lang="en-IN" dirty="0" smtClean="0"/>
              <a:t/>
            </a:r>
            <a:br>
              <a:rPr lang="en-IN" dirty="0" smtClean="0"/>
            </a:b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‘request’ scope parameter/attribute can be accessed from any of servlets or </a:t>
            </a:r>
            <a:r>
              <a:rPr lang="en-IN" dirty="0" err="1">
                <a:latin typeface="Times New Roman" pitchFamily="18" charset="0"/>
                <a:cs typeface="Times New Roman" pitchFamily="18" charset="0"/>
              </a:rPr>
              <a:t>jsps</a:t>
            </a:r>
            <a:r>
              <a:rPr lang="en-IN" dirty="0">
                <a:latin typeface="Times New Roman" pitchFamily="18" charset="0"/>
                <a:cs typeface="Times New Roman" pitchFamily="18" charset="0"/>
              </a:rPr>
              <a:t> that are part of serving one request. For example, you call one servlet/</a:t>
            </a:r>
            <a:r>
              <a:rPr lang="en-IN" dirty="0" err="1">
                <a:latin typeface="Times New Roman" pitchFamily="18" charset="0"/>
                <a:cs typeface="Times New Roman" pitchFamily="18" charset="0"/>
              </a:rPr>
              <a:t>jsp</a:t>
            </a:r>
            <a:r>
              <a:rPr lang="en-IN" dirty="0">
                <a:latin typeface="Times New Roman" pitchFamily="18" charset="0"/>
                <a:cs typeface="Times New Roman" pitchFamily="18" charset="0"/>
              </a:rPr>
              <a:t>, it then calls another servlet/</a:t>
            </a:r>
            <a:r>
              <a:rPr lang="en-IN" dirty="0" err="1">
                <a:latin typeface="Times New Roman" pitchFamily="18" charset="0"/>
                <a:cs typeface="Times New Roman" pitchFamily="18" charset="0"/>
              </a:rPr>
              <a:t>jsp</a:t>
            </a:r>
            <a:r>
              <a:rPr lang="en-IN" dirty="0">
                <a:latin typeface="Times New Roman" pitchFamily="18" charset="0"/>
                <a:cs typeface="Times New Roman" pitchFamily="18" charset="0"/>
              </a:rPr>
              <a:t> and so on, and finally the response is sent back to the client. </a:t>
            </a:r>
          </a:p>
          <a:p>
            <a:r>
              <a:rPr lang="en-IN" b="1" dirty="0">
                <a:latin typeface="Times New Roman" pitchFamily="18" charset="0"/>
                <a:cs typeface="Times New Roman" pitchFamily="18" charset="0"/>
              </a:rPr>
              <a:t>Request</a:t>
            </a:r>
            <a:r>
              <a:rPr lang="en-IN" dirty="0">
                <a:latin typeface="Times New Roman" pitchFamily="18" charset="0"/>
                <a:cs typeface="Times New Roman" pitchFamily="18" charset="0"/>
              </a:rPr>
              <a:t> scope is denoted by </a:t>
            </a:r>
            <a:r>
              <a:rPr lang="en-IN" dirty="0" err="1">
                <a:latin typeface="Times New Roman" pitchFamily="18" charset="0"/>
                <a:cs typeface="Times New Roman" pitchFamily="18" charset="0"/>
              </a:rPr>
              <a:t>javax.servlet.http.</a:t>
            </a:r>
            <a:r>
              <a:rPr lang="en-IN" b="1" dirty="0" err="1">
                <a:latin typeface="Times New Roman" pitchFamily="18" charset="0"/>
                <a:cs typeface="Times New Roman" pitchFamily="18" charset="0"/>
              </a:rPr>
              <a:t>HttpServletRequest</a:t>
            </a:r>
            <a:r>
              <a:rPr lang="en-IN" dirty="0">
                <a:latin typeface="Times New Roman" pitchFamily="18" charset="0"/>
                <a:cs typeface="Times New Roman" pitchFamily="18" charset="0"/>
              </a:rPr>
              <a:t> interface.</a:t>
            </a:r>
          </a:p>
          <a:p>
            <a:pPr algn="just"/>
            <a:r>
              <a:rPr lang="en-IN" dirty="0">
                <a:latin typeface="Times New Roman" pitchFamily="18" charset="0"/>
                <a:cs typeface="Times New Roman" pitchFamily="18" charset="0"/>
              </a:rPr>
              <a:t>Container passes the request object as an argument of type </a:t>
            </a:r>
            <a:r>
              <a:rPr lang="en-IN" dirty="0" err="1">
                <a:latin typeface="Times New Roman" pitchFamily="18" charset="0"/>
                <a:cs typeface="Times New Roman" pitchFamily="18" charset="0"/>
              </a:rPr>
              <a:t>HttpServletRequest</a:t>
            </a:r>
            <a:r>
              <a:rPr lang="en-IN" dirty="0">
                <a:latin typeface="Times New Roman" pitchFamily="18" charset="0"/>
                <a:cs typeface="Times New Roman" pitchFamily="18" charset="0"/>
              </a:rPr>
              <a:t> to Servlet's service method.</a:t>
            </a:r>
          </a:p>
          <a:p>
            <a:endParaRPr lang="en-IN" dirty="0"/>
          </a:p>
        </p:txBody>
      </p:sp>
    </p:spTree>
    <p:extLst>
      <p:ext uri="{BB962C8B-B14F-4D97-AF65-F5344CB8AC3E}">
        <p14:creationId xmlns:p14="http://schemas.microsoft.com/office/powerpoint/2010/main" val="1612861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marL="0" indent="0">
              <a:buNone/>
            </a:pPr>
            <a:r>
              <a:rPr lang="en-IN" dirty="0">
                <a:solidFill>
                  <a:srgbClr val="FF0000"/>
                </a:solidFill>
              </a:rPr>
              <a:t>session </a:t>
            </a:r>
            <a:r>
              <a:rPr lang="en-IN" dirty="0" smtClean="0">
                <a:solidFill>
                  <a:srgbClr val="FF0000"/>
                </a:solidFill>
              </a:rPr>
              <a:t>scope</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session scope starts when a client (e.g. browser window) establishes connection with our web application till the point where the browser window is closed.</a:t>
            </a:r>
          </a:p>
          <a:p>
            <a:r>
              <a:rPr lang="en-IN" dirty="0">
                <a:latin typeface="Times New Roman" pitchFamily="18" charset="0"/>
                <a:cs typeface="Times New Roman" pitchFamily="18" charset="0"/>
              </a:rPr>
              <a:t>Session scope spans across multiple requests from the same client. </a:t>
            </a:r>
          </a:p>
          <a:p>
            <a:r>
              <a:rPr lang="en-IN" b="1" dirty="0" smtClean="0">
                <a:latin typeface="Times New Roman" pitchFamily="18" charset="0"/>
                <a:cs typeface="Times New Roman" pitchFamily="18" charset="0"/>
              </a:rPr>
              <a:t>Session</a:t>
            </a:r>
            <a:r>
              <a:rPr lang="en-IN" dirty="0">
                <a:latin typeface="Times New Roman" pitchFamily="18" charset="0"/>
                <a:cs typeface="Times New Roman" pitchFamily="18" charset="0"/>
              </a:rPr>
              <a:t> scope is denoted by </a:t>
            </a:r>
            <a:r>
              <a:rPr lang="en-IN" dirty="0" err="1">
                <a:latin typeface="Times New Roman" pitchFamily="18" charset="0"/>
                <a:cs typeface="Times New Roman" pitchFamily="18" charset="0"/>
              </a:rPr>
              <a:t>javax.servlet.http.</a:t>
            </a:r>
            <a:r>
              <a:rPr lang="en-IN" b="1" dirty="0" err="1">
                <a:latin typeface="Times New Roman" pitchFamily="18" charset="0"/>
                <a:cs typeface="Times New Roman" pitchFamily="18" charset="0"/>
              </a:rPr>
              <a:t>HttpSession</a:t>
            </a:r>
            <a:r>
              <a:rPr lang="en-IN" dirty="0">
                <a:latin typeface="Times New Roman" pitchFamily="18" charset="0"/>
                <a:cs typeface="Times New Roman" pitchFamily="18" charset="0"/>
              </a:rPr>
              <a:t> interface. </a:t>
            </a:r>
          </a:p>
          <a:p>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a servlet, you can get Session object by calling </a:t>
            </a:r>
            <a:r>
              <a:rPr lang="en-IN" b="1" dirty="0" err="1">
                <a:latin typeface="Times New Roman" pitchFamily="18" charset="0"/>
                <a:cs typeface="Times New Roman" pitchFamily="18" charset="0"/>
              </a:rPr>
              <a:t>request.getSession</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2630454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ServletConfig</a:t>
            </a:r>
            <a:endParaRPr lang="en-IN" dirty="0"/>
          </a:p>
        </p:txBody>
      </p:sp>
      <p:sp>
        <p:nvSpPr>
          <p:cNvPr id="3" name="Content Placeholder 2"/>
          <p:cNvSpPr>
            <a:spLocks noGrp="1"/>
          </p:cNvSpPr>
          <p:nvPr>
            <p:ph idx="1"/>
          </p:nvPr>
        </p:nvSpPr>
        <p:spPr/>
        <p:txBody>
          <a:bodyPr>
            <a:normAutofit lnSpcReduction="10000"/>
          </a:bodyPr>
          <a:lstStyle/>
          <a:p>
            <a:pPr algn="just"/>
            <a:r>
              <a:rPr lang="en-IN" dirty="0"/>
              <a:t>An object of </a:t>
            </a:r>
            <a:r>
              <a:rPr lang="en-IN" dirty="0" err="1"/>
              <a:t>ServletConfig</a:t>
            </a:r>
            <a:r>
              <a:rPr lang="en-IN" dirty="0"/>
              <a:t> is created by the web container for each servlet. This object can be used to get configuration information from web.xml file.</a:t>
            </a:r>
          </a:p>
          <a:p>
            <a:pPr algn="just"/>
            <a:r>
              <a:rPr lang="en-IN" dirty="0"/>
              <a:t>If the configuration information is modified from the web.xml file, we don't need to change the servlet. So it is easier to manage the web application if any specific content is modified from time to time.</a:t>
            </a:r>
          </a:p>
          <a:p>
            <a:endParaRPr lang="en-IN" dirty="0"/>
          </a:p>
        </p:txBody>
      </p:sp>
    </p:spTree>
    <p:extLst>
      <p:ext uri="{BB962C8B-B14F-4D97-AF65-F5344CB8AC3E}">
        <p14:creationId xmlns:p14="http://schemas.microsoft.com/office/powerpoint/2010/main" val="1077208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b="1" dirty="0">
                <a:solidFill>
                  <a:srgbClr val="FF0000"/>
                </a:solidFill>
              </a:rPr>
              <a:t>Application or context scope</a:t>
            </a:r>
            <a:endParaRPr lang="en-IN" dirty="0">
              <a:solidFill>
                <a:srgbClr val="FF0000"/>
              </a:solidFill>
            </a:endParaRPr>
          </a:p>
          <a:p>
            <a:r>
              <a:rPr lang="en-IN" dirty="0">
                <a:latin typeface="Times New Roman" pitchFamily="18" charset="0"/>
                <a:cs typeface="Times New Roman" pitchFamily="18" charset="0"/>
              </a:rPr>
              <a:t>Context scope or application scope starts from the point where a web application is put into service (started) till it is removed from service (shutdown) or the web application is reloaded. Parameters/attributes within the application scope will be available to all requests and sessions. </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Application</a:t>
            </a:r>
            <a:r>
              <a:rPr lang="en-IN" dirty="0">
                <a:latin typeface="Times New Roman" pitchFamily="18" charset="0"/>
                <a:cs typeface="Times New Roman" pitchFamily="18" charset="0"/>
              </a:rPr>
              <a:t> scope is denoted by </a:t>
            </a:r>
            <a:r>
              <a:rPr lang="en-IN" dirty="0" err="1">
                <a:latin typeface="Times New Roman" pitchFamily="18" charset="0"/>
                <a:cs typeface="Times New Roman" pitchFamily="18" charset="0"/>
              </a:rPr>
              <a:t>javax.servlet.</a:t>
            </a:r>
            <a:r>
              <a:rPr lang="en-IN" b="1" dirty="0" err="1">
                <a:latin typeface="Times New Roman" pitchFamily="18" charset="0"/>
                <a:cs typeface="Times New Roman" pitchFamily="18" charset="0"/>
              </a:rPr>
              <a:t>ServletContext</a:t>
            </a:r>
            <a:r>
              <a:rPr lang="en-IN" dirty="0">
                <a:latin typeface="Times New Roman" pitchFamily="18" charset="0"/>
                <a:cs typeface="Times New Roman" pitchFamily="18" charset="0"/>
              </a:rPr>
              <a:t> interface. </a:t>
            </a:r>
            <a:endParaRPr lang="en-IN"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a servlet, you can get application object by calling </a:t>
            </a:r>
            <a:r>
              <a:rPr lang="en-IN" b="1" dirty="0" err="1">
                <a:latin typeface="Times New Roman" pitchFamily="18" charset="0"/>
                <a:cs typeface="Times New Roman" pitchFamily="18" charset="0"/>
              </a:rPr>
              <a:t>getServletContext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from within the servlets code directly (the servlet itself implements the </a:t>
            </a:r>
            <a:r>
              <a:rPr lang="en-IN" dirty="0" err="1">
                <a:latin typeface="Times New Roman" pitchFamily="18" charset="0"/>
                <a:cs typeface="Times New Roman" pitchFamily="18" charset="0"/>
              </a:rPr>
              <a:t>ServletConfig</a:t>
            </a:r>
            <a:r>
              <a:rPr lang="en-IN" dirty="0">
                <a:latin typeface="Times New Roman" pitchFamily="18" charset="0"/>
                <a:cs typeface="Times New Roman" pitchFamily="18" charset="0"/>
              </a:rPr>
              <a:t> interface that contains this method) or by explicitly calling </a:t>
            </a:r>
            <a:r>
              <a:rPr lang="en-IN" b="1" dirty="0" err="1">
                <a:latin typeface="Times New Roman" pitchFamily="18" charset="0"/>
                <a:cs typeface="Times New Roman" pitchFamily="18" charset="0"/>
              </a:rPr>
              <a:t>getServletConfig</a:t>
            </a:r>
            <a:r>
              <a:rPr lang="en-IN" b="1" dirty="0">
                <a:latin typeface="Times New Roman" pitchFamily="18" charset="0"/>
                <a:cs typeface="Times New Roman" pitchFamily="18" charset="0"/>
              </a:rPr>
              <a:t>().</a:t>
            </a:r>
            <a:r>
              <a:rPr lang="en-IN" b="1" dirty="0" err="1">
                <a:latin typeface="Times New Roman" pitchFamily="18" charset="0"/>
                <a:cs typeface="Times New Roman" pitchFamily="18" charset="0"/>
              </a:rPr>
              <a:t>getServletContext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82969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Servlet Request &amp; Servlet Response</a:t>
            </a:r>
            <a:endParaRPr lang="en-IN" dirty="0"/>
          </a:p>
        </p:txBody>
      </p:sp>
      <p:sp>
        <p:nvSpPr>
          <p:cNvPr id="3" name="Content Placeholder 2"/>
          <p:cNvSpPr>
            <a:spLocks noGrp="1"/>
          </p:cNvSpPr>
          <p:nvPr>
            <p:ph idx="1"/>
          </p:nvPr>
        </p:nvSpPr>
        <p:spPr/>
        <p:txBody>
          <a:bodyPr/>
          <a:lstStyle/>
          <a:p>
            <a:r>
              <a:rPr lang="en-IN" dirty="0" smtClean="0"/>
              <a:t>Read from material</a:t>
            </a:r>
            <a:endParaRPr lang="en-IN" dirty="0"/>
          </a:p>
        </p:txBody>
      </p:sp>
    </p:spTree>
    <p:extLst>
      <p:ext uri="{BB962C8B-B14F-4D97-AF65-F5344CB8AC3E}">
        <p14:creationId xmlns:p14="http://schemas.microsoft.com/office/powerpoint/2010/main" val="4204133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pPr marL="0" indent="0">
              <a:buNone/>
            </a:pPr>
            <a:r>
              <a:rPr lang="en-IN" dirty="0">
                <a:solidFill>
                  <a:srgbClr val="FF0000"/>
                </a:solidFill>
              </a:rPr>
              <a:t>Advantage of </a:t>
            </a:r>
            <a:r>
              <a:rPr lang="en-IN" dirty="0" err="1">
                <a:solidFill>
                  <a:srgbClr val="FF0000"/>
                </a:solidFill>
              </a:rPr>
              <a:t>ServletConfig</a:t>
            </a:r>
            <a:endParaRPr lang="en-IN" dirty="0">
              <a:solidFill>
                <a:srgbClr val="FF0000"/>
              </a:solidFill>
            </a:endParaRPr>
          </a:p>
          <a:p>
            <a:r>
              <a:rPr lang="en-IN" dirty="0"/>
              <a:t>The core advantage of </a:t>
            </a:r>
            <a:r>
              <a:rPr lang="en-IN" dirty="0" err="1"/>
              <a:t>ServletConfig</a:t>
            </a:r>
            <a:r>
              <a:rPr lang="en-IN" dirty="0"/>
              <a:t> is that you don't need to edit the servlet file if information is modified from the web.xml file.</a:t>
            </a:r>
          </a:p>
          <a:p>
            <a:pPr marL="0" indent="0">
              <a:buNone/>
            </a:pPr>
            <a:r>
              <a:rPr lang="en-IN" dirty="0">
                <a:solidFill>
                  <a:srgbClr val="FF0000"/>
                </a:solidFill>
              </a:rPr>
              <a:t>Methods of </a:t>
            </a:r>
            <a:r>
              <a:rPr lang="en-IN" dirty="0" err="1">
                <a:solidFill>
                  <a:srgbClr val="FF0000"/>
                </a:solidFill>
              </a:rPr>
              <a:t>ServletConfig</a:t>
            </a:r>
            <a:r>
              <a:rPr lang="en-IN" dirty="0">
                <a:solidFill>
                  <a:srgbClr val="FF0000"/>
                </a:solidFill>
              </a:rPr>
              <a:t> interface</a:t>
            </a:r>
          </a:p>
          <a:p>
            <a:r>
              <a:rPr lang="en-IN" b="1" dirty="0"/>
              <a:t>public String </a:t>
            </a:r>
            <a:r>
              <a:rPr lang="en-IN" b="1" dirty="0" err="1"/>
              <a:t>getInitParameter</a:t>
            </a:r>
            <a:r>
              <a:rPr lang="en-IN" b="1" dirty="0"/>
              <a:t>(String name):</a:t>
            </a:r>
            <a:r>
              <a:rPr lang="en-IN" dirty="0"/>
              <a:t>Returns the parameter value for the specified parameter name.</a:t>
            </a:r>
          </a:p>
          <a:p>
            <a:r>
              <a:rPr lang="en-IN" b="1" dirty="0"/>
              <a:t>public Enumeration </a:t>
            </a:r>
            <a:r>
              <a:rPr lang="en-IN" b="1" dirty="0" err="1"/>
              <a:t>getInitParameterNames</a:t>
            </a:r>
            <a:r>
              <a:rPr lang="en-IN" b="1" dirty="0"/>
              <a:t>():</a:t>
            </a:r>
            <a:r>
              <a:rPr lang="en-IN" dirty="0"/>
              <a:t>Returns an enumeration of all the initialization parameter names.</a:t>
            </a:r>
          </a:p>
          <a:p>
            <a:r>
              <a:rPr lang="en-IN" b="1" dirty="0"/>
              <a:t>public String </a:t>
            </a:r>
            <a:r>
              <a:rPr lang="en-IN" b="1" dirty="0" err="1"/>
              <a:t>getServletName</a:t>
            </a:r>
            <a:r>
              <a:rPr lang="en-IN" b="1" dirty="0"/>
              <a:t>():</a:t>
            </a:r>
            <a:r>
              <a:rPr lang="en-IN" dirty="0"/>
              <a:t>Returns the name of the servlet.</a:t>
            </a:r>
          </a:p>
          <a:p>
            <a:r>
              <a:rPr lang="en-IN" b="1" dirty="0"/>
              <a:t>public </a:t>
            </a:r>
            <a:r>
              <a:rPr lang="en-IN" b="1" dirty="0" err="1"/>
              <a:t>ServletContext</a:t>
            </a:r>
            <a:r>
              <a:rPr lang="en-IN" b="1" dirty="0"/>
              <a:t> </a:t>
            </a:r>
            <a:r>
              <a:rPr lang="en-IN" b="1" dirty="0" err="1"/>
              <a:t>getServletContext</a:t>
            </a:r>
            <a:r>
              <a:rPr lang="en-IN" b="1" dirty="0"/>
              <a:t>():</a:t>
            </a:r>
            <a:r>
              <a:rPr lang="en-IN" dirty="0"/>
              <a:t>Returns an object of </a:t>
            </a:r>
            <a:r>
              <a:rPr lang="en-IN" dirty="0" err="1"/>
              <a:t>ServletContext</a:t>
            </a:r>
            <a:r>
              <a:rPr lang="en-IN" dirty="0" smtClean="0"/>
              <a:t>.</a:t>
            </a:r>
          </a:p>
          <a:p>
            <a:r>
              <a:rPr lang="en-IN" b="1" dirty="0"/>
              <a:t>public </a:t>
            </a:r>
            <a:r>
              <a:rPr lang="en-IN" b="1" dirty="0" err="1" smtClean="0"/>
              <a:t>ServletConfig</a:t>
            </a:r>
            <a:r>
              <a:rPr lang="en-IN" b="1" dirty="0" smtClean="0"/>
              <a:t> </a:t>
            </a:r>
            <a:r>
              <a:rPr lang="en-IN" b="1" dirty="0" err="1" smtClean="0"/>
              <a:t>getServletConfig</a:t>
            </a:r>
            <a:r>
              <a:rPr lang="en-IN" b="1" dirty="0" smtClean="0"/>
              <a:t>():</a:t>
            </a:r>
            <a:r>
              <a:rPr lang="en-IN" dirty="0"/>
              <a:t>Returns an object of </a:t>
            </a:r>
            <a:r>
              <a:rPr lang="en-IN" dirty="0" err="1" smtClean="0"/>
              <a:t>ServletConfig</a:t>
            </a:r>
            <a:r>
              <a:rPr lang="en-IN" dirty="0" smtClean="0"/>
              <a:t>.</a:t>
            </a:r>
            <a:endParaRPr lang="en-IN" dirty="0"/>
          </a:p>
          <a:p>
            <a:endParaRPr lang="en-IN" dirty="0"/>
          </a:p>
          <a:p>
            <a:endParaRPr lang="en-IN" dirty="0"/>
          </a:p>
        </p:txBody>
      </p:sp>
    </p:spTree>
    <p:extLst>
      <p:ext uri="{BB962C8B-B14F-4D97-AF65-F5344CB8AC3E}">
        <p14:creationId xmlns:p14="http://schemas.microsoft.com/office/powerpoint/2010/main" val="1686714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7715200" cy="922114"/>
          </a:xfrm>
        </p:spPr>
        <p:txBody>
          <a:bodyPr>
            <a:normAutofit fontScale="90000"/>
          </a:bodyPr>
          <a:lstStyle/>
          <a:p>
            <a:r>
              <a:rPr lang="en-IN" dirty="0"/>
              <a:t>In web.xml – &lt;</a:t>
            </a:r>
            <a:r>
              <a:rPr lang="en-IN" dirty="0" err="1"/>
              <a:t>init-param</a:t>
            </a:r>
            <a:r>
              <a:rPr lang="en-IN" dirty="0"/>
              <a:t>&gt; tag will appear under &lt;servlet-class&gt; tag</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smtClean="0"/>
              <a:t>&lt;</a:t>
            </a:r>
            <a:r>
              <a:rPr lang="en-IN" dirty="0"/>
              <a:t>servlet&gt;</a:t>
            </a:r>
          </a:p>
          <a:p>
            <a:pPr marL="0" indent="0">
              <a:buNone/>
            </a:pPr>
            <a:r>
              <a:rPr lang="en-IN" dirty="0" smtClean="0"/>
              <a:t>&lt;</a:t>
            </a:r>
            <a:r>
              <a:rPr lang="en-IN" dirty="0"/>
              <a:t>servlet-name&gt;</a:t>
            </a:r>
            <a:r>
              <a:rPr lang="en-IN" dirty="0" err="1"/>
              <a:t>ServletConfigTest</a:t>
            </a:r>
            <a:r>
              <a:rPr lang="en-IN" dirty="0"/>
              <a:t>&lt;/servlet-name</a:t>
            </a:r>
            <a:r>
              <a:rPr lang="en-IN" dirty="0" smtClean="0"/>
              <a:t>&gt;</a:t>
            </a:r>
          </a:p>
          <a:p>
            <a:pPr marL="0" indent="0">
              <a:buNone/>
            </a:pPr>
            <a:r>
              <a:rPr lang="en-IN" dirty="0" smtClean="0"/>
              <a:t>&lt;servlet-class&gt;</a:t>
            </a:r>
            <a:r>
              <a:rPr lang="en-IN" dirty="0" err="1" smtClean="0"/>
              <a:t>com.ServletConfigTest</a:t>
            </a:r>
            <a:r>
              <a:rPr lang="en-IN" dirty="0"/>
              <a:t>&lt;/servlet-class&gt;</a:t>
            </a:r>
          </a:p>
          <a:p>
            <a:pPr marL="0" indent="0">
              <a:buNone/>
            </a:pPr>
            <a:r>
              <a:rPr lang="en-IN" dirty="0" smtClean="0"/>
              <a:t>&lt;</a:t>
            </a:r>
            <a:r>
              <a:rPr lang="en-IN" dirty="0" err="1"/>
              <a:t>init-param</a:t>
            </a:r>
            <a:r>
              <a:rPr lang="en-IN" dirty="0"/>
              <a:t>&gt;</a:t>
            </a:r>
          </a:p>
          <a:p>
            <a:pPr marL="0" indent="0">
              <a:buNone/>
            </a:pPr>
            <a:r>
              <a:rPr lang="en-IN" dirty="0" smtClean="0"/>
              <a:t>&lt;</a:t>
            </a:r>
            <a:r>
              <a:rPr lang="en-IN" dirty="0" err="1"/>
              <a:t>param</a:t>
            </a:r>
            <a:r>
              <a:rPr lang="en-IN" dirty="0"/>
              <a:t>-name&gt;topic&lt;/</a:t>
            </a:r>
            <a:r>
              <a:rPr lang="en-IN" dirty="0" err="1"/>
              <a:t>param</a:t>
            </a:r>
            <a:r>
              <a:rPr lang="en-IN" dirty="0"/>
              <a:t>-name&gt;</a:t>
            </a:r>
          </a:p>
          <a:p>
            <a:pPr marL="0" indent="0">
              <a:buNone/>
            </a:pPr>
            <a:r>
              <a:rPr lang="en-IN" dirty="0" smtClean="0"/>
              <a:t>&lt;</a:t>
            </a:r>
            <a:r>
              <a:rPr lang="en-IN" dirty="0" err="1" smtClean="0"/>
              <a:t>param</a:t>
            </a:r>
            <a:r>
              <a:rPr lang="en-IN" dirty="0" smtClean="0"/>
              <a:t>-value&gt;</a:t>
            </a:r>
            <a:r>
              <a:rPr lang="en-IN" dirty="0" err="1" smtClean="0"/>
              <a:t>Difference:ServletConfig</a:t>
            </a:r>
            <a:r>
              <a:rPr lang="en-IN" dirty="0" smtClean="0"/>
              <a:t> </a:t>
            </a:r>
            <a:r>
              <a:rPr lang="en-IN" dirty="0"/>
              <a:t> </a:t>
            </a:r>
            <a:r>
              <a:rPr lang="en-IN" dirty="0" err="1" smtClean="0"/>
              <a:t>vs</a:t>
            </a:r>
            <a:r>
              <a:rPr lang="en-IN" dirty="0"/>
              <a:t> </a:t>
            </a:r>
            <a:r>
              <a:rPr lang="en-IN" dirty="0" err="1" smtClean="0"/>
              <a:t>ServletContext</a:t>
            </a:r>
            <a:endParaRPr lang="en-IN" dirty="0" smtClean="0"/>
          </a:p>
          <a:p>
            <a:pPr marL="0" indent="0">
              <a:buNone/>
            </a:pPr>
            <a:r>
              <a:rPr lang="en-IN" dirty="0" smtClean="0"/>
              <a:t>&lt;/</a:t>
            </a:r>
            <a:r>
              <a:rPr lang="en-IN" dirty="0" err="1"/>
              <a:t>param</a:t>
            </a:r>
            <a:r>
              <a:rPr lang="en-IN" dirty="0"/>
              <a:t>-value&gt;</a:t>
            </a:r>
          </a:p>
          <a:p>
            <a:pPr marL="0" indent="0">
              <a:buNone/>
            </a:pPr>
            <a:r>
              <a:rPr lang="en-IN" dirty="0" smtClean="0"/>
              <a:t>&lt;/</a:t>
            </a:r>
            <a:r>
              <a:rPr lang="en-IN" dirty="0" err="1"/>
              <a:t>init-param</a:t>
            </a:r>
            <a:r>
              <a:rPr lang="en-IN" dirty="0"/>
              <a:t>&gt;</a:t>
            </a:r>
          </a:p>
          <a:p>
            <a:pPr marL="0" indent="0">
              <a:buNone/>
            </a:pPr>
            <a:r>
              <a:rPr lang="en-IN" dirty="0"/>
              <a:t>	&lt;/servlet&gt;</a:t>
            </a:r>
          </a:p>
        </p:txBody>
      </p:sp>
    </p:spTree>
    <p:extLst>
      <p:ext uri="{BB962C8B-B14F-4D97-AF65-F5344CB8AC3E}">
        <p14:creationId xmlns:p14="http://schemas.microsoft.com/office/powerpoint/2010/main" val="341677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ServletContext</a:t>
            </a:r>
            <a:r>
              <a:rPr lang="en-IN" dirty="0" smtClean="0"/>
              <a:t> Interface</a:t>
            </a:r>
            <a:br>
              <a:rPr lang="en-IN"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An </a:t>
            </a:r>
            <a:r>
              <a:rPr lang="en-IN" dirty="0"/>
              <a:t>object of </a:t>
            </a:r>
            <a:r>
              <a:rPr lang="en-IN" dirty="0" err="1"/>
              <a:t>ServletContext</a:t>
            </a:r>
            <a:r>
              <a:rPr lang="en-IN" dirty="0"/>
              <a:t> is created by the web container at time of deploying the project. This object can be used to get configuration information from web.xml file. There is only one </a:t>
            </a:r>
            <a:r>
              <a:rPr lang="en-IN" dirty="0" err="1"/>
              <a:t>ServletContext</a:t>
            </a:r>
            <a:r>
              <a:rPr lang="en-IN" dirty="0"/>
              <a:t> object per web application.</a:t>
            </a:r>
          </a:p>
          <a:p>
            <a:pPr algn="just"/>
            <a:r>
              <a:rPr lang="en-IN" dirty="0"/>
              <a:t>If any information is shared to many servlet, it is better to provide it from the web.xml file using the </a:t>
            </a:r>
            <a:r>
              <a:rPr lang="en-IN" b="1" dirty="0"/>
              <a:t>&lt;context-</a:t>
            </a:r>
            <a:r>
              <a:rPr lang="en-IN" b="1" dirty="0" err="1"/>
              <a:t>param</a:t>
            </a:r>
            <a:r>
              <a:rPr lang="en-IN" b="1" dirty="0"/>
              <a:t>&gt;</a:t>
            </a:r>
            <a:r>
              <a:rPr lang="en-IN" dirty="0"/>
              <a:t> element.</a:t>
            </a:r>
          </a:p>
          <a:p>
            <a:endParaRPr lang="en-IN" dirty="0"/>
          </a:p>
        </p:txBody>
      </p:sp>
    </p:spTree>
    <p:extLst>
      <p:ext uri="{BB962C8B-B14F-4D97-AF65-F5344CB8AC3E}">
        <p14:creationId xmlns:p14="http://schemas.microsoft.com/office/powerpoint/2010/main" val="1518883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IN" dirty="0">
                <a:solidFill>
                  <a:srgbClr val="FF0000"/>
                </a:solidFill>
              </a:rPr>
              <a:t>Advantage of </a:t>
            </a:r>
            <a:r>
              <a:rPr lang="en-IN" dirty="0" err="1">
                <a:solidFill>
                  <a:srgbClr val="FF0000"/>
                </a:solidFill>
              </a:rPr>
              <a:t>ServletContext</a:t>
            </a:r>
            <a:endParaRPr lang="en-IN" dirty="0">
              <a:solidFill>
                <a:srgbClr val="FF0000"/>
              </a:solidFill>
            </a:endParaRPr>
          </a:p>
          <a:p>
            <a:pPr algn="just"/>
            <a:r>
              <a:rPr lang="en-IN" b="1" dirty="0"/>
              <a:t>Easy to maintain</a:t>
            </a:r>
            <a:r>
              <a:rPr lang="en-IN" dirty="0"/>
              <a:t> if any information is shared to all the servlet, it is better to make it available for all the servlet. We provide this information from the web.xml file, so if the information is changed, we don't need to modify the servlet. Thus it removes maintenance problem</a:t>
            </a:r>
          </a:p>
          <a:p>
            <a:endParaRPr lang="en-IN" dirty="0"/>
          </a:p>
        </p:txBody>
      </p:sp>
    </p:spTree>
    <p:extLst>
      <p:ext uri="{BB962C8B-B14F-4D97-AF65-F5344CB8AC3E}">
        <p14:creationId xmlns:p14="http://schemas.microsoft.com/office/powerpoint/2010/main" val="1461068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389599720"/>
              </p:ext>
            </p:extLst>
          </p:nvPr>
        </p:nvGraphicFramePr>
        <p:xfrm>
          <a:off x="457200" y="476672"/>
          <a:ext cx="8229600" cy="5832648"/>
        </p:xfrm>
        <a:graphic>
          <a:graphicData uri="http://schemas.openxmlformats.org/drawingml/2006/table">
            <a:tbl>
              <a:tblPr/>
              <a:tblGrid>
                <a:gridCol w="8229600"/>
              </a:tblGrid>
              <a:tr h="5832648">
                <a:tc>
                  <a:txBody>
                    <a:bodyPr/>
                    <a:lstStyle/>
                    <a:p>
                      <a:pPr>
                        <a:buFont typeface="+mj-lt"/>
                        <a:buNone/>
                      </a:pPr>
                      <a:r>
                        <a:rPr lang="en-IN" sz="2000" b="0" i="0" dirty="0">
                          <a:solidFill>
                            <a:srgbClr val="000000"/>
                          </a:solidFill>
                          <a:effectLst/>
                          <a:latin typeface="verdana"/>
                        </a:rPr>
                        <a:t>There is given some commonly used methods of </a:t>
                      </a:r>
                      <a:r>
                        <a:rPr lang="en-IN" sz="2000" b="0" i="0" dirty="0" err="1">
                          <a:solidFill>
                            <a:srgbClr val="000000"/>
                          </a:solidFill>
                          <a:effectLst/>
                          <a:latin typeface="verdana"/>
                        </a:rPr>
                        <a:t>ServletContext</a:t>
                      </a:r>
                      <a:r>
                        <a:rPr lang="en-IN" sz="2000" b="0" i="0" dirty="0">
                          <a:solidFill>
                            <a:srgbClr val="000000"/>
                          </a:solidFill>
                          <a:effectLst/>
                          <a:latin typeface="verdana"/>
                        </a:rPr>
                        <a:t> interface</a:t>
                      </a:r>
                      <a:r>
                        <a:rPr lang="en-IN" sz="2000" b="0" i="0" dirty="0" smtClean="0">
                          <a:solidFill>
                            <a:srgbClr val="000000"/>
                          </a:solidFill>
                          <a:effectLst/>
                          <a:latin typeface="verdana"/>
                        </a:rPr>
                        <a:t>.</a:t>
                      </a:r>
                    </a:p>
                    <a:p>
                      <a:pPr>
                        <a:buFont typeface="+mj-lt"/>
                        <a:buNone/>
                      </a:pPr>
                      <a:endParaRPr lang="en-IN" sz="2000" b="0" i="0" dirty="0" smtClean="0">
                        <a:solidFill>
                          <a:srgbClr val="000000"/>
                        </a:solidFill>
                        <a:effectLst/>
                        <a:latin typeface="verdana"/>
                      </a:endParaRPr>
                    </a:p>
                    <a:p>
                      <a:pPr>
                        <a:buFont typeface="+mj-lt"/>
                        <a:buAutoNum type="arabicPeriod"/>
                      </a:pPr>
                      <a:r>
                        <a:rPr lang="en-IN" sz="2000" b="1" i="0" dirty="0" smtClean="0">
                          <a:solidFill>
                            <a:srgbClr val="000000"/>
                          </a:solidFill>
                          <a:effectLst/>
                          <a:latin typeface="Verdana"/>
                        </a:rPr>
                        <a:t>public </a:t>
                      </a:r>
                      <a:r>
                        <a:rPr lang="en-IN" sz="2000" b="1" i="0" dirty="0">
                          <a:solidFill>
                            <a:srgbClr val="000000"/>
                          </a:solidFill>
                          <a:effectLst/>
                          <a:latin typeface="Verdana"/>
                        </a:rPr>
                        <a:t>String </a:t>
                      </a:r>
                      <a:r>
                        <a:rPr lang="en-IN" sz="2000" b="1" i="0" dirty="0" err="1">
                          <a:solidFill>
                            <a:srgbClr val="000000"/>
                          </a:solidFill>
                          <a:effectLst/>
                          <a:latin typeface="Verdana"/>
                        </a:rPr>
                        <a:t>getInitParameter</a:t>
                      </a:r>
                      <a:r>
                        <a:rPr lang="en-IN" sz="2000" b="1" i="0" dirty="0">
                          <a:solidFill>
                            <a:srgbClr val="000000"/>
                          </a:solidFill>
                          <a:effectLst/>
                          <a:latin typeface="Verdana"/>
                        </a:rPr>
                        <a:t>(String name):</a:t>
                      </a:r>
                      <a:r>
                        <a:rPr lang="en-IN" sz="2000" b="0" i="0" dirty="0">
                          <a:solidFill>
                            <a:srgbClr val="000000"/>
                          </a:solidFill>
                          <a:effectLst/>
                          <a:latin typeface="Verdana"/>
                        </a:rPr>
                        <a:t>Returns the parameter value for the specified parameter name</a:t>
                      </a:r>
                      <a:r>
                        <a:rPr lang="en-IN" sz="2000" b="0" i="0" dirty="0" smtClean="0">
                          <a:solidFill>
                            <a:srgbClr val="000000"/>
                          </a:solidFill>
                          <a:effectLst/>
                          <a:latin typeface="Verdana"/>
                        </a:rPr>
                        <a:t>.</a:t>
                      </a:r>
                    </a:p>
                    <a:p>
                      <a:pPr>
                        <a:buFont typeface="+mj-lt"/>
                        <a:buAutoNum type="arabicPeriod"/>
                      </a:pPr>
                      <a:endParaRPr lang="en-IN" sz="2000" b="0" i="0" dirty="0">
                        <a:solidFill>
                          <a:srgbClr val="000000"/>
                        </a:solidFill>
                        <a:effectLst/>
                        <a:latin typeface="Verdana"/>
                      </a:endParaRPr>
                    </a:p>
                    <a:p>
                      <a:pPr>
                        <a:buFont typeface="+mj-lt"/>
                        <a:buAutoNum type="arabicPeriod"/>
                      </a:pPr>
                      <a:r>
                        <a:rPr lang="en-IN" sz="2000" b="1" i="0" dirty="0">
                          <a:solidFill>
                            <a:srgbClr val="000000"/>
                          </a:solidFill>
                          <a:effectLst/>
                          <a:latin typeface="Verdana"/>
                        </a:rPr>
                        <a:t>public Enumeration </a:t>
                      </a:r>
                      <a:r>
                        <a:rPr lang="en-IN" sz="2000" b="1" i="0" dirty="0" err="1">
                          <a:solidFill>
                            <a:srgbClr val="000000"/>
                          </a:solidFill>
                          <a:effectLst/>
                          <a:latin typeface="Verdana"/>
                        </a:rPr>
                        <a:t>getInitParameterNames</a:t>
                      </a:r>
                      <a:r>
                        <a:rPr lang="en-IN" sz="2000" b="1" i="0" dirty="0">
                          <a:solidFill>
                            <a:srgbClr val="000000"/>
                          </a:solidFill>
                          <a:effectLst/>
                          <a:latin typeface="Verdana"/>
                        </a:rPr>
                        <a:t>():</a:t>
                      </a:r>
                      <a:r>
                        <a:rPr lang="en-IN" sz="2000" b="0" i="0" dirty="0">
                          <a:solidFill>
                            <a:srgbClr val="000000"/>
                          </a:solidFill>
                          <a:effectLst/>
                          <a:latin typeface="Verdana"/>
                        </a:rPr>
                        <a:t>Returns the names of the context's initialization parameters</a:t>
                      </a:r>
                      <a:r>
                        <a:rPr lang="en-IN" sz="2000" b="0" i="0" dirty="0" smtClean="0">
                          <a:solidFill>
                            <a:srgbClr val="000000"/>
                          </a:solidFill>
                          <a:effectLst/>
                          <a:latin typeface="Verdana"/>
                        </a:rPr>
                        <a:t>.</a:t>
                      </a:r>
                    </a:p>
                    <a:p>
                      <a:pPr>
                        <a:buFont typeface="+mj-lt"/>
                        <a:buAutoNum type="arabicPeriod"/>
                      </a:pPr>
                      <a:endParaRPr lang="en-IN" sz="2000" b="0" i="0" dirty="0">
                        <a:solidFill>
                          <a:srgbClr val="000000"/>
                        </a:solidFill>
                        <a:effectLst/>
                        <a:latin typeface="Verdana"/>
                      </a:endParaRPr>
                    </a:p>
                    <a:p>
                      <a:pPr>
                        <a:buFont typeface="+mj-lt"/>
                        <a:buAutoNum type="arabicPeriod"/>
                      </a:pPr>
                      <a:r>
                        <a:rPr lang="en-IN" sz="2000" b="1" i="0" dirty="0">
                          <a:solidFill>
                            <a:srgbClr val="000000"/>
                          </a:solidFill>
                          <a:effectLst/>
                          <a:latin typeface="Verdana"/>
                        </a:rPr>
                        <a:t>public void </a:t>
                      </a:r>
                      <a:r>
                        <a:rPr lang="en-IN" sz="2000" b="1" i="0" dirty="0" err="1">
                          <a:solidFill>
                            <a:srgbClr val="000000"/>
                          </a:solidFill>
                          <a:effectLst/>
                          <a:latin typeface="Verdana"/>
                        </a:rPr>
                        <a:t>setAttribute</a:t>
                      </a:r>
                      <a:r>
                        <a:rPr lang="en-IN" sz="2000" b="1" i="0" dirty="0">
                          <a:solidFill>
                            <a:srgbClr val="000000"/>
                          </a:solidFill>
                          <a:effectLst/>
                          <a:latin typeface="Verdana"/>
                        </a:rPr>
                        <a:t>(String </a:t>
                      </a:r>
                      <a:r>
                        <a:rPr lang="en-IN" sz="2000" b="1" i="0" dirty="0" err="1">
                          <a:solidFill>
                            <a:srgbClr val="000000"/>
                          </a:solidFill>
                          <a:effectLst/>
                          <a:latin typeface="Verdana"/>
                        </a:rPr>
                        <a:t>name,Object</a:t>
                      </a:r>
                      <a:r>
                        <a:rPr lang="en-IN" sz="2000" b="1" i="0" dirty="0">
                          <a:solidFill>
                            <a:srgbClr val="000000"/>
                          </a:solidFill>
                          <a:effectLst/>
                          <a:latin typeface="Verdana"/>
                        </a:rPr>
                        <a:t> object):</a:t>
                      </a:r>
                      <a:r>
                        <a:rPr lang="en-IN" sz="2000" b="0" i="0" dirty="0">
                          <a:solidFill>
                            <a:srgbClr val="000000"/>
                          </a:solidFill>
                          <a:effectLst/>
                          <a:latin typeface="Verdana"/>
                        </a:rPr>
                        <a:t>sets the given object in the application scope</a:t>
                      </a:r>
                      <a:r>
                        <a:rPr lang="en-IN" sz="2000" b="0" i="0" dirty="0" smtClean="0">
                          <a:solidFill>
                            <a:srgbClr val="000000"/>
                          </a:solidFill>
                          <a:effectLst/>
                          <a:latin typeface="Verdana"/>
                        </a:rPr>
                        <a:t>.</a:t>
                      </a:r>
                    </a:p>
                    <a:p>
                      <a:pPr>
                        <a:buFont typeface="+mj-lt"/>
                        <a:buAutoNum type="arabicPeriod"/>
                      </a:pPr>
                      <a:endParaRPr lang="en-IN" sz="2000" b="0" i="0" dirty="0">
                        <a:solidFill>
                          <a:srgbClr val="000000"/>
                        </a:solidFill>
                        <a:effectLst/>
                        <a:latin typeface="Verdana"/>
                      </a:endParaRPr>
                    </a:p>
                    <a:p>
                      <a:pPr>
                        <a:buFont typeface="+mj-lt"/>
                        <a:buAutoNum type="arabicPeriod"/>
                      </a:pPr>
                      <a:r>
                        <a:rPr lang="en-IN" sz="2000" b="1" i="0" dirty="0">
                          <a:solidFill>
                            <a:srgbClr val="000000"/>
                          </a:solidFill>
                          <a:effectLst/>
                          <a:latin typeface="Verdana"/>
                        </a:rPr>
                        <a:t>public Object </a:t>
                      </a:r>
                      <a:r>
                        <a:rPr lang="en-IN" sz="2000" b="1" i="0" dirty="0" err="1">
                          <a:solidFill>
                            <a:srgbClr val="000000"/>
                          </a:solidFill>
                          <a:effectLst/>
                          <a:latin typeface="Verdana"/>
                        </a:rPr>
                        <a:t>getAttribute</a:t>
                      </a:r>
                      <a:r>
                        <a:rPr lang="en-IN" sz="2000" b="1" i="0" dirty="0">
                          <a:solidFill>
                            <a:srgbClr val="000000"/>
                          </a:solidFill>
                          <a:effectLst/>
                          <a:latin typeface="Verdana"/>
                        </a:rPr>
                        <a:t>(String name):</a:t>
                      </a:r>
                      <a:r>
                        <a:rPr lang="en-IN" sz="2000" b="0" i="0" dirty="0">
                          <a:solidFill>
                            <a:srgbClr val="000000"/>
                          </a:solidFill>
                          <a:effectLst/>
                          <a:latin typeface="Verdana"/>
                        </a:rPr>
                        <a:t>Returns the attribute for the specified name</a:t>
                      </a:r>
                      <a:r>
                        <a:rPr lang="en-IN" sz="2000" b="0" i="0" dirty="0" smtClean="0">
                          <a:solidFill>
                            <a:srgbClr val="000000"/>
                          </a:solidFill>
                          <a:effectLst/>
                          <a:latin typeface="Verdana"/>
                        </a:rPr>
                        <a:t>.</a:t>
                      </a:r>
                    </a:p>
                    <a:p>
                      <a:pPr>
                        <a:buFont typeface="+mj-lt"/>
                        <a:buAutoNum type="arabicPeriod"/>
                      </a:pPr>
                      <a:endParaRPr lang="en-IN" sz="2000" b="0" i="0" dirty="0">
                        <a:solidFill>
                          <a:srgbClr val="000000"/>
                        </a:solidFill>
                        <a:effectLst/>
                        <a:latin typeface="Verdana"/>
                      </a:endParaRPr>
                    </a:p>
                    <a:p>
                      <a:pPr>
                        <a:buFont typeface="+mj-lt"/>
                        <a:buNone/>
                      </a:pPr>
                      <a:endParaRPr lang="en-IN" sz="2000" b="0" i="0" dirty="0">
                        <a:solidFill>
                          <a:srgbClr val="000000"/>
                        </a:solidFill>
                        <a:effectLst/>
                        <a:latin typeface="Verdana"/>
                      </a:endParaRPr>
                    </a:p>
                    <a:p>
                      <a:pPr>
                        <a:buFont typeface="+mj-lt"/>
                        <a:buNone/>
                      </a:pPr>
                      <a:r>
                        <a:rPr lang="en-IN" sz="2000" b="1" i="0" dirty="0" smtClean="0">
                          <a:solidFill>
                            <a:srgbClr val="000000"/>
                          </a:solidFill>
                          <a:effectLst/>
                          <a:latin typeface="Verdana"/>
                        </a:rPr>
                        <a:t>5.public </a:t>
                      </a:r>
                      <a:r>
                        <a:rPr lang="en-IN" sz="2000" b="1" i="0" dirty="0">
                          <a:solidFill>
                            <a:srgbClr val="000000"/>
                          </a:solidFill>
                          <a:effectLst/>
                          <a:latin typeface="Verdana"/>
                        </a:rPr>
                        <a:t>void </a:t>
                      </a:r>
                      <a:r>
                        <a:rPr lang="en-IN" sz="2000" b="1" i="0" dirty="0" err="1">
                          <a:solidFill>
                            <a:srgbClr val="000000"/>
                          </a:solidFill>
                          <a:effectLst/>
                          <a:latin typeface="Verdana"/>
                        </a:rPr>
                        <a:t>removeAttribute</a:t>
                      </a:r>
                      <a:r>
                        <a:rPr lang="en-IN" sz="2000" b="1" i="0" dirty="0">
                          <a:solidFill>
                            <a:srgbClr val="000000"/>
                          </a:solidFill>
                          <a:effectLst/>
                          <a:latin typeface="Verdana"/>
                        </a:rPr>
                        <a:t>(String name):</a:t>
                      </a:r>
                      <a:r>
                        <a:rPr lang="en-IN" sz="2000" b="0" i="0" dirty="0">
                          <a:solidFill>
                            <a:srgbClr val="000000"/>
                          </a:solidFill>
                          <a:effectLst/>
                          <a:latin typeface="Verdana"/>
                        </a:rPr>
                        <a:t>Removes the attribute with the given name from the servlet context.</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2447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In web.xml – &lt;context-</a:t>
            </a:r>
            <a:r>
              <a:rPr lang="en-IN" dirty="0" err="1"/>
              <a:t>param</a:t>
            </a:r>
            <a:r>
              <a:rPr lang="en-IN" dirty="0"/>
              <a:t>&gt; tag will be appear under &lt;web-app&gt; </a:t>
            </a:r>
            <a:r>
              <a:rPr lang="en-IN" dirty="0" smtClean="0"/>
              <a:t>tag:</a:t>
            </a:r>
            <a:endParaRPr lang="en-IN" dirty="0"/>
          </a:p>
          <a:p>
            <a:pPr marL="0" indent="0">
              <a:buNone/>
            </a:pPr>
            <a:r>
              <a:rPr lang="en-IN" dirty="0" smtClean="0"/>
              <a:t>&lt;</a:t>
            </a:r>
            <a:r>
              <a:rPr lang="en-IN" dirty="0"/>
              <a:t>context-</a:t>
            </a:r>
            <a:r>
              <a:rPr lang="en-IN" dirty="0" err="1"/>
              <a:t>param</a:t>
            </a:r>
            <a:r>
              <a:rPr lang="en-IN" dirty="0"/>
              <a:t>&gt;</a:t>
            </a:r>
          </a:p>
          <a:p>
            <a:pPr marL="0" indent="0">
              <a:buNone/>
            </a:pPr>
            <a:r>
              <a:rPr lang="en-IN" dirty="0" smtClean="0"/>
              <a:t>&lt;</a:t>
            </a:r>
            <a:r>
              <a:rPr lang="en-IN" dirty="0" err="1" smtClean="0"/>
              <a:t>param</a:t>
            </a:r>
            <a:r>
              <a:rPr lang="en-IN" dirty="0" smtClean="0"/>
              <a:t>-name&gt;driver&lt;/</a:t>
            </a:r>
            <a:r>
              <a:rPr lang="en-IN" dirty="0" err="1"/>
              <a:t>param</a:t>
            </a:r>
            <a:r>
              <a:rPr lang="en-IN" dirty="0"/>
              <a:t>-name&gt;</a:t>
            </a:r>
          </a:p>
          <a:p>
            <a:pPr marL="0" indent="0">
              <a:buNone/>
            </a:pPr>
            <a:r>
              <a:rPr lang="en-IN" dirty="0" smtClean="0"/>
              <a:t>&lt;</a:t>
            </a:r>
            <a:r>
              <a:rPr lang="en-IN" dirty="0" err="1" smtClean="0"/>
              <a:t>param</a:t>
            </a:r>
            <a:r>
              <a:rPr lang="en-IN" smtClean="0"/>
              <a:t>-value&gt;oracle driver&lt;/</a:t>
            </a:r>
            <a:r>
              <a:rPr lang="en-IN" dirty="0" err="1"/>
              <a:t>param</a:t>
            </a:r>
            <a:r>
              <a:rPr lang="en-IN" dirty="0"/>
              <a:t>-value</a:t>
            </a:r>
            <a:r>
              <a:rPr lang="en-IN" dirty="0" smtClean="0"/>
              <a:t>&gt;</a:t>
            </a:r>
          </a:p>
          <a:p>
            <a:pPr marL="0" indent="0">
              <a:buNone/>
            </a:pPr>
            <a:r>
              <a:rPr lang="en-IN" dirty="0" smtClean="0"/>
              <a:t>&lt;/</a:t>
            </a:r>
            <a:r>
              <a:rPr lang="en-IN" dirty="0"/>
              <a:t>context-</a:t>
            </a:r>
            <a:r>
              <a:rPr lang="en-IN" dirty="0" err="1"/>
              <a:t>param</a:t>
            </a:r>
            <a:r>
              <a:rPr lang="en-IN" dirty="0"/>
              <a:t>&gt;</a:t>
            </a:r>
          </a:p>
          <a:p>
            <a:pPr marL="0" indent="0">
              <a:buNone/>
            </a:pPr>
            <a:endParaRPr lang="en-IN" dirty="0"/>
          </a:p>
        </p:txBody>
      </p:sp>
    </p:spTree>
    <p:extLst>
      <p:ext uri="{BB962C8B-B14F-4D97-AF65-F5344CB8AC3E}">
        <p14:creationId xmlns:p14="http://schemas.microsoft.com/office/powerpoint/2010/main" val="212147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04864"/>
            <a:ext cx="8229600" cy="1143000"/>
          </a:xfrm>
        </p:spPr>
        <p:txBody>
          <a:bodyPr>
            <a:normAutofit fontScale="90000"/>
          </a:bodyPr>
          <a:lstStyle/>
          <a:p>
            <a:r>
              <a:rPr lang="en-IN" dirty="0" smtClean="0"/>
              <a:t>Difference:</a:t>
            </a:r>
            <a:br>
              <a:rPr lang="en-IN" dirty="0" smtClean="0"/>
            </a:br>
            <a:r>
              <a:rPr lang="en-IN" dirty="0" err="1" smtClean="0"/>
              <a:t>ServletConfig</a:t>
            </a:r>
            <a:r>
              <a:rPr lang="en-IN" dirty="0" smtClean="0"/>
              <a:t> </a:t>
            </a:r>
            <a:r>
              <a:rPr lang="en-IN" dirty="0" err="1" smtClean="0"/>
              <a:t>vs</a:t>
            </a:r>
            <a:r>
              <a:rPr lang="en-IN" dirty="0" smtClean="0"/>
              <a:t> Servlet Context</a:t>
            </a:r>
            <a:endParaRPr lang="en-IN" dirty="0"/>
          </a:p>
        </p:txBody>
      </p:sp>
    </p:spTree>
    <p:extLst>
      <p:ext uri="{BB962C8B-B14F-4D97-AF65-F5344CB8AC3E}">
        <p14:creationId xmlns:p14="http://schemas.microsoft.com/office/powerpoint/2010/main" val="2575247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685</Words>
  <Application>Microsoft Office PowerPoint</Application>
  <PresentationFormat>On-screen Show (4:3)</PresentationFormat>
  <Paragraphs>99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Servlet</vt:lpstr>
      <vt:lpstr>ServletConfig</vt:lpstr>
      <vt:lpstr>PowerPoint Presentation</vt:lpstr>
      <vt:lpstr>In web.xml – &lt;init-param&gt; tag will appear under &lt;servlet-class&gt; tag </vt:lpstr>
      <vt:lpstr>ServletContext Interface </vt:lpstr>
      <vt:lpstr>PowerPoint Presentation</vt:lpstr>
      <vt:lpstr>PowerPoint Presentation</vt:lpstr>
      <vt:lpstr>PowerPoint Presentation</vt:lpstr>
      <vt:lpstr>Difference: ServletConfig vs Servlet Context</vt:lpstr>
      <vt:lpstr>Servlet by using Annotation</vt:lpstr>
      <vt:lpstr>Request Delegation (Request Dispatcher)</vt:lpstr>
      <vt:lpstr>PowerPoint Presentation</vt:lpstr>
      <vt:lpstr>PowerPoint Presentation</vt:lpstr>
      <vt:lpstr>PowerPoint Presentation</vt:lpstr>
      <vt:lpstr>PowerPoint Presentation</vt:lpstr>
      <vt:lpstr>Program</vt:lpstr>
      <vt:lpstr>Servlet Attributes</vt:lpstr>
      <vt:lpstr>PowerPoint Presentation</vt:lpstr>
      <vt:lpstr>PowerPoint Presentation</vt:lpstr>
      <vt:lpstr>PowerPoint Presentation</vt:lpstr>
      <vt:lpstr>Servlet Request &amp; Servlet Response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NCV</dc:creator>
  <cp:lastModifiedBy>NCV</cp:lastModifiedBy>
  <cp:revision>49</cp:revision>
  <dcterms:created xsi:type="dcterms:W3CDTF">2016-02-26T02:45:29Z</dcterms:created>
  <dcterms:modified xsi:type="dcterms:W3CDTF">2019-02-27T08:55:15Z</dcterms:modified>
</cp:coreProperties>
</file>