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83" r:id="rId2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86235" y="1149096"/>
            <a:ext cx="5969984" cy="326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71932"/>
            <a:ext cx="8985885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6832" y="1508251"/>
            <a:ext cx="7636509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157" y="919225"/>
            <a:ext cx="549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665" dirty="0"/>
              <a:t>SQL</a:t>
            </a:r>
            <a:r>
              <a:rPr sz="4400" spc="-250" dirty="0"/>
              <a:t> </a:t>
            </a:r>
            <a:r>
              <a:rPr sz="4400" spc="-655" dirty="0"/>
              <a:t>QUERIES…EAMPLES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1150" y="5346572"/>
            <a:ext cx="1511300" cy="0"/>
          </a:xfrm>
          <a:custGeom>
            <a:avLst/>
            <a:gdLst/>
            <a:ahLst/>
            <a:cxnLst/>
            <a:rect l="l" t="t" r="r" b="b"/>
            <a:pathLst>
              <a:path w="1511300">
                <a:moveTo>
                  <a:pt x="0" y="0"/>
                </a:moveTo>
                <a:lnTo>
                  <a:pt x="1511046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1150" y="5360289"/>
            <a:ext cx="1511300" cy="0"/>
          </a:xfrm>
          <a:custGeom>
            <a:avLst/>
            <a:gdLst/>
            <a:ahLst/>
            <a:cxnLst/>
            <a:rect l="l" t="t" r="r" b="b"/>
            <a:pathLst>
              <a:path w="1511300">
                <a:moveTo>
                  <a:pt x="0" y="0"/>
                </a:moveTo>
                <a:lnTo>
                  <a:pt x="1511046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942591"/>
            <a:ext cx="7128509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university </a:t>
            </a:r>
            <a:r>
              <a:rPr sz="2400" spc="-135" dirty="0">
                <a:latin typeface="Arial"/>
                <a:cs typeface="Arial"/>
              </a:rPr>
              <a:t>database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65" dirty="0">
                <a:latin typeface="Arial"/>
                <a:cs typeface="Arial"/>
              </a:rPr>
              <a:t>defined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relational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schema,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412115">
              <a:lnSpc>
                <a:spcPct val="150000"/>
              </a:lnSpc>
            </a:pPr>
            <a:r>
              <a:rPr sz="2400" b="1" spc="-130" dirty="0">
                <a:solidFill>
                  <a:srgbClr val="C00000"/>
                </a:solidFill>
                <a:latin typeface="Trebuchet MS"/>
                <a:cs typeface="Trebuchet MS"/>
              </a:rPr>
              <a:t>Student </a:t>
            </a:r>
            <a:r>
              <a:rPr sz="2400" b="1" spc="-125" dirty="0">
                <a:latin typeface="Trebuchet MS"/>
                <a:cs typeface="Trebuchet MS"/>
              </a:rPr>
              <a:t>(</a:t>
            </a:r>
            <a:r>
              <a:rPr sz="24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StudNum</a:t>
            </a:r>
            <a:r>
              <a:rPr sz="2400" b="1" spc="-125" dirty="0">
                <a:latin typeface="Trebuchet MS"/>
                <a:cs typeface="Trebuchet MS"/>
              </a:rPr>
              <a:t>, </a:t>
            </a:r>
            <a:r>
              <a:rPr sz="2400" b="1" spc="-140" dirty="0">
                <a:latin typeface="Trebuchet MS"/>
                <a:cs typeface="Trebuchet MS"/>
              </a:rPr>
              <a:t>Name, </a:t>
            </a:r>
            <a:r>
              <a:rPr sz="2400" b="1" spc="-145" dirty="0">
                <a:latin typeface="Trebuchet MS"/>
                <a:cs typeface="Trebuchet MS"/>
              </a:rPr>
              <a:t>Department,</a:t>
            </a:r>
            <a:r>
              <a:rPr sz="2400" b="1" spc="-315" dirty="0">
                <a:latin typeface="Trebuchet MS"/>
                <a:cs typeface="Trebuchet MS"/>
              </a:rPr>
              <a:t> </a:t>
            </a:r>
            <a:r>
              <a:rPr sz="2400" b="1" spc="-140" dirty="0">
                <a:latin typeface="Trebuchet MS"/>
                <a:cs typeface="Trebuchet MS"/>
              </a:rPr>
              <a:t>CourseCode)  </a:t>
            </a:r>
            <a:r>
              <a:rPr sz="2400" b="1" spc="-50" dirty="0">
                <a:solidFill>
                  <a:srgbClr val="C00000"/>
                </a:solidFill>
                <a:latin typeface="Trebuchet MS"/>
                <a:cs typeface="Trebuchet MS"/>
              </a:rPr>
              <a:t>Module </a:t>
            </a:r>
            <a:r>
              <a:rPr sz="2400" b="1" spc="-70" dirty="0">
                <a:latin typeface="Trebuchet MS"/>
                <a:cs typeface="Trebuchet MS"/>
              </a:rPr>
              <a:t>(</a:t>
            </a: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2400" b="1" spc="-70" dirty="0">
                <a:latin typeface="Trebuchet MS"/>
                <a:cs typeface="Trebuchet MS"/>
              </a:rPr>
              <a:t>, </a:t>
            </a:r>
            <a:r>
              <a:rPr sz="2400" b="1" spc="-185" dirty="0">
                <a:latin typeface="Trebuchet MS"/>
                <a:cs typeface="Trebuchet MS"/>
              </a:rPr>
              <a:t>Title, </a:t>
            </a:r>
            <a:r>
              <a:rPr sz="2400" b="1" spc="-135" dirty="0">
                <a:latin typeface="Trebuchet MS"/>
                <a:cs typeface="Trebuchet MS"/>
              </a:rPr>
              <a:t>Syllabus, </a:t>
            </a:r>
            <a:r>
              <a:rPr sz="2400" b="1" spc="-165" dirty="0">
                <a:latin typeface="Trebuchet MS"/>
                <a:cs typeface="Trebuchet MS"/>
              </a:rPr>
              <a:t>LecturerNum)  </a:t>
            </a:r>
            <a:r>
              <a:rPr sz="2400" b="1" spc="-150" dirty="0">
                <a:solidFill>
                  <a:srgbClr val="C00000"/>
                </a:solidFill>
                <a:latin typeface="Trebuchet MS"/>
                <a:cs typeface="Trebuchet MS"/>
              </a:rPr>
              <a:t>Exams </a:t>
            </a:r>
            <a:r>
              <a:rPr sz="2400" b="1" spc="-125" dirty="0">
                <a:latin typeface="Trebuchet MS"/>
                <a:cs typeface="Trebuchet MS"/>
              </a:rPr>
              <a:t>(</a:t>
            </a:r>
            <a:r>
              <a:rPr sz="2400" b="1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StudNum</a:t>
            </a:r>
            <a:r>
              <a:rPr sz="2400" b="1" spc="-125" dirty="0">
                <a:latin typeface="Trebuchet MS"/>
                <a:cs typeface="Trebuchet MS"/>
              </a:rPr>
              <a:t>, 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2400" b="1" spc="-110" dirty="0">
                <a:latin typeface="Trebuchet MS"/>
                <a:cs typeface="Trebuchet MS"/>
              </a:rPr>
              <a:t>,Date,Result)  </a:t>
            </a:r>
            <a:r>
              <a:rPr sz="2400" b="1" spc="-140" dirty="0">
                <a:solidFill>
                  <a:srgbClr val="C00000"/>
                </a:solidFill>
                <a:latin typeface="Trebuchet MS"/>
                <a:cs typeface="Trebuchet MS"/>
              </a:rPr>
              <a:t>AcademicStaff </a:t>
            </a:r>
            <a:r>
              <a:rPr sz="2400" b="1" spc="-130" dirty="0">
                <a:latin typeface="Trebuchet MS"/>
                <a:cs typeface="Trebuchet MS"/>
              </a:rPr>
              <a:t>(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StaffNum</a:t>
            </a:r>
            <a:r>
              <a:rPr sz="2400" b="1" spc="-130" dirty="0">
                <a:latin typeface="Trebuchet MS"/>
                <a:cs typeface="Trebuchet MS"/>
              </a:rPr>
              <a:t>, </a:t>
            </a:r>
            <a:r>
              <a:rPr sz="2400" b="1" spc="-140" dirty="0">
                <a:latin typeface="Trebuchet MS"/>
                <a:cs typeface="Trebuchet MS"/>
              </a:rPr>
              <a:t>Name, </a:t>
            </a:r>
            <a:r>
              <a:rPr sz="2400" b="1" spc="-130" dirty="0">
                <a:latin typeface="Trebuchet MS"/>
                <a:cs typeface="Trebuchet MS"/>
              </a:rPr>
              <a:t>Department)  </a:t>
            </a:r>
            <a:r>
              <a:rPr sz="2400" b="1" spc="-145" dirty="0">
                <a:solidFill>
                  <a:srgbClr val="C00000"/>
                </a:solidFill>
                <a:latin typeface="Trebuchet MS"/>
                <a:cs typeface="Trebuchet MS"/>
              </a:rPr>
              <a:t>Course </a:t>
            </a:r>
            <a:r>
              <a:rPr sz="2400" b="1" spc="-150" dirty="0">
                <a:latin typeface="Trebuchet MS"/>
                <a:cs typeface="Trebuchet MS"/>
              </a:rPr>
              <a:t>(CourseCode, </a:t>
            </a:r>
            <a:r>
              <a:rPr sz="2400" b="1" spc="-185" dirty="0">
                <a:latin typeface="Trebuchet MS"/>
                <a:cs typeface="Trebuchet MS"/>
              </a:rPr>
              <a:t>Title, </a:t>
            </a:r>
            <a:r>
              <a:rPr sz="2400" b="1" spc="-130" dirty="0">
                <a:latin typeface="Trebuchet MS"/>
                <a:cs typeface="Trebuchet MS"/>
              </a:rPr>
              <a:t>Department)  </a:t>
            </a:r>
            <a:r>
              <a:rPr sz="2400" b="1" spc="-95" dirty="0">
                <a:solidFill>
                  <a:srgbClr val="C00000"/>
                </a:solidFill>
                <a:latin typeface="Trebuchet MS"/>
                <a:cs typeface="Trebuchet MS"/>
              </a:rPr>
              <a:t>CourseModules </a:t>
            </a:r>
            <a:r>
              <a:rPr sz="2400" b="1" spc="-150" dirty="0">
                <a:latin typeface="Trebuchet MS"/>
                <a:cs typeface="Trebuchet MS"/>
              </a:rPr>
              <a:t>(</a:t>
            </a:r>
            <a:r>
              <a:rPr sz="2400" b="1" u="heavy" spc="-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CourseCode</a:t>
            </a:r>
            <a:r>
              <a:rPr sz="2400" b="1" spc="-150" dirty="0">
                <a:latin typeface="Trebuchet MS"/>
                <a:cs typeface="Trebuchet MS"/>
              </a:rPr>
              <a:t>,</a:t>
            </a:r>
            <a:r>
              <a:rPr sz="2400" b="1" spc="-270" dirty="0">
                <a:latin typeface="Trebuchet MS"/>
                <a:cs typeface="Trebuchet MS"/>
              </a:rPr>
              <a:t> 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2400" b="1" spc="-40" dirty="0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400" spc="-75" dirty="0">
                <a:latin typeface="Arial"/>
                <a:cs typeface="Arial"/>
              </a:rPr>
              <a:t>where </a:t>
            </a:r>
            <a:r>
              <a:rPr sz="2400" spc="-55" dirty="0">
                <a:latin typeface="Arial"/>
                <a:cs typeface="Arial"/>
              </a:rPr>
              <a:t>primary </a:t>
            </a:r>
            <a:r>
              <a:rPr sz="2400" spc="-190" dirty="0">
                <a:latin typeface="Arial"/>
                <a:cs typeface="Arial"/>
              </a:rPr>
              <a:t>keys </a:t>
            </a:r>
            <a:r>
              <a:rPr sz="2400" spc="-110" dirty="0">
                <a:latin typeface="Arial"/>
                <a:cs typeface="Arial"/>
              </a:rPr>
              <a:t>are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underlined.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62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157" y="919225"/>
            <a:ext cx="549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665" dirty="0"/>
              <a:t>SQL</a:t>
            </a:r>
            <a:r>
              <a:rPr sz="4400" spc="-250" dirty="0"/>
              <a:t> </a:t>
            </a:r>
            <a:r>
              <a:rPr sz="4400" spc="-655" dirty="0"/>
              <a:t>QUERIES…EAMPLES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2015744"/>
            <a:ext cx="8872855" cy="429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Arial"/>
                <a:cs typeface="Arial"/>
              </a:rPr>
              <a:t>Relational </a:t>
            </a:r>
            <a:r>
              <a:rPr sz="2400" spc="-155" dirty="0">
                <a:latin typeface="Arial"/>
                <a:cs typeface="Arial"/>
              </a:rPr>
              <a:t>schema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bank </a:t>
            </a:r>
            <a:r>
              <a:rPr sz="2400" spc="-135" dirty="0">
                <a:latin typeface="Arial"/>
                <a:cs typeface="Arial"/>
              </a:rPr>
              <a:t>database </a:t>
            </a:r>
            <a:r>
              <a:rPr sz="2400" spc="-45" dirty="0">
                <a:latin typeface="Arial"/>
                <a:cs typeface="Arial"/>
              </a:rPr>
              <a:t>(the </a:t>
            </a:r>
            <a:r>
              <a:rPr sz="2400" spc="-55" dirty="0">
                <a:latin typeface="Arial"/>
                <a:cs typeface="Arial"/>
              </a:rPr>
              <a:t>primary </a:t>
            </a:r>
            <a:r>
              <a:rPr sz="2400" spc="-190" dirty="0">
                <a:latin typeface="Arial"/>
                <a:cs typeface="Arial"/>
              </a:rPr>
              <a:t>keys </a:t>
            </a:r>
            <a:r>
              <a:rPr sz="2400" spc="-110" dirty="0">
                <a:latin typeface="Arial"/>
                <a:cs typeface="Arial"/>
              </a:rPr>
              <a:t>are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underlined) 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0" dirty="0">
                <a:latin typeface="Arial"/>
                <a:cs typeface="Arial"/>
              </a:rPr>
              <a:t>given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below.</a:t>
            </a:r>
            <a:endParaRPr sz="2400">
              <a:latin typeface="Arial"/>
              <a:cs typeface="Arial"/>
            </a:endParaRPr>
          </a:p>
          <a:p>
            <a:pPr marL="12700" marR="1063625">
              <a:lnSpc>
                <a:spcPct val="150000"/>
              </a:lnSpc>
              <a:spcBef>
                <a:spcPts val="1955"/>
              </a:spcBef>
            </a:pPr>
            <a:r>
              <a:rPr sz="2400" b="1" spc="-140" dirty="0">
                <a:solidFill>
                  <a:srgbClr val="C00000"/>
                </a:solidFill>
                <a:latin typeface="Trebuchet MS"/>
                <a:cs typeface="Trebuchet MS"/>
              </a:rPr>
              <a:t>Person </a:t>
            </a:r>
            <a:r>
              <a:rPr sz="2400" b="1" spc="-140" dirty="0">
                <a:latin typeface="Trebuchet MS"/>
                <a:cs typeface="Trebuchet MS"/>
              </a:rPr>
              <a:t>(</a:t>
            </a:r>
            <a:r>
              <a:rPr sz="2400" b="1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</a:t>
            </a:r>
            <a:r>
              <a:rPr sz="2400" b="1" spc="-140" dirty="0">
                <a:latin typeface="Trebuchet MS"/>
                <a:cs typeface="Trebuchet MS"/>
              </a:rPr>
              <a:t>, Name, </a:t>
            </a:r>
            <a:r>
              <a:rPr sz="2400" b="1" spc="-170" dirty="0">
                <a:latin typeface="Trebuchet MS"/>
                <a:cs typeface="Trebuchet MS"/>
              </a:rPr>
              <a:t>Street, </a:t>
            </a:r>
            <a:r>
              <a:rPr sz="2400" b="1" spc="-204" dirty="0">
                <a:latin typeface="Trebuchet MS"/>
                <a:cs typeface="Trebuchet MS"/>
              </a:rPr>
              <a:t>City, </a:t>
            </a:r>
            <a:r>
              <a:rPr sz="2400" b="1" spc="-155" dirty="0">
                <a:latin typeface="Trebuchet MS"/>
                <a:cs typeface="Trebuchet MS"/>
              </a:rPr>
              <a:t>Postcode, </a:t>
            </a:r>
            <a:r>
              <a:rPr sz="2400" b="1" spc="-175" dirty="0">
                <a:latin typeface="Trebuchet MS"/>
                <a:cs typeface="Trebuchet MS"/>
              </a:rPr>
              <a:t>Telephone)  </a:t>
            </a:r>
            <a:r>
              <a:rPr sz="2400" b="1" spc="-155" dirty="0">
                <a:solidFill>
                  <a:srgbClr val="C00000"/>
                </a:solidFill>
                <a:latin typeface="Trebuchet MS"/>
                <a:cs typeface="Trebuchet MS"/>
              </a:rPr>
              <a:t>Branch </a:t>
            </a:r>
            <a:r>
              <a:rPr sz="2400" b="1" spc="-145" dirty="0">
                <a:latin typeface="Trebuchet MS"/>
                <a:cs typeface="Trebuchet MS"/>
              </a:rPr>
              <a:t>(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BranchNum</a:t>
            </a:r>
            <a:r>
              <a:rPr sz="2400" b="1" spc="-145" dirty="0">
                <a:latin typeface="Trebuchet MS"/>
                <a:cs typeface="Trebuchet MS"/>
              </a:rPr>
              <a:t>, BranchName, </a:t>
            </a:r>
            <a:r>
              <a:rPr sz="2400" b="1" spc="-170" dirty="0">
                <a:latin typeface="Trebuchet MS"/>
                <a:cs typeface="Trebuchet MS"/>
              </a:rPr>
              <a:t>Street, </a:t>
            </a:r>
            <a:r>
              <a:rPr sz="2400" b="1" spc="-204" dirty="0">
                <a:latin typeface="Trebuchet MS"/>
                <a:cs typeface="Trebuchet MS"/>
              </a:rPr>
              <a:t>City, </a:t>
            </a:r>
            <a:r>
              <a:rPr sz="2400" b="1" spc="-140" dirty="0">
                <a:latin typeface="Trebuchet MS"/>
                <a:cs typeface="Trebuchet MS"/>
              </a:rPr>
              <a:t>Postcode)  </a:t>
            </a:r>
            <a:r>
              <a:rPr sz="2400" b="1" spc="-145" dirty="0">
                <a:solidFill>
                  <a:srgbClr val="C00000"/>
                </a:solidFill>
                <a:latin typeface="Trebuchet MS"/>
                <a:cs typeface="Trebuchet MS"/>
              </a:rPr>
              <a:t>Account </a:t>
            </a:r>
            <a:r>
              <a:rPr sz="2400" b="1" spc="-145" dirty="0">
                <a:latin typeface="Trebuchet MS"/>
                <a:cs typeface="Trebuchet MS"/>
              </a:rPr>
              <a:t>(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2400" b="1" spc="-145" dirty="0">
                <a:latin typeface="Trebuchet MS"/>
                <a:cs typeface="Trebuchet MS"/>
              </a:rPr>
              <a:t>, </a:t>
            </a:r>
            <a:r>
              <a:rPr sz="2400" b="1" spc="-150" dirty="0">
                <a:latin typeface="Trebuchet MS"/>
                <a:cs typeface="Trebuchet MS"/>
              </a:rPr>
              <a:t>BranchNum,</a:t>
            </a:r>
            <a:r>
              <a:rPr sz="2400" b="1" spc="-290" dirty="0">
                <a:latin typeface="Trebuchet MS"/>
                <a:cs typeface="Trebuchet MS"/>
              </a:rPr>
              <a:t> </a:t>
            </a:r>
            <a:r>
              <a:rPr sz="2400" b="1" spc="-140" dirty="0">
                <a:latin typeface="Trebuchet MS"/>
                <a:cs typeface="Trebuchet MS"/>
              </a:rPr>
              <a:t>Balance)</a:t>
            </a:r>
            <a:endParaRPr sz="2400">
              <a:latin typeface="Trebuchet MS"/>
              <a:cs typeface="Trebuchet MS"/>
            </a:endParaRPr>
          </a:p>
          <a:p>
            <a:pPr marL="12700" marR="4106545">
              <a:lnSpc>
                <a:spcPct val="150000"/>
              </a:lnSpc>
            </a:pPr>
            <a:r>
              <a:rPr sz="2400" b="1" spc="-140" dirty="0">
                <a:solidFill>
                  <a:srgbClr val="C00000"/>
                </a:solidFill>
                <a:latin typeface="Trebuchet MS"/>
                <a:cs typeface="Trebuchet MS"/>
              </a:rPr>
              <a:t>Customer </a:t>
            </a:r>
            <a:r>
              <a:rPr sz="2400" b="1" spc="-135" dirty="0">
                <a:latin typeface="Trebuchet MS"/>
                <a:cs typeface="Trebuchet MS"/>
              </a:rPr>
              <a:t>(</a:t>
            </a:r>
            <a:r>
              <a:rPr sz="2400" b="1" u="heavy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2400" b="1" spc="-310" dirty="0">
                <a:latin typeface="Trebuchet MS"/>
                <a:cs typeface="Trebuchet MS"/>
              </a:rPr>
              <a:t> 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2400" b="1" spc="-130" dirty="0">
                <a:latin typeface="Trebuchet MS"/>
                <a:cs typeface="Trebuchet MS"/>
              </a:rPr>
              <a:t>)  </a:t>
            </a:r>
            <a:r>
              <a:rPr sz="2400" b="1" spc="-155" dirty="0">
                <a:solidFill>
                  <a:srgbClr val="C00000"/>
                </a:solidFill>
                <a:latin typeface="Trebuchet MS"/>
                <a:cs typeface="Trebuchet MS"/>
              </a:rPr>
              <a:t>Loan </a:t>
            </a:r>
            <a:r>
              <a:rPr sz="2400" b="1" spc="-145" dirty="0">
                <a:latin typeface="Trebuchet MS"/>
                <a:cs typeface="Trebuchet MS"/>
              </a:rPr>
              <a:t>(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2400" b="1" spc="-145" dirty="0">
                <a:latin typeface="Trebuchet MS"/>
                <a:cs typeface="Trebuchet MS"/>
              </a:rPr>
              <a:t>, </a:t>
            </a:r>
            <a:r>
              <a:rPr sz="2400" b="1" spc="-150" dirty="0">
                <a:latin typeface="Trebuchet MS"/>
                <a:cs typeface="Trebuchet MS"/>
              </a:rPr>
              <a:t>BranchNum, </a:t>
            </a:r>
            <a:r>
              <a:rPr sz="2400" b="1" spc="-145" dirty="0">
                <a:latin typeface="Trebuchet MS"/>
                <a:cs typeface="Trebuchet MS"/>
              </a:rPr>
              <a:t>Value)  </a:t>
            </a:r>
            <a:r>
              <a:rPr sz="2400" b="1" spc="-135" dirty="0">
                <a:solidFill>
                  <a:srgbClr val="C00000"/>
                </a:solidFill>
                <a:latin typeface="Trebuchet MS"/>
                <a:cs typeface="Trebuchet MS"/>
              </a:rPr>
              <a:t>Borrower </a:t>
            </a:r>
            <a:r>
              <a:rPr sz="2400" b="1" spc="-135" dirty="0">
                <a:latin typeface="Trebuchet MS"/>
                <a:cs typeface="Trebuchet MS"/>
              </a:rPr>
              <a:t>(</a:t>
            </a:r>
            <a:r>
              <a:rPr sz="2400" b="1" u="heavy" spc="-1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2400" b="1" spc="-275" dirty="0">
                <a:latin typeface="Trebuchet MS"/>
                <a:cs typeface="Trebuchet MS"/>
              </a:rPr>
              <a:t> 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2400" b="1" spc="-130" dirty="0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598"/>
            <a:ext cx="8985250" cy="18586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84200" marR="5080" indent="-571500" algn="just">
              <a:lnSpc>
                <a:spcPct val="100299"/>
              </a:lnSpc>
              <a:spcBef>
                <a:spcPts val="85"/>
              </a:spcBef>
            </a:pPr>
            <a:r>
              <a:rPr sz="4000" spc="-75" dirty="0"/>
              <a:t>(i) </a:t>
            </a:r>
            <a:r>
              <a:rPr sz="4000" spc="-225" dirty="0"/>
              <a:t>Specify </a:t>
            </a:r>
            <a:r>
              <a:rPr sz="4000" spc="-310" dirty="0"/>
              <a:t>a </a:t>
            </a:r>
            <a:r>
              <a:rPr sz="4000" spc="-125" dirty="0"/>
              <a:t>query </a:t>
            </a:r>
            <a:r>
              <a:rPr sz="4000" spc="-50" dirty="0"/>
              <a:t>in </a:t>
            </a:r>
            <a:r>
              <a:rPr sz="4000" spc="-600" dirty="0"/>
              <a:t>SQL </a:t>
            </a:r>
            <a:r>
              <a:rPr sz="4000" spc="-114" dirty="0"/>
              <a:t>which </a:t>
            </a:r>
            <a:r>
              <a:rPr sz="4000" spc="-125" dirty="0"/>
              <a:t>retrieves  </a:t>
            </a:r>
            <a:r>
              <a:rPr sz="4000" spc="-50" dirty="0"/>
              <a:t>the </a:t>
            </a:r>
            <a:r>
              <a:rPr sz="4000" spc="-175" dirty="0"/>
              <a:t>numbers </a:t>
            </a:r>
            <a:r>
              <a:rPr sz="4000" spc="-5" dirty="0"/>
              <a:t>of </a:t>
            </a:r>
            <a:r>
              <a:rPr sz="4000" spc="-50" dirty="0"/>
              <a:t>the </a:t>
            </a:r>
            <a:r>
              <a:rPr sz="4000" spc="-200" dirty="0"/>
              <a:t>accounts </a:t>
            </a:r>
            <a:r>
              <a:rPr sz="4000" spc="-195" dirty="0"/>
              <a:t>whose  </a:t>
            </a:r>
            <a:r>
              <a:rPr sz="4000" spc="-204" dirty="0"/>
              <a:t>balance is </a:t>
            </a:r>
            <a:r>
              <a:rPr sz="4000" spc="-130" dirty="0"/>
              <a:t>greater </a:t>
            </a:r>
            <a:r>
              <a:rPr sz="4000" spc="-85" dirty="0"/>
              <a:t>than</a:t>
            </a:r>
            <a:r>
              <a:rPr sz="4000" spc="-375" dirty="0"/>
              <a:t> </a:t>
            </a:r>
            <a:r>
              <a:rPr sz="4000" spc="-254" dirty="0"/>
              <a:t>Rs.1,000.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821939" y="3257804"/>
            <a:ext cx="585343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Person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</a:t>
            </a:r>
            <a:r>
              <a:rPr sz="1800" b="1" spc="-105" dirty="0">
                <a:latin typeface="Trebuchet MS"/>
                <a:cs typeface="Trebuchet MS"/>
              </a:rPr>
              <a:t>, </a:t>
            </a:r>
            <a:r>
              <a:rPr sz="1800" b="1" spc="-100" dirty="0">
                <a:latin typeface="Trebuchet MS"/>
                <a:cs typeface="Trebuchet MS"/>
              </a:rPr>
              <a:t>Name, </a:t>
            </a:r>
            <a:r>
              <a:rPr sz="1800" b="1" spc="-125" dirty="0">
                <a:latin typeface="Trebuchet MS"/>
                <a:cs typeface="Trebuchet MS"/>
              </a:rPr>
              <a:t>Street, </a:t>
            </a:r>
            <a:r>
              <a:rPr sz="1800" b="1" spc="-150" dirty="0">
                <a:latin typeface="Trebuchet MS"/>
                <a:cs typeface="Trebuchet MS"/>
              </a:rPr>
              <a:t>City, </a:t>
            </a:r>
            <a:r>
              <a:rPr sz="1800" b="1" spc="-114" dirty="0">
                <a:latin typeface="Trebuchet MS"/>
                <a:cs typeface="Trebuchet MS"/>
              </a:rPr>
              <a:t>Postcode,</a:t>
            </a:r>
            <a:r>
              <a:rPr sz="1800" b="1" spc="-305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Telephone)  </a:t>
            </a:r>
            <a:r>
              <a:rPr sz="1800" b="1" spc="-114" dirty="0">
                <a:solidFill>
                  <a:srgbClr val="C00000"/>
                </a:solidFill>
                <a:latin typeface="Trebuchet MS"/>
                <a:cs typeface="Trebuchet MS"/>
              </a:rPr>
              <a:t>Branch </a:t>
            </a:r>
            <a:r>
              <a:rPr sz="1800" b="1" spc="-110" dirty="0">
                <a:latin typeface="Trebuchet MS"/>
                <a:cs typeface="Trebuchet MS"/>
              </a:rPr>
              <a:t>(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BranchNum</a:t>
            </a:r>
            <a:r>
              <a:rPr sz="1800" b="1" spc="-110" dirty="0">
                <a:latin typeface="Trebuchet MS"/>
                <a:cs typeface="Trebuchet MS"/>
              </a:rPr>
              <a:t>, BranchName, </a:t>
            </a:r>
            <a:r>
              <a:rPr sz="1800" b="1" spc="-125" dirty="0">
                <a:latin typeface="Trebuchet MS"/>
                <a:cs typeface="Trebuchet MS"/>
              </a:rPr>
              <a:t>Street, </a:t>
            </a:r>
            <a:r>
              <a:rPr sz="1800" b="1" spc="-150" dirty="0">
                <a:latin typeface="Trebuchet MS"/>
                <a:cs typeface="Trebuchet MS"/>
              </a:rPr>
              <a:t>City, </a:t>
            </a:r>
            <a:r>
              <a:rPr sz="1800" b="1" spc="-105" dirty="0">
                <a:latin typeface="Trebuchet MS"/>
                <a:cs typeface="Trebuchet MS"/>
              </a:rPr>
              <a:t>Postcode) 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Account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1800" b="1" spc="-105" dirty="0">
                <a:latin typeface="Trebuchet MS"/>
                <a:cs typeface="Trebuchet MS"/>
              </a:rPr>
              <a:t>, </a:t>
            </a:r>
            <a:r>
              <a:rPr sz="1800" b="1" spc="-110" dirty="0">
                <a:latin typeface="Trebuchet MS"/>
                <a:cs typeface="Trebuchet MS"/>
              </a:rPr>
              <a:t>BranchNum,</a:t>
            </a:r>
            <a:r>
              <a:rPr sz="1800" b="1" spc="-25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Balance)</a:t>
            </a:r>
            <a:endParaRPr sz="1800">
              <a:latin typeface="Trebuchet MS"/>
              <a:cs typeface="Trebuchet MS"/>
            </a:endParaRPr>
          </a:p>
          <a:p>
            <a:pPr marL="12700" marR="2277110">
              <a:lnSpc>
                <a:spcPct val="150000"/>
              </a:lnSpc>
            </a:pP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Customer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1800" b="1" u="heavy" spc="-2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1800" b="1" spc="-100" dirty="0">
                <a:latin typeface="Trebuchet MS"/>
                <a:cs typeface="Trebuchet MS"/>
              </a:rPr>
              <a:t>)  </a:t>
            </a:r>
            <a:r>
              <a:rPr sz="1800" b="1" spc="-120" dirty="0">
                <a:solidFill>
                  <a:srgbClr val="C00000"/>
                </a:solidFill>
                <a:latin typeface="Trebuchet MS"/>
                <a:cs typeface="Trebuchet MS"/>
              </a:rPr>
              <a:t>Loan </a:t>
            </a:r>
            <a:r>
              <a:rPr sz="1800" b="1" spc="-110" dirty="0">
                <a:latin typeface="Trebuchet MS"/>
                <a:cs typeface="Trebuchet MS"/>
              </a:rPr>
              <a:t>(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1800" b="1" spc="-110" dirty="0">
                <a:latin typeface="Trebuchet MS"/>
                <a:cs typeface="Trebuchet MS"/>
              </a:rPr>
              <a:t>, BranchNum, Value)  </a:t>
            </a: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Borrower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1800" b="1" u="heavy" spc="-2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1800" b="1" spc="-9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3565" marR="5080" indent="-571500">
              <a:lnSpc>
                <a:spcPct val="100000"/>
              </a:lnSpc>
              <a:spcBef>
                <a:spcPts val="95"/>
              </a:spcBef>
              <a:tabLst>
                <a:tab pos="582930" algn="l"/>
                <a:tab pos="2066289" algn="l"/>
                <a:tab pos="2566035" algn="l"/>
                <a:tab pos="3829685" algn="l"/>
                <a:tab pos="4441190" algn="l"/>
                <a:tab pos="5376545" algn="l"/>
                <a:tab pos="6664325" algn="l"/>
                <a:tab pos="8418195" algn="l"/>
              </a:tabLst>
            </a:pPr>
            <a:r>
              <a:rPr spc="-60" dirty="0"/>
              <a:t>(i)	</a:t>
            </a:r>
            <a:r>
              <a:rPr spc="-660" dirty="0"/>
              <a:t>S</a:t>
            </a:r>
            <a:r>
              <a:rPr spc="-100" dirty="0"/>
              <a:t>peci</a:t>
            </a:r>
            <a:r>
              <a:rPr spc="-45" dirty="0"/>
              <a:t>f</a:t>
            </a:r>
            <a:r>
              <a:rPr spc="-155" dirty="0"/>
              <a:t>y</a:t>
            </a:r>
            <a:r>
              <a:rPr dirty="0"/>
              <a:t>	</a:t>
            </a:r>
            <a:r>
              <a:rPr spc="-250" dirty="0"/>
              <a:t>a</a:t>
            </a:r>
            <a:r>
              <a:rPr dirty="0"/>
              <a:t>	</a:t>
            </a:r>
            <a:r>
              <a:rPr spc="-90" dirty="0"/>
              <a:t>q</a:t>
            </a:r>
            <a:r>
              <a:rPr spc="-100" dirty="0"/>
              <a:t>ue</a:t>
            </a:r>
            <a:r>
              <a:rPr spc="-40" dirty="0"/>
              <a:t>r</a:t>
            </a:r>
            <a:r>
              <a:rPr spc="-155" dirty="0"/>
              <a:t>y</a:t>
            </a:r>
            <a:r>
              <a:rPr dirty="0"/>
              <a:t>	</a:t>
            </a:r>
            <a:r>
              <a:rPr spc="-30" dirty="0"/>
              <a:t>i</a:t>
            </a:r>
            <a:r>
              <a:rPr spc="-55" dirty="0"/>
              <a:t>n</a:t>
            </a:r>
            <a:r>
              <a:rPr dirty="0"/>
              <a:t>	</a:t>
            </a:r>
            <a:r>
              <a:rPr spc="-525" dirty="0"/>
              <a:t>SQ</a:t>
            </a:r>
            <a:r>
              <a:rPr spc="-400" dirty="0"/>
              <a:t>L</a:t>
            </a:r>
            <a:r>
              <a:rPr dirty="0"/>
              <a:t>	</a:t>
            </a:r>
            <a:r>
              <a:rPr spc="-20" dirty="0"/>
              <a:t>w</a:t>
            </a:r>
            <a:r>
              <a:rPr spc="-105" dirty="0"/>
              <a:t>hic</a:t>
            </a:r>
            <a:r>
              <a:rPr spc="-130" dirty="0"/>
              <a:t>h</a:t>
            </a:r>
            <a:r>
              <a:rPr dirty="0"/>
              <a:t>	</a:t>
            </a:r>
            <a:r>
              <a:rPr spc="5" dirty="0"/>
              <a:t>r</a:t>
            </a:r>
            <a:r>
              <a:rPr spc="-210" dirty="0"/>
              <a:t>e</a:t>
            </a:r>
            <a:r>
              <a:rPr spc="10" dirty="0"/>
              <a:t>tri</a:t>
            </a:r>
            <a:r>
              <a:rPr spc="5" dirty="0"/>
              <a:t>e</a:t>
            </a:r>
            <a:r>
              <a:rPr spc="-185" dirty="0"/>
              <a:t>v</a:t>
            </a:r>
            <a:r>
              <a:rPr spc="-190" dirty="0"/>
              <a:t>e</a:t>
            </a:r>
            <a:r>
              <a:rPr spc="-350" dirty="0"/>
              <a:t>s</a:t>
            </a:r>
            <a:r>
              <a:rPr dirty="0"/>
              <a:t>	</a:t>
            </a:r>
            <a:r>
              <a:rPr spc="180" dirty="0"/>
              <a:t>t</a:t>
            </a:r>
            <a:r>
              <a:rPr spc="-114" dirty="0"/>
              <a:t>he  </a:t>
            </a:r>
            <a:r>
              <a:rPr spc="-140" dirty="0"/>
              <a:t>numbers </a:t>
            </a:r>
            <a:r>
              <a:rPr spc="-5" dirty="0"/>
              <a:t>of </a:t>
            </a:r>
            <a:r>
              <a:rPr spc="-40" dirty="0"/>
              <a:t>the </a:t>
            </a:r>
            <a:r>
              <a:rPr spc="-160" dirty="0"/>
              <a:t>accounts </a:t>
            </a:r>
            <a:r>
              <a:rPr spc="-155" dirty="0"/>
              <a:t>whose </a:t>
            </a:r>
            <a:r>
              <a:rPr spc="-160" dirty="0"/>
              <a:t>balance </a:t>
            </a:r>
            <a:r>
              <a:rPr spc="-170" dirty="0"/>
              <a:t>is</a:t>
            </a:r>
            <a:r>
              <a:rPr spc="400" dirty="0"/>
              <a:t> </a:t>
            </a:r>
            <a:r>
              <a:rPr spc="-110" dirty="0"/>
              <a:t>greater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54150"/>
            <a:ext cx="8985250" cy="1991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95"/>
              </a:spcBef>
            </a:pPr>
            <a:r>
              <a:rPr sz="3200" spc="-70" dirty="0">
                <a:latin typeface="Arial"/>
                <a:cs typeface="Arial"/>
              </a:rPr>
              <a:t>than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210" dirty="0">
                <a:latin typeface="Arial"/>
                <a:cs typeface="Arial"/>
              </a:rPr>
              <a:t>Rs.1,000.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SELECT AccountNum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FROM Account WHERE 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Balance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&gt;</a:t>
            </a:r>
            <a:r>
              <a:rPr sz="32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1000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5340" y="4471669"/>
            <a:ext cx="585343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Person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</a:t>
            </a:r>
            <a:r>
              <a:rPr sz="1800" b="1" spc="-105" dirty="0">
                <a:latin typeface="Trebuchet MS"/>
                <a:cs typeface="Trebuchet MS"/>
              </a:rPr>
              <a:t>, </a:t>
            </a:r>
            <a:r>
              <a:rPr sz="1800" b="1" spc="-100" dirty="0">
                <a:latin typeface="Trebuchet MS"/>
                <a:cs typeface="Trebuchet MS"/>
              </a:rPr>
              <a:t>Name, </a:t>
            </a:r>
            <a:r>
              <a:rPr sz="1800" b="1" spc="-125" dirty="0">
                <a:latin typeface="Trebuchet MS"/>
                <a:cs typeface="Trebuchet MS"/>
              </a:rPr>
              <a:t>Street, </a:t>
            </a:r>
            <a:r>
              <a:rPr sz="1800" b="1" spc="-150" dirty="0">
                <a:latin typeface="Trebuchet MS"/>
                <a:cs typeface="Trebuchet MS"/>
              </a:rPr>
              <a:t>City, </a:t>
            </a:r>
            <a:r>
              <a:rPr sz="1800" b="1" spc="-114" dirty="0">
                <a:latin typeface="Trebuchet MS"/>
                <a:cs typeface="Trebuchet MS"/>
              </a:rPr>
              <a:t>Postcode,</a:t>
            </a:r>
            <a:r>
              <a:rPr sz="1800" b="1" spc="-305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Telephone)  </a:t>
            </a:r>
            <a:r>
              <a:rPr sz="1800" b="1" spc="-114" dirty="0">
                <a:solidFill>
                  <a:srgbClr val="C00000"/>
                </a:solidFill>
                <a:latin typeface="Trebuchet MS"/>
                <a:cs typeface="Trebuchet MS"/>
              </a:rPr>
              <a:t>Branch </a:t>
            </a:r>
            <a:r>
              <a:rPr sz="1800" b="1" spc="-110" dirty="0">
                <a:latin typeface="Trebuchet MS"/>
                <a:cs typeface="Trebuchet MS"/>
              </a:rPr>
              <a:t>(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BranchNum</a:t>
            </a:r>
            <a:r>
              <a:rPr sz="1800" b="1" spc="-110" dirty="0">
                <a:latin typeface="Trebuchet MS"/>
                <a:cs typeface="Trebuchet MS"/>
              </a:rPr>
              <a:t>, BranchName, </a:t>
            </a:r>
            <a:r>
              <a:rPr sz="1800" b="1" spc="-125" dirty="0">
                <a:latin typeface="Trebuchet MS"/>
                <a:cs typeface="Trebuchet MS"/>
              </a:rPr>
              <a:t>Street, </a:t>
            </a:r>
            <a:r>
              <a:rPr sz="1800" b="1" spc="-150" dirty="0">
                <a:latin typeface="Trebuchet MS"/>
                <a:cs typeface="Trebuchet MS"/>
              </a:rPr>
              <a:t>City, </a:t>
            </a:r>
            <a:r>
              <a:rPr sz="1800" b="1" spc="-105" dirty="0">
                <a:latin typeface="Trebuchet MS"/>
                <a:cs typeface="Trebuchet MS"/>
              </a:rPr>
              <a:t>Postcode) 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Account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1800" b="1" spc="-105" dirty="0">
                <a:latin typeface="Trebuchet MS"/>
                <a:cs typeface="Trebuchet MS"/>
              </a:rPr>
              <a:t>, </a:t>
            </a:r>
            <a:r>
              <a:rPr sz="1800" b="1" spc="-110" dirty="0">
                <a:latin typeface="Trebuchet MS"/>
                <a:cs typeface="Trebuchet MS"/>
              </a:rPr>
              <a:t>BranchNum,</a:t>
            </a:r>
            <a:r>
              <a:rPr sz="1800" b="1" spc="-254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Balance)</a:t>
            </a:r>
            <a:endParaRPr sz="1800">
              <a:latin typeface="Trebuchet MS"/>
              <a:cs typeface="Trebuchet MS"/>
            </a:endParaRPr>
          </a:p>
          <a:p>
            <a:pPr marL="12700" marR="2277110">
              <a:lnSpc>
                <a:spcPct val="150000"/>
              </a:lnSpc>
            </a:pP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Customer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1800" b="1" u="heavy" spc="-2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1800" b="1" spc="-100" dirty="0">
                <a:latin typeface="Trebuchet MS"/>
                <a:cs typeface="Trebuchet MS"/>
              </a:rPr>
              <a:t>)  </a:t>
            </a:r>
            <a:r>
              <a:rPr sz="1800" b="1" spc="-120" dirty="0">
                <a:solidFill>
                  <a:srgbClr val="C00000"/>
                </a:solidFill>
                <a:latin typeface="Trebuchet MS"/>
                <a:cs typeface="Trebuchet MS"/>
              </a:rPr>
              <a:t>Loan </a:t>
            </a:r>
            <a:r>
              <a:rPr sz="1800" b="1" spc="-110" dirty="0">
                <a:latin typeface="Trebuchet MS"/>
                <a:cs typeface="Trebuchet MS"/>
              </a:rPr>
              <a:t>(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1800" b="1" spc="-110" dirty="0">
                <a:latin typeface="Trebuchet MS"/>
                <a:cs typeface="Trebuchet MS"/>
              </a:rPr>
              <a:t>, BranchNum, Value)  </a:t>
            </a: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Borrower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1800" b="1" u="heavy" spc="-2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1800" b="1" spc="-9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(ii) </a:t>
            </a:r>
            <a:r>
              <a:rPr spc="-180" dirty="0"/>
              <a:t>Specify </a:t>
            </a:r>
            <a:r>
              <a:rPr spc="-250" dirty="0"/>
              <a:t>a </a:t>
            </a:r>
            <a:r>
              <a:rPr spc="-100" dirty="0"/>
              <a:t>query </a:t>
            </a:r>
            <a:r>
              <a:rPr spc="-40" dirty="0"/>
              <a:t>in </a:t>
            </a:r>
            <a:r>
              <a:rPr spc="-480" dirty="0"/>
              <a:t>SQL </a:t>
            </a:r>
            <a:r>
              <a:rPr spc="-90" dirty="0"/>
              <a:t>which </a:t>
            </a:r>
            <a:r>
              <a:rPr spc="-105" dirty="0"/>
              <a:t>lists </a:t>
            </a:r>
            <a:r>
              <a:rPr spc="-40" dirty="0"/>
              <a:t>the </a:t>
            </a:r>
            <a:r>
              <a:rPr spc="-95" dirty="0"/>
              <a:t>number </a:t>
            </a:r>
            <a:r>
              <a:rPr spc="-10" dirty="0"/>
              <a:t>of  </a:t>
            </a:r>
            <a:r>
              <a:rPr spc="-200" dirty="0"/>
              <a:t>each </a:t>
            </a:r>
            <a:r>
              <a:rPr spc="-10" dirty="0"/>
              <a:t>of </a:t>
            </a:r>
            <a:r>
              <a:rPr spc="-40" dirty="0"/>
              <a:t>the </a:t>
            </a:r>
            <a:r>
              <a:rPr spc="-175" dirty="0"/>
              <a:t>branches </a:t>
            </a:r>
            <a:r>
              <a:rPr spc="-65" dirty="0"/>
              <a:t>followed </a:t>
            </a:r>
            <a:r>
              <a:rPr spc="-130" dirty="0"/>
              <a:t>by </a:t>
            </a:r>
            <a:r>
              <a:rPr spc="-40" dirty="0"/>
              <a:t>the </a:t>
            </a:r>
            <a:r>
              <a:rPr spc="-204" dirty="0"/>
              <a:t>average</a:t>
            </a:r>
            <a:r>
              <a:rPr spc="110" dirty="0"/>
              <a:t> </a:t>
            </a:r>
            <a:r>
              <a:rPr spc="-160" dirty="0"/>
              <a:t>balance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49577"/>
            <a:ext cx="58331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65" dirty="0">
                <a:latin typeface="Arial"/>
                <a:cs typeface="Arial"/>
              </a:rPr>
              <a:t>accounts </a:t>
            </a:r>
            <a:r>
              <a:rPr sz="3200" spc="-95" dirty="0">
                <a:latin typeface="Arial"/>
                <a:cs typeface="Arial"/>
              </a:rPr>
              <a:t>held </a:t>
            </a:r>
            <a:r>
              <a:rPr sz="3200" spc="-55" dirty="0">
                <a:latin typeface="Arial"/>
                <a:cs typeface="Arial"/>
              </a:rPr>
              <a:t>at </a:t>
            </a:r>
            <a:r>
              <a:rPr sz="3200" spc="-65" dirty="0">
                <a:latin typeface="Arial"/>
                <a:cs typeface="Arial"/>
              </a:rPr>
              <a:t>this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branch.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5340" y="4471669"/>
            <a:ext cx="585343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Person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</a:t>
            </a:r>
            <a:r>
              <a:rPr sz="1800" b="1" spc="-105" dirty="0">
                <a:latin typeface="Trebuchet MS"/>
                <a:cs typeface="Trebuchet MS"/>
              </a:rPr>
              <a:t>, </a:t>
            </a:r>
            <a:r>
              <a:rPr sz="1800" b="1" spc="-100" dirty="0">
                <a:latin typeface="Trebuchet MS"/>
                <a:cs typeface="Trebuchet MS"/>
              </a:rPr>
              <a:t>Name, </a:t>
            </a:r>
            <a:r>
              <a:rPr sz="1800" b="1" spc="-125" dirty="0">
                <a:latin typeface="Trebuchet MS"/>
                <a:cs typeface="Trebuchet MS"/>
              </a:rPr>
              <a:t>Street, </a:t>
            </a:r>
            <a:r>
              <a:rPr sz="1800" b="1" spc="-150" dirty="0">
                <a:latin typeface="Trebuchet MS"/>
                <a:cs typeface="Trebuchet MS"/>
              </a:rPr>
              <a:t>City, </a:t>
            </a:r>
            <a:r>
              <a:rPr sz="1800" b="1" spc="-114" dirty="0">
                <a:latin typeface="Trebuchet MS"/>
                <a:cs typeface="Trebuchet MS"/>
              </a:rPr>
              <a:t>Postcode,</a:t>
            </a:r>
            <a:r>
              <a:rPr sz="1800" b="1" spc="-305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Telephone)  </a:t>
            </a:r>
            <a:r>
              <a:rPr sz="1800" b="1" spc="-114" dirty="0">
                <a:solidFill>
                  <a:srgbClr val="C00000"/>
                </a:solidFill>
                <a:latin typeface="Trebuchet MS"/>
                <a:cs typeface="Trebuchet MS"/>
              </a:rPr>
              <a:t>Branch </a:t>
            </a:r>
            <a:r>
              <a:rPr sz="1800" b="1" spc="-110" dirty="0">
                <a:latin typeface="Trebuchet MS"/>
                <a:cs typeface="Trebuchet MS"/>
              </a:rPr>
              <a:t>(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BranchNum</a:t>
            </a:r>
            <a:r>
              <a:rPr sz="1800" b="1" spc="-110" dirty="0">
                <a:latin typeface="Trebuchet MS"/>
                <a:cs typeface="Trebuchet MS"/>
              </a:rPr>
              <a:t>, BranchName, </a:t>
            </a:r>
            <a:r>
              <a:rPr sz="1800" b="1" spc="-125" dirty="0">
                <a:latin typeface="Trebuchet MS"/>
                <a:cs typeface="Trebuchet MS"/>
              </a:rPr>
              <a:t>Street, </a:t>
            </a:r>
            <a:r>
              <a:rPr sz="1800" b="1" spc="-150" dirty="0">
                <a:latin typeface="Trebuchet MS"/>
                <a:cs typeface="Trebuchet MS"/>
              </a:rPr>
              <a:t>City, </a:t>
            </a:r>
            <a:r>
              <a:rPr sz="1800" b="1" spc="-105" dirty="0">
                <a:latin typeface="Trebuchet MS"/>
                <a:cs typeface="Trebuchet MS"/>
              </a:rPr>
              <a:t>Postcode) 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Account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1800" b="1" spc="-105" dirty="0">
                <a:latin typeface="Trebuchet MS"/>
                <a:cs typeface="Trebuchet MS"/>
              </a:rPr>
              <a:t>, </a:t>
            </a:r>
            <a:r>
              <a:rPr sz="1800" b="1" spc="-110" dirty="0">
                <a:latin typeface="Trebuchet MS"/>
                <a:cs typeface="Trebuchet MS"/>
              </a:rPr>
              <a:t>BranchNum,</a:t>
            </a:r>
            <a:r>
              <a:rPr sz="1800" b="1" spc="-254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Balance)</a:t>
            </a:r>
            <a:endParaRPr sz="1800">
              <a:latin typeface="Trebuchet MS"/>
              <a:cs typeface="Trebuchet MS"/>
            </a:endParaRPr>
          </a:p>
          <a:p>
            <a:pPr marL="12700" marR="2277110">
              <a:lnSpc>
                <a:spcPct val="150000"/>
              </a:lnSpc>
            </a:pP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Customer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1800" b="1" u="heavy" spc="-2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1800" b="1" spc="-100" dirty="0">
                <a:latin typeface="Trebuchet MS"/>
                <a:cs typeface="Trebuchet MS"/>
              </a:rPr>
              <a:t>)  </a:t>
            </a:r>
            <a:r>
              <a:rPr sz="1800" b="1" spc="-120" dirty="0">
                <a:solidFill>
                  <a:srgbClr val="C00000"/>
                </a:solidFill>
                <a:latin typeface="Trebuchet MS"/>
                <a:cs typeface="Trebuchet MS"/>
              </a:rPr>
              <a:t>Loan </a:t>
            </a:r>
            <a:r>
              <a:rPr sz="1800" b="1" spc="-110" dirty="0">
                <a:latin typeface="Trebuchet MS"/>
                <a:cs typeface="Trebuchet MS"/>
              </a:rPr>
              <a:t>(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1800" b="1" spc="-110" dirty="0">
                <a:latin typeface="Trebuchet MS"/>
                <a:cs typeface="Trebuchet MS"/>
              </a:rPr>
              <a:t>, BranchNum, Value)  </a:t>
            </a: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Borrower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1800" b="1" u="heavy" spc="-2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1800" b="1" spc="-9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(ii) </a:t>
            </a:r>
            <a:r>
              <a:rPr spc="-180" dirty="0"/>
              <a:t>Specify </a:t>
            </a:r>
            <a:r>
              <a:rPr spc="-250" dirty="0"/>
              <a:t>a </a:t>
            </a:r>
            <a:r>
              <a:rPr spc="-100" dirty="0"/>
              <a:t>query </a:t>
            </a:r>
            <a:r>
              <a:rPr spc="-40" dirty="0"/>
              <a:t>in </a:t>
            </a:r>
            <a:r>
              <a:rPr spc="-480" dirty="0"/>
              <a:t>SQL </a:t>
            </a:r>
            <a:r>
              <a:rPr spc="-90" dirty="0"/>
              <a:t>which </a:t>
            </a:r>
            <a:r>
              <a:rPr spc="-105" dirty="0"/>
              <a:t>lists </a:t>
            </a:r>
            <a:r>
              <a:rPr spc="-40" dirty="0"/>
              <a:t>the </a:t>
            </a:r>
            <a:r>
              <a:rPr spc="-95" dirty="0"/>
              <a:t>number </a:t>
            </a:r>
            <a:r>
              <a:rPr spc="-10" dirty="0"/>
              <a:t>of  </a:t>
            </a:r>
            <a:r>
              <a:rPr spc="-200" dirty="0"/>
              <a:t>each </a:t>
            </a:r>
            <a:r>
              <a:rPr spc="-10" dirty="0"/>
              <a:t>of </a:t>
            </a:r>
            <a:r>
              <a:rPr spc="-40" dirty="0"/>
              <a:t>the </a:t>
            </a:r>
            <a:r>
              <a:rPr spc="-175" dirty="0"/>
              <a:t>branches </a:t>
            </a:r>
            <a:r>
              <a:rPr spc="-65" dirty="0"/>
              <a:t>followed </a:t>
            </a:r>
            <a:r>
              <a:rPr spc="-130" dirty="0"/>
              <a:t>by </a:t>
            </a:r>
            <a:r>
              <a:rPr spc="-40" dirty="0"/>
              <a:t>the </a:t>
            </a:r>
            <a:r>
              <a:rPr spc="-204" dirty="0"/>
              <a:t>average</a:t>
            </a:r>
            <a:r>
              <a:rPr spc="110" dirty="0"/>
              <a:t> </a:t>
            </a:r>
            <a:r>
              <a:rPr spc="-160" dirty="0"/>
              <a:t>balance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00680" y="2444750"/>
            <a:ext cx="1221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ROM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54150"/>
            <a:ext cx="7383145" cy="1991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65" dirty="0">
                <a:latin typeface="Arial"/>
                <a:cs typeface="Arial"/>
              </a:rPr>
              <a:t>accounts </a:t>
            </a:r>
            <a:r>
              <a:rPr sz="3200" spc="-95" dirty="0">
                <a:latin typeface="Arial"/>
                <a:cs typeface="Arial"/>
              </a:rPr>
              <a:t>held </a:t>
            </a:r>
            <a:r>
              <a:rPr sz="3200" spc="-55" dirty="0">
                <a:latin typeface="Arial"/>
                <a:cs typeface="Arial"/>
              </a:rPr>
              <a:t>at </a:t>
            </a:r>
            <a:r>
              <a:rPr sz="3200" spc="-65" dirty="0">
                <a:latin typeface="Arial"/>
                <a:cs typeface="Arial"/>
              </a:rPr>
              <a:t>this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branch.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2021205" algn="l"/>
                <a:tab pos="4842510" algn="l"/>
              </a:tabLst>
            </a:pP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SELEC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BranchNum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avg(Balance) 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Account GROUP BY</a:t>
            </a:r>
            <a:r>
              <a:rPr sz="3200" b="1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BranchNum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5340" y="4471669"/>
            <a:ext cx="585343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Person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</a:t>
            </a:r>
            <a:r>
              <a:rPr sz="1800" b="1" spc="-105" dirty="0">
                <a:latin typeface="Trebuchet MS"/>
                <a:cs typeface="Trebuchet MS"/>
              </a:rPr>
              <a:t>, </a:t>
            </a:r>
            <a:r>
              <a:rPr sz="1800" b="1" spc="-100" dirty="0">
                <a:latin typeface="Trebuchet MS"/>
                <a:cs typeface="Trebuchet MS"/>
              </a:rPr>
              <a:t>Name, </a:t>
            </a:r>
            <a:r>
              <a:rPr sz="1800" b="1" spc="-125" dirty="0">
                <a:latin typeface="Trebuchet MS"/>
                <a:cs typeface="Trebuchet MS"/>
              </a:rPr>
              <a:t>Street, </a:t>
            </a:r>
            <a:r>
              <a:rPr sz="1800" b="1" spc="-150" dirty="0">
                <a:latin typeface="Trebuchet MS"/>
                <a:cs typeface="Trebuchet MS"/>
              </a:rPr>
              <a:t>City, </a:t>
            </a:r>
            <a:r>
              <a:rPr sz="1800" b="1" spc="-114" dirty="0">
                <a:latin typeface="Trebuchet MS"/>
                <a:cs typeface="Trebuchet MS"/>
              </a:rPr>
              <a:t>Postcode,</a:t>
            </a:r>
            <a:r>
              <a:rPr sz="1800" b="1" spc="-305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Telephone)  </a:t>
            </a:r>
            <a:r>
              <a:rPr sz="1800" b="1" spc="-114" dirty="0">
                <a:solidFill>
                  <a:srgbClr val="C00000"/>
                </a:solidFill>
                <a:latin typeface="Trebuchet MS"/>
                <a:cs typeface="Trebuchet MS"/>
              </a:rPr>
              <a:t>Branch </a:t>
            </a:r>
            <a:r>
              <a:rPr sz="1800" b="1" spc="-110" dirty="0">
                <a:latin typeface="Trebuchet MS"/>
                <a:cs typeface="Trebuchet MS"/>
              </a:rPr>
              <a:t>(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BranchNum</a:t>
            </a:r>
            <a:r>
              <a:rPr sz="1800" b="1" spc="-110" dirty="0">
                <a:latin typeface="Trebuchet MS"/>
                <a:cs typeface="Trebuchet MS"/>
              </a:rPr>
              <a:t>, BranchName, </a:t>
            </a:r>
            <a:r>
              <a:rPr sz="1800" b="1" spc="-125" dirty="0">
                <a:latin typeface="Trebuchet MS"/>
                <a:cs typeface="Trebuchet MS"/>
              </a:rPr>
              <a:t>Street, </a:t>
            </a:r>
            <a:r>
              <a:rPr sz="1800" b="1" spc="-150" dirty="0">
                <a:latin typeface="Trebuchet MS"/>
                <a:cs typeface="Trebuchet MS"/>
              </a:rPr>
              <a:t>City, </a:t>
            </a:r>
            <a:r>
              <a:rPr sz="1800" b="1" spc="-105" dirty="0">
                <a:latin typeface="Trebuchet MS"/>
                <a:cs typeface="Trebuchet MS"/>
              </a:rPr>
              <a:t>Postcode) 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Account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1800" b="1" spc="-105" dirty="0">
                <a:latin typeface="Trebuchet MS"/>
                <a:cs typeface="Trebuchet MS"/>
              </a:rPr>
              <a:t>, </a:t>
            </a:r>
            <a:r>
              <a:rPr sz="1800" b="1" spc="-110" dirty="0">
                <a:latin typeface="Trebuchet MS"/>
                <a:cs typeface="Trebuchet MS"/>
              </a:rPr>
              <a:t>BranchNum,</a:t>
            </a:r>
            <a:r>
              <a:rPr sz="1800" b="1" spc="-254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Balance)</a:t>
            </a:r>
            <a:endParaRPr sz="1800">
              <a:latin typeface="Trebuchet MS"/>
              <a:cs typeface="Trebuchet MS"/>
            </a:endParaRPr>
          </a:p>
          <a:p>
            <a:pPr marL="12700" marR="2277110">
              <a:lnSpc>
                <a:spcPct val="150000"/>
              </a:lnSpc>
            </a:pP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Customer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1800" b="1" u="heavy" spc="-2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1800" b="1" spc="-100" dirty="0">
                <a:latin typeface="Trebuchet MS"/>
                <a:cs typeface="Trebuchet MS"/>
              </a:rPr>
              <a:t>)  </a:t>
            </a:r>
            <a:r>
              <a:rPr sz="1800" b="1" spc="-120" dirty="0">
                <a:solidFill>
                  <a:srgbClr val="C00000"/>
                </a:solidFill>
                <a:latin typeface="Trebuchet MS"/>
                <a:cs typeface="Trebuchet MS"/>
              </a:rPr>
              <a:t>Loan </a:t>
            </a:r>
            <a:r>
              <a:rPr sz="1800" b="1" spc="-110" dirty="0">
                <a:latin typeface="Trebuchet MS"/>
                <a:cs typeface="Trebuchet MS"/>
              </a:rPr>
              <a:t>(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1800" b="1" spc="-110" dirty="0">
                <a:latin typeface="Trebuchet MS"/>
                <a:cs typeface="Trebuchet MS"/>
              </a:rPr>
              <a:t>, BranchNum, Value)  </a:t>
            </a: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Borrower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1800" b="1" u="heavy" spc="-2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1800" b="1" spc="-9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1932"/>
            <a:ext cx="1981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0575" algn="l"/>
              </a:tabLst>
            </a:pPr>
            <a:r>
              <a:rPr spc="-25" dirty="0"/>
              <a:t>(iii)	</a:t>
            </a:r>
            <a:r>
              <a:rPr spc="-180" dirty="0"/>
              <a:t>Specify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0532" y="471932"/>
            <a:ext cx="1982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  <a:tab pos="1661795" algn="l"/>
              </a:tabLst>
            </a:pPr>
            <a:r>
              <a:rPr sz="3200" spc="-250" dirty="0">
                <a:latin typeface="Arial"/>
                <a:cs typeface="Arial"/>
              </a:rPr>
              <a:t>a	</a:t>
            </a:r>
            <a:r>
              <a:rPr sz="3200" spc="-100" dirty="0">
                <a:latin typeface="Arial"/>
                <a:cs typeface="Arial"/>
              </a:rPr>
              <a:t>query	</a:t>
            </a:r>
            <a:r>
              <a:rPr sz="3200" spc="20" dirty="0">
                <a:latin typeface="Arial"/>
                <a:cs typeface="Arial"/>
              </a:rPr>
              <a:t>i</a:t>
            </a:r>
            <a:r>
              <a:rPr sz="3200" spc="-1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1830" y="471932"/>
            <a:ext cx="2456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89760" algn="l"/>
              </a:tabLst>
            </a:pPr>
            <a:r>
              <a:rPr sz="3200" spc="-280" dirty="0">
                <a:latin typeface="Arial"/>
                <a:cs typeface="Arial"/>
              </a:rPr>
              <a:t>c</a:t>
            </a:r>
            <a:r>
              <a:rPr sz="3200" spc="-50" dirty="0">
                <a:latin typeface="Arial"/>
                <a:cs typeface="Arial"/>
              </a:rPr>
              <a:t>ompu</a:t>
            </a:r>
            <a:r>
              <a:rPr sz="3200" spc="-60" dirty="0">
                <a:latin typeface="Arial"/>
                <a:cs typeface="Arial"/>
              </a:rPr>
              <a:t>t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spc="-35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180" dirty="0">
                <a:latin typeface="Arial"/>
                <a:cs typeface="Arial"/>
              </a:rPr>
              <a:t>t</a:t>
            </a:r>
            <a:r>
              <a:rPr sz="3200" spc="-145" dirty="0">
                <a:latin typeface="Arial"/>
                <a:cs typeface="Arial"/>
              </a:rPr>
              <a:t>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1316" y="959612"/>
            <a:ext cx="901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0" dirty="0">
                <a:latin typeface="Arial"/>
                <a:cs typeface="Arial"/>
              </a:rPr>
              <a:t>l</a:t>
            </a:r>
            <a:r>
              <a:rPr sz="3200" spc="-200" dirty="0">
                <a:latin typeface="Arial"/>
                <a:cs typeface="Arial"/>
              </a:rPr>
              <a:t>oans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6943" y="471932"/>
            <a:ext cx="18910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2810" algn="l"/>
              </a:tabLst>
            </a:pPr>
            <a:r>
              <a:rPr sz="3200" spc="-670" dirty="0">
                <a:latin typeface="Arial"/>
                <a:cs typeface="Arial"/>
              </a:rPr>
              <a:t>S</a:t>
            </a:r>
            <a:r>
              <a:rPr sz="3200" spc="-450" dirty="0">
                <a:latin typeface="Arial"/>
                <a:cs typeface="Arial"/>
              </a:rPr>
              <a:t>Q</a:t>
            </a:r>
            <a:r>
              <a:rPr sz="3200" spc="-32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85" dirty="0">
                <a:latin typeface="Arial"/>
                <a:cs typeface="Arial"/>
              </a:rPr>
              <a:t>which</a:t>
            </a:r>
            <a:endParaRPr sz="3200">
              <a:latin typeface="Arial"/>
              <a:cs typeface="Arial"/>
            </a:endParaRPr>
          </a:p>
          <a:p>
            <a:pPr marL="829944">
              <a:lnSpc>
                <a:spcPct val="100000"/>
              </a:lnSpc>
            </a:pPr>
            <a:r>
              <a:rPr sz="3200" spc="-130" dirty="0">
                <a:latin typeface="Arial"/>
                <a:cs typeface="Arial"/>
              </a:rPr>
              <a:t>taken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6347" y="959612"/>
            <a:ext cx="8223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85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105" dirty="0">
                <a:latin typeface="Arial"/>
                <a:cs typeface="Arial"/>
              </a:rPr>
              <a:t>o</a:t>
            </a:r>
            <a:r>
              <a:rPr sz="3200" spc="-114" dirty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2449" y="959612"/>
            <a:ext cx="15284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5" dirty="0">
                <a:latin typeface="Arial"/>
                <a:cs typeface="Arial"/>
              </a:rPr>
              <a:t>b</a:t>
            </a:r>
            <a:r>
              <a:rPr sz="3200" spc="-15" dirty="0">
                <a:latin typeface="Arial"/>
                <a:cs typeface="Arial"/>
              </a:rPr>
              <a:t>r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200" dirty="0">
                <a:latin typeface="Arial"/>
                <a:cs typeface="Arial"/>
              </a:rPr>
              <a:t>nches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959632"/>
            <a:ext cx="3863340" cy="10039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5"/>
              </a:spcBef>
              <a:tabLst>
                <a:tab pos="1560195" algn="l"/>
                <a:tab pos="2700655" algn="l"/>
                <a:tab pos="3297554" algn="l"/>
              </a:tabLst>
            </a:pPr>
            <a:r>
              <a:rPr sz="3200" spc="-265" dirty="0">
                <a:latin typeface="Arial"/>
                <a:cs typeface="Arial"/>
              </a:rPr>
              <a:t>a</a:t>
            </a:r>
            <a:r>
              <a:rPr sz="3200" spc="-225" dirty="0">
                <a:latin typeface="Arial"/>
                <a:cs typeface="Arial"/>
              </a:rPr>
              <a:t>v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r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300" dirty="0">
                <a:latin typeface="Arial"/>
                <a:cs typeface="Arial"/>
              </a:rPr>
              <a:t>g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00" dirty="0">
                <a:latin typeface="Arial"/>
                <a:cs typeface="Arial"/>
              </a:rPr>
              <a:t>v</a:t>
            </a:r>
            <a:r>
              <a:rPr sz="3200" spc="-130" dirty="0">
                <a:latin typeface="Arial"/>
                <a:cs typeface="Arial"/>
              </a:rPr>
              <a:t>alue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0" dirty="0">
                <a:latin typeface="Arial"/>
                <a:cs typeface="Arial"/>
              </a:rPr>
              <a:t>o</a:t>
            </a:r>
            <a:r>
              <a:rPr sz="3200" spc="8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0" dirty="0">
                <a:latin typeface="Arial"/>
                <a:cs typeface="Arial"/>
              </a:rPr>
              <a:t>the  </a:t>
            </a:r>
            <a:r>
              <a:rPr sz="3200" spc="-114" dirty="0">
                <a:latin typeface="Arial"/>
                <a:cs typeface="Arial"/>
              </a:rPr>
              <a:t>located </a:t>
            </a:r>
            <a:r>
              <a:rPr sz="3200" spc="-45" dirty="0">
                <a:latin typeface="Arial"/>
                <a:cs typeface="Arial"/>
              </a:rPr>
              <a:t>in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London.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5340" y="4471669"/>
            <a:ext cx="585343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Person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</a:t>
            </a:r>
            <a:r>
              <a:rPr sz="1800" b="1" spc="-105" dirty="0">
                <a:latin typeface="Trebuchet MS"/>
                <a:cs typeface="Trebuchet MS"/>
              </a:rPr>
              <a:t>, </a:t>
            </a:r>
            <a:r>
              <a:rPr sz="1800" b="1" spc="-100" dirty="0">
                <a:latin typeface="Trebuchet MS"/>
                <a:cs typeface="Trebuchet MS"/>
              </a:rPr>
              <a:t>Name, </a:t>
            </a:r>
            <a:r>
              <a:rPr sz="1800" b="1" spc="-125" dirty="0">
                <a:latin typeface="Trebuchet MS"/>
                <a:cs typeface="Trebuchet MS"/>
              </a:rPr>
              <a:t>Street, </a:t>
            </a:r>
            <a:r>
              <a:rPr sz="1800" b="1" spc="-150" dirty="0">
                <a:latin typeface="Trebuchet MS"/>
                <a:cs typeface="Trebuchet MS"/>
              </a:rPr>
              <a:t>City, </a:t>
            </a:r>
            <a:r>
              <a:rPr sz="1800" b="1" spc="-114" dirty="0">
                <a:latin typeface="Trebuchet MS"/>
                <a:cs typeface="Trebuchet MS"/>
              </a:rPr>
              <a:t>Postcode,</a:t>
            </a:r>
            <a:r>
              <a:rPr sz="1800" b="1" spc="-305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Telephone)  </a:t>
            </a:r>
            <a:r>
              <a:rPr sz="1800" b="1" spc="-114" dirty="0">
                <a:solidFill>
                  <a:srgbClr val="C00000"/>
                </a:solidFill>
                <a:latin typeface="Trebuchet MS"/>
                <a:cs typeface="Trebuchet MS"/>
              </a:rPr>
              <a:t>Branch </a:t>
            </a:r>
            <a:r>
              <a:rPr sz="1800" b="1" spc="-110" dirty="0">
                <a:latin typeface="Trebuchet MS"/>
                <a:cs typeface="Trebuchet MS"/>
              </a:rPr>
              <a:t>(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BranchNum</a:t>
            </a:r>
            <a:r>
              <a:rPr sz="1800" b="1" spc="-110" dirty="0">
                <a:latin typeface="Trebuchet MS"/>
                <a:cs typeface="Trebuchet MS"/>
              </a:rPr>
              <a:t>, BranchName, </a:t>
            </a:r>
            <a:r>
              <a:rPr sz="1800" b="1" spc="-125" dirty="0">
                <a:latin typeface="Trebuchet MS"/>
                <a:cs typeface="Trebuchet MS"/>
              </a:rPr>
              <a:t>Street, </a:t>
            </a:r>
            <a:r>
              <a:rPr sz="1800" b="1" spc="-150" dirty="0">
                <a:latin typeface="Trebuchet MS"/>
                <a:cs typeface="Trebuchet MS"/>
              </a:rPr>
              <a:t>City, </a:t>
            </a:r>
            <a:r>
              <a:rPr sz="1800" b="1" spc="-105" dirty="0">
                <a:latin typeface="Trebuchet MS"/>
                <a:cs typeface="Trebuchet MS"/>
              </a:rPr>
              <a:t>Postcode) 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Account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1800" b="1" spc="-105" dirty="0">
                <a:latin typeface="Trebuchet MS"/>
                <a:cs typeface="Trebuchet MS"/>
              </a:rPr>
              <a:t>, </a:t>
            </a:r>
            <a:r>
              <a:rPr sz="1800" b="1" spc="-110" dirty="0">
                <a:latin typeface="Trebuchet MS"/>
                <a:cs typeface="Trebuchet MS"/>
              </a:rPr>
              <a:t>BranchNum,</a:t>
            </a:r>
            <a:r>
              <a:rPr sz="1800" b="1" spc="-254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Balance)</a:t>
            </a:r>
            <a:endParaRPr sz="1800">
              <a:latin typeface="Trebuchet MS"/>
              <a:cs typeface="Trebuchet MS"/>
            </a:endParaRPr>
          </a:p>
          <a:p>
            <a:pPr marL="12700" marR="2277110">
              <a:lnSpc>
                <a:spcPct val="150000"/>
              </a:lnSpc>
            </a:pP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Customer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1800" b="1" u="heavy" spc="-2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1800" b="1" spc="-100" dirty="0">
                <a:latin typeface="Trebuchet MS"/>
                <a:cs typeface="Trebuchet MS"/>
              </a:rPr>
              <a:t>)  </a:t>
            </a:r>
            <a:r>
              <a:rPr sz="1800" b="1" spc="-120" dirty="0">
                <a:solidFill>
                  <a:srgbClr val="C00000"/>
                </a:solidFill>
                <a:latin typeface="Trebuchet MS"/>
                <a:cs typeface="Trebuchet MS"/>
              </a:rPr>
              <a:t>Loan </a:t>
            </a:r>
            <a:r>
              <a:rPr sz="1800" b="1" spc="-110" dirty="0">
                <a:latin typeface="Trebuchet MS"/>
                <a:cs typeface="Trebuchet MS"/>
              </a:rPr>
              <a:t>(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1800" b="1" spc="-110" dirty="0">
                <a:latin typeface="Trebuchet MS"/>
                <a:cs typeface="Trebuchet MS"/>
              </a:rPr>
              <a:t>, BranchNum, Value)  </a:t>
            </a: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Borrower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1800" b="1" u="heavy" spc="-2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1800" b="1" spc="-9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1075"/>
            <a:ext cx="1981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0575" algn="l"/>
              </a:tabLst>
            </a:pPr>
            <a:r>
              <a:rPr spc="-25" dirty="0"/>
              <a:t>(iii)	</a:t>
            </a:r>
            <a:r>
              <a:rPr spc="-180" dirty="0"/>
              <a:t>Specify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0532" y="481075"/>
            <a:ext cx="1982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  <a:tab pos="1661795" algn="l"/>
              </a:tabLst>
            </a:pPr>
            <a:r>
              <a:rPr sz="3200" spc="-250" dirty="0">
                <a:latin typeface="Arial"/>
                <a:cs typeface="Arial"/>
              </a:rPr>
              <a:t>a	</a:t>
            </a:r>
            <a:r>
              <a:rPr sz="3200" spc="-100" dirty="0">
                <a:latin typeface="Arial"/>
                <a:cs typeface="Arial"/>
              </a:rPr>
              <a:t>query	</a:t>
            </a:r>
            <a:r>
              <a:rPr sz="3200" spc="20" dirty="0">
                <a:latin typeface="Arial"/>
                <a:cs typeface="Arial"/>
              </a:rPr>
              <a:t>i</a:t>
            </a:r>
            <a:r>
              <a:rPr sz="3200" spc="-1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6943" y="481075"/>
            <a:ext cx="657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670" dirty="0">
                <a:latin typeface="Arial"/>
                <a:cs typeface="Arial"/>
              </a:rPr>
              <a:t>S</a:t>
            </a:r>
            <a:r>
              <a:rPr sz="3200" spc="-385" dirty="0">
                <a:latin typeface="Arial"/>
                <a:cs typeface="Arial"/>
              </a:rPr>
              <a:t>QL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7288" y="481075"/>
            <a:ext cx="369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7140" algn="l"/>
                <a:tab pos="3124835" algn="l"/>
              </a:tabLst>
            </a:pPr>
            <a:r>
              <a:rPr sz="3200" spc="-85" dirty="0">
                <a:latin typeface="Arial"/>
                <a:cs typeface="Arial"/>
              </a:rPr>
              <a:t>whic</a:t>
            </a:r>
            <a:r>
              <a:rPr sz="3200" spc="-10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80" dirty="0">
                <a:latin typeface="Arial"/>
                <a:cs typeface="Arial"/>
              </a:rPr>
              <a:t>c</a:t>
            </a:r>
            <a:r>
              <a:rPr sz="3200" spc="-50" dirty="0">
                <a:latin typeface="Arial"/>
                <a:cs typeface="Arial"/>
              </a:rPr>
              <a:t>ompu</a:t>
            </a:r>
            <a:r>
              <a:rPr sz="3200" spc="-60" dirty="0">
                <a:latin typeface="Arial"/>
                <a:cs typeface="Arial"/>
              </a:rPr>
              <a:t>t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spc="-35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180" dirty="0">
                <a:latin typeface="Arial"/>
                <a:cs typeface="Arial"/>
              </a:rPr>
              <a:t>t</a:t>
            </a:r>
            <a:r>
              <a:rPr sz="3200" spc="-145" dirty="0">
                <a:latin typeface="Arial"/>
                <a:cs typeface="Arial"/>
              </a:rPr>
              <a:t>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1316" y="968756"/>
            <a:ext cx="901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0" dirty="0">
                <a:latin typeface="Arial"/>
                <a:cs typeface="Arial"/>
              </a:rPr>
              <a:t>l</a:t>
            </a:r>
            <a:r>
              <a:rPr sz="3200" spc="-200" dirty="0">
                <a:latin typeface="Arial"/>
                <a:cs typeface="Arial"/>
              </a:rPr>
              <a:t>oans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4210" y="968756"/>
            <a:ext cx="1994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4275" algn="l"/>
              </a:tabLst>
            </a:pPr>
            <a:r>
              <a:rPr sz="3200" spc="145" dirty="0">
                <a:latin typeface="Arial"/>
                <a:cs typeface="Arial"/>
              </a:rPr>
              <a:t>t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254" dirty="0">
                <a:latin typeface="Arial"/>
                <a:cs typeface="Arial"/>
              </a:rPr>
              <a:t>k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spc="-10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85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105" dirty="0">
                <a:latin typeface="Arial"/>
                <a:cs typeface="Arial"/>
              </a:rPr>
              <a:t>o</a:t>
            </a:r>
            <a:r>
              <a:rPr sz="3200" spc="-114" dirty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2449" y="968756"/>
            <a:ext cx="15284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5" dirty="0">
                <a:latin typeface="Arial"/>
                <a:cs typeface="Arial"/>
              </a:rPr>
              <a:t>b</a:t>
            </a:r>
            <a:r>
              <a:rPr sz="3200" spc="-15" dirty="0">
                <a:latin typeface="Arial"/>
                <a:cs typeface="Arial"/>
              </a:rPr>
              <a:t>r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200" dirty="0">
                <a:latin typeface="Arial"/>
                <a:cs typeface="Arial"/>
              </a:rPr>
              <a:t>nches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968776"/>
            <a:ext cx="38633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560195" algn="l"/>
                <a:tab pos="2700655" algn="l"/>
                <a:tab pos="3297554" algn="l"/>
              </a:tabLst>
            </a:pPr>
            <a:r>
              <a:rPr sz="3200" spc="-265" dirty="0">
                <a:latin typeface="Arial"/>
                <a:cs typeface="Arial"/>
              </a:rPr>
              <a:t>a</a:t>
            </a:r>
            <a:r>
              <a:rPr sz="3200" spc="-225" dirty="0">
                <a:latin typeface="Arial"/>
                <a:cs typeface="Arial"/>
              </a:rPr>
              <a:t>v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r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300" dirty="0">
                <a:latin typeface="Arial"/>
                <a:cs typeface="Arial"/>
              </a:rPr>
              <a:t>g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00" dirty="0">
                <a:latin typeface="Arial"/>
                <a:cs typeface="Arial"/>
              </a:rPr>
              <a:t>v</a:t>
            </a:r>
            <a:r>
              <a:rPr sz="3200" spc="-130" dirty="0">
                <a:latin typeface="Arial"/>
                <a:cs typeface="Arial"/>
              </a:rPr>
              <a:t>alue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0" dirty="0">
                <a:latin typeface="Arial"/>
                <a:cs typeface="Arial"/>
              </a:rPr>
              <a:t>o</a:t>
            </a:r>
            <a:r>
              <a:rPr sz="3200" spc="8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0" dirty="0">
                <a:latin typeface="Arial"/>
                <a:cs typeface="Arial"/>
              </a:rPr>
              <a:t>the  </a:t>
            </a:r>
            <a:r>
              <a:rPr sz="3200" spc="-114" dirty="0">
                <a:latin typeface="Arial"/>
                <a:cs typeface="Arial"/>
              </a:rPr>
              <a:t>located </a:t>
            </a:r>
            <a:r>
              <a:rPr sz="3200" spc="-45" dirty="0">
                <a:latin typeface="Arial"/>
                <a:cs typeface="Arial"/>
              </a:rPr>
              <a:t>in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London.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2447036"/>
            <a:ext cx="873950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SELECT </a:t>
            </a:r>
            <a:r>
              <a:rPr sz="3200" b="1" spc="-20" dirty="0">
                <a:solidFill>
                  <a:srgbClr val="C00000"/>
                </a:solidFill>
                <a:latin typeface="Arial"/>
                <a:cs typeface="Arial"/>
              </a:rPr>
              <a:t>avg(Value)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sz="3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Loan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WHERE BranchNum IN (SELECT BranchNum 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FROM Branch WHERE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City =</a:t>
            </a:r>
            <a:r>
              <a:rPr sz="3200" b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‘London’)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5340" y="4471669"/>
            <a:ext cx="585343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Person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</a:t>
            </a:r>
            <a:r>
              <a:rPr sz="1800" b="1" spc="-105" dirty="0">
                <a:latin typeface="Trebuchet MS"/>
                <a:cs typeface="Trebuchet MS"/>
              </a:rPr>
              <a:t>, </a:t>
            </a:r>
            <a:r>
              <a:rPr sz="1800" b="1" spc="-100" dirty="0">
                <a:latin typeface="Trebuchet MS"/>
                <a:cs typeface="Trebuchet MS"/>
              </a:rPr>
              <a:t>Name, </a:t>
            </a:r>
            <a:r>
              <a:rPr sz="1800" b="1" spc="-125" dirty="0">
                <a:latin typeface="Trebuchet MS"/>
                <a:cs typeface="Trebuchet MS"/>
              </a:rPr>
              <a:t>Street, </a:t>
            </a:r>
            <a:r>
              <a:rPr sz="1800" b="1" spc="-150" dirty="0">
                <a:latin typeface="Trebuchet MS"/>
                <a:cs typeface="Trebuchet MS"/>
              </a:rPr>
              <a:t>City, </a:t>
            </a:r>
            <a:r>
              <a:rPr sz="1800" b="1" spc="-114" dirty="0">
                <a:latin typeface="Trebuchet MS"/>
                <a:cs typeface="Trebuchet MS"/>
              </a:rPr>
              <a:t>Postcode,</a:t>
            </a:r>
            <a:r>
              <a:rPr sz="1800" b="1" spc="-305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Telephone)  </a:t>
            </a:r>
            <a:r>
              <a:rPr sz="1800" b="1" spc="-114" dirty="0">
                <a:solidFill>
                  <a:srgbClr val="C00000"/>
                </a:solidFill>
                <a:latin typeface="Trebuchet MS"/>
                <a:cs typeface="Trebuchet MS"/>
              </a:rPr>
              <a:t>Branch </a:t>
            </a:r>
            <a:r>
              <a:rPr sz="1800" b="1" spc="-110" dirty="0">
                <a:latin typeface="Trebuchet MS"/>
                <a:cs typeface="Trebuchet MS"/>
              </a:rPr>
              <a:t>(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BranchNum</a:t>
            </a:r>
            <a:r>
              <a:rPr sz="1800" b="1" spc="-110" dirty="0">
                <a:latin typeface="Trebuchet MS"/>
                <a:cs typeface="Trebuchet MS"/>
              </a:rPr>
              <a:t>, BranchName, </a:t>
            </a:r>
            <a:r>
              <a:rPr sz="1800" b="1" spc="-125" dirty="0">
                <a:latin typeface="Trebuchet MS"/>
                <a:cs typeface="Trebuchet MS"/>
              </a:rPr>
              <a:t>Street, </a:t>
            </a:r>
            <a:r>
              <a:rPr sz="1800" b="1" spc="-150" dirty="0">
                <a:latin typeface="Trebuchet MS"/>
                <a:cs typeface="Trebuchet MS"/>
              </a:rPr>
              <a:t>City, </a:t>
            </a:r>
            <a:r>
              <a:rPr sz="1800" b="1" spc="-105" dirty="0">
                <a:latin typeface="Trebuchet MS"/>
                <a:cs typeface="Trebuchet MS"/>
              </a:rPr>
              <a:t>Postcode) 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Account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1800" b="1" spc="-105" dirty="0">
                <a:latin typeface="Trebuchet MS"/>
                <a:cs typeface="Trebuchet MS"/>
              </a:rPr>
              <a:t>, </a:t>
            </a:r>
            <a:r>
              <a:rPr sz="1800" b="1" spc="-110" dirty="0">
                <a:latin typeface="Trebuchet MS"/>
                <a:cs typeface="Trebuchet MS"/>
              </a:rPr>
              <a:t>BranchNum,</a:t>
            </a:r>
            <a:r>
              <a:rPr sz="1800" b="1" spc="-254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Balance)</a:t>
            </a:r>
            <a:endParaRPr sz="1800">
              <a:latin typeface="Trebuchet MS"/>
              <a:cs typeface="Trebuchet MS"/>
            </a:endParaRPr>
          </a:p>
          <a:p>
            <a:pPr marL="12700" marR="2277110">
              <a:lnSpc>
                <a:spcPct val="150000"/>
              </a:lnSpc>
            </a:pP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Customer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1800" b="1" u="heavy" spc="-2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AccountNum</a:t>
            </a:r>
            <a:r>
              <a:rPr sz="1800" b="1" spc="-100" dirty="0">
                <a:latin typeface="Trebuchet MS"/>
                <a:cs typeface="Trebuchet MS"/>
              </a:rPr>
              <a:t>)  </a:t>
            </a:r>
            <a:r>
              <a:rPr sz="1800" b="1" spc="-120" dirty="0">
                <a:solidFill>
                  <a:srgbClr val="C00000"/>
                </a:solidFill>
                <a:latin typeface="Trebuchet MS"/>
                <a:cs typeface="Trebuchet MS"/>
              </a:rPr>
              <a:t>Loan </a:t>
            </a:r>
            <a:r>
              <a:rPr sz="1800" b="1" spc="-110" dirty="0">
                <a:latin typeface="Trebuchet MS"/>
                <a:cs typeface="Trebuchet MS"/>
              </a:rPr>
              <a:t>(</a:t>
            </a:r>
            <a:r>
              <a:rPr sz="18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1800" b="1" spc="-110" dirty="0">
                <a:latin typeface="Trebuchet MS"/>
                <a:cs typeface="Trebuchet MS"/>
              </a:rPr>
              <a:t>, BranchNum, Value)  </a:t>
            </a: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Borrower </a:t>
            </a:r>
            <a:r>
              <a:rPr sz="1800" b="1" spc="-105" dirty="0">
                <a:latin typeface="Trebuchet MS"/>
                <a:cs typeface="Trebuchet MS"/>
              </a:rPr>
              <a:t>(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PersonNum,</a:t>
            </a:r>
            <a:r>
              <a:rPr sz="1800" b="1" u="heavy" spc="-2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LoanNum</a:t>
            </a:r>
            <a:r>
              <a:rPr sz="1800" b="1" spc="-9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157" y="919225"/>
            <a:ext cx="549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665" dirty="0"/>
              <a:t>SQL</a:t>
            </a:r>
            <a:r>
              <a:rPr sz="4400" spc="-250" dirty="0"/>
              <a:t> </a:t>
            </a:r>
            <a:r>
              <a:rPr sz="4400" spc="-655" dirty="0"/>
              <a:t>QUERIES…EAMPLES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2092705"/>
            <a:ext cx="898525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Arial"/>
                <a:cs typeface="Arial"/>
              </a:rPr>
              <a:t>Relational </a:t>
            </a:r>
            <a:r>
              <a:rPr sz="2400" spc="-155" dirty="0">
                <a:latin typeface="Arial"/>
                <a:cs typeface="Arial"/>
              </a:rPr>
              <a:t>schema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5" dirty="0">
                <a:latin typeface="Arial"/>
                <a:cs typeface="Arial"/>
              </a:rPr>
              <a:t>Airline </a:t>
            </a:r>
            <a:r>
              <a:rPr sz="2400" spc="-120" dirty="0">
                <a:latin typeface="Arial"/>
                <a:cs typeface="Arial"/>
              </a:rPr>
              <a:t>Reservation </a:t>
            </a:r>
            <a:r>
              <a:rPr sz="2400" spc="-85" dirty="0">
                <a:latin typeface="Arial"/>
                <a:cs typeface="Arial"/>
              </a:rPr>
              <a:t>Office </a:t>
            </a:r>
            <a:r>
              <a:rPr sz="2400" spc="-45" dirty="0">
                <a:latin typeface="Arial"/>
                <a:cs typeface="Arial"/>
              </a:rPr>
              <a:t>(the </a:t>
            </a:r>
            <a:r>
              <a:rPr sz="2400" spc="-55" dirty="0">
                <a:latin typeface="Arial"/>
                <a:cs typeface="Arial"/>
              </a:rPr>
              <a:t>primary </a:t>
            </a:r>
            <a:r>
              <a:rPr sz="2400" spc="-190" dirty="0">
                <a:latin typeface="Arial"/>
                <a:cs typeface="Arial"/>
              </a:rPr>
              <a:t>keys </a:t>
            </a:r>
            <a:r>
              <a:rPr sz="2400" spc="-110" dirty="0">
                <a:latin typeface="Arial"/>
                <a:cs typeface="Arial"/>
              </a:rPr>
              <a:t>are  </a:t>
            </a:r>
            <a:r>
              <a:rPr sz="2400" spc="-65" dirty="0">
                <a:latin typeface="Arial"/>
                <a:cs typeface="Arial"/>
              </a:rPr>
              <a:t>underlined)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4" dirty="0">
                <a:latin typeface="Arial"/>
                <a:cs typeface="Arial"/>
              </a:rPr>
              <a:t>given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below.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865505">
              <a:lnSpc>
                <a:spcPct val="100000"/>
              </a:lnSpc>
            </a:pPr>
            <a:r>
              <a:rPr sz="2400" b="1" spc="-150" dirty="0">
                <a:solidFill>
                  <a:srgbClr val="C00000"/>
                </a:solidFill>
                <a:latin typeface="Trebuchet MS"/>
                <a:cs typeface="Trebuchet MS"/>
              </a:rPr>
              <a:t>Flight </a:t>
            </a:r>
            <a:r>
              <a:rPr sz="2400" b="1" spc="-155" dirty="0">
                <a:latin typeface="Trebuchet MS"/>
                <a:cs typeface="Trebuchet MS"/>
              </a:rPr>
              <a:t>(</a:t>
            </a:r>
            <a:r>
              <a:rPr sz="2400" b="1" u="heavy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2400" b="1" spc="-155" dirty="0">
                <a:latin typeface="Trebuchet MS"/>
                <a:cs typeface="Trebuchet MS"/>
              </a:rPr>
              <a:t>, </a:t>
            </a:r>
            <a:r>
              <a:rPr sz="2400" b="1" spc="-140" dirty="0">
                <a:latin typeface="Trebuchet MS"/>
                <a:cs typeface="Trebuchet MS"/>
              </a:rPr>
              <a:t>AirlineName, </a:t>
            </a:r>
            <a:r>
              <a:rPr sz="2400" b="1" spc="-150" dirty="0">
                <a:latin typeface="Trebuchet MS"/>
                <a:cs typeface="Trebuchet MS"/>
              </a:rPr>
              <a:t>FromAirport, </a:t>
            </a:r>
            <a:r>
              <a:rPr sz="2400" b="1" spc="-135" dirty="0">
                <a:latin typeface="Trebuchet MS"/>
                <a:cs typeface="Trebuchet MS"/>
              </a:rPr>
              <a:t>DestAirport, </a:t>
            </a:r>
            <a:r>
              <a:rPr sz="2400" b="1" spc="-150" dirty="0">
                <a:latin typeface="Trebuchet MS"/>
                <a:cs typeface="Trebuchet MS"/>
              </a:rPr>
              <a:t>Date,  </a:t>
            </a:r>
            <a:r>
              <a:rPr sz="2400" b="1" spc="-160" dirty="0">
                <a:latin typeface="Trebuchet MS"/>
                <a:cs typeface="Trebuchet MS"/>
              </a:rPr>
              <a:t>DepartureTime, </a:t>
            </a:r>
            <a:r>
              <a:rPr sz="2400" b="1" spc="-110" dirty="0">
                <a:latin typeface="Trebuchet MS"/>
                <a:cs typeface="Trebuchet MS"/>
              </a:rPr>
              <a:t>NoOfAvailSeats)</a:t>
            </a:r>
            <a:endParaRPr sz="2400">
              <a:latin typeface="Trebuchet MS"/>
              <a:cs typeface="Trebuchet MS"/>
            </a:endParaRPr>
          </a:p>
          <a:p>
            <a:pPr marL="12700" marR="1997075">
              <a:lnSpc>
                <a:spcPct val="200000"/>
              </a:lnSpc>
            </a:pPr>
            <a:r>
              <a:rPr sz="2400" b="1" spc="-155" dirty="0">
                <a:solidFill>
                  <a:srgbClr val="C00000"/>
                </a:solidFill>
                <a:latin typeface="Trebuchet MS"/>
                <a:cs typeface="Trebuchet MS"/>
              </a:rPr>
              <a:t>Prices </a:t>
            </a:r>
            <a:r>
              <a:rPr sz="2400" b="1" spc="-155" dirty="0">
                <a:latin typeface="Trebuchet MS"/>
                <a:cs typeface="Trebuchet MS"/>
              </a:rPr>
              <a:t>(</a:t>
            </a:r>
            <a:r>
              <a:rPr sz="2400" b="1" u="heavy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2400" b="1" spc="-155" dirty="0">
                <a:latin typeface="Trebuchet MS"/>
                <a:cs typeface="Trebuchet MS"/>
              </a:rPr>
              <a:t>, </a:t>
            </a:r>
            <a:r>
              <a:rPr sz="2400" b="1" spc="-185" dirty="0">
                <a:latin typeface="Trebuchet MS"/>
                <a:cs typeface="Trebuchet MS"/>
              </a:rPr>
              <a:t>EconomyFare, </a:t>
            </a:r>
            <a:r>
              <a:rPr sz="2400" b="1" spc="-145" dirty="0">
                <a:latin typeface="Trebuchet MS"/>
                <a:cs typeface="Trebuchet MS"/>
              </a:rPr>
              <a:t>BusinessFare)  </a:t>
            </a:r>
            <a:r>
              <a:rPr sz="2400" b="1" spc="-135" dirty="0">
                <a:solidFill>
                  <a:srgbClr val="C00000"/>
                </a:solidFill>
                <a:latin typeface="Trebuchet MS"/>
                <a:cs typeface="Trebuchet MS"/>
              </a:rPr>
              <a:t>Passenger </a:t>
            </a:r>
            <a:r>
              <a:rPr sz="2400" b="1" spc="-145" dirty="0">
                <a:latin typeface="Trebuchet MS"/>
                <a:cs typeface="Trebuchet MS"/>
              </a:rPr>
              <a:t>(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PassengerCode</a:t>
            </a:r>
            <a:r>
              <a:rPr sz="2400" b="1" spc="-145" dirty="0">
                <a:latin typeface="Trebuchet MS"/>
                <a:cs typeface="Trebuchet MS"/>
              </a:rPr>
              <a:t>, </a:t>
            </a:r>
            <a:r>
              <a:rPr sz="2400" b="1" spc="-140" dirty="0">
                <a:latin typeface="Trebuchet MS"/>
                <a:cs typeface="Trebuchet MS"/>
              </a:rPr>
              <a:t>Name, </a:t>
            </a:r>
            <a:r>
              <a:rPr sz="2400" b="1" spc="-135" dirty="0">
                <a:latin typeface="Trebuchet MS"/>
                <a:cs typeface="Trebuchet MS"/>
              </a:rPr>
              <a:t>Address,</a:t>
            </a:r>
            <a:r>
              <a:rPr sz="2400" b="1" spc="-254" dirty="0">
                <a:latin typeface="Trebuchet MS"/>
                <a:cs typeface="Trebuchet MS"/>
              </a:rPr>
              <a:t> </a:t>
            </a:r>
            <a:r>
              <a:rPr sz="2400" b="1" spc="-175" dirty="0">
                <a:latin typeface="Trebuchet MS"/>
                <a:cs typeface="Trebuchet MS"/>
              </a:rPr>
              <a:t>Telephone)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096010">
              <a:lnSpc>
                <a:spcPct val="100000"/>
              </a:lnSpc>
            </a:pPr>
            <a:r>
              <a:rPr sz="2400" b="1" spc="-100" dirty="0">
                <a:solidFill>
                  <a:srgbClr val="C00000"/>
                </a:solidFill>
                <a:latin typeface="Trebuchet MS"/>
                <a:cs typeface="Trebuchet MS"/>
              </a:rPr>
              <a:t>Bookings </a:t>
            </a:r>
            <a:r>
              <a:rPr sz="2400" b="1" spc="-125" dirty="0">
                <a:latin typeface="Trebuchet MS"/>
                <a:cs typeface="Trebuchet MS"/>
              </a:rPr>
              <a:t>(BookingRefNo, </a:t>
            </a:r>
            <a:r>
              <a:rPr sz="2400" b="1" spc="-145" dirty="0">
                <a:latin typeface="Trebuchet MS"/>
                <a:cs typeface="Trebuchet MS"/>
              </a:rPr>
              <a:t>PassengerCode, </a:t>
            </a:r>
            <a:r>
              <a:rPr sz="2400" b="1" spc="-160" dirty="0">
                <a:latin typeface="Trebuchet MS"/>
                <a:cs typeface="Trebuchet MS"/>
              </a:rPr>
              <a:t>FlightCode, </a:t>
            </a:r>
            <a:r>
              <a:rPr sz="2400" b="1" spc="-130" dirty="0">
                <a:latin typeface="Trebuchet MS"/>
                <a:cs typeface="Trebuchet MS"/>
              </a:rPr>
              <a:t>Deposit,  </a:t>
            </a:r>
            <a:r>
              <a:rPr sz="2400" b="1" spc="-195" dirty="0">
                <a:latin typeface="Trebuchet MS"/>
                <a:cs typeface="Trebuchet MS"/>
              </a:rPr>
              <a:t>TotalFare)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(i) </a:t>
            </a:r>
            <a:r>
              <a:rPr spc="-165" dirty="0"/>
              <a:t>Find </a:t>
            </a:r>
            <a:r>
              <a:rPr spc="-35" dirty="0"/>
              <a:t>the </a:t>
            </a:r>
            <a:r>
              <a:rPr spc="-200" dirty="0"/>
              <a:t>codes </a:t>
            </a:r>
            <a:r>
              <a:rPr spc="-10" dirty="0"/>
              <a:t>of </a:t>
            </a:r>
            <a:r>
              <a:rPr spc="-40" dirty="0"/>
              <a:t>the </a:t>
            </a:r>
            <a:r>
              <a:rPr spc="-65" dirty="0"/>
              <a:t>flights </a:t>
            </a:r>
            <a:r>
              <a:rPr spc="-35" dirty="0"/>
              <a:t>from </a:t>
            </a:r>
            <a:r>
              <a:rPr spc="-155" dirty="0"/>
              <a:t>London </a:t>
            </a:r>
            <a:r>
              <a:rPr spc="30" dirty="0"/>
              <a:t>to</a:t>
            </a:r>
            <a:r>
              <a:rPr spc="-605" dirty="0"/>
              <a:t> </a:t>
            </a:r>
            <a:r>
              <a:rPr spc="-155" dirty="0"/>
              <a:t>Athens  </a:t>
            </a:r>
            <a:r>
              <a:rPr spc="-150" dirty="0"/>
              <a:t>scheduled </a:t>
            </a:r>
            <a:r>
              <a:rPr spc="-10" dirty="0"/>
              <a:t>for </a:t>
            </a:r>
            <a:r>
              <a:rPr spc="-40" dirty="0"/>
              <a:t>the </a:t>
            </a:r>
            <a:r>
              <a:rPr spc="-60" dirty="0"/>
              <a:t>29</a:t>
            </a:r>
            <a:r>
              <a:rPr sz="3150" spc="-89" baseline="25132" dirty="0"/>
              <a:t>th </a:t>
            </a:r>
            <a:r>
              <a:rPr sz="3200" spc="-10" dirty="0"/>
              <a:t>of </a:t>
            </a:r>
            <a:r>
              <a:rPr sz="3200" spc="-110" dirty="0"/>
              <a:t>March </a:t>
            </a:r>
            <a:r>
              <a:rPr sz="3200" spc="-160" dirty="0"/>
              <a:t>1999 </a:t>
            </a:r>
            <a:r>
              <a:rPr sz="3200" spc="-90" dirty="0"/>
              <a:t>which </a:t>
            </a:r>
            <a:r>
              <a:rPr sz="3200" spc="-30" dirty="0"/>
              <a:t>still</a:t>
            </a:r>
            <a:r>
              <a:rPr sz="3200" spc="805" dirty="0"/>
              <a:t> </a:t>
            </a:r>
            <a:r>
              <a:rPr sz="3200" spc="-195" dirty="0"/>
              <a:t>have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50339"/>
            <a:ext cx="2519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40" dirty="0">
                <a:latin typeface="Arial"/>
                <a:cs typeface="Arial"/>
              </a:rPr>
              <a:t>available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seats.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31" y="4972303"/>
            <a:ext cx="8710930" cy="183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10" dirty="0">
                <a:solidFill>
                  <a:srgbClr val="C00000"/>
                </a:solidFill>
                <a:latin typeface="Trebuchet MS"/>
                <a:cs typeface="Trebuchet MS"/>
              </a:rPr>
              <a:t>Flight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AirlineName, </a:t>
            </a:r>
            <a:r>
              <a:rPr sz="1700" b="1" spc="-110" dirty="0">
                <a:latin typeface="Trebuchet MS"/>
                <a:cs typeface="Trebuchet MS"/>
              </a:rPr>
              <a:t>FromAirport, </a:t>
            </a:r>
            <a:r>
              <a:rPr sz="1700" b="1" spc="-95" dirty="0">
                <a:latin typeface="Trebuchet MS"/>
                <a:cs typeface="Trebuchet MS"/>
              </a:rPr>
              <a:t>DestAirport, </a:t>
            </a:r>
            <a:r>
              <a:rPr sz="1700" b="1" spc="-110" dirty="0">
                <a:latin typeface="Trebuchet MS"/>
                <a:cs typeface="Trebuchet MS"/>
              </a:rPr>
              <a:t>Date, </a:t>
            </a:r>
            <a:r>
              <a:rPr sz="1700" b="1" spc="-114" dirty="0">
                <a:latin typeface="Trebuchet MS"/>
                <a:cs typeface="Trebuchet MS"/>
              </a:rPr>
              <a:t>DepartureTime,</a:t>
            </a:r>
            <a:r>
              <a:rPr sz="1700" b="1" spc="-265" dirty="0">
                <a:latin typeface="Trebuchet MS"/>
                <a:cs typeface="Trebuchet MS"/>
              </a:rPr>
              <a:t> </a:t>
            </a:r>
            <a:r>
              <a:rPr sz="1700" b="1" spc="-80" dirty="0">
                <a:latin typeface="Trebuchet MS"/>
                <a:cs typeface="Trebuchet MS"/>
              </a:rPr>
              <a:t>NoOfAvailSeats)</a:t>
            </a:r>
            <a:endParaRPr sz="1700">
              <a:latin typeface="Trebuchet MS"/>
              <a:cs typeface="Trebuchet MS"/>
            </a:endParaRPr>
          </a:p>
          <a:p>
            <a:pPr marL="12700" marR="3771265">
              <a:lnSpc>
                <a:spcPct val="200000"/>
              </a:lnSpc>
            </a:pPr>
            <a:r>
              <a:rPr sz="1700" b="1" spc="-114" dirty="0">
                <a:solidFill>
                  <a:srgbClr val="C00000"/>
                </a:solidFill>
                <a:latin typeface="Trebuchet MS"/>
                <a:cs typeface="Trebuchet MS"/>
              </a:rPr>
              <a:t>Prices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30" dirty="0">
                <a:latin typeface="Trebuchet MS"/>
                <a:cs typeface="Trebuchet MS"/>
              </a:rPr>
              <a:t>EconomyFare, </a:t>
            </a:r>
            <a:r>
              <a:rPr sz="1700" b="1" spc="-105" dirty="0">
                <a:latin typeface="Trebuchet MS"/>
                <a:cs typeface="Trebuchet MS"/>
              </a:rPr>
              <a:t>BusinessFare)  </a:t>
            </a:r>
            <a:r>
              <a:rPr sz="1700" b="1" spc="-100" dirty="0">
                <a:solidFill>
                  <a:srgbClr val="C00000"/>
                </a:solidFill>
                <a:latin typeface="Trebuchet MS"/>
                <a:cs typeface="Trebuchet MS"/>
              </a:rPr>
              <a:t>Passenger </a:t>
            </a:r>
            <a:r>
              <a:rPr sz="1700" b="1" spc="-105" dirty="0">
                <a:latin typeface="Trebuchet MS"/>
                <a:cs typeface="Trebuchet MS"/>
              </a:rPr>
              <a:t>(</a:t>
            </a:r>
            <a:r>
              <a:rPr sz="17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PassengerCode</a:t>
            </a:r>
            <a:r>
              <a:rPr sz="1700" b="1" spc="-105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Name, Address,</a:t>
            </a:r>
            <a:r>
              <a:rPr sz="1700" b="1" spc="-245" dirty="0">
                <a:latin typeface="Trebuchet MS"/>
                <a:cs typeface="Trebuchet MS"/>
              </a:rPr>
              <a:t> </a:t>
            </a:r>
            <a:r>
              <a:rPr sz="1700" b="1" spc="-125" dirty="0">
                <a:latin typeface="Trebuchet MS"/>
                <a:cs typeface="Trebuchet MS"/>
              </a:rPr>
              <a:t>Telephone)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70" dirty="0">
                <a:solidFill>
                  <a:srgbClr val="C00000"/>
                </a:solidFill>
                <a:latin typeface="Trebuchet MS"/>
                <a:cs typeface="Trebuchet MS"/>
              </a:rPr>
              <a:t>Bookings </a:t>
            </a:r>
            <a:r>
              <a:rPr sz="1700" b="1" spc="-90" dirty="0">
                <a:latin typeface="Trebuchet MS"/>
                <a:cs typeface="Trebuchet MS"/>
              </a:rPr>
              <a:t>(BookingRefNo, </a:t>
            </a:r>
            <a:r>
              <a:rPr sz="1700" b="1" spc="-105" dirty="0">
                <a:latin typeface="Trebuchet MS"/>
                <a:cs typeface="Trebuchet MS"/>
              </a:rPr>
              <a:t>PassengerCode, </a:t>
            </a:r>
            <a:r>
              <a:rPr sz="1700" b="1" spc="-114" dirty="0">
                <a:latin typeface="Trebuchet MS"/>
                <a:cs typeface="Trebuchet MS"/>
              </a:rPr>
              <a:t>FlightCode, </a:t>
            </a:r>
            <a:r>
              <a:rPr sz="1700" b="1" spc="-95" dirty="0">
                <a:latin typeface="Trebuchet MS"/>
                <a:cs typeface="Trebuchet MS"/>
              </a:rPr>
              <a:t>Deposit,</a:t>
            </a:r>
            <a:r>
              <a:rPr sz="1700" b="1" spc="-330" dirty="0">
                <a:latin typeface="Trebuchet MS"/>
                <a:cs typeface="Trebuchet MS"/>
              </a:rPr>
              <a:t> </a:t>
            </a:r>
            <a:r>
              <a:rPr sz="1700" b="1" spc="-140" dirty="0">
                <a:latin typeface="Trebuchet MS"/>
                <a:cs typeface="Trebuchet MS"/>
              </a:rPr>
              <a:t>TotalFare)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86410"/>
            <a:ext cx="89852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3565" marR="5080" indent="-571500" algn="just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(i) </a:t>
            </a:r>
            <a:r>
              <a:rPr spc="-165" dirty="0"/>
              <a:t>Find</a:t>
            </a:r>
            <a:r>
              <a:rPr spc="555" dirty="0"/>
              <a:t> </a:t>
            </a:r>
            <a:r>
              <a:rPr spc="-40" dirty="0"/>
              <a:t>the </a:t>
            </a:r>
            <a:r>
              <a:rPr spc="-204" dirty="0"/>
              <a:t>codes </a:t>
            </a:r>
            <a:r>
              <a:rPr spc="-10" dirty="0"/>
              <a:t>of </a:t>
            </a:r>
            <a:r>
              <a:rPr spc="-40" dirty="0"/>
              <a:t>the </a:t>
            </a:r>
            <a:r>
              <a:rPr spc="-65" dirty="0"/>
              <a:t>flights </a:t>
            </a:r>
            <a:r>
              <a:rPr spc="-35" dirty="0"/>
              <a:t>from </a:t>
            </a:r>
            <a:r>
              <a:rPr spc="-155" dirty="0"/>
              <a:t>London </a:t>
            </a:r>
            <a:r>
              <a:rPr spc="25" dirty="0"/>
              <a:t>to  </a:t>
            </a:r>
            <a:r>
              <a:rPr spc="-155" dirty="0"/>
              <a:t>Athens </a:t>
            </a:r>
            <a:r>
              <a:rPr spc="-150" dirty="0"/>
              <a:t>scheduled </a:t>
            </a:r>
            <a:r>
              <a:rPr spc="-10" dirty="0"/>
              <a:t>for </a:t>
            </a:r>
            <a:r>
              <a:rPr spc="-40" dirty="0"/>
              <a:t>the </a:t>
            </a:r>
            <a:r>
              <a:rPr spc="-60" dirty="0"/>
              <a:t>29</a:t>
            </a:r>
            <a:r>
              <a:rPr sz="3150" spc="-89" baseline="25132" dirty="0"/>
              <a:t>th </a:t>
            </a:r>
            <a:r>
              <a:rPr sz="3200" spc="-10" dirty="0"/>
              <a:t>of </a:t>
            </a:r>
            <a:r>
              <a:rPr sz="3200" spc="-110" dirty="0"/>
              <a:t>March </a:t>
            </a:r>
            <a:r>
              <a:rPr sz="3200" spc="-155" dirty="0"/>
              <a:t>1999  </a:t>
            </a:r>
            <a:r>
              <a:rPr sz="3200" spc="-90" dirty="0"/>
              <a:t>which </a:t>
            </a:r>
            <a:r>
              <a:rPr sz="3200" spc="-30" dirty="0"/>
              <a:t>still </a:t>
            </a:r>
            <a:r>
              <a:rPr sz="3200" spc="-200" dirty="0"/>
              <a:t>have </a:t>
            </a:r>
            <a:r>
              <a:rPr sz="3200" spc="-140" dirty="0"/>
              <a:t>available</a:t>
            </a:r>
            <a:r>
              <a:rPr sz="3200" spc="-285" dirty="0"/>
              <a:t> </a:t>
            </a:r>
            <a:r>
              <a:rPr sz="3200" spc="-180" dirty="0"/>
              <a:t>seats.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332220"/>
            <a:ext cx="9144000" cy="982980"/>
          </a:xfrm>
          <a:custGeom>
            <a:avLst/>
            <a:gdLst/>
            <a:ahLst/>
            <a:cxnLst/>
            <a:rect l="l" t="t" r="r" b="b"/>
            <a:pathLst>
              <a:path w="9144000" h="982979">
                <a:moveTo>
                  <a:pt x="0" y="0"/>
                </a:moveTo>
                <a:lnTo>
                  <a:pt x="0" y="982980"/>
                </a:lnTo>
                <a:lnTo>
                  <a:pt x="9144000" y="98298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2440177"/>
            <a:ext cx="8862695" cy="450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14170">
              <a:lnSpc>
                <a:spcPct val="100000"/>
              </a:lnSpc>
              <a:spcBef>
                <a:spcPts val="95"/>
              </a:spcBef>
              <a:tabLst>
                <a:tab pos="1621790" algn="l"/>
                <a:tab pos="1643380" algn="l"/>
                <a:tab pos="5492750" algn="l"/>
              </a:tabLst>
            </a:pP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select		FlightCode</a:t>
            </a:r>
            <a:r>
              <a:rPr sz="3200" b="1" spc="-1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from	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Flight  Where	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(FromAirport = 'London')</a:t>
            </a:r>
            <a:r>
              <a:rPr sz="3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 marL="1576705" marR="1892300" indent="12700">
              <a:lnSpc>
                <a:spcPct val="100000"/>
              </a:lnSpc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(DestAirport = 'Athens') and 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(NoOfAvailSeats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&gt;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0)</a:t>
            </a:r>
            <a:r>
              <a:rPr sz="32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 marL="159004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(Date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32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'29-mar-99')</a:t>
            </a:r>
            <a:endParaRPr sz="3200">
              <a:latin typeface="Arial"/>
              <a:cs typeface="Arial"/>
            </a:endParaRPr>
          </a:p>
          <a:p>
            <a:pPr marL="165100" marR="5080">
              <a:lnSpc>
                <a:spcPts val="4079"/>
              </a:lnSpc>
              <a:spcBef>
                <a:spcPts val="135"/>
              </a:spcBef>
            </a:pPr>
            <a:r>
              <a:rPr sz="1700" b="1" spc="-110" dirty="0">
                <a:solidFill>
                  <a:srgbClr val="C00000"/>
                </a:solidFill>
                <a:latin typeface="Trebuchet MS"/>
                <a:cs typeface="Trebuchet MS"/>
              </a:rPr>
              <a:t>Flight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AirlineName, </a:t>
            </a:r>
            <a:r>
              <a:rPr sz="1700" b="1" spc="-110" dirty="0">
                <a:latin typeface="Trebuchet MS"/>
                <a:cs typeface="Trebuchet MS"/>
              </a:rPr>
              <a:t>FromAirport, </a:t>
            </a:r>
            <a:r>
              <a:rPr sz="1700" b="1" spc="-95" dirty="0">
                <a:latin typeface="Trebuchet MS"/>
                <a:cs typeface="Trebuchet MS"/>
              </a:rPr>
              <a:t>DestAirport, </a:t>
            </a:r>
            <a:r>
              <a:rPr sz="1700" b="1" spc="-110" dirty="0">
                <a:latin typeface="Trebuchet MS"/>
                <a:cs typeface="Trebuchet MS"/>
              </a:rPr>
              <a:t>Date, </a:t>
            </a:r>
            <a:r>
              <a:rPr sz="1700" b="1" spc="-114" dirty="0">
                <a:latin typeface="Trebuchet MS"/>
                <a:cs typeface="Trebuchet MS"/>
              </a:rPr>
              <a:t>DepartureTime, </a:t>
            </a:r>
            <a:r>
              <a:rPr sz="1700" b="1" spc="-80" dirty="0">
                <a:latin typeface="Trebuchet MS"/>
                <a:cs typeface="Trebuchet MS"/>
              </a:rPr>
              <a:t>NoOfAvailSeats)  </a:t>
            </a:r>
            <a:r>
              <a:rPr sz="1700" b="1" spc="-114" dirty="0">
                <a:solidFill>
                  <a:srgbClr val="C00000"/>
                </a:solidFill>
                <a:latin typeface="Trebuchet MS"/>
                <a:cs typeface="Trebuchet MS"/>
              </a:rPr>
              <a:t>Prices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30" dirty="0">
                <a:latin typeface="Trebuchet MS"/>
                <a:cs typeface="Trebuchet MS"/>
              </a:rPr>
              <a:t>EconomyFare,</a:t>
            </a:r>
            <a:r>
              <a:rPr sz="1700" b="1" spc="-210" dirty="0">
                <a:latin typeface="Trebuchet MS"/>
                <a:cs typeface="Trebuchet MS"/>
              </a:rPr>
              <a:t> </a:t>
            </a:r>
            <a:r>
              <a:rPr sz="1700" b="1" spc="-105" dirty="0">
                <a:latin typeface="Trebuchet MS"/>
                <a:cs typeface="Trebuchet MS"/>
              </a:rPr>
              <a:t>BusinessFare)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700" b="1" spc="-100" dirty="0">
                <a:solidFill>
                  <a:srgbClr val="C00000"/>
                </a:solidFill>
                <a:latin typeface="Trebuchet MS"/>
                <a:cs typeface="Trebuchet MS"/>
              </a:rPr>
              <a:t>Passenger </a:t>
            </a:r>
            <a:r>
              <a:rPr sz="1700" b="1" spc="-105" dirty="0">
                <a:latin typeface="Trebuchet MS"/>
                <a:cs typeface="Trebuchet MS"/>
              </a:rPr>
              <a:t>(</a:t>
            </a:r>
            <a:r>
              <a:rPr sz="17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PassengerCode</a:t>
            </a:r>
            <a:r>
              <a:rPr sz="1700" b="1" spc="-105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Name, Address,</a:t>
            </a:r>
            <a:r>
              <a:rPr sz="1700" b="1" spc="-265" dirty="0">
                <a:latin typeface="Trebuchet MS"/>
                <a:cs typeface="Trebuchet MS"/>
              </a:rPr>
              <a:t> </a:t>
            </a:r>
            <a:r>
              <a:rPr sz="1700" b="1" spc="-125" dirty="0">
                <a:latin typeface="Trebuchet MS"/>
                <a:cs typeface="Trebuchet MS"/>
              </a:rPr>
              <a:t>Telephone)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</a:pPr>
            <a:r>
              <a:rPr sz="1700" b="1" spc="-70" dirty="0">
                <a:solidFill>
                  <a:srgbClr val="C00000"/>
                </a:solidFill>
                <a:latin typeface="Trebuchet MS"/>
                <a:cs typeface="Trebuchet MS"/>
              </a:rPr>
              <a:t>Bookings </a:t>
            </a:r>
            <a:r>
              <a:rPr sz="1700" b="1" spc="-90" dirty="0">
                <a:latin typeface="Trebuchet MS"/>
                <a:cs typeface="Trebuchet MS"/>
              </a:rPr>
              <a:t>(BookingRefNo, </a:t>
            </a:r>
            <a:r>
              <a:rPr sz="1700" b="1" spc="-105" dirty="0">
                <a:latin typeface="Trebuchet MS"/>
                <a:cs typeface="Trebuchet MS"/>
              </a:rPr>
              <a:t>PassengerCode, </a:t>
            </a:r>
            <a:r>
              <a:rPr sz="1700" b="1" spc="-114" dirty="0">
                <a:latin typeface="Trebuchet MS"/>
                <a:cs typeface="Trebuchet MS"/>
              </a:rPr>
              <a:t>FlightCode, </a:t>
            </a:r>
            <a:r>
              <a:rPr sz="1700" b="1" spc="-95" dirty="0">
                <a:latin typeface="Trebuchet MS"/>
                <a:cs typeface="Trebuchet MS"/>
              </a:rPr>
              <a:t>Deposit,</a:t>
            </a:r>
            <a:r>
              <a:rPr sz="1700" b="1" spc="-330" dirty="0">
                <a:latin typeface="Trebuchet MS"/>
                <a:cs typeface="Trebuchet MS"/>
              </a:rPr>
              <a:t> </a:t>
            </a:r>
            <a:r>
              <a:rPr sz="1700" b="1" spc="-140" dirty="0">
                <a:latin typeface="Trebuchet MS"/>
                <a:cs typeface="Trebuchet MS"/>
              </a:rPr>
              <a:t>TotalFare)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2030" y="464311"/>
            <a:ext cx="12757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80" dirty="0">
                <a:latin typeface="Arial"/>
                <a:cs typeface="Arial"/>
              </a:rPr>
              <a:t>c</a:t>
            </a:r>
            <a:r>
              <a:rPr sz="3200" spc="-65" dirty="0">
                <a:latin typeface="Arial"/>
                <a:cs typeface="Arial"/>
              </a:rPr>
              <a:t>ou</a:t>
            </a:r>
            <a:r>
              <a:rPr sz="3200" spc="-90" dirty="0">
                <a:latin typeface="Arial"/>
                <a:cs typeface="Arial"/>
              </a:rPr>
              <a:t>r</a:t>
            </a:r>
            <a:r>
              <a:rPr sz="3200" spc="-305" dirty="0">
                <a:latin typeface="Arial"/>
                <a:cs typeface="Arial"/>
              </a:rPr>
              <a:t>ses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1595" y="464311"/>
            <a:ext cx="1228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0" dirty="0">
                <a:latin typeface="Arial"/>
                <a:cs typeface="Arial"/>
              </a:rPr>
              <a:t>o</a:t>
            </a:r>
            <a:r>
              <a:rPr sz="3200" spc="5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90" dirty="0">
                <a:latin typeface="Arial"/>
                <a:cs typeface="Arial"/>
              </a:rPr>
              <a:t>e</a:t>
            </a:r>
            <a:r>
              <a:rPr sz="3200" spc="-95" dirty="0">
                <a:latin typeface="Arial"/>
                <a:cs typeface="Arial"/>
              </a:rPr>
              <a:t>r</a:t>
            </a:r>
            <a:r>
              <a:rPr sz="3200" spc="-145" dirty="0">
                <a:latin typeface="Arial"/>
                <a:cs typeface="Arial"/>
              </a:rPr>
              <a:t>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3895" y="464311"/>
            <a:ext cx="12236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9130" algn="l"/>
              </a:tabLst>
            </a:pPr>
            <a:r>
              <a:rPr sz="3200" spc="-140" dirty="0">
                <a:latin typeface="Arial"/>
                <a:cs typeface="Arial"/>
              </a:rPr>
              <a:t>b</a:t>
            </a:r>
            <a:r>
              <a:rPr sz="3200" spc="-12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45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464311"/>
            <a:ext cx="45821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01980" algn="l"/>
                <a:tab pos="1558925" algn="l"/>
                <a:tab pos="2360930" algn="l"/>
                <a:tab pos="3429000" algn="l"/>
                <a:tab pos="4017010" algn="l"/>
              </a:tabLst>
            </a:pPr>
            <a:r>
              <a:rPr spc="-60" dirty="0"/>
              <a:t>(i</a:t>
            </a:r>
            <a:r>
              <a:rPr spc="-65" dirty="0"/>
              <a:t>)</a:t>
            </a:r>
            <a:r>
              <a:rPr dirty="0"/>
              <a:t>	</a:t>
            </a:r>
            <a:r>
              <a:rPr spc="-484" dirty="0"/>
              <a:t>F</a:t>
            </a:r>
            <a:r>
              <a:rPr spc="-60" dirty="0"/>
              <a:t>in</a:t>
            </a:r>
            <a:r>
              <a:rPr spc="-75" dirty="0"/>
              <a:t>d</a:t>
            </a:r>
            <a:r>
              <a:rPr dirty="0"/>
              <a:t>	</a:t>
            </a:r>
            <a:r>
              <a:rPr spc="180" dirty="0"/>
              <a:t>t</a:t>
            </a:r>
            <a:r>
              <a:rPr spc="-150" dirty="0"/>
              <a:t>h</a:t>
            </a:r>
            <a:r>
              <a:rPr spc="-145" dirty="0"/>
              <a:t>e</a:t>
            </a:r>
            <a:r>
              <a:rPr dirty="0"/>
              <a:t>	</a:t>
            </a:r>
            <a:r>
              <a:rPr spc="-25" dirty="0"/>
              <a:t>title</a:t>
            </a:r>
            <a:r>
              <a:rPr spc="-35" dirty="0"/>
              <a:t>s</a:t>
            </a:r>
            <a:r>
              <a:rPr dirty="0"/>
              <a:t>	</a:t>
            </a:r>
            <a:r>
              <a:rPr spc="-10" dirty="0"/>
              <a:t>o</a:t>
            </a:r>
            <a:r>
              <a:rPr spc="-5" dirty="0"/>
              <a:t>f</a:t>
            </a:r>
            <a:r>
              <a:rPr dirty="0"/>
              <a:t>	</a:t>
            </a:r>
            <a:r>
              <a:rPr spc="-35" dirty="0"/>
              <a:t>the  </a:t>
            </a:r>
            <a:r>
              <a:rPr spc="-70" dirty="0"/>
              <a:t>department </a:t>
            </a:r>
            <a:r>
              <a:rPr spc="-5" dirty="0"/>
              <a:t>of</a:t>
            </a:r>
            <a:r>
              <a:rPr spc="-260" dirty="0"/>
              <a:t> </a:t>
            </a:r>
            <a:r>
              <a:rPr spc="-95" dirty="0"/>
              <a:t>computing</a:t>
            </a:r>
          </a:p>
        </p:txBody>
      </p:sp>
      <p:sp>
        <p:nvSpPr>
          <p:cNvPr id="6" name="object 6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0332" y="4477004"/>
            <a:ext cx="503682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C00000"/>
                </a:solidFill>
                <a:latin typeface="Trebuchet MS"/>
                <a:cs typeface="Trebuchet MS"/>
              </a:rPr>
              <a:t>Student </a:t>
            </a:r>
            <a:r>
              <a:rPr sz="1800" b="1" spc="-95" dirty="0">
                <a:latin typeface="Trebuchet MS"/>
                <a:cs typeface="Trebuchet MS"/>
              </a:rPr>
              <a:t>(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StudNum</a:t>
            </a:r>
            <a:r>
              <a:rPr sz="1800" b="1" spc="-95" dirty="0">
                <a:latin typeface="Trebuchet MS"/>
                <a:cs typeface="Trebuchet MS"/>
              </a:rPr>
              <a:t>, </a:t>
            </a:r>
            <a:r>
              <a:rPr sz="1800" b="1" spc="-100" dirty="0">
                <a:latin typeface="Trebuchet MS"/>
                <a:cs typeface="Trebuchet MS"/>
              </a:rPr>
              <a:t>Name, </a:t>
            </a:r>
            <a:r>
              <a:rPr sz="1800" b="1" spc="-110" dirty="0">
                <a:latin typeface="Trebuchet MS"/>
                <a:cs typeface="Trebuchet MS"/>
              </a:rPr>
              <a:t>Department,</a:t>
            </a:r>
            <a:r>
              <a:rPr sz="1800" b="1" spc="-295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CourseCode)  </a:t>
            </a:r>
            <a:r>
              <a:rPr sz="1800" b="1" spc="-40" dirty="0">
                <a:solidFill>
                  <a:srgbClr val="C00000"/>
                </a:solidFill>
                <a:latin typeface="Trebuchet MS"/>
                <a:cs typeface="Trebuchet MS"/>
              </a:rPr>
              <a:t>Module </a:t>
            </a:r>
            <a:r>
              <a:rPr sz="1800" b="1" spc="-55" dirty="0">
                <a:latin typeface="Trebuchet MS"/>
                <a:cs typeface="Trebuchet MS"/>
              </a:rPr>
              <a:t>(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1800" b="1" spc="-55" dirty="0">
                <a:latin typeface="Trebuchet MS"/>
                <a:cs typeface="Trebuchet MS"/>
              </a:rPr>
              <a:t>, </a:t>
            </a:r>
            <a:r>
              <a:rPr sz="1800" b="1" spc="-135" dirty="0">
                <a:latin typeface="Trebuchet MS"/>
                <a:cs typeface="Trebuchet MS"/>
              </a:rPr>
              <a:t>Title, </a:t>
            </a:r>
            <a:r>
              <a:rPr sz="1800" b="1" spc="-100" dirty="0">
                <a:latin typeface="Trebuchet MS"/>
                <a:cs typeface="Trebuchet MS"/>
              </a:rPr>
              <a:t>Syllabus, </a:t>
            </a:r>
            <a:r>
              <a:rPr sz="1800" b="1" spc="-125" dirty="0">
                <a:latin typeface="Trebuchet MS"/>
                <a:cs typeface="Trebuchet MS"/>
              </a:rPr>
              <a:t>LecturerNum)  </a:t>
            </a:r>
            <a:r>
              <a:rPr sz="1800" b="1" spc="-114" dirty="0">
                <a:solidFill>
                  <a:srgbClr val="C00000"/>
                </a:solidFill>
                <a:latin typeface="Trebuchet MS"/>
                <a:cs typeface="Trebuchet MS"/>
              </a:rPr>
              <a:t>Exams </a:t>
            </a:r>
            <a:r>
              <a:rPr sz="1800" b="1" spc="-95" dirty="0">
                <a:latin typeface="Trebuchet MS"/>
                <a:cs typeface="Trebuchet MS"/>
              </a:rPr>
              <a:t>(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StudNum</a:t>
            </a:r>
            <a:r>
              <a:rPr sz="1800" b="1" spc="-95" dirty="0">
                <a:latin typeface="Trebuchet MS"/>
                <a:cs typeface="Trebuchet MS"/>
              </a:rPr>
              <a:t>, </a:t>
            </a:r>
            <a:r>
              <a:rPr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1800" b="1" spc="-85" dirty="0">
                <a:latin typeface="Trebuchet MS"/>
                <a:cs typeface="Trebuchet MS"/>
              </a:rPr>
              <a:t>,Date,Result)  </a:t>
            </a: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AcademicStaff </a:t>
            </a:r>
            <a:r>
              <a:rPr sz="1800" b="1" spc="-100" dirty="0">
                <a:latin typeface="Trebuchet MS"/>
                <a:cs typeface="Trebuchet MS"/>
              </a:rPr>
              <a:t>(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StaffNum</a:t>
            </a:r>
            <a:r>
              <a:rPr sz="1800" b="1" spc="-100" dirty="0">
                <a:latin typeface="Trebuchet MS"/>
                <a:cs typeface="Trebuchet MS"/>
              </a:rPr>
              <a:t>, Name, Department) 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Course </a:t>
            </a:r>
            <a:r>
              <a:rPr sz="1800" b="1" spc="-120" dirty="0">
                <a:latin typeface="Trebuchet MS"/>
                <a:cs typeface="Trebuchet MS"/>
              </a:rPr>
              <a:t>(</a:t>
            </a:r>
            <a:r>
              <a:rPr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CourseCode</a:t>
            </a:r>
            <a:r>
              <a:rPr sz="1800" b="1" spc="-120" dirty="0">
                <a:latin typeface="Trebuchet MS"/>
                <a:cs typeface="Trebuchet MS"/>
              </a:rPr>
              <a:t>, </a:t>
            </a:r>
            <a:r>
              <a:rPr sz="1800" b="1" spc="-140" dirty="0">
                <a:latin typeface="Trebuchet MS"/>
                <a:cs typeface="Trebuchet MS"/>
              </a:rPr>
              <a:t>Title, </a:t>
            </a:r>
            <a:r>
              <a:rPr sz="1800" b="1" spc="-100" dirty="0">
                <a:latin typeface="Trebuchet MS"/>
                <a:cs typeface="Trebuchet MS"/>
              </a:rPr>
              <a:t>Department)  </a:t>
            </a:r>
            <a:r>
              <a:rPr sz="1800" b="1" spc="-75" dirty="0">
                <a:solidFill>
                  <a:srgbClr val="C00000"/>
                </a:solidFill>
                <a:latin typeface="Trebuchet MS"/>
                <a:cs typeface="Trebuchet MS"/>
              </a:rPr>
              <a:t>CourseModules </a:t>
            </a:r>
            <a:r>
              <a:rPr sz="1800" b="1" spc="-120" dirty="0">
                <a:latin typeface="Trebuchet MS"/>
                <a:cs typeface="Trebuchet MS"/>
              </a:rPr>
              <a:t>(</a:t>
            </a:r>
            <a:r>
              <a:rPr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CourseCode</a:t>
            </a:r>
            <a:r>
              <a:rPr sz="1800" b="1" spc="-120" dirty="0">
                <a:latin typeface="Trebuchet MS"/>
                <a:cs typeface="Trebuchet MS"/>
              </a:rPr>
              <a:t>,</a:t>
            </a:r>
            <a:r>
              <a:rPr sz="1800" b="1" spc="-225" dirty="0">
                <a:latin typeface="Trebuchet MS"/>
                <a:cs typeface="Trebuchet MS"/>
              </a:rPr>
              <a:t> 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1800" b="1" spc="-3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642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90245" algn="l"/>
                <a:tab pos="1435735" algn="l"/>
                <a:tab pos="1642110" algn="l"/>
                <a:tab pos="2437765" algn="l"/>
                <a:tab pos="2699385" algn="l"/>
                <a:tab pos="3364865" algn="l"/>
                <a:tab pos="3775710" algn="l"/>
                <a:tab pos="4112260" algn="l"/>
                <a:tab pos="4357370" algn="l"/>
                <a:tab pos="5153660" algn="l"/>
                <a:tab pos="6089015" algn="l"/>
                <a:tab pos="7082790" algn="l"/>
                <a:tab pos="7225030" algn="l"/>
                <a:tab pos="8187055" algn="l"/>
                <a:tab pos="8349615" algn="l"/>
              </a:tabLst>
            </a:pPr>
            <a:r>
              <a:rPr spc="-40" dirty="0"/>
              <a:t>(ii)	</a:t>
            </a:r>
            <a:r>
              <a:rPr spc="-170" dirty="0"/>
              <a:t>Find		</a:t>
            </a:r>
            <a:r>
              <a:rPr spc="-40" dirty="0"/>
              <a:t>the	</a:t>
            </a:r>
            <a:r>
              <a:rPr spc="-105" dirty="0"/>
              <a:t>n</a:t>
            </a:r>
            <a:r>
              <a:rPr spc="-225" dirty="0"/>
              <a:t>ames</a:t>
            </a:r>
            <a:r>
              <a:rPr dirty="0"/>
              <a:t>	</a:t>
            </a:r>
            <a:r>
              <a:rPr spc="-5" dirty="0"/>
              <a:t>of</a:t>
            </a:r>
            <a:r>
              <a:rPr dirty="0"/>
              <a:t>	</a:t>
            </a:r>
            <a:r>
              <a:rPr spc="-40" dirty="0"/>
              <a:t>the</a:t>
            </a:r>
            <a:r>
              <a:rPr dirty="0"/>
              <a:t>	</a:t>
            </a:r>
            <a:r>
              <a:rPr spc="-105" dirty="0"/>
              <a:t>p</a:t>
            </a:r>
            <a:r>
              <a:rPr spc="-250" dirty="0"/>
              <a:t>assen</a:t>
            </a:r>
            <a:r>
              <a:rPr spc="-290" dirty="0"/>
              <a:t>g</a:t>
            </a:r>
            <a:r>
              <a:rPr spc="-90" dirty="0"/>
              <a:t>e</a:t>
            </a:r>
            <a:r>
              <a:rPr spc="-110" dirty="0"/>
              <a:t>r</a:t>
            </a:r>
            <a:r>
              <a:rPr spc="-350" dirty="0"/>
              <a:t>s</a:t>
            </a:r>
            <a:r>
              <a:rPr dirty="0"/>
              <a:t>		</a:t>
            </a:r>
            <a:r>
              <a:rPr spc="-25" dirty="0"/>
              <a:t>w</a:t>
            </a:r>
            <a:r>
              <a:rPr spc="-100" dirty="0"/>
              <a:t>ho</a:t>
            </a:r>
            <a:r>
              <a:rPr dirty="0"/>
              <a:t>	</a:t>
            </a:r>
            <a:r>
              <a:rPr spc="-175" dirty="0"/>
              <a:t>h</a:t>
            </a:r>
            <a:r>
              <a:rPr spc="-229" dirty="0"/>
              <a:t>a</a:t>
            </a:r>
            <a:r>
              <a:rPr spc="-185" dirty="0"/>
              <a:t>v</a:t>
            </a:r>
            <a:r>
              <a:rPr spc="-130" dirty="0"/>
              <a:t>e  </a:t>
            </a:r>
            <a:r>
              <a:rPr spc="-105" dirty="0"/>
              <a:t>boo</a:t>
            </a:r>
            <a:r>
              <a:rPr spc="-260" dirty="0"/>
              <a:t>k</a:t>
            </a:r>
            <a:r>
              <a:rPr spc="-145" dirty="0"/>
              <a:t>ed</a:t>
            </a:r>
            <a:r>
              <a:rPr dirty="0"/>
              <a:t>	</a:t>
            </a:r>
            <a:r>
              <a:rPr spc="-45" dirty="0"/>
              <a:t>tic</a:t>
            </a:r>
            <a:r>
              <a:rPr spc="-165" dirty="0"/>
              <a:t>k</a:t>
            </a:r>
            <a:r>
              <a:rPr spc="-210" dirty="0"/>
              <a:t>e</a:t>
            </a:r>
            <a:r>
              <a:rPr spc="180" dirty="0"/>
              <a:t>t</a:t>
            </a:r>
            <a:r>
              <a:rPr spc="-350" dirty="0"/>
              <a:t>s</a:t>
            </a:r>
            <a:r>
              <a:rPr dirty="0"/>
              <a:t>	</a:t>
            </a:r>
            <a:r>
              <a:rPr spc="20" dirty="0"/>
              <a:t>f</a:t>
            </a:r>
            <a:r>
              <a:rPr spc="-35" dirty="0"/>
              <a:t>o</a:t>
            </a:r>
            <a:r>
              <a:rPr spc="-20" dirty="0"/>
              <a:t>r</a:t>
            </a:r>
            <a:r>
              <a:rPr dirty="0"/>
              <a:t>	</a:t>
            </a:r>
            <a:r>
              <a:rPr spc="-40" dirty="0"/>
              <a:t>the</a:t>
            </a:r>
            <a:r>
              <a:rPr dirty="0"/>
              <a:t>	</a:t>
            </a:r>
            <a:r>
              <a:rPr spc="85" dirty="0"/>
              <a:t>f</a:t>
            </a:r>
            <a:r>
              <a:rPr spc="15" dirty="0"/>
              <a:t>l</a:t>
            </a:r>
            <a:r>
              <a:rPr spc="30" dirty="0"/>
              <a:t>i</a:t>
            </a:r>
            <a:r>
              <a:rPr spc="-270" dirty="0"/>
              <a:t>g</a:t>
            </a:r>
            <a:r>
              <a:rPr spc="-120" dirty="0"/>
              <a:t>h</a:t>
            </a:r>
            <a:r>
              <a:rPr spc="180" dirty="0"/>
              <a:t>t</a:t>
            </a:r>
            <a:r>
              <a:rPr dirty="0"/>
              <a:t>	</a:t>
            </a:r>
            <a:r>
              <a:rPr spc="-855" dirty="0"/>
              <a:t> </a:t>
            </a:r>
            <a:r>
              <a:rPr spc="20" dirty="0"/>
              <a:t>with</a:t>
            </a:r>
            <a:r>
              <a:rPr dirty="0"/>
              <a:t>	</a:t>
            </a:r>
            <a:r>
              <a:rPr spc="-280" dirty="0"/>
              <a:t>c</a:t>
            </a:r>
            <a:r>
              <a:rPr spc="-95" dirty="0"/>
              <a:t>o</a:t>
            </a:r>
            <a:r>
              <a:rPr spc="-145" dirty="0"/>
              <a:t>de</a:t>
            </a:r>
            <a:r>
              <a:rPr dirty="0"/>
              <a:t>	</a:t>
            </a:r>
            <a:r>
              <a:rPr spc="-425" dirty="0"/>
              <a:t>B</a:t>
            </a:r>
            <a:r>
              <a:rPr spc="-290" dirty="0"/>
              <a:t>A</a:t>
            </a:r>
            <a:r>
              <a:rPr spc="-160" dirty="0"/>
              <a:t>777</a:t>
            </a:r>
            <a:r>
              <a:rPr dirty="0"/>
              <a:t>		</a:t>
            </a:r>
            <a:r>
              <a:rPr spc="-150" dirty="0"/>
              <a:t>and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50339"/>
            <a:ext cx="74555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0" dirty="0">
                <a:latin typeface="Arial"/>
                <a:cs typeface="Arial"/>
              </a:rPr>
              <a:t>have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not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paid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full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fare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of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their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tickets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yet.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31" y="4972303"/>
            <a:ext cx="8710930" cy="183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10" dirty="0">
                <a:solidFill>
                  <a:srgbClr val="C00000"/>
                </a:solidFill>
                <a:latin typeface="Trebuchet MS"/>
                <a:cs typeface="Trebuchet MS"/>
              </a:rPr>
              <a:t>Flight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AirlineName, </a:t>
            </a:r>
            <a:r>
              <a:rPr sz="1700" b="1" spc="-110" dirty="0">
                <a:latin typeface="Trebuchet MS"/>
                <a:cs typeface="Trebuchet MS"/>
              </a:rPr>
              <a:t>FromAirport, </a:t>
            </a:r>
            <a:r>
              <a:rPr sz="1700" b="1" spc="-95" dirty="0">
                <a:latin typeface="Trebuchet MS"/>
                <a:cs typeface="Trebuchet MS"/>
              </a:rPr>
              <a:t>DestAirport, </a:t>
            </a:r>
            <a:r>
              <a:rPr sz="1700" b="1" spc="-110" dirty="0">
                <a:latin typeface="Trebuchet MS"/>
                <a:cs typeface="Trebuchet MS"/>
              </a:rPr>
              <a:t>Date, </a:t>
            </a:r>
            <a:r>
              <a:rPr sz="1700" b="1" spc="-114" dirty="0">
                <a:latin typeface="Trebuchet MS"/>
                <a:cs typeface="Trebuchet MS"/>
              </a:rPr>
              <a:t>DepartureTime,</a:t>
            </a:r>
            <a:r>
              <a:rPr sz="1700" b="1" spc="-265" dirty="0">
                <a:latin typeface="Trebuchet MS"/>
                <a:cs typeface="Trebuchet MS"/>
              </a:rPr>
              <a:t> </a:t>
            </a:r>
            <a:r>
              <a:rPr sz="1700" b="1" spc="-80" dirty="0">
                <a:latin typeface="Trebuchet MS"/>
                <a:cs typeface="Trebuchet MS"/>
              </a:rPr>
              <a:t>NoOfAvailSeats)</a:t>
            </a:r>
            <a:endParaRPr sz="1700">
              <a:latin typeface="Trebuchet MS"/>
              <a:cs typeface="Trebuchet MS"/>
            </a:endParaRPr>
          </a:p>
          <a:p>
            <a:pPr marL="12700" marR="3771265">
              <a:lnSpc>
                <a:spcPct val="200000"/>
              </a:lnSpc>
            </a:pPr>
            <a:r>
              <a:rPr sz="1700" b="1" spc="-114" dirty="0">
                <a:solidFill>
                  <a:srgbClr val="C00000"/>
                </a:solidFill>
                <a:latin typeface="Trebuchet MS"/>
                <a:cs typeface="Trebuchet MS"/>
              </a:rPr>
              <a:t>Prices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30" dirty="0">
                <a:latin typeface="Trebuchet MS"/>
                <a:cs typeface="Trebuchet MS"/>
              </a:rPr>
              <a:t>EconomyFare, </a:t>
            </a:r>
            <a:r>
              <a:rPr sz="1700" b="1" spc="-105" dirty="0">
                <a:latin typeface="Trebuchet MS"/>
                <a:cs typeface="Trebuchet MS"/>
              </a:rPr>
              <a:t>BusinessFare)  </a:t>
            </a:r>
            <a:r>
              <a:rPr sz="1700" b="1" spc="-100" dirty="0">
                <a:solidFill>
                  <a:srgbClr val="C00000"/>
                </a:solidFill>
                <a:latin typeface="Trebuchet MS"/>
                <a:cs typeface="Trebuchet MS"/>
              </a:rPr>
              <a:t>Passenger </a:t>
            </a:r>
            <a:r>
              <a:rPr sz="1700" b="1" spc="-105" dirty="0">
                <a:latin typeface="Trebuchet MS"/>
                <a:cs typeface="Trebuchet MS"/>
              </a:rPr>
              <a:t>(</a:t>
            </a:r>
            <a:r>
              <a:rPr sz="17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PassengerCode</a:t>
            </a:r>
            <a:r>
              <a:rPr sz="1700" b="1" spc="-105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Name, Address,</a:t>
            </a:r>
            <a:r>
              <a:rPr sz="1700" b="1" spc="-245" dirty="0">
                <a:latin typeface="Trebuchet MS"/>
                <a:cs typeface="Trebuchet MS"/>
              </a:rPr>
              <a:t> </a:t>
            </a:r>
            <a:r>
              <a:rPr sz="1700" b="1" spc="-125" dirty="0">
                <a:latin typeface="Trebuchet MS"/>
                <a:cs typeface="Trebuchet MS"/>
              </a:rPr>
              <a:t>Telephone)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70" dirty="0">
                <a:solidFill>
                  <a:srgbClr val="C00000"/>
                </a:solidFill>
                <a:latin typeface="Trebuchet MS"/>
                <a:cs typeface="Trebuchet MS"/>
              </a:rPr>
              <a:t>Bookings </a:t>
            </a:r>
            <a:r>
              <a:rPr sz="1700" b="1" spc="-90" dirty="0">
                <a:latin typeface="Trebuchet MS"/>
                <a:cs typeface="Trebuchet MS"/>
              </a:rPr>
              <a:t>(BookingRefNo, </a:t>
            </a:r>
            <a:r>
              <a:rPr sz="1700" b="1" spc="-105" dirty="0">
                <a:latin typeface="Trebuchet MS"/>
                <a:cs typeface="Trebuchet MS"/>
              </a:rPr>
              <a:t>PassengerCode, </a:t>
            </a:r>
            <a:r>
              <a:rPr sz="1700" b="1" spc="-114" dirty="0">
                <a:latin typeface="Trebuchet MS"/>
                <a:cs typeface="Trebuchet MS"/>
              </a:rPr>
              <a:t>FlightCode, </a:t>
            </a:r>
            <a:r>
              <a:rPr sz="1700" b="1" spc="-95" dirty="0">
                <a:latin typeface="Trebuchet MS"/>
                <a:cs typeface="Trebuchet MS"/>
              </a:rPr>
              <a:t>Deposit,</a:t>
            </a:r>
            <a:r>
              <a:rPr sz="1700" b="1" spc="-330" dirty="0">
                <a:latin typeface="Trebuchet MS"/>
                <a:cs typeface="Trebuchet MS"/>
              </a:rPr>
              <a:t> </a:t>
            </a:r>
            <a:r>
              <a:rPr sz="1700" b="1" spc="-140" dirty="0">
                <a:latin typeface="Trebuchet MS"/>
                <a:cs typeface="Trebuchet MS"/>
              </a:rPr>
              <a:t>TotalFare)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90245" algn="l"/>
                <a:tab pos="1435735" algn="l"/>
                <a:tab pos="1642110" algn="l"/>
                <a:tab pos="2437765" algn="l"/>
                <a:tab pos="2699385" algn="l"/>
                <a:tab pos="3364865" algn="l"/>
                <a:tab pos="3775710" algn="l"/>
                <a:tab pos="4112260" algn="l"/>
                <a:tab pos="4357370" algn="l"/>
                <a:tab pos="5153660" algn="l"/>
                <a:tab pos="6089015" algn="l"/>
                <a:tab pos="7082790" algn="l"/>
                <a:tab pos="7225030" algn="l"/>
                <a:tab pos="8187055" algn="l"/>
                <a:tab pos="8349615" algn="l"/>
              </a:tabLst>
            </a:pPr>
            <a:r>
              <a:rPr spc="-40" dirty="0"/>
              <a:t>(ii)	</a:t>
            </a:r>
            <a:r>
              <a:rPr spc="-170" dirty="0"/>
              <a:t>Find		</a:t>
            </a:r>
            <a:r>
              <a:rPr spc="-40" dirty="0"/>
              <a:t>the	</a:t>
            </a:r>
            <a:r>
              <a:rPr spc="-105" dirty="0"/>
              <a:t>n</a:t>
            </a:r>
            <a:r>
              <a:rPr spc="-225" dirty="0"/>
              <a:t>ames</a:t>
            </a:r>
            <a:r>
              <a:rPr dirty="0"/>
              <a:t>	</a:t>
            </a:r>
            <a:r>
              <a:rPr spc="-5" dirty="0"/>
              <a:t>of</a:t>
            </a:r>
            <a:r>
              <a:rPr dirty="0"/>
              <a:t>	</a:t>
            </a:r>
            <a:r>
              <a:rPr spc="-40" dirty="0"/>
              <a:t>the</a:t>
            </a:r>
            <a:r>
              <a:rPr dirty="0"/>
              <a:t>	</a:t>
            </a:r>
            <a:r>
              <a:rPr spc="-105" dirty="0"/>
              <a:t>p</a:t>
            </a:r>
            <a:r>
              <a:rPr spc="-250" dirty="0"/>
              <a:t>assen</a:t>
            </a:r>
            <a:r>
              <a:rPr spc="-290" dirty="0"/>
              <a:t>g</a:t>
            </a:r>
            <a:r>
              <a:rPr spc="-90" dirty="0"/>
              <a:t>e</a:t>
            </a:r>
            <a:r>
              <a:rPr spc="-110" dirty="0"/>
              <a:t>r</a:t>
            </a:r>
            <a:r>
              <a:rPr spc="-350" dirty="0"/>
              <a:t>s</a:t>
            </a:r>
            <a:r>
              <a:rPr dirty="0"/>
              <a:t>		</a:t>
            </a:r>
            <a:r>
              <a:rPr spc="-25" dirty="0"/>
              <a:t>w</a:t>
            </a:r>
            <a:r>
              <a:rPr spc="-100" dirty="0"/>
              <a:t>ho</a:t>
            </a:r>
            <a:r>
              <a:rPr dirty="0"/>
              <a:t>	</a:t>
            </a:r>
            <a:r>
              <a:rPr spc="-175" dirty="0"/>
              <a:t>h</a:t>
            </a:r>
            <a:r>
              <a:rPr spc="-229" dirty="0"/>
              <a:t>a</a:t>
            </a:r>
            <a:r>
              <a:rPr spc="-185" dirty="0"/>
              <a:t>v</a:t>
            </a:r>
            <a:r>
              <a:rPr spc="-130" dirty="0"/>
              <a:t>e  </a:t>
            </a:r>
            <a:r>
              <a:rPr spc="-105" dirty="0"/>
              <a:t>boo</a:t>
            </a:r>
            <a:r>
              <a:rPr spc="-260" dirty="0"/>
              <a:t>k</a:t>
            </a:r>
            <a:r>
              <a:rPr spc="-145" dirty="0"/>
              <a:t>ed</a:t>
            </a:r>
            <a:r>
              <a:rPr dirty="0"/>
              <a:t>	</a:t>
            </a:r>
            <a:r>
              <a:rPr spc="-45" dirty="0"/>
              <a:t>tic</a:t>
            </a:r>
            <a:r>
              <a:rPr spc="-165" dirty="0"/>
              <a:t>k</a:t>
            </a:r>
            <a:r>
              <a:rPr spc="-210" dirty="0"/>
              <a:t>e</a:t>
            </a:r>
            <a:r>
              <a:rPr spc="180" dirty="0"/>
              <a:t>t</a:t>
            </a:r>
            <a:r>
              <a:rPr spc="-350" dirty="0"/>
              <a:t>s</a:t>
            </a:r>
            <a:r>
              <a:rPr dirty="0"/>
              <a:t>	</a:t>
            </a:r>
            <a:r>
              <a:rPr spc="20" dirty="0"/>
              <a:t>f</a:t>
            </a:r>
            <a:r>
              <a:rPr spc="-35" dirty="0"/>
              <a:t>o</a:t>
            </a:r>
            <a:r>
              <a:rPr spc="-20" dirty="0"/>
              <a:t>r</a:t>
            </a:r>
            <a:r>
              <a:rPr dirty="0"/>
              <a:t>	</a:t>
            </a:r>
            <a:r>
              <a:rPr spc="-40" dirty="0"/>
              <a:t>the</a:t>
            </a:r>
            <a:r>
              <a:rPr dirty="0"/>
              <a:t>	</a:t>
            </a:r>
            <a:r>
              <a:rPr spc="85" dirty="0"/>
              <a:t>f</a:t>
            </a:r>
            <a:r>
              <a:rPr spc="15" dirty="0"/>
              <a:t>l</a:t>
            </a:r>
            <a:r>
              <a:rPr spc="30" dirty="0"/>
              <a:t>i</a:t>
            </a:r>
            <a:r>
              <a:rPr spc="-270" dirty="0"/>
              <a:t>g</a:t>
            </a:r>
            <a:r>
              <a:rPr spc="-120" dirty="0"/>
              <a:t>h</a:t>
            </a:r>
            <a:r>
              <a:rPr spc="180" dirty="0"/>
              <a:t>t</a:t>
            </a:r>
            <a:r>
              <a:rPr dirty="0"/>
              <a:t>	</a:t>
            </a:r>
            <a:r>
              <a:rPr spc="-855" dirty="0"/>
              <a:t> </a:t>
            </a:r>
            <a:r>
              <a:rPr spc="20" dirty="0"/>
              <a:t>with</a:t>
            </a:r>
            <a:r>
              <a:rPr dirty="0"/>
              <a:t>	</a:t>
            </a:r>
            <a:r>
              <a:rPr spc="-280" dirty="0"/>
              <a:t>c</a:t>
            </a:r>
            <a:r>
              <a:rPr spc="-95" dirty="0"/>
              <a:t>o</a:t>
            </a:r>
            <a:r>
              <a:rPr spc="-145" dirty="0"/>
              <a:t>de</a:t>
            </a:r>
            <a:r>
              <a:rPr dirty="0"/>
              <a:t>	</a:t>
            </a:r>
            <a:r>
              <a:rPr spc="-425" dirty="0"/>
              <a:t>B</a:t>
            </a:r>
            <a:r>
              <a:rPr spc="-290" dirty="0"/>
              <a:t>A</a:t>
            </a:r>
            <a:r>
              <a:rPr spc="-160" dirty="0"/>
              <a:t>777</a:t>
            </a:r>
            <a:r>
              <a:rPr dirty="0"/>
              <a:t>		</a:t>
            </a:r>
            <a:r>
              <a:rPr spc="-150" dirty="0"/>
              <a:t>and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64818"/>
            <a:ext cx="74555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0" dirty="0">
                <a:latin typeface="Arial"/>
                <a:cs typeface="Arial"/>
              </a:rPr>
              <a:t>have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not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paid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full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fare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of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their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tickets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yet.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952518"/>
            <a:ext cx="119888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select  from  where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61065" y="1952518"/>
            <a:ext cx="6062345" cy="296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  <a:p>
            <a:pPr marL="35560" marR="5080" indent="-3175">
              <a:lnSpc>
                <a:spcPct val="100000"/>
              </a:lnSpc>
            </a:pPr>
            <a:r>
              <a:rPr sz="3200" b="1" spc="-25" dirty="0">
                <a:solidFill>
                  <a:srgbClr val="C00000"/>
                </a:solidFill>
                <a:latin typeface="Arial"/>
                <a:cs typeface="Arial"/>
              </a:rPr>
              <a:t>Passenger,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Bookings  </a:t>
            </a:r>
            <a:r>
              <a:rPr sz="3200" b="1" spc="-15" dirty="0">
                <a:solidFill>
                  <a:srgbClr val="C00000"/>
                </a:solidFill>
                <a:latin typeface="Arial"/>
                <a:cs typeface="Arial"/>
              </a:rPr>
              <a:t>(Passenger.PassengerCode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= 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Bookings.PassengerCode) and  </a:t>
            </a:r>
            <a:r>
              <a:rPr sz="3200" b="1" spc="-30" dirty="0">
                <a:solidFill>
                  <a:srgbClr val="C00000"/>
                </a:solidFill>
                <a:latin typeface="Arial"/>
                <a:cs typeface="Arial"/>
              </a:rPr>
              <a:t>(TotalFare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&gt;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Deposit)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FlightCode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32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'BA777')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30" y="5182615"/>
            <a:ext cx="8710295" cy="183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10" dirty="0">
                <a:solidFill>
                  <a:srgbClr val="C00000"/>
                </a:solidFill>
                <a:latin typeface="Trebuchet MS"/>
                <a:cs typeface="Trebuchet MS"/>
              </a:rPr>
              <a:t>Flight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AirlineName, </a:t>
            </a:r>
            <a:r>
              <a:rPr sz="1700" b="1" spc="-110" dirty="0">
                <a:latin typeface="Trebuchet MS"/>
                <a:cs typeface="Trebuchet MS"/>
              </a:rPr>
              <a:t>FromAirport, </a:t>
            </a:r>
            <a:r>
              <a:rPr sz="1700" b="1" spc="-95" dirty="0">
                <a:latin typeface="Trebuchet MS"/>
                <a:cs typeface="Trebuchet MS"/>
              </a:rPr>
              <a:t>DestAirport, </a:t>
            </a:r>
            <a:r>
              <a:rPr sz="1700" b="1" spc="-110" dirty="0">
                <a:latin typeface="Trebuchet MS"/>
                <a:cs typeface="Trebuchet MS"/>
              </a:rPr>
              <a:t>Date, </a:t>
            </a:r>
            <a:r>
              <a:rPr sz="1700" b="1" spc="-114" dirty="0">
                <a:latin typeface="Trebuchet MS"/>
                <a:cs typeface="Trebuchet MS"/>
              </a:rPr>
              <a:t>DepartureTime,</a:t>
            </a:r>
            <a:r>
              <a:rPr sz="1700" b="1" spc="-260" dirty="0">
                <a:latin typeface="Trebuchet MS"/>
                <a:cs typeface="Trebuchet MS"/>
              </a:rPr>
              <a:t> </a:t>
            </a:r>
            <a:r>
              <a:rPr sz="1700" b="1" spc="-80" dirty="0">
                <a:latin typeface="Trebuchet MS"/>
                <a:cs typeface="Trebuchet MS"/>
              </a:rPr>
              <a:t>NoOfAvailSeats)</a:t>
            </a:r>
            <a:endParaRPr sz="1700">
              <a:latin typeface="Trebuchet MS"/>
              <a:cs typeface="Trebuchet MS"/>
            </a:endParaRPr>
          </a:p>
          <a:p>
            <a:pPr marL="12700" marR="3771265">
              <a:lnSpc>
                <a:spcPct val="200000"/>
              </a:lnSpc>
            </a:pPr>
            <a:r>
              <a:rPr sz="1700" b="1" spc="-114" dirty="0">
                <a:solidFill>
                  <a:srgbClr val="C00000"/>
                </a:solidFill>
                <a:latin typeface="Trebuchet MS"/>
                <a:cs typeface="Trebuchet MS"/>
              </a:rPr>
              <a:t>Prices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30" dirty="0">
                <a:latin typeface="Trebuchet MS"/>
                <a:cs typeface="Trebuchet MS"/>
              </a:rPr>
              <a:t>EconomyFare, </a:t>
            </a:r>
            <a:r>
              <a:rPr sz="1700" b="1" spc="-105" dirty="0">
                <a:latin typeface="Trebuchet MS"/>
                <a:cs typeface="Trebuchet MS"/>
              </a:rPr>
              <a:t>BusinessFare)  </a:t>
            </a:r>
            <a:r>
              <a:rPr sz="1700" b="1" spc="-95" dirty="0">
                <a:solidFill>
                  <a:srgbClr val="C00000"/>
                </a:solidFill>
                <a:latin typeface="Trebuchet MS"/>
                <a:cs typeface="Trebuchet MS"/>
              </a:rPr>
              <a:t>Passenger </a:t>
            </a:r>
            <a:r>
              <a:rPr sz="1700" b="1" spc="-105" dirty="0">
                <a:latin typeface="Trebuchet MS"/>
                <a:cs typeface="Trebuchet MS"/>
              </a:rPr>
              <a:t>(</a:t>
            </a:r>
            <a:r>
              <a:rPr sz="17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PassengerCode</a:t>
            </a:r>
            <a:r>
              <a:rPr sz="1700" b="1" spc="-105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Name, Address,</a:t>
            </a:r>
            <a:r>
              <a:rPr sz="1700" b="1" spc="-260" dirty="0">
                <a:latin typeface="Trebuchet MS"/>
                <a:cs typeface="Trebuchet MS"/>
              </a:rPr>
              <a:t> </a:t>
            </a:r>
            <a:r>
              <a:rPr sz="1700" b="1" spc="-125" dirty="0">
                <a:latin typeface="Trebuchet MS"/>
                <a:cs typeface="Trebuchet MS"/>
              </a:rPr>
              <a:t>Telephone)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70" dirty="0">
                <a:solidFill>
                  <a:srgbClr val="C00000"/>
                </a:solidFill>
                <a:latin typeface="Trebuchet MS"/>
                <a:cs typeface="Trebuchet MS"/>
              </a:rPr>
              <a:t>Bookings </a:t>
            </a:r>
            <a:r>
              <a:rPr sz="1700" b="1" spc="-90" dirty="0">
                <a:latin typeface="Trebuchet MS"/>
                <a:cs typeface="Trebuchet MS"/>
              </a:rPr>
              <a:t>(BookingRefNo, </a:t>
            </a:r>
            <a:r>
              <a:rPr sz="1700" b="1" spc="-105" dirty="0">
                <a:latin typeface="Trebuchet MS"/>
                <a:cs typeface="Trebuchet MS"/>
              </a:rPr>
              <a:t>PassengerCode, </a:t>
            </a:r>
            <a:r>
              <a:rPr sz="1700" b="1" spc="-114" dirty="0">
                <a:latin typeface="Trebuchet MS"/>
                <a:cs typeface="Trebuchet MS"/>
              </a:rPr>
              <a:t>FlightCode, </a:t>
            </a:r>
            <a:r>
              <a:rPr sz="1700" b="1" spc="-95" dirty="0">
                <a:latin typeface="Trebuchet MS"/>
                <a:cs typeface="Trebuchet MS"/>
              </a:rPr>
              <a:t>Deposit,</a:t>
            </a:r>
            <a:r>
              <a:rPr sz="1700" b="1" spc="-330" dirty="0">
                <a:latin typeface="Trebuchet MS"/>
                <a:cs typeface="Trebuchet MS"/>
              </a:rPr>
              <a:t> </a:t>
            </a:r>
            <a:r>
              <a:rPr sz="1700" b="1" spc="-140" dirty="0">
                <a:latin typeface="Trebuchet MS"/>
                <a:cs typeface="Trebuchet MS"/>
              </a:rPr>
              <a:t>TotalFare)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37" y="474218"/>
            <a:ext cx="8985250" cy="1979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0"/>
              </a:spcBef>
            </a:pPr>
            <a:r>
              <a:rPr spc="-85" dirty="0"/>
              <a:t>(i</a:t>
            </a:r>
            <a:r>
              <a:rPr lang="en-US" spc="-85" dirty="0"/>
              <a:t>ii</a:t>
            </a:r>
            <a:r>
              <a:rPr spc="-85" dirty="0"/>
              <a:t>) </a:t>
            </a:r>
            <a:r>
              <a:rPr spc="-170" dirty="0"/>
              <a:t>Find </a:t>
            </a:r>
            <a:r>
              <a:rPr spc="-40" dirty="0"/>
              <a:t>the </a:t>
            </a:r>
            <a:r>
              <a:rPr spc="-200" dirty="0"/>
              <a:t>names </a:t>
            </a:r>
            <a:r>
              <a:rPr spc="-5" dirty="0"/>
              <a:t>of </a:t>
            </a:r>
            <a:r>
              <a:rPr spc="-40" dirty="0"/>
              <a:t>the </a:t>
            </a:r>
            <a:r>
              <a:rPr spc="-220" dirty="0"/>
              <a:t>passengers </a:t>
            </a:r>
            <a:r>
              <a:rPr spc="-5" dirty="0"/>
              <a:t>that </a:t>
            </a:r>
            <a:r>
              <a:rPr spc="-195" dirty="0"/>
              <a:t>have  </a:t>
            </a:r>
            <a:r>
              <a:rPr spc="-140" dirty="0"/>
              <a:t>booked </a:t>
            </a:r>
            <a:r>
              <a:rPr spc="-100" dirty="0"/>
              <a:t>tickets on </a:t>
            </a:r>
            <a:r>
              <a:rPr spc="-85" dirty="0"/>
              <a:t>British </a:t>
            </a:r>
            <a:r>
              <a:rPr spc="-165" dirty="0"/>
              <a:t>Airways </a:t>
            </a:r>
            <a:r>
              <a:rPr spc="-65" dirty="0"/>
              <a:t>flights </a:t>
            </a:r>
            <a:r>
              <a:rPr spc="-35" dirty="0"/>
              <a:t>from </a:t>
            </a:r>
            <a:r>
              <a:rPr spc="-155" dirty="0"/>
              <a:t>London  </a:t>
            </a:r>
            <a:r>
              <a:rPr spc="25" dirty="0"/>
              <a:t>to </a:t>
            </a:r>
            <a:r>
              <a:rPr spc="-220" dirty="0"/>
              <a:t>Paris </a:t>
            </a:r>
            <a:r>
              <a:rPr spc="-35" dirty="0"/>
              <a:t>from </a:t>
            </a:r>
            <a:r>
              <a:rPr spc="-40" dirty="0"/>
              <a:t>the </a:t>
            </a:r>
            <a:r>
              <a:rPr spc="-95" dirty="0"/>
              <a:t>1</a:t>
            </a:r>
            <a:r>
              <a:rPr sz="3150" spc="-142" baseline="25132" dirty="0"/>
              <a:t>st </a:t>
            </a:r>
            <a:r>
              <a:rPr sz="3200" spc="-5" dirty="0"/>
              <a:t>of </a:t>
            </a:r>
            <a:r>
              <a:rPr sz="3200" spc="-60" dirty="0"/>
              <a:t>April </a:t>
            </a:r>
            <a:r>
              <a:rPr sz="3200" spc="-160" dirty="0"/>
              <a:t>1999 </a:t>
            </a:r>
            <a:r>
              <a:rPr sz="3200" spc="-5" dirty="0"/>
              <a:t>until </a:t>
            </a:r>
            <a:r>
              <a:rPr sz="3200" spc="-40" dirty="0"/>
              <a:t>the </a:t>
            </a:r>
            <a:r>
              <a:rPr sz="3200" spc="-65" dirty="0"/>
              <a:t>30</a:t>
            </a:r>
            <a:r>
              <a:rPr sz="3150" spc="-97" baseline="25132" dirty="0"/>
              <a:t>th </a:t>
            </a:r>
            <a:r>
              <a:rPr sz="3200" spc="-10" dirty="0"/>
              <a:t>of  </a:t>
            </a:r>
            <a:r>
              <a:rPr sz="3200" spc="-250" dirty="0"/>
              <a:t>June</a:t>
            </a:r>
            <a:r>
              <a:rPr sz="3200" spc="-160" dirty="0"/>
              <a:t> </a:t>
            </a:r>
            <a:r>
              <a:rPr sz="3200" spc="-150" dirty="0"/>
              <a:t>1999.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331" y="4972303"/>
            <a:ext cx="8710930" cy="183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10" dirty="0">
                <a:solidFill>
                  <a:srgbClr val="C00000"/>
                </a:solidFill>
                <a:latin typeface="Trebuchet MS"/>
                <a:cs typeface="Trebuchet MS"/>
              </a:rPr>
              <a:t>Flight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AirlineName, </a:t>
            </a:r>
            <a:r>
              <a:rPr sz="1700" b="1" spc="-110" dirty="0">
                <a:latin typeface="Trebuchet MS"/>
                <a:cs typeface="Trebuchet MS"/>
              </a:rPr>
              <a:t>FromAirport, </a:t>
            </a:r>
            <a:r>
              <a:rPr sz="1700" b="1" spc="-95" dirty="0">
                <a:latin typeface="Trebuchet MS"/>
                <a:cs typeface="Trebuchet MS"/>
              </a:rPr>
              <a:t>DestAirport, </a:t>
            </a:r>
            <a:r>
              <a:rPr sz="1700" b="1" spc="-110" dirty="0">
                <a:latin typeface="Trebuchet MS"/>
                <a:cs typeface="Trebuchet MS"/>
              </a:rPr>
              <a:t>Date, </a:t>
            </a:r>
            <a:r>
              <a:rPr sz="1700" b="1" spc="-114" dirty="0">
                <a:latin typeface="Trebuchet MS"/>
                <a:cs typeface="Trebuchet MS"/>
              </a:rPr>
              <a:t>DepartureTime,</a:t>
            </a:r>
            <a:r>
              <a:rPr sz="1700" b="1" spc="-265" dirty="0">
                <a:latin typeface="Trebuchet MS"/>
                <a:cs typeface="Trebuchet MS"/>
              </a:rPr>
              <a:t> </a:t>
            </a:r>
            <a:r>
              <a:rPr sz="1700" b="1" spc="-80" dirty="0">
                <a:latin typeface="Trebuchet MS"/>
                <a:cs typeface="Trebuchet MS"/>
              </a:rPr>
              <a:t>NoOfAvailSeats)</a:t>
            </a:r>
            <a:endParaRPr sz="1700">
              <a:latin typeface="Trebuchet MS"/>
              <a:cs typeface="Trebuchet MS"/>
            </a:endParaRPr>
          </a:p>
          <a:p>
            <a:pPr marL="12700" marR="3771265">
              <a:lnSpc>
                <a:spcPct val="200000"/>
              </a:lnSpc>
            </a:pPr>
            <a:r>
              <a:rPr sz="1700" b="1" spc="-114" dirty="0">
                <a:solidFill>
                  <a:srgbClr val="C00000"/>
                </a:solidFill>
                <a:latin typeface="Trebuchet MS"/>
                <a:cs typeface="Trebuchet MS"/>
              </a:rPr>
              <a:t>Prices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30" dirty="0">
                <a:latin typeface="Trebuchet MS"/>
                <a:cs typeface="Trebuchet MS"/>
              </a:rPr>
              <a:t>EconomyFare, </a:t>
            </a:r>
            <a:r>
              <a:rPr sz="1700" b="1" spc="-105" dirty="0">
                <a:latin typeface="Trebuchet MS"/>
                <a:cs typeface="Trebuchet MS"/>
              </a:rPr>
              <a:t>BusinessFare)  </a:t>
            </a:r>
            <a:r>
              <a:rPr sz="1700" b="1" spc="-100" dirty="0">
                <a:solidFill>
                  <a:srgbClr val="C00000"/>
                </a:solidFill>
                <a:latin typeface="Trebuchet MS"/>
                <a:cs typeface="Trebuchet MS"/>
              </a:rPr>
              <a:t>Passenger </a:t>
            </a:r>
            <a:r>
              <a:rPr sz="1700" b="1" spc="-105" dirty="0">
                <a:latin typeface="Trebuchet MS"/>
                <a:cs typeface="Trebuchet MS"/>
              </a:rPr>
              <a:t>(</a:t>
            </a:r>
            <a:r>
              <a:rPr sz="17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PassengerCode</a:t>
            </a:r>
            <a:r>
              <a:rPr sz="1700" b="1" spc="-105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Name, Address,</a:t>
            </a:r>
            <a:r>
              <a:rPr sz="1700" b="1" spc="-245" dirty="0">
                <a:latin typeface="Trebuchet MS"/>
                <a:cs typeface="Trebuchet MS"/>
              </a:rPr>
              <a:t> </a:t>
            </a:r>
            <a:r>
              <a:rPr sz="1700" b="1" spc="-125" dirty="0">
                <a:latin typeface="Trebuchet MS"/>
                <a:cs typeface="Trebuchet MS"/>
              </a:rPr>
              <a:t>Telephone)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70" dirty="0">
                <a:solidFill>
                  <a:srgbClr val="C00000"/>
                </a:solidFill>
                <a:latin typeface="Trebuchet MS"/>
                <a:cs typeface="Trebuchet MS"/>
              </a:rPr>
              <a:t>Bookings </a:t>
            </a:r>
            <a:r>
              <a:rPr sz="1700" b="1" spc="-90" dirty="0">
                <a:latin typeface="Trebuchet MS"/>
                <a:cs typeface="Trebuchet MS"/>
              </a:rPr>
              <a:t>(BookingRefNo, </a:t>
            </a:r>
            <a:r>
              <a:rPr sz="1700" b="1" spc="-105" dirty="0">
                <a:latin typeface="Trebuchet MS"/>
                <a:cs typeface="Trebuchet MS"/>
              </a:rPr>
              <a:t>PassengerCode, </a:t>
            </a:r>
            <a:r>
              <a:rPr sz="1700" b="1" spc="-114" dirty="0">
                <a:latin typeface="Trebuchet MS"/>
                <a:cs typeface="Trebuchet MS"/>
              </a:rPr>
              <a:t>FlightCode, </a:t>
            </a:r>
            <a:r>
              <a:rPr sz="1700" b="1" spc="-95" dirty="0">
                <a:latin typeface="Trebuchet MS"/>
                <a:cs typeface="Trebuchet MS"/>
              </a:rPr>
              <a:t>Deposit,</a:t>
            </a:r>
            <a:r>
              <a:rPr sz="1700" b="1" spc="-330" dirty="0">
                <a:latin typeface="Trebuchet MS"/>
                <a:cs typeface="Trebuchet MS"/>
              </a:rPr>
              <a:t> </a:t>
            </a:r>
            <a:r>
              <a:rPr sz="1700" b="1" spc="-140" dirty="0">
                <a:latin typeface="Trebuchet MS"/>
                <a:cs typeface="Trebuchet MS"/>
              </a:rPr>
              <a:t>TotalFare)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92506"/>
            <a:ext cx="8985885" cy="61266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000" spc="-55" dirty="0">
                <a:latin typeface="Arial"/>
                <a:cs typeface="Arial"/>
              </a:rPr>
              <a:t>(i</a:t>
            </a:r>
            <a:r>
              <a:rPr lang="en-US" sz="2000" spc="-55" dirty="0">
                <a:latin typeface="Arial"/>
                <a:cs typeface="Arial"/>
              </a:rPr>
              <a:t>ii</a:t>
            </a:r>
            <a:r>
              <a:rPr sz="2000" spc="-55" dirty="0">
                <a:latin typeface="Arial"/>
                <a:cs typeface="Arial"/>
              </a:rPr>
              <a:t>) </a:t>
            </a:r>
            <a:r>
              <a:rPr sz="2000" spc="-105" dirty="0">
                <a:latin typeface="Arial"/>
                <a:cs typeface="Arial"/>
              </a:rPr>
              <a:t>Find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40" dirty="0">
                <a:latin typeface="Arial"/>
                <a:cs typeface="Arial"/>
              </a:rPr>
              <a:t>passengers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20" dirty="0">
                <a:latin typeface="Arial"/>
                <a:cs typeface="Arial"/>
              </a:rPr>
              <a:t>have </a:t>
            </a:r>
            <a:r>
              <a:rPr sz="2000" spc="-90" dirty="0">
                <a:latin typeface="Arial"/>
                <a:cs typeface="Arial"/>
              </a:rPr>
              <a:t>booked </a:t>
            </a:r>
            <a:r>
              <a:rPr sz="2000" spc="-60" dirty="0">
                <a:latin typeface="Arial"/>
                <a:cs typeface="Arial"/>
              </a:rPr>
              <a:t>tickets </a:t>
            </a:r>
            <a:r>
              <a:rPr sz="2000" spc="-65" dirty="0">
                <a:latin typeface="Arial"/>
                <a:cs typeface="Arial"/>
              </a:rPr>
              <a:t>on </a:t>
            </a:r>
            <a:r>
              <a:rPr sz="2000" spc="-55" dirty="0">
                <a:latin typeface="Arial"/>
                <a:cs typeface="Arial"/>
              </a:rPr>
              <a:t>British </a:t>
            </a:r>
            <a:r>
              <a:rPr sz="2000" spc="-100" dirty="0">
                <a:latin typeface="Arial"/>
                <a:cs typeface="Arial"/>
              </a:rPr>
              <a:t>Airways  </a:t>
            </a:r>
            <a:r>
              <a:rPr sz="2000" spc="-40" dirty="0">
                <a:latin typeface="Arial"/>
                <a:cs typeface="Arial"/>
              </a:rPr>
              <a:t>flights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from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London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Paris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from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1</a:t>
            </a:r>
            <a:r>
              <a:rPr sz="1950" spc="-82" baseline="25641" dirty="0">
                <a:latin typeface="Arial"/>
                <a:cs typeface="Arial"/>
              </a:rPr>
              <a:t>st</a:t>
            </a:r>
            <a:r>
              <a:rPr sz="1950" spc="-89" baseline="2564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April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1999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until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30</a:t>
            </a:r>
            <a:r>
              <a:rPr sz="1950" spc="-60" baseline="25641" dirty="0">
                <a:latin typeface="Arial"/>
                <a:cs typeface="Arial"/>
              </a:rPr>
              <a:t>th</a:t>
            </a:r>
            <a:r>
              <a:rPr sz="1950" spc="-97" baseline="2564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June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1999.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09192"/>
            <a:ext cx="75882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select 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from 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4976" y="3274728"/>
            <a:ext cx="110744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  <a:tabLst>
                <a:tab pos="1046480" algn="l"/>
              </a:tabLst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'	'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1977" y="1409192"/>
            <a:ext cx="445960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12700" marR="5080" indent="23495">
              <a:lnSpc>
                <a:spcPct val="100000"/>
              </a:lnSpc>
            </a:pP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Passenger,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Bookings, Flight 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(AirlineName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'British Airways') and 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(FromAirport = 'London') and 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(DestAirport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'Paris')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 marR="1695450">
              <a:lnSpc>
                <a:spcPct val="100000"/>
              </a:lnSpc>
              <a:tabLst>
                <a:tab pos="932815" algn="l"/>
              </a:tabLst>
            </a:pP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(Date </a:t>
            </a:r>
            <a:r>
              <a:rPr sz="2000" b="1" spc="-40" dirty="0">
                <a:solidFill>
                  <a:srgbClr val="C00000"/>
                </a:solidFill>
                <a:latin typeface="Trebuchet MS"/>
                <a:cs typeface="Trebuchet MS"/>
              </a:rPr>
              <a:t>£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'30-jun-99') and  (Date</a:t>
            </a:r>
            <a:r>
              <a:rPr sz="2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C00000"/>
                </a:solidFill>
                <a:latin typeface="Trebuchet MS"/>
                <a:cs typeface="Trebuchet MS"/>
              </a:rPr>
              <a:t>³	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1-apr-99 )</a:t>
            </a:r>
            <a:r>
              <a:rPr sz="2000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1977" y="3542791"/>
            <a:ext cx="6893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(Flight.FlightCode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Bookings.FlightCode) and  (Passenger.PassengerCode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000" b="1" spc="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Bookings.PassengerCode)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31" y="4972303"/>
            <a:ext cx="8710930" cy="183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10" dirty="0">
                <a:solidFill>
                  <a:srgbClr val="C00000"/>
                </a:solidFill>
                <a:latin typeface="Trebuchet MS"/>
                <a:cs typeface="Trebuchet MS"/>
              </a:rPr>
              <a:t>Flight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AirlineName, </a:t>
            </a:r>
            <a:r>
              <a:rPr sz="1700" b="1" spc="-110" dirty="0">
                <a:latin typeface="Trebuchet MS"/>
                <a:cs typeface="Trebuchet MS"/>
              </a:rPr>
              <a:t>FromAirport, </a:t>
            </a:r>
            <a:r>
              <a:rPr sz="1700" b="1" spc="-95" dirty="0">
                <a:latin typeface="Trebuchet MS"/>
                <a:cs typeface="Trebuchet MS"/>
              </a:rPr>
              <a:t>DestAirport, </a:t>
            </a:r>
            <a:r>
              <a:rPr sz="1700" b="1" spc="-110" dirty="0">
                <a:latin typeface="Trebuchet MS"/>
                <a:cs typeface="Trebuchet MS"/>
              </a:rPr>
              <a:t>Date, </a:t>
            </a:r>
            <a:r>
              <a:rPr sz="1700" b="1" spc="-114" dirty="0">
                <a:latin typeface="Trebuchet MS"/>
                <a:cs typeface="Trebuchet MS"/>
              </a:rPr>
              <a:t>DepartureTime,</a:t>
            </a:r>
            <a:r>
              <a:rPr sz="1700" b="1" spc="-265" dirty="0">
                <a:latin typeface="Trebuchet MS"/>
                <a:cs typeface="Trebuchet MS"/>
              </a:rPr>
              <a:t> </a:t>
            </a:r>
            <a:r>
              <a:rPr sz="1700" b="1" spc="-80" dirty="0">
                <a:latin typeface="Trebuchet MS"/>
                <a:cs typeface="Trebuchet MS"/>
              </a:rPr>
              <a:t>NoOfAvailSeats)</a:t>
            </a:r>
            <a:endParaRPr sz="1700">
              <a:latin typeface="Trebuchet MS"/>
              <a:cs typeface="Trebuchet MS"/>
            </a:endParaRPr>
          </a:p>
          <a:p>
            <a:pPr marL="12700" marR="3771265">
              <a:lnSpc>
                <a:spcPct val="200000"/>
              </a:lnSpc>
            </a:pPr>
            <a:r>
              <a:rPr sz="1700" b="1" spc="-114" dirty="0">
                <a:solidFill>
                  <a:srgbClr val="C00000"/>
                </a:solidFill>
                <a:latin typeface="Trebuchet MS"/>
                <a:cs typeface="Trebuchet MS"/>
              </a:rPr>
              <a:t>Prices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30" dirty="0">
                <a:latin typeface="Trebuchet MS"/>
                <a:cs typeface="Trebuchet MS"/>
              </a:rPr>
              <a:t>EconomyFare, </a:t>
            </a:r>
            <a:r>
              <a:rPr sz="1700" b="1" spc="-105" dirty="0">
                <a:latin typeface="Trebuchet MS"/>
                <a:cs typeface="Trebuchet MS"/>
              </a:rPr>
              <a:t>BusinessFare)  </a:t>
            </a:r>
            <a:r>
              <a:rPr sz="1700" b="1" spc="-100" dirty="0">
                <a:solidFill>
                  <a:srgbClr val="C00000"/>
                </a:solidFill>
                <a:latin typeface="Trebuchet MS"/>
                <a:cs typeface="Trebuchet MS"/>
              </a:rPr>
              <a:t>Passenger </a:t>
            </a:r>
            <a:r>
              <a:rPr sz="1700" b="1" spc="-105" dirty="0">
                <a:latin typeface="Trebuchet MS"/>
                <a:cs typeface="Trebuchet MS"/>
              </a:rPr>
              <a:t>(</a:t>
            </a:r>
            <a:r>
              <a:rPr sz="17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PassengerCode</a:t>
            </a:r>
            <a:r>
              <a:rPr sz="1700" b="1" spc="-105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Name, Address,</a:t>
            </a:r>
            <a:r>
              <a:rPr sz="1700" b="1" spc="-245" dirty="0">
                <a:latin typeface="Trebuchet MS"/>
                <a:cs typeface="Trebuchet MS"/>
              </a:rPr>
              <a:t> </a:t>
            </a:r>
            <a:r>
              <a:rPr sz="1700" b="1" spc="-125" dirty="0">
                <a:latin typeface="Trebuchet MS"/>
                <a:cs typeface="Trebuchet MS"/>
              </a:rPr>
              <a:t>Telephone)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70" dirty="0">
                <a:solidFill>
                  <a:srgbClr val="C00000"/>
                </a:solidFill>
                <a:latin typeface="Trebuchet MS"/>
                <a:cs typeface="Trebuchet MS"/>
              </a:rPr>
              <a:t>Bookings </a:t>
            </a:r>
            <a:r>
              <a:rPr sz="1700" b="1" spc="-90" dirty="0">
                <a:latin typeface="Trebuchet MS"/>
                <a:cs typeface="Trebuchet MS"/>
              </a:rPr>
              <a:t>(BookingRefNo, </a:t>
            </a:r>
            <a:r>
              <a:rPr sz="1700" b="1" spc="-105" dirty="0">
                <a:latin typeface="Trebuchet MS"/>
                <a:cs typeface="Trebuchet MS"/>
              </a:rPr>
              <a:t>PassengerCode, </a:t>
            </a:r>
            <a:r>
              <a:rPr sz="1700" b="1" spc="-114" dirty="0">
                <a:latin typeface="Trebuchet MS"/>
                <a:cs typeface="Trebuchet MS"/>
              </a:rPr>
              <a:t>FlightCode, </a:t>
            </a:r>
            <a:r>
              <a:rPr sz="1700" b="1" spc="-95" dirty="0">
                <a:latin typeface="Trebuchet MS"/>
                <a:cs typeface="Trebuchet MS"/>
              </a:rPr>
              <a:t>Deposit,</a:t>
            </a:r>
            <a:r>
              <a:rPr sz="1700" b="1" spc="-330" dirty="0">
                <a:latin typeface="Trebuchet MS"/>
                <a:cs typeface="Trebuchet MS"/>
              </a:rPr>
              <a:t> </a:t>
            </a:r>
            <a:r>
              <a:rPr sz="1700" b="1" spc="-140" dirty="0">
                <a:latin typeface="Trebuchet MS"/>
                <a:cs typeface="Trebuchet MS"/>
              </a:rPr>
              <a:t>TotalFare)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28650" algn="l"/>
                <a:tab pos="1395095" algn="l"/>
                <a:tab pos="1522730" algn="l"/>
                <a:tab pos="2260600" algn="l"/>
                <a:tab pos="3661410" algn="l"/>
                <a:tab pos="4021454" algn="l"/>
                <a:tab pos="4411345" algn="l"/>
                <a:tab pos="5515610" algn="l"/>
                <a:tab pos="6039485" algn="l"/>
                <a:tab pos="6186170" algn="l"/>
                <a:tab pos="6563995" algn="l"/>
                <a:tab pos="6777355" algn="l"/>
                <a:tab pos="7708900" algn="l"/>
                <a:tab pos="8288655" algn="l"/>
              </a:tabLst>
            </a:pPr>
            <a:r>
              <a:rPr spc="-120" dirty="0"/>
              <a:t>(</a:t>
            </a:r>
            <a:r>
              <a:rPr lang="en-US" spc="-120" dirty="0"/>
              <a:t>i</a:t>
            </a:r>
            <a:r>
              <a:rPr spc="-120" dirty="0"/>
              <a:t>v)	</a:t>
            </a:r>
            <a:r>
              <a:rPr spc="-484" dirty="0"/>
              <a:t>F</a:t>
            </a:r>
            <a:r>
              <a:rPr spc="-60" dirty="0"/>
              <a:t>ind</a:t>
            </a:r>
            <a:r>
              <a:rPr dirty="0"/>
              <a:t>		</a:t>
            </a:r>
            <a:r>
              <a:rPr spc="180" dirty="0"/>
              <a:t>t</a:t>
            </a:r>
            <a:r>
              <a:rPr spc="-145" dirty="0"/>
              <a:t>he</a:t>
            </a:r>
            <a:r>
              <a:rPr dirty="0"/>
              <a:t>	</a:t>
            </a:r>
            <a:r>
              <a:rPr spc="5" dirty="0"/>
              <a:t>r</a:t>
            </a:r>
            <a:r>
              <a:rPr spc="-229" dirty="0"/>
              <a:t>e</a:t>
            </a:r>
            <a:r>
              <a:rPr dirty="0"/>
              <a:t>f</a:t>
            </a:r>
            <a:r>
              <a:rPr spc="-190" dirty="0"/>
              <a:t>e</a:t>
            </a:r>
            <a:r>
              <a:rPr spc="5" dirty="0"/>
              <a:t>r</a:t>
            </a:r>
            <a:r>
              <a:rPr spc="-190" dirty="0"/>
              <a:t>e</a:t>
            </a:r>
            <a:r>
              <a:rPr spc="-180" dirty="0"/>
              <a:t>nce</a:t>
            </a:r>
            <a:r>
              <a:rPr dirty="0"/>
              <a:t>	</a:t>
            </a:r>
            <a:r>
              <a:rPr spc="-105" dirty="0"/>
              <a:t>n</a:t>
            </a:r>
            <a:r>
              <a:rPr spc="-90" dirty="0"/>
              <a:t>umber</a:t>
            </a:r>
            <a:r>
              <a:rPr dirty="0"/>
              <a:t>	</a:t>
            </a:r>
            <a:r>
              <a:rPr spc="-100" dirty="0"/>
              <a:t>o</a:t>
            </a:r>
            <a:r>
              <a:rPr spc="85" dirty="0"/>
              <a:t>f</a:t>
            </a:r>
            <a:r>
              <a:rPr dirty="0"/>
              <a:t>	</a:t>
            </a:r>
            <a:r>
              <a:rPr spc="180" dirty="0"/>
              <a:t>t</a:t>
            </a:r>
            <a:r>
              <a:rPr spc="-145" dirty="0"/>
              <a:t>he</a:t>
            </a:r>
            <a:r>
              <a:rPr dirty="0"/>
              <a:t>	</a:t>
            </a:r>
            <a:r>
              <a:rPr spc="-114" dirty="0"/>
              <a:t>booking</a:t>
            </a:r>
            <a:r>
              <a:rPr dirty="0"/>
              <a:t>	</a:t>
            </a:r>
            <a:r>
              <a:rPr spc="185" dirty="0"/>
              <a:t>t</a:t>
            </a:r>
            <a:r>
              <a:rPr spc="-175" dirty="0"/>
              <a:t>h</a:t>
            </a:r>
            <a:r>
              <a:rPr spc="-204" dirty="0"/>
              <a:t>a</a:t>
            </a:r>
            <a:r>
              <a:rPr spc="180" dirty="0"/>
              <a:t>t  </a:t>
            </a:r>
            <a:r>
              <a:rPr spc="-200" dirty="0"/>
              <a:t>Geo</a:t>
            </a:r>
            <a:r>
              <a:rPr spc="-160" dirty="0"/>
              <a:t>r</a:t>
            </a:r>
            <a:r>
              <a:rPr spc="-300" dirty="0"/>
              <a:t>g</a:t>
            </a:r>
            <a:r>
              <a:rPr spc="-190" dirty="0"/>
              <a:t>e</a:t>
            </a:r>
            <a:r>
              <a:rPr dirty="0"/>
              <a:t>	</a:t>
            </a:r>
            <a:r>
              <a:rPr spc="-665" dirty="0"/>
              <a:t>S</a:t>
            </a:r>
            <a:r>
              <a:rPr spc="-95" dirty="0"/>
              <a:t>p</a:t>
            </a:r>
            <a:r>
              <a:rPr spc="-155" dirty="0"/>
              <a:t>anoudakis</a:t>
            </a:r>
            <a:r>
              <a:rPr dirty="0"/>
              <a:t>	</a:t>
            </a:r>
            <a:r>
              <a:rPr spc="-235" dirty="0"/>
              <a:t>has</a:t>
            </a:r>
            <a:r>
              <a:rPr dirty="0"/>
              <a:t>	</a:t>
            </a:r>
            <a:r>
              <a:rPr spc="-110" dirty="0"/>
              <a:t>m</a:t>
            </a:r>
            <a:r>
              <a:rPr spc="-180" dirty="0"/>
              <a:t>ade</a:t>
            </a:r>
            <a:r>
              <a:rPr dirty="0"/>
              <a:t>	</a:t>
            </a:r>
            <a:r>
              <a:rPr spc="-765" dirty="0"/>
              <a:t> </a:t>
            </a:r>
            <a:r>
              <a:rPr spc="20" dirty="0"/>
              <a:t>f</a:t>
            </a:r>
            <a:r>
              <a:rPr spc="-25" dirty="0"/>
              <a:t>or</a:t>
            </a:r>
            <a:r>
              <a:rPr dirty="0"/>
              <a:t>		</a:t>
            </a:r>
            <a:r>
              <a:rPr spc="-250" dirty="0"/>
              <a:t>a</a:t>
            </a:r>
            <a:r>
              <a:rPr dirty="0"/>
              <a:t>	</a:t>
            </a:r>
            <a:r>
              <a:rPr spc="-325" dirty="0"/>
              <a:t>V</a:t>
            </a:r>
            <a:r>
              <a:rPr spc="25" dirty="0"/>
              <a:t>i</a:t>
            </a:r>
            <a:r>
              <a:rPr spc="20" dirty="0"/>
              <a:t>r</a:t>
            </a:r>
            <a:r>
              <a:rPr spc="-270" dirty="0"/>
              <a:t>g</a:t>
            </a:r>
            <a:r>
              <a:rPr spc="-40" dirty="0"/>
              <a:t>in</a:t>
            </a:r>
            <a:r>
              <a:rPr dirty="0"/>
              <a:t>	</a:t>
            </a:r>
            <a:r>
              <a:rPr spc="-365" dirty="0"/>
              <a:t>A</a:t>
            </a:r>
            <a:r>
              <a:rPr spc="185" dirty="0"/>
              <a:t>t</a:t>
            </a:r>
            <a:r>
              <a:rPr spc="-95" dirty="0"/>
              <a:t>la</a:t>
            </a:r>
            <a:r>
              <a:rPr spc="-170" dirty="0"/>
              <a:t>n</a:t>
            </a:r>
            <a:r>
              <a:rPr spc="-15" dirty="0"/>
              <a:t>tic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50339"/>
            <a:ext cx="87985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Arial"/>
                <a:cs typeface="Arial"/>
              </a:rPr>
              <a:t>flight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from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London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Boston </a:t>
            </a:r>
            <a:r>
              <a:rPr sz="3200" spc="-100" dirty="0">
                <a:latin typeface="Arial"/>
                <a:cs typeface="Arial"/>
              </a:rPr>
              <a:t>on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3</a:t>
            </a:r>
            <a:r>
              <a:rPr sz="3150" spc="-89" baseline="25132" dirty="0">
                <a:latin typeface="Arial"/>
                <a:cs typeface="Arial"/>
              </a:rPr>
              <a:t>rd</a:t>
            </a:r>
            <a:r>
              <a:rPr sz="3150" spc="-157" baseline="25132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of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April</a:t>
            </a:r>
            <a:r>
              <a:rPr sz="3200" spc="-150" dirty="0">
                <a:latin typeface="Arial"/>
                <a:cs typeface="Arial"/>
              </a:rPr>
              <a:t> 1999.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31" y="4972303"/>
            <a:ext cx="8710930" cy="183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10" dirty="0">
                <a:solidFill>
                  <a:srgbClr val="C00000"/>
                </a:solidFill>
                <a:latin typeface="Trebuchet MS"/>
                <a:cs typeface="Trebuchet MS"/>
              </a:rPr>
              <a:t>Flight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AirlineName, </a:t>
            </a:r>
            <a:r>
              <a:rPr sz="1700" b="1" spc="-110" dirty="0">
                <a:latin typeface="Trebuchet MS"/>
                <a:cs typeface="Trebuchet MS"/>
              </a:rPr>
              <a:t>FromAirport, </a:t>
            </a:r>
            <a:r>
              <a:rPr sz="1700" b="1" spc="-95" dirty="0">
                <a:latin typeface="Trebuchet MS"/>
                <a:cs typeface="Trebuchet MS"/>
              </a:rPr>
              <a:t>DestAirport, </a:t>
            </a:r>
            <a:r>
              <a:rPr sz="1700" b="1" spc="-110" dirty="0">
                <a:latin typeface="Trebuchet MS"/>
                <a:cs typeface="Trebuchet MS"/>
              </a:rPr>
              <a:t>Date, </a:t>
            </a:r>
            <a:r>
              <a:rPr sz="1700" b="1" spc="-114" dirty="0">
                <a:latin typeface="Trebuchet MS"/>
                <a:cs typeface="Trebuchet MS"/>
              </a:rPr>
              <a:t>DepartureTime,</a:t>
            </a:r>
            <a:r>
              <a:rPr sz="1700" b="1" spc="-265" dirty="0">
                <a:latin typeface="Trebuchet MS"/>
                <a:cs typeface="Trebuchet MS"/>
              </a:rPr>
              <a:t> </a:t>
            </a:r>
            <a:r>
              <a:rPr sz="1700" b="1" spc="-80" dirty="0">
                <a:latin typeface="Trebuchet MS"/>
                <a:cs typeface="Trebuchet MS"/>
              </a:rPr>
              <a:t>NoOfAvailSeats)</a:t>
            </a:r>
            <a:endParaRPr sz="1700">
              <a:latin typeface="Trebuchet MS"/>
              <a:cs typeface="Trebuchet MS"/>
            </a:endParaRPr>
          </a:p>
          <a:p>
            <a:pPr marL="12700" marR="3771265">
              <a:lnSpc>
                <a:spcPct val="200000"/>
              </a:lnSpc>
            </a:pPr>
            <a:r>
              <a:rPr sz="1700" b="1" spc="-114" dirty="0">
                <a:solidFill>
                  <a:srgbClr val="C00000"/>
                </a:solidFill>
                <a:latin typeface="Trebuchet MS"/>
                <a:cs typeface="Trebuchet MS"/>
              </a:rPr>
              <a:t>Prices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30" dirty="0">
                <a:latin typeface="Trebuchet MS"/>
                <a:cs typeface="Trebuchet MS"/>
              </a:rPr>
              <a:t>EconomyFare, </a:t>
            </a:r>
            <a:r>
              <a:rPr sz="1700" b="1" spc="-105" dirty="0">
                <a:latin typeface="Trebuchet MS"/>
                <a:cs typeface="Trebuchet MS"/>
              </a:rPr>
              <a:t>BusinessFare)  </a:t>
            </a:r>
            <a:r>
              <a:rPr sz="1700" b="1" spc="-100" dirty="0">
                <a:solidFill>
                  <a:srgbClr val="C00000"/>
                </a:solidFill>
                <a:latin typeface="Trebuchet MS"/>
                <a:cs typeface="Trebuchet MS"/>
              </a:rPr>
              <a:t>Passenger </a:t>
            </a:r>
            <a:r>
              <a:rPr sz="1700" b="1" spc="-105" dirty="0">
                <a:latin typeface="Trebuchet MS"/>
                <a:cs typeface="Trebuchet MS"/>
              </a:rPr>
              <a:t>(</a:t>
            </a:r>
            <a:r>
              <a:rPr sz="17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PassengerCode</a:t>
            </a:r>
            <a:r>
              <a:rPr sz="1700" b="1" spc="-105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Name, Address,</a:t>
            </a:r>
            <a:r>
              <a:rPr sz="1700" b="1" spc="-245" dirty="0">
                <a:latin typeface="Trebuchet MS"/>
                <a:cs typeface="Trebuchet MS"/>
              </a:rPr>
              <a:t> </a:t>
            </a:r>
            <a:r>
              <a:rPr sz="1700" b="1" spc="-125" dirty="0">
                <a:latin typeface="Trebuchet MS"/>
                <a:cs typeface="Trebuchet MS"/>
              </a:rPr>
              <a:t>Telephone)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70" dirty="0">
                <a:solidFill>
                  <a:srgbClr val="C00000"/>
                </a:solidFill>
                <a:latin typeface="Trebuchet MS"/>
                <a:cs typeface="Trebuchet MS"/>
              </a:rPr>
              <a:t>Bookings </a:t>
            </a:r>
            <a:r>
              <a:rPr sz="1700" b="1" spc="-90" dirty="0">
                <a:latin typeface="Trebuchet MS"/>
                <a:cs typeface="Trebuchet MS"/>
              </a:rPr>
              <a:t>(BookingRefNo, </a:t>
            </a:r>
            <a:r>
              <a:rPr sz="1700" b="1" spc="-105" dirty="0">
                <a:latin typeface="Trebuchet MS"/>
                <a:cs typeface="Trebuchet MS"/>
              </a:rPr>
              <a:t>PassengerCode, </a:t>
            </a:r>
            <a:r>
              <a:rPr sz="1700" b="1" spc="-114" dirty="0">
                <a:latin typeface="Trebuchet MS"/>
                <a:cs typeface="Trebuchet MS"/>
              </a:rPr>
              <a:t>FlightCode, </a:t>
            </a:r>
            <a:r>
              <a:rPr sz="1700" b="1" spc="-95" dirty="0">
                <a:latin typeface="Trebuchet MS"/>
                <a:cs typeface="Trebuchet MS"/>
              </a:rPr>
              <a:t>Deposit,</a:t>
            </a:r>
            <a:r>
              <a:rPr sz="1700" b="1" spc="-330" dirty="0">
                <a:latin typeface="Trebuchet MS"/>
                <a:cs typeface="Trebuchet MS"/>
              </a:rPr>
              <a:t> </a:t>
            </a:r>
            <a:r>
              <a:rPr sz="1700" b="1" spc="-140" dirty="0">
                <a:latin typeface="Trebuchet MS"/>
                <a:cs typeface="Trebuchet MS"/>
              </a:rPr>
              <a:t>TotalFare)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1743"/>
            <a:ext cx="8987155" cy="1034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5"/>
              </a:spcBef>
            </a:pPr>
            <a:r>
              <a:rPr sz="2200" spc="-85" dirty="0"/>
              <a:t>(</a:t>
            </a:r>
            <a:r>
              <a:rPr lang="en-US" sz="2200" spc="-85" dirty="0"/>
              <a:t>i</a:t>
            </a:r>
            <a:r>
              <a:rPr sz="2200" spc="-85" dirty="0"/>
              <a:t>v) </a:t>
            </a:r>
            <a:r>
              <a:rPr sz="2200" spc="-114" dirty="0"/>
              <a:t>Find </a:t>
            </a:r>
            <a:r>
              <a:rPr sz="2200" spc="-30" dirty="0"/>
              <a:t>the </a:t>
            </a:r>
            <a:r>
              <a:rPr sz="2200" spc="-85" dirty="0"/>
              <a:t>reference </a:t>
            </a:r>
            <a:r>
              <a:rPr sz="2200" spc="-70" dirty="0"/>
              <a:t>number </a:t>
            </a:r>
            <a:r>
              <a:rPr sz="2200" spc="-5" dirty="0"/>
              <a:t>of </a:t>
            </a:r>
            <a:r>
              <a:rPr sz="2200" spc="-25" dirty="0"/>
              <a:t>the </a:t>
            </a:r>
            <a:r>
              <a:rPr sz="2200" spc="-80" dirty="0"/>
              <a:t>booking </a:t>
            </a:r>
            <a:r>
              <a:rPr sz="2200" spc="-10" dirty="0"/>
              <a:t>that </a:t>
            </a:r>
            <a:r>
              <a:rPr sz="2200" spc="-145" dirty="0"/>
              <a:t>George </a:t>
            </a:r>
            <a:r>
              <a:rPr sz="2200" spc="-140" dirty="0"/>
              <a:t>Spanoudakis </a:t>
            </a:r>
            <a:r>
              <a:rPr sz="2200" spc="-165" dirty="0"/>
              <a:t>has  </a:t>
            </a:r>
            <a:r>
              <a:rPr sz="2200" spc="-114" dirty="0"/>
              <a:t>made </a:t>
            </a:r>
            <a:r>
              <a:rPr sz="2200" spc="-10" dirty="0"/>
              <a:t>for </a:t>
            </a:r>
            <a:r>
              <a:rPr sz="2200" spc="-170" dirty="0"/>
              <a:t>a </a:t>
            </a:r>
            <a:r>
              <a:rPr sz="2200" spc="-80" dirty="0"/>
              <a:t>Virgin </a:t>
            </a:r>
            <a:r>
              <a:rPr sz="2200" spc="-55" dirty="0"/>
              <a:t>Atlantic </a:t>
            </a:r>
            <a:r>
              <a:rPr sz="2200" spc="-15" dirty="0"/>
              <a:t>flight </a:t>
            </a:r>
            <a:r>
              <a:rPr sz="2200" spc="-25" dirty="0"/>
              <a:t>from </a:t>
            </a:r>
            <a:r>
              <a:rPr sz="2200" spc="-110" dirty="0"/>
              <a:t>London </a:t>
            </a:r>
            <a:r>
              <a:rPr sz="2200" spc="15" dirty="0"/>
              <a:t>to </a:t>
            </a:r>
            <a:r>
              <a:rPr sz="2200" spc="-105" dirty="0"/>
              <a:t>Boston </a:t>
            </a:r>
            <a:r>
              <a:rPr sz="2200" spc="-70" dirty="0"/>
              <a:t>on </a:t>
            </a:r>
            <a:r>
              <a:rPr sz="2200" spc="-25" dirty="0"/>
              <a:t>the </a:t>
            </a:r>
            <a:r>
              <a:rPr sz="2200" spc="-50" dirty="0"/>
              <a:t>3</a:t>
            </a:r>
            <a:r>
              <a:rPr sz="2175" spc="-75" baseline="24904" dirty="0"/>
              <a:t>rd </a:t>
            </a:r>
            <a:r>
              <a:rPr sz="2200" spc="-5" dirty="0"/>
              <a:t>of </a:t>
            </a:r>
            <a:r>
              <a:rPr sz="2200" spc="-45" dirty="0"/>
              <a:t>April  </a:t>
            </a:r>
            <a:r>
              <a:rPr sz="2200" spc="-100" dirty="0"/>
              <a:t>1999.</a:t>
            </a:r>
            <a:endParaRPr sz="2200" dirty="0"/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08251"/>
            <a:ext cx="83311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select  from  where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BookingRefNo</a:t>
            </a:r>
          </a:p>
          <a:p>
            <a:pPr marL="12700" marR="2956560" indent="45720">
              <a:lnSpc>
                <a:spcPct val="100000"/>
              </a:lnSpc>
            </a:pPr>
            <a:r>
              <a:rPr spc="-15" dirty="0"/>
              <a:t>Passenger, </a:t>
            </a:r>
            <a:r>
              <a:rPr spc="-5" dirty="0"/>
              <a:t>Bookings, Flight  (AirlineName </a:t>
            </a:r>
            <a:r>
              <a:rPr dirty="0"/>
              <a:t>= </a:t>
            </a:r>
            <a:r>
              <a:rPr spc="-10" dirty="0"/>
              <a:t>'VirginAtlantic') </a:t>
            </a:r>
            <a:r>
              <a:rPr spc="-5" dirty="0"/>
              <a:t>and  </a:t>
            </a:r>
            <a:r>
              <a:rPr dirty="0"/>
              <a:t>(FromAirport = 'London') and  </a:t>
            </a:r>
            <a:r>
              <a:rPr spc="-5" dirty="0"/>
              <a:t>(DestAirport </a:t>
            </a:r>
            <a:r>
              <a:rPr dirty="0"/>
              <a:t>= </a:t>
            </a:r>
            <a:r>
              <a:rPr spc="-5" dirty="0"/>
              <a:t>'Boston')</a:t>
            </a:r>
            <a:r>
              <a:rPr spc="25" dirty="0"/>
              <a:t> </a:t>
            </a:r>
            <a:r>
              <a:rPr spc="-5" dirty="0"/>
              <a:t>and</a:t>
            </a:r>
          </a:p>
          <a:p>
            <a:pPr marL="59690">
              <a:lnSpc>
                <a:spcPct val="100000"/>
              </a:lnSpc>
            </a:pPr>
            <a:r>
              <a:rPr spc="-5" dirty="0"/>
              <a:t>(Date </a:t>
            </a:r>
            <a:r>
              <a:rPr dirty="0"/>
              <a:t>= </a:t>
            </a:r>
            <a:r>
              <a:rPr spc="-5" dirty="0"/>
              <a:t>'03-apr-99')</a:t>
            </a:r>
            <a:r>
              <a:rPr spc="35" dirty="0"/>
              <a:t> </a:t>
            </a:r>
            <a:r>
              <a:rPr spc="-5" dirty="0"/>
              <a:t>and</a:t>
            </a:r>
          </a:p>
          <a:p>
            <a:pPr marL="59690" marR="1364615">
              <a:lnSpc>
                <a:spcPct val="100000"/>
              </a:lnSpc>
            </a:pPr>
            <a:r>
              <a:rPr spc="-5" dirty="0"/>
              <a:t>(Name </a:t>
            </a:r>
            <a:r>
              <a:rPr dirty="0"/>
              <a:t>= </a:t>
            </a:r>
            <a:r>
              <a:rPr spc="-5" dirty="0"/>
              <a:t>'George Spanoudakis') and  </a:t>
            </a:r>
            <a:r>
              <a:rPr dirty="0"/>
              <a:t>(Flight.FlightCode = Bookings.FlightCode) and</a:t>
            </a:r>
          </a:p>
          <a:p>
            <a:pPr marL="59690">
              <a:lnSpc>
                <a:spcPct val="100000"/>
              </a:lnSpc>
            </a:pPr>
            <a:r>
              <a:rPr spc="-10" dirty="0"/>
              <a:t>(Passenger.PassengerCode </a:t>
            </a:r>
            <a:r>
              <a:rPr dirty="0"/>
              <a:t>=</a:t>
            </a:r>
            <a:r>
              <a:rPr spc="55" dirty="0"/>
              <a:t> </a:t>
            </a:r>
            <a:r>
              <a:rPr spc="-5" dirty="0"/>
              <a:t>Bookings.PassengerCode)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8331" y="4972303"/>
            <a:ext cx="8710930" cy="183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10" dirty="0">
                <a:solidFill>
                  <a:srgbClr val="C00000"/>
                </a:solidFill>
                <a:latin typeface="Trebuchet MS"/>
                <a:cs typeface="Trebuchet MS"/>
              </a:rPr>
              <a:t>Flight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AirlineName, </a:t>
            </a:r>
            <a:r>
              <a:rPr sz="1700" b="1" spc="-110" dirty="0">
                <a:latin typeface="Trebuchet MS"/>
                <a:cs typeface="Trebuchet MS"/>
              </a:rPr>
              <a:t>FromAirport, </a:t>
            </a:r>
            <a:r>
              <a:rPr sz="1700" b="1" spc="-95" dirty="0">
                <a:latin typeface="Trebuchet MS"/>
                <a:cs typeface="Trebuchet MS"/>
              </a:rPr>
              <a:t>DestAirport, </a:t>
            </a:r>
            <a:r>
              <a:rPr sz="1700" b="1" spc="-110" dirty="0">
                <a:latin typeface="Trebuchet MS"/>
                <a:cs typeface="Trebuchet MS"/>
              </a:rPr>
              <a:t>Date, </a:t>
            </a:r>
            <a:r>
              <a:rPr sz="1700" b="1" spc="-114" dirty="0">
                <a:latin typeface="Trebuchet MS"/>
                <a:cs typeface="Trebuchet MS"/>
              </a:rPr>
              <a:t>DepartureTime,</a:t>
            </a:r>
            <a:r>
              <a:rPr sz="1700" b="1" spc="-265" dirty="0">
                <a:latin typeface="Trebuchet MS"/>
                <a:cs typeface="Trebuchet MS"/>
              </a:rPr>
              <a:t> </a:t>
            </a:r>
            <a:r>
              <a:rPr sz="1700" b="1" spc="-80" dirty="0">
                <a:latin typeface="Trebuchet MS"/>
                <a:cs typeface="Trebuchet MS"/>
              </a:rPr>
              <a:t>NoOfAvailSeats)</a:t>
            </a:r>
            <a:endParaRPr sz="1700">
              <a:latin typeface="Trebuchet MS"/>
              <a:cs typeface="Trebuchet MS"/>
            </a:endParaRPr>
          </a:p>
          <a:p>
            <a:pPr marL="12700" marR="3771265">
              <a:lnSpc>
                <a:spcPct val="200000"/>
              </a:lnSpc>
            </a:pPr>
            <a:r>
              <a:rPr sz="1700" b="1" spc="-114" dirty="0">
                <a:solidFill>
                  <a:srgbClr val="C00000"/>
                </a:solidFill>
                <a:latin typeface="Trebuchet MS"/>
                <a:cs typeface="Trebuchet MS"/>
              </a:rPr>
              <a:t>Prices </a:t>
            </a:r>
            <a:r>
              <a:rPr sz="1700" b="1" spc="-114" dirty="0">
                <a:latin typeface="Trebuchet MS"/>
                <a:cs typeface="Trebuchet MS"/>
              </a:rPr>
              <a:t>(</a:t>
            </a:r>
            <a:r>
              <a:rPr sz="17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FlightCode</a:t>
            </a:r>
            <a:r>
              <a:rPr sz="1700" b="1" spc="-114" dirty="0">
                <a:latin typeface="Trebuchet MS"/>
                <a:cs typeface="Trebuchet MS"/>
              </a:rPr>
              <a:t>, </a:t>
            </a:r>
            <a:r>
              <a:rPr sz="1700" b="1" spc="-130" dirty="0">
                <a:latin typeface="Trebuchet MS"/>
                <a:cs typeface="Trebuchet MS"/>
              </a:rPr>
              <a:t>EconomyFare, </a:t>
            </a:r>
            <a:r>
              <a:rPr sz="1700" b="1" spc="-105" dirty="0">
                <a:latin typeface="Trebuchet MS"/>
                <a:cs typeface="Trebuchet MS"/>
              </a:rPr>
              <a:t>BusinessFare)  </a:t>
            </a:r>
            <a:r>
              <a:rPr sz="1700" b="1" spc="-100" dirty="0">
                <a:solidFill>
                  <a:srgbClr val="C00000"/>
                </a:solidFill>
                <a:latin typeface="Trebuchet MS"/>
                <a:cs typeface="Trebuchet MS"/>
              </a:rPr>
              <a:t>Passenger </a:t>
            </a:r>
            <a:r>
              <a:rPr sz="1700" b="1" spc="-105" dirty="0">
                <a:latin typeface="Trebuchet MS"/>
                <a:cs typeface="Trebuchet MS"/>
              </a:rPr>
              <a:t>(</a:t>
            </a:r>
            <a:r>
              <a:rPr sz="17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PassengerCode</a:t>
            </a:r>
            <a:r>
              <a:rPr sz="1700" b="1" spc="-105" dirty="0">
                <a:latin typeface="Trebuchet MS"/>
                <a:cs typeface="Trebuchet MS"/>
              </a:rPr>
              <a:t>, </a:t>
            </a:r>
            <a:r>
              <a:rPr sz="1700" b="1" spc="-100" dirty="0">
                <a:latin typeface="Trebuchet MS"/>
                <a:cs typeface="Trebuchet MS"/>
              </a:rPr>
              <a:t>Name, Address,</a:t>
            </a:r>
            <a:r>
              <a:rPr sz="1700" b="1" spc="-245" dirty="0">
                <a:latin typeface="Trebuchet MS"/>
                <a:cs typeface="Trebuchet MS"/>
              </a:rPr>
              <a:t> </a:t>
            </a:r>
            <a:r>
              <a:rPr sz="1700" b="1" spc="-125" dirty="0">
                <a:latin typeface="Trebuchet MS"/>
                <a:cs typeface="Trebuchet MS"/>
              </a:rPr>
              <a:t>Telephone)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70" dirty="0">
                <a:solidFill>
                  <a:srgbClr val="C00000"/>
                </a:solidFill>
                <a:latin typeface="Trebuchet MS"/>
                <a:cs typeface="Trebuchet MS"/>
              </a:rPr>
              <a:t>Bookings </a:t>
            </a:r>
            <a:r>
              <a:rPr sz="1700" b="1" spc="-90" dirty="0">
                <a:latin typeface="Trebuchet MS"/>
                <a:cs typeface="Trebuchet MS"/>
              </a:rPr>
              <a:t>(BookingRefNo, </a:t>
            </a:r>
            <a:r>
              <a:rPr sz="1700" b="1" spc="-105" dirty="0">
                <a:latin typeface="Trebuchet MS"/>
                <a:cs typeface="Trebuchet MS"/>
              </a:rPr>
              <a:t>PassengerCode, </a:t>
            </a:r>
            <a:r>
              <a:rPr sz="1700" b="1" spc="-114" dirty="0">
                <a:latin typeface="Trebuchet MS"/>
                <a:cs typeface="Trebuchet MS"/>
              </a:rPr>
              <a:t>FlightCode, </a:t>
            </a:r>
            <a:r>
              <a:rPr sz="1700" b="1" spc="-95" dirty="0">
                <a:latin typeface="Trebuchet MS"/>
                <a:cs typeface="Trebuchet MS"/>
              </a:rPr>
              <a:t>Deposit,</a:t>
            </a:r>
            <a:r>
              <a:rPr sz="1700" b="1" spc="-330" dirty="0">
                <a:latin typeface="Trebuchet MS"/>
                <a:cs typeface="Trebuchet MS"/>
              </a:rPr>
              <a:t> </a:t>
            </a:r>
            <a:r>
              <a:rPr sz="1700" b="1" spc="-140" dirty="0">
                <a:latin typeface="Trebuchet MS"/>
                <a:cs typeface="Trebuchet MS"/>
              </a:rPr>
              <a:t>TotalFare)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2030" y="464311"/>
            <a:ext cx="12757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80" dirty="0">
                <a:latin typeface="Arial"/>
                <a:cs typeface="Arial"/>
              </a:rPr>
              <a:t>c</a:t>
            </a:r>
            <a:r>
              <a:rPr sz="3200" spc="-65" dirty="0">
                <a:latin typeface="Arial"/>
                <a:cs typeface="Arial"/>
              </a:rPr>
              <a:t>ou</a:t>
            </a:r>
            <a:r>
              <a:rPr sz="3200" spc="-90" dirty="0">
                <a:latin typeface="Arial"/>
                <a:cs typeface="Arial"/>
              </a:rPr>
              <a:t>r</a:t>
            </a:r>
            <a:r>
              <a:rPr sz="3200" spc="-305" dirty="0">
                <a:latin typeface="Arial"/>
                <a:cs typeface="Arial"/>
              </a:rPr>
              <a:t>ses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1595" y="464311"/>
            <a:ext cx="1228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0" dirty="0">
                <a:latin typeface="Arial"/>
                <a:cs typeface="Arial"/>
              </a:rPr>
              <a:t>o</a:t>
            </a:r>
            <a:r>
              <a:rPr sz="3200" spc="5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90" dirty="0">
                <a:latin typeface="Arial"/>
                <a:cs typeface="Arial"/>
              </a:rPr>
              <a:t>e</a:t>
            </a:r>
            <a:r>
              <a:rPr sz="3200" spc="-95" dirty="0">
                <a:latin typeface="Arial"/>
                <a:cs typeface="Arial"/>
              </a:rPr>
              <a:t>r</a:t>
            </a:r>
            <a:r>
              <a:rPr sz="3200" spc="-145" dirty="0">
                <a:latin typeface="Arial"/>
                <a:cs typeface="Arial"/>
              </a:rPr>
              <a:t>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3895" y="464311"/>
            <a:ext cx="12236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9130" algn="l"/>
              </a:tabLst>
            </a:pPr>
            <a:r>
              <a:rPr sz="3200" spc="-140" dirty="0">
                <a:latin typeface="Arial"/>
                <a:cs typeface="Arial"/>
              </a:rPr>
              <a:t>b</a:t>
            </a:r>
            <a:r>
              <a:rPr sz="3200" spc="-12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45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464311"/>
            <a:ext cx="45821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01980" algn="l"/>
                <a:tab pos="1558925" algn="l"/>
                <a:tab pos="2360930" algn="l"/>
                <a:tab pos="3429000" algn="l"/>
                <a:tab pos="4017010" algn="l"/>
              </a:tabLst>
            </a:pPr>
            <a:r>
              <a:rPr spc="-60" dirty="0"/>
              <a:t>(i</a:t>
            </a:r>
            <a:r>
              <a:rPr spc="-65" dirty="0"/>
              <a:t>)</a:t>
            </a:r>
            <a:r>
              <a:rPr dirty="0"/>
              <a:t>	</a:t>
            </a:r>
            <a:r>
              <a:rPr spc="-484" dirty="0"/>
              <a:t>F</a:t>
            </a:r>
            <a:r>
              <a:rPr spc="-60" dirty="0"/>
              <a:t>in</a:t>
            </a:r>
            <a:r>
              <a:rPr spc="-75" dirty="0"/>
              <a:t>d</a:t>
            </a:r>
            <a:r>
              <a:rPr dirty="0"/>
              <a:t>	</a:t>
            </a:r>
            <a:r>
              <a:rPr spc="180" dirty="0"/>
              <a:t>t</a:t>
            </a:r>
            <a:r>
              <a:rPr spc="-150" dirty="0"/>
              <a:t>h</a:t>
            </a:r>
            <a:r>
              <a:rPr spc="-145" dirty="0"/>
              <a:t>e</a:t>
            </a:r>
            <a:r>
              <a:rPr dirty="0"/>
              <a:t>	</a:t>
            </a:r>
            <a:r>
              <a:rPr spc="-25" dirty="0"/>
              <a:t>title</a:t>
            </a:r>
            <a:r>
              <a:rPr spc="-35" dirty="0"/>
              <a:t>s</a:t>
            </a:r>
            <a:r>
              <a:rPr dirty="0"/>
              <a:t>	</a:t>
            </a:r>
            <a:r>
              <a:rPr spc="-10" dirty="0"/>
              <a:t>o</a:t>
            </a:r>
            <a:r>
              <a:rPr spc="-5" dirty="0"/>
              <a:t>f</a:t>
            </a:r>
            <a:r>
              <a:rPr dirty="0"/>
              <a:t>	</a:t>
            </a:r>
            <a:r>
              <a:rPr spc="-35" dirty="0"/>
              <a:t>the  </a:t>
            </a:r>
            <a:r>
              <a:rPr spc="-70" dirty="0"/>
              <a:t>department </a:t>
            </a:r>
            <a:r>
              <a:rPr spc="-5" dirty="0"/>
              <a:t>of</a:t>
            </a:r>
            <a:r>
              <a:rPr spc="-260" dirty="0"/>
              <a:t> </a:t>
            </a:r>
            <a:r>
              <a:rPr spc="-95" dirty="0"/>
              <a:t>computing</a:t>
            </a:r>
          </a:p>
        </p:txBody>
      </p:sp>
      <p:sp>
        <p:nvSpPr>
          <p:cNvPr id="6" name="object 6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739" y="1924456"/>
            <a:ext cx="4331335" cy="1489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505710">
              <a:lnSpc>
                <a:spcPct val="152400"/>
              </a:lnSpc>
              <a:spcBef>
                <a:spcPts val="90"/>
              </a:spcBef>
            </a:pPr>
            <a:r>
              <a:rPr sz="2100" b="1" spc="15" dirty="0">
                <a:solidFill>
                  <a:srgbClr val="C00000"/>
                </a:solidFill>
                <a:latin typeface="Arial"/>
                <a:cs typeface="Arial"/>
              </a:rPr>
              <a:t>SELECT </a:t>
            </a:r>
            <a:r>
              <a:rPr sz="2100" b="1" dirty="0">
                <a:solidFill>
                  <a:srgbClr val="C00000"/>
                </a:solidFill>
                <a:latin typeface="Arial"/>
                <a:cs typeface="Arial"/>
              </a:rPr>
              <a:t>Title  </a:t>
            </a:r>
            <a:r>
              <a:rPr sz="2100" b="1" spc="20" dirty="0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sz="21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b="1" spc="15" dirty="0">
                <a:solidFill>
                  <a:srgbClr val="C00000"/>
                </a:solidFill>
                <a:latin typeface="Arial"/>
                <a:cs typeface="Arial"/>
              </a:rPr>
              <a:t>Course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100" b="1" spc="20" dirty="0">
                <a:solidFill>
                  <a:srgbClr val="C00000"/>
                </a:solidFill>
                <a:latin typeface="Arial"/>
                <a:cs typeface="Arial"/>
              </a:rPr>
              <a:t>WHERE</a:t>
            </a:r>
            <a:r>
              <a:rPr sz="21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b="1" spc="15" dirty="0">
                <a:solidFill>
                  <a:srgbClr val="C00000"/>
                </a:solidFill>
                <a:latin typeface="Arial"/>
                <a:cs typeface="Arial"/>
              </a:rPr>
              <a:t>Department='Computing'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332" y="4477004"/>
            <a:ext cx="503682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C00000"/>
                </a:solidFill>
                <a:latin typeface="Trebuchet MS"/>
                <a:cs typeface="Trebuchet MS"/>
              </a:rPr>
              <a:t>Student </a:t>
            </a:r>
            <a:r>
              <a:rPr sz="1800" b="1" spc="-95" dirty="0">
                <a:latin typeface="Trebuchet MS"/>
                <a:cs typeface="Trebuchet MS"/>
              </a:rPr>
              <a:t>(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StudNum</a:t>
            </a:r>
            <a:r>
              <a:rPr sz="1800" b="1" spc="-95" dirty="0">
                <a:latin typeface="Trebuchet MS"/>
                <a:cs typeface="Trebuchet MS"/>
              </a:rPr>
              <a:t>, </a:t>
            </a:r>
            <a:r>
              <a:rPr sz="1800" b="1" spc="-100" dirty="0">
                <a:latin typeface="Trebuchet MS"/>
                <a:cs typeface="Trebuchet MS"/>
              </a:rPr>
              <a:t>Name, </a:t>
            </a:r>
            <a:r>
              <a:rPr sz="1800" b="1" spc="-110" dirty="0">
                <a:latin typeface="Trebuchet MS"/>
                <a:cs typeface="Trebuchet MS"/>
              </a:rPr>
              <a:t>Department,</a:t>
            </a:r>
            <a:r>
              <a:rPr sz="1800" b="1" spc="-295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CourseCode)  </a:t>
            </a:r>
            <a:r>
              <a:rPr sz="1800" b="1" spc="-40" dirty="0">
                <a:solidFill>
                  <a:srgbClr val="C00000"/>
                </a:solidFill>
                <a:latin typeface="Trebuchet MS"/>
                <a:cs typeface="Trebuchet MS"/>
              </a:rPr>
              <a:t>Module </a:t>
            </a:r>
            <a:r>
              <a:rPr sz="1800" b="1" spc="-55" dirty="0">
                <a:latin typeface="Trebuchet MS"/>
                <a:cs typeface="Trebuchet MS"/>
              </a:rPr>
              <a:t>(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1800" b="1" spc="-55" dirty="0">
                <a:latin typeface="Trebuchet MS"/>
                <a:cs typeface="Trebuchet MS"/>
              </a:rPr>
              <a:t>, </a:t>
            </a:r>
            <a:r>
              <a:rPr sz="1800" b="1" spc="-135" dirty="0">
                <a:latin typeface="Trebuchet MS"/>
                <a:cs typeface="Trebuchet MS"/>
              </a:rPr>
              <a:t>Title, </a:t>
            </a:r>
            <a:r>
              <a:rPr sz="1800" b="1" spc="-100" dirty="0">
                <a:latin typeface="Trebuchet MS"/>
                <a:cs typeface="Trebuchet MS"/>
              </a:rPr>
              <a:t>Syllabus, </a:t>
            </a:r>
            <a:r>
              <a:rPr sz="1800" b="1" spc="-125" dirty="0">
                <a:latin typeface="Trebuchet MS"/>
                <a:cs typeface="Trebuchet MS"/>
              </a:rPr>
              <a:t>LecturerNum)  </a:t>
            </a:r>
            <a:r>
              <a:rPr sz="1800" b="1" spc="-114" dirty="0">
                <a:solidFill>
                  <a:srgbClr val="C00000"/>
                </a:solidFill>
                <a:latin typeface="Trebuchet MS"/>
                <a:cs typeface="Trebuchet MS"/>
              </a:rPr>
              <a:t>Exams </a:t>
            </a:r>
            <a:r>
              <a:rPr sz="1800" b="1" spc="-95" dirty="0">
                <a:latin typeface="Trebuchet MS"/>
                <a:cs typeface="Trebuchet MS"/>
              </a:rPr>
              <a:t>(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StudNum</a:t>
            </a:r>
            <a:r>
              <a:rPr sz="1800" b="1" spc="-95" dirty="0">
                <a:latin typeface="Trebuchet MS"/>
                <a:cs typeface="Trebuchet MS"/>
              </a:rPr>
              <a:t>, </a:t>
            </a:r>
            <a:r>
              <a:rPr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1800" b="1" spc="-85" dirty="0">
                <a:latin typeface="Trebuchet MS"/>
                <a:cs typeface="Trebuchet MS"/>
              </a:rPr>
              <a:t>,Date,Result)  </a:t>
            </a: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AcademicStaff </a:t>
            </a:r>
            <a:r>
              <a:rPr sz="1800" b="1" spc="-100" dirty="0">
                <a:latin typeface="Trebuchet MS"/>
                <a:cs typeface="Trebuchet MS"/>
              </a:rPr>
              <a:t>(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StaffNum</a:t>
            </a:r>
            <a:r>
              <a:rPr sz="1800" b="1" spc="-100" dirty="0">
                <a:latin typeface="Trebuchet MS"/>
                <a:cs typeface="Trebuchet MS"/>
              </a:rPr>
              <a:t>, Name, Department) 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Course </a:t>
            </a:r>
            <a:r>
              <a:rPr sz="1800" b="1" spc="-120" dirty="0">
                <a:latin typeface="Trebuchet MS"/>
                <a:cs typeface="Trebuchet MS"/>
              </a:rPr>
              <a:t>(</a:t>
            </a:r>
            <a:r>
              <a:rPr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CourseCode</a:t>
            </a:r>
            <a:r>
              <a:rPr sz="1800" b="1" spc="-120" dirty="0">
                <a:latin typeface="Trebuchet MS"/>
                <a:cs typeface="Trebuchet MS"/>
              </a:rPr>
              <a:t>, </a:t>
            </a:r>
            <a:r>
              <a:rPr sz="1800" b="1" spc="-140" dirty="0">
                <a:latin typeface="Trebuchet MS"/>
                <a:cs typeface="Trebuchet MS"/>
              </a:rPr>
              <a:t>Title, </a:t>
            </a:r>
            <a:r>
              <a:rPr sz="1800" b="1" spc="-100" dirty="0">
                <a:latin typeface="Trebuchet MS"/>
                <a:cs typeface="Trebuchet MS"/>
              </a:rPr>
              <a:t>Department)  </a:t>
            </a:r>
            <a:r>
              <a:rPr sz="1800" b="1" spc="-75" dirty="0">
                <a:solidFill>
                  <a:srgbClr val="C00000"/>
                </a:solidFill>
                <a:latin typeface="Trebuchet MS"/>
                <a:cs typeface="Trebuchet MS"/>
              </a:rPr>
              <a:t>CourseModules </a:t>
            </a:r>
            <a:r>
              <a:rPr sz="1800" b="1" spc="-120" dirty="0">
                <a:latin typeface="Trebuchet MS"/>
                <a:cs typeface="Trebuchet MS"/>
              </a:rPr>
              <a:t>(</a:t>
            </a:r>
            <a:r>
              <a:rPr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CourseCode</a:t>
            </a:r>
            <a:r>
              <a:rPr sz="1800" b="1" spc="-120" dirty="0">
                <a:latin typeface="Trebuchet MS"/>
                <a:cs typeface="Trebuchet MS"/>
              </a:rPr>
              <a:t>,</a:t>
            </a:r>
            <a:r>
              <a:rPr sz="1800" b="1" spc="-225" dirty="0">
                <a:latin typeface="Trebuchet MS"/>
                <a:cs typeface="Trebuchet MS"/>
              </a:rPr>
              <a:t> 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1800" b="1" spc="-3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599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(ii) </a:t>
            </a:r>
            <a:r>
              <a:rPr spc="-170" dirty="0"/>
              <a:t>Find </a:t>
            </a:r>
            <a:r>
              <a:rPr spc="-40" dirty="0"/>
              <a:t>the </a:t>
            </a:r>
            <a:r>
              <a:rPr spc="-204" dirty="0"/>
              <a:t>average </a:t>
            </a:r>
            <a:r>
              <a:rPr spc="-220" dirty="0"/>
              <a:t>exam </a:t>
            </a:r>
            <a:r>
              <a:rPr spc="-114" dirty="0"/>
              <a:t>mark </a:t>
            </a:r>
            <a:r>
              <a:rPr spc="-5" dirty="0"/>
              <a:t>of </a:t>
            </a:r>
            <a:r>
              <a:rPr spc="-40" dirty="0"/>
              <a:t>the </a:t>
            </a:r>
            <a:r>
              <a:rPr spc="-114" dirty="0"/>
              <a:t>students </a:t>
            </a:r>
            <a:r>
              <a:rPr spc="-110" dirty="0"/>
              <a:t>doing  </a:t>
            </a:r>
            <a:r>
              <a:rPr spc="-250" dirty="0"/>
              <a:t>a </a:t>
            </a:r>
            <a:r>
              <a:rPr spc="-160" dirty="0"/>
              <a:t>degree </a:t>
            </a:r>
            <a:r>
              <a:rPr spc="-45" dirty="0"/>
              <a:t>in </a:t>
            </a:r>
            <a:r>
              <a:rPr spc="-60" dirty="0"/>
              <a:t>"software</a:t>
            </a:r>
            <a:r>
              <a:rPr spc="-195" dirty="0"/>
              <a:t> </a:t>
            </a:r>
            <a:r>
              <a:rPr spc="-100" dirty="0"/>
              <a:t>engineering".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332" y="4477004"/>
            <a:ext cx="503682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C00000"/>
                </a:solidFill>
                <a:latin typeface="Trebuchet MS"/>
                <a:cs typeface="Trebuchet MS"/>
              </a:rPr>
              <a:t>Student </a:t>
            </a:r>
            <a:r>
              <a:rPr sz="1800" b="1" spc="-95" dirty="0">
                <a:latin typeface="Trebuchet MS"/>
                <a:cs typeface="Trebuchet MS"/>
              </a:rPr>
              <a:t>(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StudNum</a:t>
            </a:r>
            <a:r>
              <a:rPr sz="1800" b="1" spc="-95" dirty="0">
                <a:latin typeface="Trebuchet MS"/>
                <a:cs typeface="Trebuchet MS"/>
              </a:rPr>
              <a:t>, </a:t>
            </a:r>
            <a:r>
              <a:rPr sz="1800" b="1" spc="-100" dirty="0">
                <a:latin typeface="Trebuchet MS"/>
                <a:cs typeface="Trebuchet MS"/>
              </a:rPr>
              <a:t>Name, </a:t>
            </a:r>
            <a:r>
              <a:rPr sz="1800" b="1" spc="-110" dirty="0">
                <a:latin typeface="Trebuchet MS"/>
                <a:cs typeface="Trebuchet MS"/>
              </a:rPr>
              <a:t>Department,</a:t>
            </a:r>
            <a:r>
              <a:rPr sz="1800" b="1" spc="-295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CourseCode)  </a:t>
            </a:r>
            <a:r>
              <a:rPr sz="1800" b="1" spc="-40" dirty="0">
                <a:solidFill>
                  <a:srgbClr val="C00000"/>
                </a:solidFill>
                <a:latin typeface="Trebuchet MS"/>
                <a:cs typeface="Trebuchet MS"/>
              </a:rPr>
              <a:t>Module </a:t>
            </a:r>
            <a:r>
              <a:rPr sz="1800" b="1" spc="-55" dirty="0">
                <a:latin typeface="Trebuchet MS"/>
                <a:cs typeface="Trebuchet MS"/>
              </a:rPr>
              <a:t>(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1800" b="1" spc="-55" dirty="0">
                <a:latin typeface="Trebuchet MS"/>
                <a:cs typeface="Trebuchet MS"/>
              </a:rPr>
              <a:t>, </a:t>
            </a:r>
            <a:r>
              <a:rPr sz="1800" b="1" spc="-135" dirty="0">
                <a:latin typeface="Trebuchet MS"/>
                <a:cs typeface="Trebuchet MS"/>
              </a:rPr>
              <a:t>Title, </a:t>
            </a:r>
            <a:r>
              <a:rPr sz="1800" b="1" spc="-100" dirty="0">
                <a:latin typeface="Trebuchet MS"/>
                <a:cs typeface="Trebuchet MS"/>
              </a:rPr>
              <a:t>Syllabus, </a:t>
            </a:r>
            <a:r>
              <a:rPr sz="1800" b="1" spc="-125" dirty="0">
                <a:latin typeface="Trebuchet MS"/>
                <a:cs typeface="Trebuchet MS"/>
              </a:rPr>
              <a:t>LecturerNum)  </a:t>
            </a:r>
            <a:r>
              <a:rPr sz="1800" b="1" spc="-114" dirty="0">
                <a:solidFill>
                  <a:srgbClr val="C00000"/>
                </a:solidFill>
                <a:latin typeface="Trebuchet MS"/>
                <a:cs typeface="Trebuchet MS"/>
              </a:rPr>
              <a:t>Exams </a:t>
            </a:r>
            <a:r>
              <a:rPr sz="1800" b="1" spc="-95" dirty="0">
                <a:latin typeface="Trebuchet MS"/>
                <a:cs typeface="Trebuchet MS"/>
              </a:rPr>
              <a:t>(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StudNum</a:t>
            </a:r>
            <a:r>
              <a:rPr sz="1800" b="1" spc="-95" dirty="0">
                <a:latin typeface="Trebuchet MS"/>
                <a:cs typeface="Trebuchet MS"/>
              </a:rPr>
              <a:t>, </a:t>
            </a:r>
            <a:r>
              <a:rPr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1800" b="1" spc="-85" dirty="0">
                <a:latin typeface="Trebuchet MS"/>
                <a:cs typeface="Trebuchet MS"/>
              </a:rPr>
              <a:t>,Date,Result)  </a:t>
            </a: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AcademicStaff </a:t>
            </a:r>
            <a:r>
              <a:rPr sz="1800" b="1" spc="-100" dirty="0">
                <a:latin typeface="Trebuchet MS"/>
                <a:cs typeface="Trebuchet MS"/>
              </a:rPr>
              <a:t>(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StaffNum</a:t>
            </a:r>
            <a:r>
              <a:rPr sz="1800" b="1" spc="-100" dirty="0">
                <a:latin typeface="Trebuchet MS"/>
                <a:cs typeface="Trebuchet MS"/>
              </a:rPr>
              <a:t>, Name, Department) 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Course </a:t>
            </a:r>
            <a:r>
              <a:rPr sz="1800" b="1" spc="-120" dirty="0">
                <a:latin typeface="Trebuchet MS"/>
                <a:cs typeface="Trebuchet MS"/>
              </a:rPr>
              <a:t>(</a:t>
            </a:r>
            <a:r>
              <a:rPr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CourseCode</a:t>
            </a:r>
            <a:r>
              <a:rPr sz="1800" b="1" spc="-120" dirty="0">
                <a:latin typeface="Trebuchet MS"/>
                <a:cs typeface="Trebuchet MS"/>
              </a:rPr>
              <a:t>, </a:t>
            </a:r>
            <a:r>
              <a:rPr sz="1800" b="1" spc="-140" dirty="0">
                <a:latin typeface="Trebuchet MS"/>
                <a:cs typeface="Trebuchet MS"/>
              </a:rPr>
              <a:t>Title, </a:t>
            </a:r>
            <a:r>
              <a:rPr sz="1800" b="1" spc="-100" dirty="0">
                <a:latin typeface="Trebuchet MS"/>
                <a:cs typeface="Trebuchet MS"/>
              </a:rPr>
              <a:t>Department)  </a:t>
            </a:r>
            <a:r>
              <a:rPr sz="1800" b="1" spc="-75" dirty="0">
                <a:solidFill>
                  <a:srgbClr val="C00000"/>
                </a:solidFill>
                <a:latin typeface="Trebuchet MS"/>
                <a:cs typeface="Trebuchet MS"/>
              </a:rPr>
              <a:t>CourseModules </a:t>
            </a:r>
            <a:r>
              <a:rPr sz="1800" b="1" spc="-120" dirty="0">
                <a:latin typeface="Trebuchet MS"/>
                <a:cs typeface="Trebuchet MS"/>
              </a:rPr>
              <a:t>(</a:t>
            </a:r>
            <a:r>
              <a:rPr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CourseCode</a:t>
            </a:r>
            <a:r>
              <a:rPr sz="1800" b="1" spc="-120" dirty="0">
                <a:latin typeface="Trebuchet MS"/>
                <a:cs typeface="Trebuchet MS"/>
              </a:rPr>
              <a:t>,</a:t>
            </a:r>
            <a:r>
              <a:rPr sz="1800" b="1" spc="-225" dirty="0">
                <a:latin typeface="Trebuchet MS"/>
                <a:cs typeface="Trebuchet MS"/>
              </a:rPr>
              <a:t> 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1800" b="1" spc="-3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439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(ii) </a:t>
            </a:r>
            <a:r>
              <a:rPr spc="-170" dirty="0"/>
              <a:t>Find </a:t>
            </a:r>
            <a:r>
              <a:rPr spc="-40" dirty="0"/>
              <a:t>the </a:t>
            </a:r>
            <a:r>
              <a:rPr spc="-204" dirty="0"/>
              <a:t>average </a:t>
            </a:r>
            <a:r>
              <a:rPr spc="-220" dirty="0"/>
              <a:t>exam </a:t>
            </a:r>
            <a:r>
              <a:rPr spc="-114" dirty="0"/>
              <a:t>mark </a:t>
            </a:r>
            <a:r>
              <a:rPr spc="-5" dirty="0"/>
              <a:t>of </a:t>
            </a:r>
            <a:r>
              <a:rPr spc="-40" dirty="0"/>
              <a:t>the </a:t>
            </a:r>
            <a:r>
              <a:rPr spc="-114" dirty="0"/>
              <a:t>students </a:t>
            </a:r>
            <a:r>
              <a:rPr spc="-110" dirty="0"/>
              <a:t>doing  </a:t>
            </a:r>
            <a:r>
              <a:rPr spc="-250" dirty="0"/>
              <a:t>a </a:t>
            </a:r>
            <a:r>
              <a:rPr spc="-160" dirty="0"/>
              <a:t>degree </a:t>
            </a:r>
            <a:r>
              <a:rPr spc="-45" dirty="0"/>
              <a:t>in </a:t>
            </a:r>
            <a:r>
              <a:rPr spc="-60" dirty="0"/>
              <a:t>"software</a:t>
            </a:r>
            <a:r>
              <a:rPr spc="-195" dirty="0"/>
              <a:t> </a:t>
            </a:r>
            <a:r>
              <a:rPr spc="-100" dirty="0"/>
              <a:t>engineering".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3636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83359"/>
            <a:ext cx="8860790" cy="161036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700" b="1" spc="20" dirty="0">
                <a:solidFill>
                  <a:srgbClr val="C00000"/>
                </a:solidFill>
                <a:latin typeface="Arial"/>
                <a:cs typeface="Arial"/>
              </a:rPr>
              <a:t>SELECT </a:t>
            </a:r>
            <a:r>
              <a:rPr sz="1700" b="1" spc="15" dirty="0">
                <a:solidFill>
                  <a:srgbClr val="C00000"/>
                </a:solidFill>
                <a:latin typeface="Arial"/>
                <a:cs typeface="Arial"/>
              </a:rPr>
              <a:t>avg(Result) </a:t>
            </a:r>
            <a:r>
              <a:rPr sz="1700" b="1" spc="25" dirty="0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sz="1700" b="1" spc="-2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b="1" spc="20" dirty="0">
                <a:solidFill>
                  <a:srgbClr val="C00000"/>
                </a:solidFill>
                <a:latin typeface="Arial"/>
                <a:cs typeface="Arial"/>
              </a:rPr>
              <a:t>Exams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700" b="1" spc="25" dirty="0">
                <a:solidFill>
                  <a:srgbClr val="C00000"/>
                </a:solidFill>
                <a:latin typeface="Arial"/>
                <a:cs typeface="Arial"/>
              </a:rPr>
              <a:t>WHERE </a:t>
            </a:r>
            <a:r>
              <a:rPr sz="1700" b="1" spc="20" dirty="0">
                <a:solidFill>
                  <a:srgbClr val="C00000"/>
                </a:solidFill>
                <a:latin typeface="Arial"/>
                <a:cs typeface="Arial"/>
              </a:rPr>
              <a:t>StudNum </a:t>
            </a:r>
            <a:r>
              <a:rPr sz="1700" b="1" spc="10" dirty="0">
                <a:solidFill>
                  <a:srgbClr val="C00000"/>
                </a:solidFill>
                <a:latin typeface="Arial"/>
                <a:cs typeface="Arial"/>
              </a:rPr>
              <a:t>IN </a:t>
            </a:r>
            <a:r>
              <a:rPr sz="1700" b="1" spc="20" dirty="0">
                <a:solidFill>
                  <a:srgbClr val="C00000"/>
                </a:solidFill>
                <a:latin typeface="Arial"/>
                <a:cs typeface="Arial"/>
              </a:rPr>
              <a:t>(SELECT StudNum </a:t>
            </a:r>
            <a:r>
              <a:rPr sz="1700" b="1" spc="25" dirty="0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sz="17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b="1" spc="15" dirty="0">
                <a:solidFill>
                  <a:srgbClr val="C00000"/>
                </a:solidFill>
                <a:latin typeface="Arial"/>
                <a:cs typeface="Arial"/>
              </a:rPr>
              <a:t>Student</a:t>
            </a:r>
            <a:endParaRPr sz="1700">
              <a:latin typeface="Arial"/>
              <a:cs typeface="Arial"/>
            </a:endParaRPr>
          </a:p>
          <a:p>
            <a:pPr marL="2221230">
              <a:lnSpc>
                <a:spcPct val="100000"/>
              </a:lnSpc>
              <a:spcBef>
                <a:spcPts val="1080"/>
              </a:spcBef>
            </a:pPr>
            <a:r>
              <a:rPr sz="1700" b="1" spc="25" dirty="0">
                <a:solidFill>
                  <a:srgbClr val="C00000"/>
                </a:solidFill>
                <a:latin typeface="Arial"/>
                <a:cs typeface="Arial"/>
              </a:rPr>
              <a:t>WHERE </a:t>
            </a:r>
            <a:r>
              <a:rPr sz="1700" b="1" spc="20" dirty="0">
                <a:solidFill>
                  <a:srgbClr val="C00000"/>
                </a:solidFill>
                <a:latin typeface="Arial"/>
                <a:cs typeface="Arial"/>
              </a:rPr>
              <a:t>CourseCode </a:t>
            </a:r>
            <a:r>
              <a:rPr sz="1700" b="1" spc="15" dirty="0">
                <a:solidFill>
                  <a:srgbClr val="C00000"/>
                </a:solidFill>
                <a:latin typeface="Arial"/>
                <a:cs typeface="Arial"/>
              </a:rPr>
              <a:t>IN </a:t>
            </a:r>
            <a:r>
              <a:rPr sz="1700" b="1" spc="20" dirty="0">
                <a:solidFill>
                  <a:srgbClr val="C00000"/>
                </a:solidFill>
                <a:latin typeface="Arial"/>
                <a:cs typeface="Arial"/>
              </a:rPr>
              <a:t>(SELECT CourseCode </a:t>
            </a:r>
            <a:r>
              <a:rPr sz="1700" b="1" spc="25" dirty="0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sz="1700" b="1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b="1" spc="15" dirty="0">
                <a:solidFill>
                  <a:srgbClr val="C00000"/>
                </a:solidFill>
                <a:latin typeface="Arial"/>
                <a:cs typeface="Arial"/>
              </a:rPr>
              <a:t>Course</a:t>
            </a:r>
            <a:endParaRPr sz="1700">
              <a:latin typeface="Arial"/>
              <a:cs typeface="Arial"/>
            </a:endParaRPr>
          </a:p>
          <a:p>
            <a:pPr marL="4855210">
              <a:lnSpc>
                <a:spcPct val="100000"/>
              </a:lnSpc>
              <a:spcBef>
                <a:spcPts val="1080"/>
              </a:spcBef>
            </a:pPr>
            <a:r>
              <a:rPr sz="1700" b="1" spc="25" dirty="0">
                <a:solidFill>
                  <a:srgbClr val="C00000"/>
                </a:solidFill>
                <a:latin typeface="Arial"/>
                <a:cs typeface="Arial"/>
              </a:rPr>
              <a:t>WHERE </a:t>
            </a:r>
            <a:r>
              <a:rPr sz="1700" b="1" spc="10" dirty="0">
                <a:solidFill>
                  <a:srgbClr val="C00000"/>
                </a:solidFill>
                <a:latin typeface="Arial"/>
                <a:cs typeface="Arial"/>
              </a:rPr>
              <a:t>title </a:t>
            </a:r>
            <a:r>
              <a:rPr sz="1700" b="1" spc="15" dirty="0">
                <a:solidFill>
                  <a:srgbClr val="C00000"/>
                </a:solidFill>
                <a:latin typeface="Arial"/>
                <a:cs typeface="Arial"/>
              </a:rPr>
              <a:t>= 'software</a:t>
            </a:r>
            <a:r>
              <a:rPr sz="17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00" b="1" spc="15" dirty="0">
                <a:solidFill>
                  <a:srgbClr val="C00000"/>
                </a:solidFill>
                <a:latin typeface="Arial"/>
                <a:cs typeface="Arial"/>
              </a:rPr>
              <a:t>engineering'))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2" y="4477004"/>
            <a:ext cx="503682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C00000"/>
                </a:solidFill>
                <a:latin typeface="Trebuchet MS"/>
                <a:cs typeface="Trebuchet MS"/>
              </a:rPr>
              <a:t>Student </a:t>
            </a:r>
            <a:r>
              <a:rPr sz="1800" b="1" spc="-95" dirty="0">
                <a:latin typeface="Trebuchet MS"/>
                <a:cs typeface="Trebuchet MS"/>
              </a:rPr>
              <a:t>(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StudNum</a:t>
            </a:r>
            <a:r>
              <a:rPr sz="1800" b="1" spc="-95" dirty="0">
                <a:latin typeface="Trebuchet MS"/>
                <a:cs typeface="Trebuchet MS"/>
              </a:rPr>
              <a:t>, </a:t>
            </a:r>
            <a:r>
              <a:rPr sz="1800" b="1" spc="-100" dirty="0">
                <a:latin typeface="Trebuchet MS"/>
                <a:cs typeface="Trebuchet MS"/>
              </a:rPr>
              <a:t>Name, </a:t>
            </a:r>
            <a:r>
              <a:rPr sz="1800" b="1" spc="-110" dirty="0">
                <a:latin typeface="Trebuchet MS"/>
                <a:cs typeface="Trebuchet MS"/>
              </a:rPr>
              <a:t>Department,</a:t>
            </a:r>
            <a:r>
              <a:rPr sz="1800" b="1" spc="-295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CourseCode)  </a:t>
            </a:r>
            <a:r>
              <a:rPr sz="1800" b="1" spc="-40" dirty="0">
                <a:solidFill>
                  <a:srgbClr val="C00000"/>
                </a:solidFill>
                <a:latin typeface="Trebuchet MS"/>
                <a:cs typeface="Trebuchet MS"/>
              </a:rPr>
              <a:t>Module </a:t>
            </a:r>
            <a:r>
              <a:rPr sz="1800" b="1" spc="-55" dirty="0">
                <a:latin typeface="Trebuchet MS"/>
                <a:cs typeface="Trebuchet MS"/>
              </a:rPr>
              <a:t>(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1800" b="1" spc="-55" dirty="0">
                <a:latin typeface="Trebuchet MS"/>
                <a:cs typeface="Trebuchet MS"/>
              </a:rPr>
              <a:t>, </a:t>
            </a:r>
            <a:r>
              <a:rPr sz="1800" b="1" spc="-135" dirty="0">
                <a:latin typeface="Trebuchet MS"/>
                <a:cs typeface="Trebuchet MS"/>
              </a:rPr>
              <a:t>Title, </a:t>
            </a:r>
            <a:r>
              <a:rPr sz="1800" b="1" spc="-100" dirty="0">
                <a:latin typeface="Trebuchet MS"/>
                <a:cs typeface="Trebuchet MS"/>
              </a:rPr>
              <a:t>Syllabus, </a:t>
            </a:r>
            <a:r>
              <a:rPr sz="1800" b="1" spc="-125" dirty="0">
                <a:latin typeface="Trebuchet MS"/>
                <a:cs typeface="Trebuchet MS"/>
              </a:rPr>
              <a:t>LecturerNum)  </a:t>
            </a:r>
            <a:r>
              <a:rPr sz="1800" b="1" spc="-114" dirty="0">
                <a:solidFill>
                  <a:srgbClr val="C00000"/>
                </a:solidFill>
                <a:latin typeface="Trebuchet MS"/>
                <a:cs typeface="Trebuchet MS"/>
              </a:rPr>
              <a:t>Exams </a:t>
            </a:r>
            <a:r>
              <a:rPr sz="1800" b="1" spc="-95" dirty="0">
                <a:latin typeface="Trebuchet MS"/>
                <a:cs typeface="Trebuchet MS"/>
              </a:rPr>
              <a:t>(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StudNum</a:t>
            </a:r>
            <a:r>
              <a:rPr sz="1800" b="1" spc="-95" dirty="0">
                <a:latin typeface="Trebuchet MS"/>
                <a:cs typeface="Trebuchet MS"/>
              </a:rPr>
              <a:t>, </a:t>
            </a:r>
            <a:r>
              <a:rPr sz="1800" b="1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1800" b="1" spc="-85" dirty="0">
                <a:latin typeface="Trebuchet MS"/>
                <a:cs typeface="Trebuchet MS"/>
              </a:rPr>
              <a:t>,Date,Result)  </a:t>
            </a:r>
            <a:r>
              <a:rPr sz="1800" b="1" spc="-105" dirty="0">
                <a:solidFill>
                  <a:srgbClr val="C00000"/>
                </a:solidFill>
                <a:latin typeface="Trebuchet MS"/>
                <a:cs typeface="Trebuchet MS"/>
              </a:rPr>
              <a:t>AcademicStaff </a:t>
            </a:r>
            <a:r>
              <a:rPr sz="1800" b="1" spc="-100" dirty="0">
                <a:latin typeface="Trebuchet MS"/>
                <a:cs typeface="Trebuchet MS"/>
              </a:rPr>
              <a:t>(</a:t>
            </a:r>
            <a:r>
              <a:rPr sz="1800" b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StaffNum</a:t>
            </a:r>
            <a:r>
              <a:rPr sz="1800" b="1" spc="-100" dirty="0">
                <a:latin typeface="Trebuchet MS"/>
                <a:cs typeface="Trebuchet MS"/>
              </a:rPr>
              <a:t>, Name, Department) 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Course </a:t>
            </a:r>
            <a:r>
              <a:rPr sz="1800" b="1" spc="-120" dirty="0">
                <a:latin typeface="Trebuchet MS"/>
                <a:cs typeface="Trebuchet MS"/>
              </a:rPr>
              <a:t>(</a:t>
            </a:r>
            <a:r>
              <a:rPr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CourseCode</a:t>
            </a:r>
            <a:r>
              <a:rPr sz="1800" b="1" spc="-120" dirty="0">
                <a:latin typeface="Trebuchet MS"/>
                <a:cs typeface="Trebuchet MS"/>
              </a:rPr>
              <a:t>, </a:t>
            </a:r>
            <a:r>
              <a:rPr sz="1800" b="1" spc="-140" dirty="0">
                <a:latin typeface="Trebuchet MS"/>
                <a:cs typeface="Trebuchet MS"/>
              </a:rPr>
              <a:t>Title, </a:t>
            </a:r>
            <a:r>
              <a:rPr sz="1800" b="1" spc="-100" dirty="0">
                <a:latin typeface="Trebuchet MS"/>
                <a:cs typeface="Trebuchet MS"/>
              </a:rPr>
              <a:t>Department)  </a:t>
            </a:r>
            <a:r>
              <a:rPr sz="1800" b="1" spc="-75" dirty="0">
                <a:solidFill>
                  <a:srgbClr val="C00000"/>
                </a:solidFill>
                <a:latin typeface="Trebuchet MS"/>
                <a:cs typeface="Trebuchet MS"/>
              </a:rPr>
              <a:t>CourseModules </a:t>
            </a:r>
            <a:r>
              <a:rPr sz="1800" b="1" spc="-120" dirty="0">
                <a:latin typeface="Trebuchet MS"/>
                <a:cs typeface="Trebuchet MS"/>
              </a:rPr>
              <a:t>(</a:t>
            </a:r>
            <a:r>
              <a:rPr sz="18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CourseCode</a:t>
            </a:r>
            <a:r>
              <a:rPr sz="1800" b="1" spc="-120" dirty="0">
                <a:latin typeface="Trebuchet MS"/>
                <a:cs typeface="Trebuchet MS"/>
              </a:rPr>
              <a:t>,</a:t>
            </a:r>
            <a:r>
              <a:rPr sz="1800" b="1" spc="-225" dirty="0">
                <a:latin typeface="Trebuchet MS"/>
                <a:cs typeface="Trebuchet MS"/>
              </a:rPr>
              <a:t> 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ModNum</a:t>
            </a:r>
            <a:r>
              <a:rPr sz="1800" b="1" spc="-3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8974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672" y="492506"/>
            <a:ext cx="64103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665" dirty="0"/>
              <a:t>SQL</a:t>
            </a:r>
            <a:r>
              <a:rPr sz="4400" spc="-240" dirty="0"/>
              <a:t> </a:t>
            </a:r>
            <a:r>
              <a:rPr sz="4400" spc="-650" dirty="0"/>
              <a:t>SUBQUERIES…EAMPLES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1836368"/>
            <a:ext cx="74758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b="1" i="1" spc="-204" dirty="0">
                <a:solidFill>
                  <a:srgbClr val="C00000"/>
                </a:solidFill>
                <a:latin typeface="Trebuchet MS"/>
                <a:cs typeface="Trebuchet MS"/>
              </a:rPr>
              <a:t>Store_Information </a:t>
            </a:r>
            <a:r>
              <a:rPr sz="3200" b="1" i="1" spc="-220" dirty="0">
                <a:latin typeface="Trebuchet MS"/>
                <a:cs typeface="Trebuchet MS"/>
              </a:rPr>
              <a:t>(store_name, </a:t>
            </a:r>
            <a:r>
              <a:rPr sz="3200" b="1" i="1" spc="-240" dirty="0">
                <a:latin typeface="Trebuchet MS"/>
                <a:cs typeface="Trebuchet MS"/>
              </a:rPr>
              <a:t>sales, </a:t>
            </a:r>
            <a:r>
              <a:rPr sz="3200" b="1" i="1" spc="-229" dirty="0">
                <a:latin typeface="Trebuchet MS"/>
                <a:cs typeface="Trebuchet MS"/>
              </a:rPr>
              <a:t>date)  </a:t>
            </a:r>
            <a:r>
              <a:rPr sz="3200" b="1" i="1" spc="-195" dirty="0">
                <a:solidFill>
                  <a:srgbClr val="C00000"/>
                </a:solidFill>
                <a:latin typeface="Trebuchet MS"/>
                <a:cs typeface="Trebuchet MS"/>
              </a:rPr>
              <a:t>Geography </a:t>
            </a:r>
            <a:r>
              <a:rPr sz="3200" b="1" i="1" spc="-190" dirty="0">
                <a:latin typeface="Trebuchet MS"/>
                <a:cs typeface="Trebuchet MS"/>
              </a:rPr>
              <a:t>(region_name,</a:t>
            </a:r>
            <a:r>
              <a:rPr sz="3200" b="1" i="1" spc="-290" dirty="0">
                <a:latin typeface="Trebuchet MS"/>
                <a:cs typeface="Trebuchet MS"/>
              </a:rPr>
              <a:t> </a:t>
            </a:r>
            <a:r>
              <a:rPr sz="3200" b="1" i="1" spc="-215" dirty="0">
                <a:latin typeface="Trebuchet MS"/>
                <a:cs typeface="Trebuchet MS"/>
              </a:rPr>
              <a:t>store_name)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18307" y="4721605"/>
            <a:ext cx="59937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787400">
              <a:lnSpc>
                <a:spcPct val="100000"/>
              </a:lnSpc>
              <a:spcBef>
                <a:spcPts val="95"/>
              </a:spcBef>
            </a:pPr>
            <a:r>
              <a:rPr sz="4400" b="1" spc="-310" dirty="0">
                <a:solidFill>
                  <a:srgbClr val="C00000"/>
                </a:solidFill>
                <a:latin typeface="Trebuchet MS"/>
                <a:cs typeface="Trebuchet MS"/>
              </a:rPr>
              <a:t>Find </a:t>
            </a:r>
            <a:r>
              <a:rPr sz="4400" b="1" spc="-265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4400" b="1" spc="-204" dirty="0">
                <a:solidFill>
                  <a:srgbClr val="C00000"/>
                </a:solidFill>
                <a:latin typeface="Trebuchet MS"/>
                <a:cs typeface="Trebuchet MS"/>
              </a:rPr>
              <a:t>sales </a:t>
            </a:r>
            <a:r>
              <a:rPr sz="4400" b="1" spc="-185" dirty="0">
                <a:solidFill>
                  <a:srgbClr val="C00000"/>
                </a:solidFill>
                <a:latin typeface="Trebuchet MS"/>
                <a:cs typeface="Trebuchet MS"/>
              </a:rPr>
              <a:t>of </a:t>
            </a:r>
            <a:r>
              <a:rPr sz="4400" b="1" spc="-204" dirty="0">
                <a:solidFill>
                  <a:srgbClr val="C00000"/>
                </a:solidFill>
                <a:latin typeface="Trebuchet MS"/>
                <a:cs typeface="Trebuchet MS"/>
              </a:rPr>
              <a:t>all</a:t>
            </a:r>
            <a:r>
              <a:rPr sz="4400" b="1" spc="-7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400" b="1" spc="-240" dirty="0">
                <a:solidFill>
                  <a:srgbClr val="C00000"/>
                </a:solidFill>
                <a:latin typeface="Trebuchet MS"/>
                <a:cs typeface="Trebuchet MS"/>
              </a:rPr>
              <a:t>stores  </a:t>
            </a:r>
            <a:r>
              <a:rPr sz="4400" b="1" spc="-235" dirty="0">
                <a:solidFill>
                  <a:srgbClr val="C00000"/>
                </a:solidFill>
                <a:latin typeface="Trebuchet MS"/>
                <a:cs typeface="Trebuchet MS"/>
              </a:rPr>
              <a:t>in </a:t>
            </a:r>
            <a:r>
              <a:rPr sz="4400" b="1" spc="-265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4400" b="1" spc="-200" dirty="0">
                <a:solidFill>
                  <a:srgbClr val="C00000"/>
                </a:solidFill>
                <a:latin typeface="Trebuchet MS"/>
                <a:cs typeface="Trebuchet MS"/>
              </a:rPr>
              <a:t>West</a:t>
            </a:r>
            <a:r>
              <a:rPr sz="4400" b="1" spc="-5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400" b="1" spc="-265" dirty="0">
                <a:solidFill>
                  <a:srgbClr val="C00000"/>
                </a:solidFill>
                <a:latin typeface="Trebuchet MS"/>
                <a:cs typeface="Trebuchet MS"/>
              </a:rPr>
              <a:t>region.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672" y="492506"/>
            <a:ext cx="64103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665" dirty="0"/>
              <a:t>SQL</a:t>
            </a:r>
            <a:r>
              <a:rPr sz="4400" spc="-240" dirty="0"/>
              <a:t> </a:t>
            </a:r>
            <a:r>
              <a:rPr sz="4400" spc="-650" dirty="0"/>
              <a:t>SUBQUERIES…EAMPLES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65140" y="1994408"/>
            <a:ext cx="32721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28040" algn="l"/>
                <a:tab pos="1525905" algn="l"/>
                <a:tab pos="2423160" algn="l"/>
                <a:tab pos="2957830" algn="l"/>
              </a:tabLst>
            </a:pPr>
            <a:r>
              <a:rPr sz="2400" b="1" spc="-165" dirty="0">
                <a:latin typeface="Trebuchet MS"/>
                <a:cs typeface="Trebuchet MS"/>
              </a:rPr>
              <a:t>Find	</a:t>
            </a:r>
            <a:r>
              <a:rPr sz="2400" b="1" spc="-145" dirty="0">
                <a:latin typeface="Trebuchet MS"/>
                <a:cs typeface="Trebuchet MS"/>
              </a:rPr>
              <a:t>the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114" dirty="0">
                <a:latin typeface="Trebuchet MS"/>
                <a:cs typeface="Trebuchet MS"/>
              </a:rPr>
              <a:t>ales	</a:t>
            </a:r>
            <a:r>
              <a:rPr sz="2400" b="1" spc="-100" dirty="0">
                <a:latin typeface="Trebuchet MS"/>
                <a:cs typeface="Trebuchet MS"/>
              </a:rPr>
              <a:t>of	</a:t>
            </a:r>
            <a:r>
              <a:rPr sz="2400" b="1" spc="-105" dirty="0">
                <a:latin typeface="Trebuchet MS"/>
                <a:cs typeface="Trebuchet MS"/>
              </a:rPr>
              <a:t>all  </a:t>
            </a:r>
            <a:r>
              <a:rPr sz="2400" b="1" spc="-130" dirty="0">
                <a:latin typeface="Trebuchet MS"/>
                <a:cs typeface="Trebuchet MS"/>
              </a:rPr>
              <a:t>stores in </a:t>
            </a:r>
            <a:r>
              <a:rPr sz="2400" b="1" spc="-145" dirty="0">
                <a:latin typeface="Trebuchet MS"/>
                <a:cs typeface="Trebuchet MS"/>
              </a:rPr>
              <a:t>the </a:t>
            </a:r>
            <a:r>
              <a:rPr sz="2400" b="1" spc="-110" dirty="0">
                <a:latin typeface="Trebuchet MS"/>
                <a:cs typeface="Trebuchet MS"/>
              </a:rPr>
              <a:t>West</a:t>
            </a:r>
            <a:r>
              <a:rPr sz="2400" b="1" spc="-375" dirty="0">
                <a:latin typeface="Trebuchet MS"/>
                <a:cs typeface="Trebuchet MS"/>
              </a:rPr>
              <a:t> </a:t>
            </a:r>
            <a:r>
              <a:rPr sz="2400" b="1" spc="-150" dirty="0">
                <a:latin typeface="Trebuchet MS"/>
                <a:cs typeface="Trebuchet MS"/>
              </a:rPr>
              <a:t>region.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880870"/>
            <a:ext cx="4219575" cy="249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i="1" spc="-114" dirty="0">
                <a:latin typeface="Trebuchet MS"/>
                <a:cs typeface="Trebuchet MS"/>
              </a:rPr>
              <a:t>Store_Information </a:t>
            </a:r>
            <a:r>
              <a:rPr sz="1800" b="1" i="1" spc="-130" dirty="0">
                <a:latin typeface="Trebuchet MS"/>
                <a:cs typeface="Trebuchet MS"/>
              </a:rPr>
              <a:t>(store_name, </a:t>
            </a:r>
            <a:r>
              <a:rPr sz="1800" b="1" i="1" spc="-140" dirty="0">
                <a:latin typeface="Trebuchet MS"/>
                <a:cs typeface="Trebuchet MS"/>
              </a:rPr>
              <a:t>sales, </a:t>
            </a:r>
            <a:r>
              <a:rPr sz="1800" b="1" i="1" spc="-130" dirty="0">
                <a:latin typeface="Trebuchet MS"/>
                <a:cs typeface="Trebuchet MS"/>
              </a:rPr>
              <a:t>date)  </a:t>
            </a:r>
            <a:r>
              <a:rPr sz="1800" b="1" i="1" spc="-110" dirty="0">
                <a:latin typeface="Trebuchet MS"/>
                <a:cs typeface="Trebuchet MS"/>
              </a:rPr>
              <a:t>Geography (region_name,</a:t>
            </a:r>
            <a:r>
              <a:rPr sz="1800" b="1" i="1" spc="-125" dirty="0">
                <a:latin typeface="Trebuchet MS"/>
                <a:cs typeface="Trebuchet MS"/>
              </a:rPr>
              <a:t> </a:t>
            </a:r>
            <a:r>
              <a:rPr sz="1800" b="1" i="1" spc="-120" dirty="0">
                <a:latin typeface="Trebuchet MS"/>
                <a:cs typeface="Trebuchet MS"/>
              </a:rPr>
              <a:t>store_name)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1378585" algn="l"/>
              </a:tabLst>
            </a:pPr>
            <a:r>
              <a:rPr sz="2400" b="1" spc="-220" dirty="0">
                <a:solidFill>
                  <a:srgbClr val="C00000"/>
                </a:solidFill>
                <a:latin typeface="Trebuchet MS"/>
                <a:cs typeface="Trebuchet MS"/>
              </a:rPr>
              <a:t>SELECT	</a:t>
            </a:r>
            <a:r>
              <a:rPr sz="2400" b="1" spc="-70" dirty="0">
                <a:solidFill>
                  <a:srgbClr val="C00000"/>
                </a:solidFill>
                <a:latin typeface="Trebuchet MS"/>
                <a:cs typeface="Trebuchet MS"/>
              </a:rPr>
              <a:t>SUM(Sales)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tabLst>
                <a:tab pos="1346835" algn="l"/>
              </a:tabLst>
            </a:pPr>
            <a:r>
              <a:rPr sz="2400" b="1" spc="-50" dirty="0">
                <a:solidFill>
                  <a:srgbClr val="C00000"/>
                </a:solidFill>
                <a:latin typeface="Trebuchet MS"/>
                <a:cs typeface="Trebuchet MS"/>
              </a:rPr>
              <a:t>FROM	</a:t>
            </a:r>
            <a:r>
              <a:rPr sz="2400" b="1" spc="-130" dirty="0">
                <a:solidFill>
                  <a:srgbClr val="C00000"/>
                </a:solidFill>
                <a:latin typeface="Trebuchet MS"/>
                <a:cs typeface="Trebuchet MS"/>
              </a:rPr>
              <a:t>Store_Information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711700"/>
            <a:ext cx="81095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0955" algn="l"/>
              </a:tabLst>
            </a:pPr>
            <a:r>
              <a:rPr sz="2400" b="1" spc="-120" dirty="0">
                <a:solidFill>
                  <a:srgbClr val="C00000"/>
                </a:solidFill>
                <a:latin typeface="Trebuchet MS"/>
                <a:cs typeface="Trebuchet MS"/>
              </a:rPr>
              <a:t>WHERE	</a:t>
            </a:r>
            <a:r>
              <a:rPr sz="2400" b="1" spc="-145" dirty="0">
                <a:solidFill>
                  <a:srgbClr val="C00000"/>
                </a:solidFill>
                <a:latin typeface="Trebuchet MS"/>
                <a:cs typeface="Trebuchet MS"/>
              </a:rPr>
              <a:t>Store_name </a:t>
            </a:r>
            <a:r>
              <a:rPr sz="2400" b="1" spc="-25" dirty="0">
                <a:solidFill>
                  <a:srgbClr val="C00000"/>
                </a:solidFill>
                <a:latin typeface="Trebuchet MS"/>
                <a:cs typeface="Trebuchet MS"/>
              </a:rPr>
              <a:t>IN </a:t>
            </a:r>
            <a:r>
              <a:rPr sz="2400" b="1" spc="-204" dirty="0">
                <a:solidFill>
                  <a:srgbClr val="C00000"/>
                </a:solidFill>
                <a:latin typeface="Trebuchet MS"/>
                <a:cs typeface="Trebuchet MS"/>
              </a:rPr>
              <a:t>(SELECT </a:t>
            </a:r>
            <a:r>
              <a:rPr sz="2400" b="1" spc="-145" dirty="0">
                <a:solidFill>
                  <a:srgbClr val="C00000"/>
                </a:solidFill>
                <a:latin typeface="Trebuchet MS"/>
                <a:cs typeface="Trebuchet MS"/>
              </a:rPr>
              <a:t>store_name </a:t>
            </a:r>
            <a:r>
              <a:rPr sz="2400" b="1" spc="-50" dirty="0">
                <a:solidFill>
                  <a:srgbClr val="C00000"/>
                </a:solidFill>
                <a:latin typeface="Trebuchet MS"/>
                <a:cs typeface="Trebuchet MS"/>
              </a:rPr>
              <a:t>FROM</a:t>
            </a:r>
            <a:r>
              <a:rPr sz="2400" b="1" spc="-4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130" dirty="0">
                <a:solidFill>
                  <a:srgbClr val="C00000"/>
                </a:solidFill>
                <a:latin typeface="Trebuchet MS"/>
                <a:cs typeface="Trebuchet MS"/>
              </a:rPr>
              <a:t>Geography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288029">
              <a:lnSpc>
                <a:spcPct val="100000"/>
              </a:lnSpc>
            </a:pPr>
            <a:r>
              <a:rPr sz="2400" b="1" spc="-120" dirty="0">
                <a:solidFill>
                  <a:srgbClr val="C00000"/>
                </a:solidFill>
                <a:latin typeface="Trebuchet MS"/>
                <a:cs typeface="Trebuchet MS"/>
              </a:rPr>
              <a:t>WHERE </a:t>
            </a:r>
            <a:r>
              <a:rPr sz="2400" b="1" spc="-140" dirty="0">
                <a:solidFill>
                  <a:srgbClr val="C00000"/>
                </a:solidFill>
                <a:latin typeface="Trebuchet MS"/>
                <a:cs typeface="Trebuchet MS"/>
              </a:rPr>
              <a:t>region_name </a:t>
            </a:r>
            <a:r>
              <a:rPr sz="2400" b="1" spc="-215" dirty="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sz="2400" b="1" spc="-2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C00000"/>
                </a:solidFill>
                <a:latin typeface="Trebuchet MS"/>
                <a:cs typeface="Trebuchet MS"/>
              </a:rPr>
              <a:t>'West‘)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5581" y="6248780"/>
            <a:ext cx="2057400" cy="4572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200"/>
              </a:spcBef>
            </a:pP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SUM(Sales)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5581" y="6705981"/>
            <a:ext cx="2057400" cy="4572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400" b="1" spc="-190" dirty="0">
                <a:latin typeface="Trebuchet MS"/>
                <a:cs typeface="Trebuchet MS"/>
              </a:rPr>
              <a:t>2050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672" y="492506"/>
            <a:ext cx="64103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665" dirty="0"/>
              <a:t>SQL</a:t>
            </a:r>
            <a:r>
              <a:rPr sz="4400" spc="-240" dirty="0"/>
              <a:t> </a:t>
            </a:r>
            <a:r>
              <a:rPr sz="4400" spc="-650" dirty="0"/>
              <a:t>SUBQUERIES…EAMPLES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6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1836368"/>
            <a:ext cx="74758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b="1" i="1" spc="-204" dirty="0">
                <a:solidFill>
                  <a:srgbClr val="C00000"/>
                </a:solidFill>
                <a:latin typeface="Trebuchet MS"/>
                <a:cs typeface="Trebuchet MS"/>
              </a:rPr>
              <a:t>Store_Information </a:t>
            </a:r>
            <a:r>
              <a:rPr sz="3200" b="1" i="1" spc="-220" dirty="0">
                <a:latin typeface="Trebuchet MS"/>
                <a:cs typeface="Trebuchet MS"/>
              </a:rPr>
              <a:t>(store_name, </a:t>
            </a:r>
            <a:r>
              <a:rPr sz="3200" b="1" i="1" spc="-240" dirty="0">
                <a:latin typeface="Trebuchet MS"/>
                <a:cs typeface="Trebuchet MS"/>
              </a:rPr>
              <a:t>sales, </a:t>
            </a:r>
            <a:r>
              <a:rPr sz="3200" b="1" i="1" spc="-229" dirty="0">
                <a:latin typeface="Trebuchet MS"/>
                <a:cs typeface="Trebuchet MS"/>
              </a:rPr>
              <a:t>date)  </a:t>
            </a:r>
            <a:r>
              <a:rPr sz="3200" b="1" i="1" spc="-195" dirty="0">
                <a:solidFill>
                  <a:srgbClr val="C00000"/>
                </a:solidFill>
                <a:latin typeface="Trebuchet MS"/>
                <a:cs typeface="Trebuchet MS"/>
              </a:rPr>
              <a:t>Geography </a:t>
            </a:r>
            <a:r>
              <a:rPr sz="3200" b="1" i="1" spc="-190" dirty="0">
                <a:latin typeface="Trebuchet MS"/>
                <a:cs typeface="Trebuchet MS"/>
              </a:rPr>
              <a:t>(region_name,</a:t>
            </a:r>
            <a:r>
              <a:rPr sz="3200" b="1" i="1" spc="-290" dirty="0">
                <a:latin typeface="Trebuchet MS"/>
                <a:cs typeface="Trebuchet MS"/>
              </a:rPr>
              <a:t> </a:t>
            </a:r>
            <a:r>
              <a:rPr sz="3200" b="1" i="1" spc="-215" dirty="0">
                <a:latin typeface="Trebuchet MS"/>
                <a:cs typeface="Trebuchet MS"/>
              </a:rPr>
              <a:t>store_name)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0" y="0"/>
                </a:moveTo>
                <a:lnTo>
                  <a:pt x="0" y="979170"/>
                </a:lnTo>
                <a:lnTo>
                  <a:pt x="9144000" y="97917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18307" y="4721605"/>
            <a:ext cx="59937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787400">
              <a:lnSpc>
                <a:spcPct val="100000"/>
              </a:lnSpc>
              <a:spcBef>
                <a:spcPts val="95"/>
              </a:spcBef>
            </a:pPr>
            <a:r>
              <a:rPr sz="4400" b="1" spc="-310" dirty="0">
                <a:solidFill>
                  <a:srgbClr val="C00000"/>
                </a:solidFill>
                <a:latin typeface="Trebuchet MS"/>
                <a:cs typeface="Trebuchet MS"/>
              </a:rPr>
              <a:t>Find </a:t>
            </a:r>
            <a:r>
              <a:rPr sz="4400" b="1" spc="-265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4400" b="1" spc="-204" dirty="0">
                <a:solidFill>
                  <a:srgbClr val="C00000"/>
                </a:solidFill>
                <a:latin typeface="Trebuchet MS"/>
                <a:cs typeface="Trebuchet MS"/>
              </a:rPr>
              <a:t>sales </a:t>
            </a:r>
            <a:r>
              <a:rPr sz="4400" b="1" spc="-185" dirty="0">
                <a:solidFill>
                  <a:srgbClr val="C00000"/>
                </a:solidFill>
                <a:latin typeface="Trebuchet MS"/>
                <a:cs typeface="Trebuchet MS"/>
              </a:rPr>
              <a:t>of </a:t>
            </a:r>
            <a:r>
              <a:rPr sz="4400" b="1" spc="-204" dirty="0">
                <a:solidFill>
                  <a:srgbClr val="C00000"/>
                </a:solidFill>
                <a:latin typeface="Trebuchet MS"/>
                <a:cs typeface="Trebuchet MS"/>
              </a:rPr>
              <a:t>all</a:t>
            </a:r>
            <a:r>
              <a:rPr sz="4400" b="1" spc="-7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400" b="1" spc="-240" dirty="0">
                <a:solidFill>
                  <a:srgbClr val="C00000"/>
                </a:solidFill>
                <a:latin typeface="Trebuchet MS"/>
                <a:cs typeface="Trebuchet MS"/>
              </a:rPr>
              <a:t>stores  </a:t>
            </a:r>
            <a:r>
              <a:rPr sz="4400" b="1" spc="-235" dirty="0">
                <a:solidFill>
                  <a:srgbClr val="C00000"/>
                </a:solidFill>
                <a:latin typeface="Trebuchet MS"/>
                <a:cs typeface="Trebuchet MS"/>
              </a:rPr>
              <a:t>in </a:t>
            </a:r>
            <a:r>
              <a:rPr sz="4400" b="1" spc="-265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4400" b="1" spc="-200" dirty="0">
                <a:solidFill>
                  <a:srgbClr val="C00000"/>
                </a:solidFill>
                <a:latin typeface="Trebuchet MS"/>
                <a:cs typeface="Trebuchet MS"/>
              </a:rPr>
              <a:t>West</a:t>
            </a:r>
            <a:r>
              <a:rPr sz="4400" b="1" spc="-5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400" b="1" spc="-265" dirty="0">
                <a:solidFill>
                  <a:srgbClr val="C00000"/>
                </a:solidFill>
                <a:latin typeface="Trebuchet MS"/>
                <a:cs typeface="Trebuchet MS"/>
              </a:rPr>
              <a:t>region.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672" y="492506"/>
            <a:ext cx="64103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665" dirty="0"/>
              <a:t>SQL</a:t>
            </a:r>
            <a:r>
              <a:rPr sz="4400" spc="-240" dirty="0"/>
              <a:t> </a:t>
            </a:r>
            <a:r>
              <a:rPr sz="4400" spc="-650" dirty="0"/>
              <a:t>SUBQUERIES…EAMPLES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880870"/>
            <a:ext cx="4219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i="1" spc="-114" dirty="0">
                <a:latin typeface="Trebuchet MS"/>
                <a:cs typeface="Trebuchet MS"/>
              </a:rPr>
              <a:t>Store_Information </a:t>
            </a:r>
            <a:r>
              <a:rPr sz="1800" b="1" i="1" spc="-130" dirty="0">
                <a:latin typeface="Trebuchet MS"/>
                <a:cs typeface="Trebuchet MS"/>
              </a:rPr>
              <a:t>(store_name, </a:t>
            </a:r>
            <a:r>
              <a:rPr sz="1800" b="1" i="1" spc="-140" dirty="0">
                <a:latin typeface="Trebuchet MS"/>
                <a:cs typeface="Trebuchet MS"/>
              </a:rPr>
              <a:t>sales, </a:t>
            </a:r>
            <a:r>
              <a:rPr sz="1800" b="1" i="1" spc="-130" dirty="0">
                <a:latin typeface="Trebuchet MS"/>
                <a:cs typeface="Trebuchet MS"/>
              </a:rPr>
              <a:t>date)  </a:t>
            </a:r>
            <a:r>
              <a:rPr sz="1800" b="1" i="1" spc="-110" dirty="0">
                <a:latin typeface="Trebuchet MS"/>
                <a:cs typeface="Trebuchet MS"/>
              </a:rPr>
              <a:t>Geography (region_name,</a:t>
            </a:r>
            <a:r>
              <a:rPr sz="1800" b="1" i="1" spc="-125" dirty="0">
                <a:latin typeface="Trebuchet MS"/>
                <a:cs typeface="Trebuchet MS"/>
              </a:rPr>
              <a:t> </a:t>
            </a:r>
            <a:r>
              <a:rPr sz="1800" b="1" i="1" spc="-120" dirty="0">
                <a:latin typeface="Trebuchet MS"/>
                <a:cs typeface="Trebuchet MS"/>
              </a:rPr>
              <a:t>store_name)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140" y="1994408"/>
            <a:ext cx="32721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28040" algn="l"/>
                <a:tab pos="1525905" algn="l"/>
                <a:tab pos="2423160" algn="l"/>
                <a:tab pos="2957830" algn="l"/>
              </a:tabLst>
            </a:pPr>
            <a:r>
              <a:rPr sz="2400" b="1" spc="-165" dirty="0">
                <a:latin typeface="Trebuchet MS"/>
                <a:cs typeface="Trebuchet MS"/>
              </a:rPr>
              <a:t>Find	</a:t>
            </a:r>
            <a:r>
              <a:rPr sz="2400" b="1" spc="-145" dirty="0">
                <a:latin typeface="Trebuchet MS"/>
                <a:cs typeface="Trebuchet MS"/>
              </a:rPr>
              <a:t>the	</a:t>
            </a:r>
            <a:r>
              <a:rPr sz="2400" b="1" spc="-80" dirty="0">
                <a:latin typeface="Trebuchet MS"/>
                <a:cs typeface="Trebuchet MS"/>
              </a:rPr>
              <a:t>s</a:t>
            </a:r>
            <a:r>
              <a:rPr sz="2400" b="1" spc="-114" dirty="0">
                <a:latin typeface="Trebuchet MS"/>
                <a:cs typeface="Trebuchet MS"/>
              </a:rPr>
              <a:t>ales	</a:t>
            </a:r>
            <a:r>
              <a:rPr sz="2400" b="1" spc="-100" dirty="0">
                <a:latin typeface="Trebuchet MS"/>
                <a:cs typeface="Trebuchet MS"/>
              </a:rPr>
              <a:t>of	</a:t>
            </a:r>
            <a:r>
              <a:rPr sz="2400" b="1" spc="-105" dirty="0">
                <a:latin typeface="Trebuchet MS"/>
                <a:cs typeface="Trebuchet MS"/>
              </a:rPr>
              <a:t>all  </a:t>
            </a:r>
            <a:r>
              <a:rPr sz="2400" b="1" spc="-130" dirty="0">
                <a:latin typeface="Trebuchet MS"/>
                <a:cs typeface="Trebuchet MS"/>
              </a:rPr>
              <a:t>stores in </a:t>
            </a:r>
            <a:r>
              <a:rPr sz="2400" b="1" spc="-145" dirty="0">
                <a:latin typeface="Trebuchet MS"/>
                <a:cs typeface="Trebuchet MS"/>
              </a:rPr>
              <a:t>the </a:t>
            </a:r>
            <a:r>
              <a:rPr sz="2400" b="1" spc="-110" dirty="0">
                <a:latin typeface="Trebuchet MS"/>
                <a:cs typeface="Trebuchet MS"/>
              </a:rPr>
              <a:t>West</a:t>
            </a:r>
            <a:r>
              <a:rPr sz="2400" b="1" spc="-375" dirty="0">
                <a:latin typeface="Trebuchet MS"/>
                <a:cs typeface="Trebuchet MS"/>
              </a:rPr>
              <a:t> </a:t>
            </a:r>
            <a:r>
              <a:rPr sz="2400" b="1" spc="-150" dirty="0">
                <a:latin typeface="Trebuchet MS"/>
                <a:cs typeface="Trebuchet MS"/>
              </a:rPr>
              <a:t>region.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477259"/>
            <a:ext cx="86868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spc="-190" dirty="0">
                <a:solidFill>
                  <a:srgbClr val="C00000"/>
                </a:solidFill>
                <a:latin typeface="Trebuchet MS"/>
                <a:cs typeface="Trebuchet MS"/>
              </a:rPr>
              <a:t>SEL</a:t>
            </a:r>
            <a:r>
              <a:rPr sz="2300" b="1" spc="-23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2300" b="1" spc="-185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2300" b="1" spc="-27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992" y="3477259"/>
            <a:ext cx="177927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spc="-90" dirty="0">
                <a:solidFill>
                  <a:srgbClr val="C00000"/>
                </a:solidFill>
                <a:latin typeface="Trebuchet MS"/>
                <a:cs typeface="Trebuchet MS"/>
              </a:rPr>
              <a:t>SUM(a1.Sales)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4178300"/>
            <a:ext cx="77406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spc="-195" dirty="0">
                <a:solidFill>
                  <a:srgbClr val="C00000"/>
                </a:solidFill>
                <a:latin typeface="Trebuchet MS"/>
                <a:cs typeface="Trebuchet MS"/>
              </a:rPr>
              <a:t>F</a:t>
            </a:r>
            <a:r>
              <a:rPr sz="2300" b="1" spc="-229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2300" b="1" spc="114" dirty="0">
                <a:solidFill>
                  <a:srgbClr val="C00000"/>
                </a:solidFill>
                <a:latin typeface="Trebuchet MS"/>
                <a:cs typeface="Trebuchet MS"/>
              </a:rPr>
              <a:t>OM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055" y="4178300"/>
            <a:ext cx="262064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spc="-125" dirty="0">
                <a:solidFill>
                  <a:srgbClr val="C00000"/>
                </a:solidFill>
                <a:latin typeface="Trebuchet MS"/>
                <a:cs typeface="Trebuchet MS"/>
              </a:rPr>
              <a:t>Store_Information</a:t>
            </a:r>
            <a:r>
              <a:rPr sz="2300" b="1" spc="-2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300" b="1" spc="-140" dirty="0">
                <a:solidFill>
                  <a:srgbClr val="C00000"/>
                </a:solidFill>
                <a:latin typeface="Trebuchet MS"/>
                <a:cs typeface="Trebuchet MS"/>
              </a:rPr>
              <a:t>a1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4879339"/>
            <a:ext cx="92392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spc="-114" dirty="0">
                <a:solidFill>
                  <a:srgbClr val="C00000"/>
                </a:solidFill>
                <a:latin typeface="Trebuchet MS"/>
                <a:cs typeface="Trebuchet MS"/>
              </a:rPr>
              <a:t>WHERE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4099" y="4879339"/>
            <a:ext cx="7280909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spc="-145" dirty="0">
                <a:solidFill>
                  <a:srgbClr val="C00000"/>
                </a:solidFill>
                <a:latin typeface="Trebuchet MS"/>
                <a:cs typeface="Trebuchet MS"/>
              </a:rPr>
              <a:t>a1.Store_name </a:t>
            </a:r>
            <a:r>
              <a:rPr sz="2300" b="1" spc="-25" dirty="0">
                <a:solidFill>
                  <a:srgbClr val="C00000"/>
                </a:solidFill>
                <a:latin typeface="Trebuchet MS"/>
                <a:cs typeface="Trebuchet MS"/>
              </a:rPr>
              <a:t>IN </a:t>
            </a:r>
            <a:r>
              <a:rPr sz="2300" b="1" spc="-200" dirty="0">
                <a:solidFill>
                  <a:srgbClr val="C00000"/>
                </a:solidFill>
                <a:latin typeface="Trebuchet MS"/>
                <a:cs typeface="Trebuchet MS"/>
              </a:rPr>
              <a:t>(SELECT </a:t>
            </a:r>
            <a:r>
              <a:rPr sz="2300" b="1" spc="-140" dirty="0">
                <a:solidFill>
                  <a:srgbClr val="C00000"/>
                </a:solidFill>
                <a:latin typeface="Trebuchet MS"/>
                <a:cs typeface="Trebuchet MS"/>
              </a:rPr>
              <a:t>store_name </a:t>
            </a:r>
            <a:r>
              <a:rPr sz="2300" b="1" spc="-50" dirty="0">
                <a:solidFill>
                  <a:srgbClr val="C00000"/>
                </a:solidFill>
                <a:latin typeface="Trebuchet MS"/>
                <a:cs typeface="Trebuchet MS"/>
              </a:rPr>
              <a:t>FROM </a:t>
            </a:r>
            <a:r>
              <a:rPr sz="2300" b="1" spc="-125" dirty="0">
                <a:solidFill>
                  <a:srgbClr val="C00000"/>
                </a:solidFill>
                <a:latin typeface="Trebuchet MS"/>
                <a:cs typeface="Trebuchet MS"/>
              </a:rPr>
              <a:t>Geography</a:t>
            </a:r>
            <a:r>
              <a:rPr sz="2300" b="1" spc="-3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300" b="1" spc="-140" dirty="0">
                <a:solidFill>
                  <a:srgbClr val="C00000"/>
                </a:solidFill>
                <a:latin typeface="Trebuchet MS"/>
                <a:cs typeface="Trebuchet MS"/>
              </a:rPr>
              <a:t>a2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0878" y="5580379"/>
            <a:ext cx="499999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spc="-114" dirty="0">
                <a:solidFill>
                  <a:srgbClr val="C00000"/>
                </a:solidFill>
                <a:latin typeface="Trebuchet MS"/>
                <a:cs typeface="Trebuchet MS"/>
              </a:rPr>
              <a:t>WHERE </a:t>
            </a:r>
            <a:r>
              <a:rPr sz="2300" b="1" spc="-145" dirty="0">
                <a:solidFill>
                  <a:srgbClr val="C00000"/>
                </a:solidFill>
                <a:latin typeface="Trebuchet MS"/>
                <a:cs typeface="Trebuchet MS"/>
              </a:rPr>
              <a:t>a2.store_name </a:t>
            </a:r>
            <a:r>
              <a:rPr sz="2300" b="1" spc="-204" dirty="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sz="2300" b="1" spc="-2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300" b="1" spc="-145" dirty="0">
                <a:solidFill>
                  <a:srgbClr val="C00000"/>
                </a:solidFill>
                <a:latin typeface="Trebuchet MS"/>
                <a:cs typeface="Trebuchet MS"/>
              </a:rPr>
              <a:t>a1.store_name)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1817</Words>
  <Application>Microsoft Office PowerPoint</Application>
  <PresentationFormat>Custom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Office Theme</vt:lpstr>
      <vt:lpstr>SQL QUERIES…EAMPLES</vt:lpstr>
      <vt:lpstr>(i) Find the titles of the  department of computing</vt:lpstr>
      <vt:lpstr>(i) Find the titles of the  department of computing</vt:lpstr>
      <vt:lpstr>(ii) Find the average exam mark of the students doing  a degree in "software engineering".</vt:lpstr>
      <vt:lpstr>(ii) Find the average exam mark of the students doing  a degree in "software engineering".</vt:lpstr>
      <vt:lpstr>SQL SUBQUERIES…EAMPLES</vt:lpstr>
      <vt:lpstr>SQL SUBQUERIES…EAMPLES</vt:lpstr>
      <vt:lpstr>SQL SUBQUERIES…EAMPLES</vt:lpstr>
      <vt:lpstr>SQL SUBQUERIES…EAMPLES</vt:lpstr>
      <vt:lpstr>SQL QUERIES…EAMPLES</vt:lpstr>
      <vt:lpstr>(i) Specify a query in SQL which retrieves  the numbers of the accounts whose  balance is greater than Rs.1,000.</vt:lpstr>
      <vt:lpstr>(i) Specify a query in SQL which retrieves the  numbers of the accounts whose balance is greater</vt:lpstr>
      <vt:lpstr>(ii) Specify a query in SQL which lists the number of  each of the branches followed by the average balance</vt:lpstr>
      <vt:lpstr>(ii) Specify a query in SQL which lists the number of  each of the branches followed by the average balance</vt:lpstr>
      <vt:lpstr>(iii) Specify</vt:lpstr>
      <vt:lpstr>(iii) Specify</vt:lpstr>
      <vt:lpstr>SQL QUERIES…EAMPLES</vt:lpstr>
      <vt:lpstr>(i) Find the codes of the flights from London to Athens  scheduled for the 29th of March 1999 which still have</vt:lpstr>
      <vt:lpstr>(i) Find the codes of the flights from London to  Athens scheduled for the 29th of March 1999  which still have available seats.</vt:lpstr>
      <vt:lpstr>(ii) Find  the names of the passengers  who have  booked tickets for the flight  with code BA777  and</vt:lpstr>
      <vt:lpstr>(ii) Find  the names of the passengers  who have  booked tickets for the flight  with code BA777  and</vt:lpstr>
      <vt:lpstr>(iii) Find the names of the passengers that have  booked tickets on British Airways flights from London  to Paris from the 1st of April 1999 until the 30th of  June 1999.</vt:lpstr>
      <vt:lpstr>PowerPoint Presentation</vt:lpstr>
      <vt:lpstr>(iv) Find  the reference number of the booking that  George Spanoudakis has made  for  a Virgin Atlantic</vt:lpstr>
      <vt:lpstr>(iv) Find the reference number of the booking that George Spanoudakis has  made for a Virgin Atlantic flight from London to Boston on the 3rd of April  1999.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SQL SubQueries</dc:title>
  <dc:creator>rituraj</dc:creator>
  <cp:lastModifiedBy>admin</cp:lastModifiedBy>
  <cp:revision>4</cp:revision>
  <dcterms:created xsi:type="dcterms:W3CDTF">2018-08-10T11:55:55Z</dcterms:created>
  <dcterms:modified xsi:type="dcterms:W3CDTF">2018-08-13T07:43:12Z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2010-01-01T00:00:00Z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2018-08-10T00:00:00Z</vt:filetime>
  </property>
</Properties>
</file>