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87" r:id="rId19"/>
    <p:sldId id="288" r:id="rId20"/>
    <p:sldId id="289" r:id="rId21"/>
    <p:sldId id="290" r:id="rId22"/>
    <p:sldId id="291" r:id="rId23"/>
    <p:sldId id="292" r:id="rId24"/>
    <p:sldId id="29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4660"/>
  </p:normalViewPr>
  <p:slideViewPr>
    <p:cSldViewPr>
      <p:cViewPr varScale="1">
        <p:scale>
          <a:sx n="66" d="100"/>
          <a:sy n="66" d="100"/>
        </p:scale>
        <p:origin x="-14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FCB80-9401-4CA1-8161-22F109573297}" type="datetimeFigureOut">
              <a:rPr lang="en-IN" smtClean="0"/>
              <a:t>13-03-2019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27970-B912-4004-B1DF-90F268BDC4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836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27970-B912-4004-B1DF-90F268BDC4D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252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60BE-CA26-4F3B-B070-A0994A602839}" type="datetimeFigureOut">
              <a:rPr lang="en-IN" smtClean="0"/>
              <a:t>13-03-2019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A2C-4185-48F7-B516-D2407496B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88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60BE-CA26-4F3B-B070-A0994A602839}" type="datetimeFigureOut">
              <a:rPr lang="en-IN" smtClean="0"/>
              <a:t>13-03-2019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A2C-4185-48F7-B516-D2407496B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662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60BE-CA26-4F3B-B070-A0994A602839}" type="datetimeFigureOut">
              <a:rPr lang="en-IN" smtClean="0"/>
              <a:t>13-03-2019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A2C-4185-48F7-B516-D2407496B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74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60BE-CA26-4F3B-B070-A0994A602839}" type="datetimeFigureOut">
              <a:rPr lang="en-IN" smtClean="0"/>
              <a:t>13-03-2019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A2C-4185-48F7-B516-D2407496B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426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60BE-CA26-4F3B-B070-A0994A602839}" type="datetimeFigureOut">
              <a:rPr lang="en-IN" smtClean="0"/>
              <a:t>13-03-2019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A2C-4185-48F7-B516-D2407496B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53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60BE-CA26-4F3B-B070-A0994A602839}" type="datetimeFigureOut">
              <a:rPr lang="en-IN" smtClean="0"/>
              <a:t>13-03-2019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A2C-4185-48F7-B516-D2407496B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55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60BE-CA26-4F3B-B070-A0994A602839}" type="datetimeFigureOut">
              <a:rPr lang="en-IN" smtClean="0"/>
              <a:t>13-03-2019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A2C-4185-48F7-B516-D2407496B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558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60BE-CA26-4F3B-B070-A0994A602839}" type="datetimeFigureOut">
              <a:rPr lang="en-IN" smtClean="0"/>
              <a:t>13-03-2019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A2C-4185-48F7-B516-D2407496B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79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60BE-CA26-4F3B-B070-A0994A602839}" type="datetimeFigureOut">
              <a:rPr lang="en-IN" smtClean="0"/>
              <a:t>13-03-2019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A2C-4185-48F7-B516-D2407496B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89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60BE-CA26-4F3B-B070-A0994A602839}" type="datetimeFigureOut">
              <a:rPr lang="en-IN" smtClean="0"/>
              <a:t>13-03-2019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A2C-4185-48F7-B516-D2407496B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021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60BE-CA26-4F3B-B070-A0994A602839}" type="datetimeFigureOut">
              <a:rPr lang="en-IN" smtClean="0"/>
              <a:t>13-03-2019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A2C-4185-48F7-B516-D2407496B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73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860BE-CA26-4F3B-B070-A0994A602839}" type="datetimeFigureOut">
              <a:rPr lang="en-IN" smtClean="0"/>
              <a:t>13-03-2019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A1A2C-4185-48F7-B516-D2407496B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 EL expression &amp; JSP session and cookie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By,</a:t>
            </a:r>
          </a:p>
          <a:p>
            <a:r>
              <a:rPr lang="en-IN" dirty="0" err="1" smtClean="0">
                <a:solidFill>
                  <a:schemeClr val="tx1"/>
                </a:solidFill>
              </a:rPr>
              <a:t>N.C.Varnagar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91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269288"/>
              </p:ext>
            </p:extLst>
          </p:nvPr>
        </p:nvGraphicFramePr>
        <p:xfrm>
          <a:off x="827584" y="101167"/>
          <a:ext cx="7049213" cy="6775590"/>
        </p:xfrm>
        <a:graphic>
          <a:graphicData uri="http://schemas.openxmlformats.org/drawingml/2006/table">
            <a:tbl>
              <a:tblPr/>
              <a:tblGrid>
                <a:gridCol w="1321676"/>
                <a:gridCol w="5727537"/>
              </a:tblGrid>
              <a:tr h="26529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Operator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65293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Access a bean property or Map entry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93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[]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Access an array or List element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93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 )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Group a </a:t>
                      </a:r>
                      <a:r>
                        <a:rPr lang="en-IN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subexpression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 change the evaluation order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93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Addition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93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Subtraction or negation of a value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93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Multiplication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93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 or div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Division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93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 or mod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Modulo (remainder)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93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== or eq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Test for equality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93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!= or ne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Test for inequality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93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 or lt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Test for less than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93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 or gt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Test for greater than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93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&lt;= or le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Test for less than or equal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93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&gt;= or ge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Test for greater than or equal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93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&amp;&amp; or and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Test for logical AND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93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|| or or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Test for logical OR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93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! or not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Unary Boolean complement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93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empty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Test for empty variable values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45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Function with 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Java Programmer may need to change the format of data or manipulate the data before display on a web-Page.</a:t>
            </a:r>
          </a:p>
          <a:p>
            <a:r>
              <a:rPr lang="en-IN" dirty="0" smtClean="0"/>
              <a:t>A Custom tag library can be used for this purpose.</a:t>
            </a:r>
          </a:p>
          <a:p>
            <a:r>
              <a:rPr lang="en-IN" dirty="0" smtClean="0"/>
              <a:t>EL provides no such built-in </a:t>
            </a:r>
            <a:r>
              <a:rPr lang="en-IN" dirty="0" err="1" smtClean="0"/>
              <a:t>library.For</a:t>
            </a:r>
            <a:r>
              <a:rPr lang="en-IN" dirty="0" smtClean="0"/>
              <a:t> that java programmer need to define own methods by function Tag Library.(TLD)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10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</a:p>
          <a:p>
            <a:pPr marL="0" indent="0">
              <a:buNone/>
            </a:pPr>
            <a:r>
              <a:rPr lang="en-IN" dirty="0" smtClean="0"/>
              <a:t>1.TLD file</a:t>
            </a:r>
          </a:p>
          <a:p>
            <a:pPr marL="0" indent="0">
              <a:buNone/>
            </a:pPr>
            <a:r>
              <a:rPr lang="en-IN" dirty="0" smtClean="0"/>
              <a:t>2.JSP page</a:t>
            </a:r>
          </a:p>
          <a:p>
            <a:pPr marL="0" indent="0">
              <a:buNone/>
            </a:pPr>
            <a:r>
              <a:rPr lang="en-IN" dirty="0" smtClean="0"/>
              <a:t>3.Web.xml  entry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505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Classifying EL expression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Three types: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1.Immediate and </a:t>
            </a:r>
            <a:r>
              <a:rPr lang="en-IN" dirty="0" err="1" smtClean="0">
                <a:solidFill>
                  <a:srgbClr val="FF0000"/>
                </a:solidFill>
              </a:rPr>
              <a:t>deffered</a:t>
            </a:r>
            <a:r>
              <a:rPr lang="en-IN" dirty="0" smtClean="0">
                <a:solidFill>
                  <a:srgbClr val="FF0000"/>
                </a:solidFill>
              </a:rPr>
              <a:t> Expression</a:t>
            </a:r>
          </a:p>
          <a:p>
            <a:pPr marL="0" indent="0">
              <a:buNone/>
            </a:pPr>
            <a:r>
              <a:rPr lang="en-IN" dirty="0" smtClean="0"/>
              <a:t>${   }    </a:t>
            </a:r>
            <a:r>
              <a:rPr lang="en-IN" dirty="0" smtClean="0">
                <a:sym typeface="Wingdings" pitchFamily="2" charset="2"/>
              </a:rPr>
              <a:t>immediate(evaluate </a:t>
            </a:r>
            <a:r>
              <a:rPr lang="en-IN" dirty="0" err="1" smtClean="0">
                <a:sym typeface="Wingdings" pitchFamily="2" charset="2"/>
              </a:rPr>
              <a:t>expr</a:t>
            </a:r>
            <a:r>
              <a:rPr lang="en-IN" dirty="0" smtClean="0">
                <a:sym typeface="Wingdings" pitchFamily="2" charset="2"/>
              </a:rPr>
              <a:t>. immediately)</a:t>
            </a:r>
          </a:p>
          <a:p>
            <a:pPr marL="0" indent="0">
              <a:buNone/>
            </a:pPr>
            <a:r>
              <a:rPr lang="en-IN" dirty="0" smtClean="0">
                <a:sym typeface="Wingdings" pitchFamily="2" charset="2"/>
              </a:rPr>
              <a:t>#{    }   </a:t>
            </a:r>
            <a:r>
              <a:rPr lang="en-IN" dirty="0" err="1" smtClean="0">
                <a:sym typeface="Wingdings" pitchFamily="2" charset="2"/>
              </a:rPr>
              <a:t>Deffered</a:t>
            </a:r>
            <a:r>
              <a:rPr lang="en-IN" dirty="0" smtClean="0">
                <a:sym typeface="Wingdings" pitchFamily="2" charset="2"/>
              </a:rPr>
              <a:t> expression(evaluate  </a:t>
            </a:r>
            <a:r>
              <a:rPr lang="en-IN" dirty="0" err="1" smtClean="0">
                <a:sym typeface="Wingdings" pitchFamily="2" charset="2"/>
              </a:rPr>
              <a:t>expr</a:t>
            </a:r>
            <a:r>
              <a:rPr lang="en-IN" dirty="0" smtClean="0">
                <a:sym typeface="Wingdings" pitchFamily="2" charset="2"/>
              </a:rPr>
              <a:t> </a:t>
            </a:r>
            <a:r>
              <a:rPr lang="en-IN" dirty="0" err="1" smtClean="0">
                <a:sym typeface="Wingdings" pitchFamily="2" charset="2"/>
              </a:rPr>
              <a:t>latertime</a:t>
            </a:r>
            <a:r>
              <a:rPr lang="en-IN" dirty="0" smtClean="0">
                <a:sym typeface="Wingdings" pitchFamily="2" charset="2"/>
              </a:rPr>
              <a:t>)</a:t>
            </a:r>
          </a:p>
          <a:p>
            <a:pPr fontAlgn="base"/>
            <a:r>
              <a:rPr lang="en-IN" dirty="0"/>
              <a:t>Deferred value expressions can be of two types</a:t>
            </a:r>
          </a:p>
          <a:p>
            <a:pPr marL="0" indent="0" fontAlgn="base">
              <a:buNone/>
            </a:pPr>
            <a:r>
              <a:rPr lang="en-IN" dirty="0"/>
              <a:t>Value expressions</a:t>
            </a:r>
          </a:p>
          <a:p>
            <a:pPr marL="0" indent="0" fontAlgn="base">
              <a:buNone/>
            </a:pPr>
            <a:r>
              <a:rPr lang="en-IN" dirty="0"/>
              <a:t>Method expressions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033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 fontAlgn="base">
              <a:buNone/>
            </a:pPr>
            <a:r>
              <a:rPr lang="en-IN" dirty="0">
                <a:solidFill>
                  <a:srgbClr val="FF0000"/>
                </a:solidFill>
              </a:rPr>
              <a:t>2.Value expressions </a:t>
            </a:r>
            <a:r>
              <a:rPr lang="en-IN" dirty="0"/>
              <a:t>:Value expressions usually fetch a value or set a value. These expressions can be further categorized into </a:t>
            </a:r>
            <a:r>
              <a:rPr lang="en-IN" dirty="0" err="1"/>
              <a:t>rvalue</a:t>
            </a:r>
            <a:r>
              <a:rPr lang="en-IN" dirty="0"/>
              <a:t> and </a:t>
            </a:r>
            <a:r>
              <a:rPr lang="en-IN" dirty="0" err="1"/>
              <a:t>lvalue</a:t>
            </a:r>
            <a:r>
              <a:rPr lang="en-IN" dirty="0"/>
              <a:t> expressions.</a:t>
            </a:r>
          </a:p>
          <a:p>
            <a:pPr algn="just" fontAlgn="base"/>
            <a:r>
              <a:rPr lang="en-IN" dirty="0" err="1"/>
              <a:t>lvalue</a:t>
            </a:r>
            <a:r>
              <a:rPr lang="en-IN" dirty="0"/>
              <a:t> expressions can both read and write data whereas </a:t>
            </a:r>
            <a:r>
              <a:rPr lang="en-IN" dirty="0" err="1"/>
              <a:t>rvalue</a:t>
            </a:r>
            <a:r>
              <a:rPr lang="en-IN" dirty="0"/>
              <a:t> expressions can only read data.</a:t>
            </a:r>
          </a:p>
          <a:p>
            <a:pPr algn="just" fontAlgn="base"/>
            <a:r>
              <a:rPr lang="en-IN" dirty="0"/>
              <a:t>For example , if we want to fetch the name of the car from the managed bean</a:t>
            </a:r>
          </a:p>
          <a:p>
            <a:pPr algn="just" fontAlgn="base"/>
            <a:r>
              <a:rPr lang="en-IN" b="1" dirty="0"/>
              <a:t>${</a:t>
            </a:r>
            <a:r>
              <a:rPr lang="en-IN" b="1" dirty="0" err="1"/>
              <a:t>car.cname</a:t>
            </a:r>
            <a:r>
              <a:rPr lang="en-IN" b="1" dirty="0"/>
              <a:t>}</a:t>
            </a:r>
            <a:r>
              <a:rPr lang="en-IN" dirty="0"/>
              <a:t>: for immediate evaluation</a:t>
            </a:r>
          </a:p>
          <a:p>
            <a:pPr algn="just" fontAlgn="base"/>
            <a:r>
              <a:rPr lang="en-IN" b="1" dirty="0"/>
              <a:t>#{</a:t>
            </a:r>
            <a:r>
              <a:rPr lang="en-IN" b="1" dirty="0" err="1"/>
              <a:t>car.cname</a:t>
            </a:r>
            <a:r>
              <a:rPr lang="en-IN" b="1" dirty="0"/>
              <a:t>}</a:t>
            </a:r>
            <a:r>
              <a:rPr lang="en-IN" dirty="0"/>
              <a:t>: for deferred evaluation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706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IN" dirty="0"/>
              <a:t>The value expressions can be referred to managed bean components, collections, enumeration types and implicit objects types.</a:t>
            </a:r>
          </a:p>
          <a:p>
            <a:pPr algn="just" fontAlgn="base"/>
            <a:r>
              <a:rPr lang="en-IN" dirty="0"/>
              <a:t>For example : ${car}</a:t>
            </a:r>
          </a:p>
          <a:p>
            <a:pPr algn="just" fontAlgn="base"/>
            <a:r>
              <a:rPr lang="en-IN" dirty="0"/>
              <a:t>This expression refers to the managed bean component named “car”.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328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IN" dirty="0"/>
              <a:t>Assuming there is list named </a:t>
            </a:r>
            <a:r>
              <a:rPr lang="en-IN" dirty="0" err="1"/>
              <a:t>carnames</a:t>
            </a:r>
            <a:r>
              <a:rPr lang="en-IN" dirty="0"/>
              <a:t> containing the following values,</a:t>
            </a:r>
          </a:p>
          <a:p>
            <a:pPr fontAlgn="base"/>
            <a:r>
              <a:rPr lang="en-IN" dirty="0"/>
              <a:t>public List </a:t>
            </a:r>
            <a:r>
              <a:rPr lang="en-IN" dirty="0" err="1"/>
              <a:t>carnames</a:t>
            </a:r>
            <a:r>
              <a:rPr lang="en-IN" dirty="0"/>
              <a:t>={“</a:t>
            </a:r>
            <a:r>
              <a:rPr lang="en-IN" dirty="0" err="1"/>
              <a:t>Santro</a:t>
            </a:r>
            <a:r>
              <a:rPr lang="en-IN" dirty="0"/>
              <a:t>”,”Zen”,”Polo”,”</a:t>
            </a:r>
            <a:r>
              <a:rPr lang="en-IN" dirty="0" err="1"/>
              <a:t>Innova</a:t>
            </a:r>
            <a:r>
              <a:rPr lang="en-IN" dirty="0"/>
              <a:t>”}</a:t>
            </a:r>
          </a:p>
          <a:p>
            <a:pPr fontAlgn="base"/>
            <a:r>
              <a:rPr lang="en-IN" dirty="0"/>
              <a:t>Suppose if we want to access the car named Polo then we use the expression</a:t>
            </a:r>
          </a:p>
          <a:p>
            <a:pPr fontAlgn="base"/>
            <a:r>
              <a:rPr lang="en-IN" b="1" dirty="0"/>
              <a:t>${</a:t>
            </a:r>
            <a:r>
              <a:rPr lang="en-IN" b="1" dirty="0" err="1"/>
              <a:t>carnames</a:t>
            </a:r>
            <a:r>
              <a:rPr lang="en-IN" b="1" dirty="0"/>
              <a:t> [2]}</a:t>
            </a:r>
          </a:p>
          <a:p>
            <a:pPr fontAlgn="base"/>
            <a:r>
              <a:rPr lang="en-IN" dirty="0"/>
              <a:t>where [2] refers to the third element in the list with value “Polo”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673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IN" dirty="0" smtClean="0">
                <a:solidFill>
                  <a:srgbClr val="FF0000"/>
                </a:solidFill>
              </a:rPr>
              <a:t>3.Method </a:t>
            </a:r>
            <a:r>
              <a:rPr lang="en-IN" dirty="0">
                <a:solidFill>
                  <a:srgbClr val="FF0000"/>
                </a:solidFill>
              </a:rPr>
              <a:t>Expressions</a:t>
            </a:r>
          </a:p>
          <a:p>
            <a:pPr algn="just" fontAlgn="base"/>
            <a:r>
              <a:rPr lang="en-IN" dirty="0"/>
              <a:t>A method expression allows user to invoke a public method of the bean that returns the result. Method expressions are necessary for validating the data component and handling events.</a:t>
            </a:r>
          </a:p>
          <a:p>
            <a:pPr algn="just" fontAlgn="base"/>
            <a:r>
              <a:rPr lang="en-IN" dirty="0"/>
              <a:t>Consider an example of invoking a method in a </a:t>
            </a:r>
            <a:r>
              <a:rPr lang="en-IN" dirty="0" smtClean="0"/>
              <a:t>bean</a:t>
            </a:r>
          </a:p>
          <a:p>
            <a:pPr fontAlgn="base"/>
            <a:r>
              <a:rPr lang="en-IN" dirty="0"/>
              <a:t>&lt;</a:t>
            </a:r>
            <a:r>
              <a:rPr lang="en-IN" dirty="0" err="1"/>
              <a:t>h:commandButton</a:t>
            </a:r>
            <a:r>
              <a:rPr lang="en-IN" dirty="0"/>
              <a:t> id=”sub” value=”Add Details” action=”#{</a:t>
            </a:r>
            <a:r>
              <a:rPr lang="en-IN" dirty="0" err="1"/>
              <a:t>car.add</a:t>
            </a:r>
            <a:r>
              <a:rPr lang="en-IN" dirty="0"/>
              <a:t>}”&gt; &lt;/</a:t>
            </a:r>
            <a:r>
              <a:rPr lang="en-IN" dirty="0" err="1"/>
              <a:t>h:commandButtton</a:t>
            </a:r>
            <a:r>
              <a:rPr lang="en-IN" dirty="0"/>
              <a:t>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060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b="1" dirty="0"/>
              <a:t>Session Implicit Object in JSP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Methods:</a:t>
            </a:r>
            <a:endParaRPr lang="en-IN" b="1" dirty="0"/>
          </a:p>
          <a:p>
            <a:pPr marL="0" indent="0">
              <a:buNone/>
            </a:pPr>
            <a:r>
              <a:rPr lang="en-IN" b="1" dirty="0" smtClean="0"/>
              <a:t>1.setAttribute(String</a:t>
            </a:r>
            <a:r>
              <a:rPr lang="en-IN" b="1" dirty="0"/>
              <a:t>, object</a:t>
            </a:r>
            <a:r>
              <a:rPr lang="en-IN" b="1" dirty="0" smtClean="0"/>
              <a:t>)</a:t>
            </a:r>
          </a:p>
          <a:p>
            <a:pPr marL="0" indent="0">
              <a:buNone/>
            </a:pPr>
            <a:r>
              <a:rPr lang="en-IN" b="1" dirty="0" smtClean="0"/>
              <a:t>2.</a:t>
            </a:r>
            <a:r>
              <a:rPr lang="en-IN" b="1" dirty="0"/>
              <a:t> </a:t>
            </a:r>
            <a:r>
              <a:rPr lang="en-IN" b="1" dirty="0" err="1"/>
              <a:t>getAttribute</a:t>
            </a:r>
            <a:r>
              <a:rPr lang="en-IN" b="1" dirty="0"/>
              <a:t>(String name) </a:t>
            </a: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3.</a:t>
            </a:r>
            <a:r>
              <a:rPr lang="en-IN" b="1" dirty="0"/>
              <a:t> </a:t>
            </a:r>
            <a:r>
              <a:rPr lang="en-IN" b="1" dirty="0" err="1"/>
              <a:t>removeAttribute</a:t>
            </a:r>
            <a:r>
              <a:rPr lang="en-IN" b="1" dirty="0"/>
              <a:t>(String name) </a:t>
            </a: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4.</a:t>
            </a:r>
            <a:r>
              <a:rPr lang="en-IN" b="1" dirty="0"/>
              <a:t> </a:t>
            </a:r>
            <a:r>
              <a:rPr lang="en-IN" b="1" dirty="0" err="1" smtClean="0"/>
              <a:t>getAttributeNames</a:t>
            </a:r>
            <a:r>
              <a:rPr lang="en-IN" b="1" dirty="0" smtClean="0"/>
              <a:t>()</a:t>
            </a:r>
          </a:p>
          <a:p>
            <a:pPr marL="0" indent="0">
              <a:buNone/>
            </a:pPr>
            <a:r>
              <a:rPr lang="en-IN" b="1" dirty="0" smtClean="0"/>
              <a:t>5.getCreationTime()</a:t>
            </a:r>
          </a:p>
          <a:p>
            <a:pPr marL="0" indent="0">
              <a:buNone/>
            </a:pPr>
            <a:r>
              <a:rPr lang="en-IN" b="1" dirty="0" smtClean="0"/>
              <a:t>6.getId()</a:t>
            </a:r>
          </a:p>
          <a:p>
            <a:pPr marL="0" indent="0">
              <a:buNone/>
            </a:pPr>
            <a:r>
              <a:rPr lang="en-IN" b="1" dirty="0" smtClean="0"/>
              <a:t>7.isNew()</a:t>
            </a:r>
          </a:p>
          <a:p>
            <a:pPr marL="0" indent="0">
              <a:buNone/>
            </a:pPr>
            <a:r>
              <a:rPr lang="en-IN" b="1" dirty="0" smtClean="0"/>
              <a:t>8.inValidate()</a:t>
            </a:r>
          </a:p>
          <a:p>
            <a:pPr marL="0" indent="0">
              <a:buNone/>
            </a:pPr>
            <a:r>
              <a:rPr lang="en-IN" b="1" dirty="0" smtClean="0"/>
              <a:t>9.</a:t>
            </a:r>
            <a:r>
              <a:rPr lang="en-IN" b="1" dirty="0"/>
              <a:t> </a:t>
            </a:r>
            <a:r>
              <a:rPr lang="en-IN" b="1" dirty="0" err="1" smtClean="0"/>
              <a:t>getMaxInactiveInterval</a:t>
            </a:r>
            <a:r>
              <a:rPr lang="en-IN" b="1" dirty="0" smtClean="0"/>
              <a:t>()</a:t>
            </a:r>
          </a:p>
          <a:p>
            <a:pPr marL="0" indent="0">
              <a:buNone/>
            </a:pPr>
            <a:r>
              <a:rPr lang="en-IN" b="1" dirty="0" smtClean="0"/>
              <a:t>10</a:t>
            </a:r>
            <a:r>
              <a:rPr lang="en-IN" b="1" dirty="0"/>
              <a:t> </a:t>
            </a:r>
            <a:r>
              <a:rPr lang="en-IN" b="1" dirty="0" smtClean="0"/>
              <a:t>.</a:t>
            </a:r>
            <a:r>
              <a:rPr lang="en-IN" b="1" dirty="0" err="1" smtClean="0"/>
              <a:t>getLastAccessedTime</a:t>
            </a:r>
            <a:r>
              <a:rPr lang="en-IN" b="1" dirty="0" smtClean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095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JSP - Cookies Handling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Cookie Methods:</a:t>
            </a:r>
          </a:p>
          <a:p>
            <a:pPr marL="514350" indent="-514350">
              <a:buAutoNum type="arabicPeriod"/>
            </a:pPr>
            <a:r>
              <a:rPr lang="en-IN" b="1" dirty="0" smtClean="0"/>
              <a:t>public </a:t>
            </a:r>
            <a:r>
              <a:rPr lang="en-IN" b="1" dirty="0"/>
              <a:t>void </a:t>
            </a:r>
            <a:r>
              <a:rPr lang="en-IN" b="1" dirty="0" err="1"/>
              <a:t>setDomain</a:t>
            </a:r>
            <a:r>
              <a:rPr lang="en-IN" b="1" dirty="0"/>
              <a:t>(String pattern</a:t>
            </a:r>
            <a:r>
              <a:rPr lang="en-IN" b="1" dirty="0" smtClean="0"/>
              <a:t>)</a:t>
            </a:r>
          </a:p>
          <a:p>
            <a:pPr marL="514350" indent="-514350">
              <a:buAutoNum type="arabicPeriod"/>
            </a:pPr>
            <a:r>
              <a:rPr lang="en-IN" b="1" dirty="0"/>
              <a:t>public String </a:t>
            </a:r>
            <a:r>
              <a:rPr lang="en-IN" b="1" dirty="0" err="1"/>
              <a:t>getDomain</a:t>
            </a:r>
            <a:r>
              <a:rPr lang="en-IN" b="1" dirty="0" smtClean="0"/>
              <a:t>()</a:t>
            </a:r>
          </a:p>
          <a:p>
            <a:pPr marL="514350" indent="-514350">
              <a:buAutoNum type="arabicPeriod"/>
            </a:pPr>
            <a:r>
              <a:rPr lang="en-IN" b="1" dirty="0"/>
              <a:t>public void </a:t>
            </a:r>
            <a:r>
              <a:rPr lang="en-IN" b="1" dirty="0" err="1"/>
              <a:t>setMaxAge</a:t>
            </a:r>
            <a:r>
              <a:rPr lang="en-IN" b="1" dirty="0"/>
              <a:t>(</a:t>
            </a:r>
            <a:r>
              <a:rPr lang="en-IN" b="1" dirty="0" err="1"/>
              <a:t>int</a:t>
            </a:r>
            <a:r>
              <a:rPr lang="en-IN" b="1" dirty="0"/>
              <a:t> expiry</a:t>
            </a:r>
            <a:r>
              <a:rPr lang="en-IN" b="1" dirty="0" smtClean="0"/>
              <a:t>)</a:t>
            </a:r>
          </a:p>
          <a:p>
            <a:pPr marL="514350" indent="-514350">
              <a:buAutoNum type="arabicPeriod"/>
            </a:pPr>
            <a:r>
              <a:rPr lang="en-IN" b="1" dirty="0"/>
              <a:t>public 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getMaxAge</a:t>
            </a:r>
            <a:r>
              <a:rPr lang="en-IN" b="1" dirty="0" smtClean="0"/>
              <a:t>()</a:t>
            </a:r>
          </a:p>
          <a:p>
            <a:pPr marL="514350" indent="-514350">
              <a:buAutoNum type="arabicPeriod"/>
            </a:pPr>
            <a:r>
              <a:rPr lang="en-IN" b="1" dirty="0"/>
              <a:t>public String </a:t>
            </a:r>
            <a:r>
              <a:rPr lang="en-IN" b="1" dirty="0" err="1"/>
              <a:t>getName</a:t>
            </a:r>
            <a:r>
              <a:rPr lang="en-IN" b="1" dirty="0" smtClean="0"/>
              <a:t>()</a:t>
            </a:r>
          </a:p>
          <a:p>
            <a:pPr marL="514350" indent="-514350">
              <a:buAutoNum type="arabicPeriod"/>
            </a:pPr>
            <a:r>
              <a:rPr lang="en-IN" b="1" dirty="0"/>
              <a:t>public void </a:t>
            </a:r>
            <a:r>
              <a:rPr lang="en-IN" b="1" dirty="0" err="1"/>
              <a:t>setValue</a:t>
            </a:r>
            <a:r>
              <a:rPr lang="en-IN" b="1" dirty="0"/>
              <a:t>(String </a:t>
            </a:r>
            <a:r>
              <a:rPr lang="en-IN" b="1" dirty="0" err="1"/>
              <a:t>newValue</a:t>
            </a:r>
            <a:r>
              <a:rPr lang="en-IN" b="1" dirty="0" smtClean="0"/>
              <a:t>)</a:t>
            </a:r>
          </a:p>
          <a:p>
            <a:pPr marL="514350" indent="-514350">
              <a:buAutoNum type="arabicPeriod"/>
            </a:pPr>
            <a:r>
              <a:rPr lang="en-IN" b="1" dirty="0"/>
              <a:t>public String </a:t>
            </a:r>
            <a:r>
              <a:rPr lang="en-IN" b="1" dirty="0" err="1"/>
              <a:t>getValue</a:t>
            </a:r>
            <a:r>
              <a:rPr lang="en-IN" b="1" dirty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334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Expression Language (EL) in JSP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 </a:t>
            </a:r>
            <a:r>
              <a:rPr lang="en-IN" b="1" dirty="0"/>
              <a:t>Expression Language</a:t>
            </a:r>
            <a:r>
              <a:rPr lang="en-IN" dirty="0"/>
              <a:t> (EL) simplifies the accessibility of data stored in the Java Bean component, and other objects like request, session, application etc.</a:t>
            </a:r>
          </a:p>
          <a:p>
            <a:r>
              <a:rPr lang="en-IN" dirty="0"/>
              <a:t>There are many implicit objects, operators and reserve words in EL.</a:t>
            </a:r>
          </a:p>
          <a:p>
            <a:r>
              <a:rPr lang="en-IN" dirty="0"/>
              <a:t>It is the newly added feature in JSP technology version 2.0.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779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8.</a:t>
            </a:r>
            <a:r>
              <a:rPr lang="en-IN" b="1" dirty="0"/>
              <a:t> public void </a:t>
            </a:r>
            <a:r>
              <a:rPr lang="en-IN" b="1" dirty="0" err="1"/>
              <a:t>setPath</a:t>
            </a:r>
            <a:r>
              <a:rPr lang="en-IN" b="1" dirty="0"/>
              <a:t>(String </a:t>
            </a:r>
            <a:r>
              <a:rPr lang="en-IN" b="1" dirty="0" err="1"/>
              <a:t>uri</a:t>
            </a:r>
            <a:r>
              <a:rPr lang="en-IN" b="1" dirty="0" smtClean="0"/>
              <a:t>)</a:t>
            </a:r>
          </a:p>
          <a:p>
            <a:pPr marL="0" indent="0">
              <a:buNone/>
            </a:pPr>
            <a:r>
              <a:rPr lang="en-IN" b="1" dirty="0" smtClean="0"/>
              <a:t>9.</a:t>
            </a:r>
            <a:r>
              <a:rPr lang="en-IN" b="1" dirty="0"/>
              <a:t> public String </a:t>
            </a:r>
            <a:r>
              <a:rPr lang="en-IN" b="1" dirty="0" err="1"/>
              <a:t>getPath</a:t>
            </a:r>
            <a:r>
              <a:rPr lang="en-IN" b="1" dirty="0" smtClean="0"/>
              <a:t>()</a:t>
            </a:r>
          </a:p>
          <a:p>
            <a:pPr marL="0" indent="0">
              <a:buNone/>
            </a:pPr>
            <a:r>
              <a:rPr lang="en-IN" b="1" dirty="0" smtClean="0"/>
              <a:t>10.</a:t>
            </a:r>
            <a:r>
              <a:rPr lang="en-IN" b="1" dirty="0"/>
              <a:t> public void </a:t>
            </a:r>
            <a:r>
              <a:rPr lang="en-IN" b="1" dirty="0" err="1"/>
              <a:t>setSecure</a:t>
            </a:r>
            <a:r>
              <a:rPr lang="en-IN" b="1" dirty="0"/>
              <a:t>(</a:t>
            </a:r>
            <a:r>
              <a:rPr lang="en-IN" b="1" dirty="0" err="1"/>
              <a:t>boolean</a:t>
            </a:r>
            <a:r>
              <a:rPr lang="en-IN" b="1" dirty="0"/>
              <a:t> flag</a:t>
            </a:r>
            <a:r>
              <a:rPr lang="en-IN" b="1" dirty="0" smtClean="0"/>
              <a:t>)</a:t>
            </a:r>
          </a:p>
          <a:p>
            <a:pPr marL="0" indent="0">
              <a:buNone/>
            </a:pPr>
            <a:r>
              <a:rPr lang="en-IN" b="1" dirty="0" smtClean="0"/>
              <a:t>11.</a:t>
            </a:r>
            <a:r>
              <a:rPr lang="en-IN" b="1" dirty="0"/>
              <a:t> public void </a:t>
            </a:r>
            <a:r>
              <a:rPr lang="en-IN" b="1" dirty="0" err="1"/>
              <a:t>setComment</a:t>
            </a:r>
            <a:r>
              <a:rPr lang="en-IN" b="1" dirty="0"/>
              <a:t>(String purpose</a:t>
            </a:r>
            <a:r>
              <a:rPr lang="en-IN" b="1" dirty="0" smtClean="0"/>
              <a:t>)</a:t>
            </a:r>
          </a:p>
          <a:p>
            <a:pPr marL="0" indent="0">
              <a:buNone/>
            </a:pPr>
            <a:r>
              <a:rPr lang="en-IN" b="1" dirty="0" smtClean="0"/>
              <a:t>12.</a:t>
            </a:r>
            <a:r>
              <a:rPr lang="en-IN" b="1" dirty="0"/>
              <a:t> public String </a:t>
            </a:r>
            <a:r>
              <a:rPr lang="en-IN" b="1" dirty="0" err="1"/>
              <a:t>getComment</a:t>
            </a:r>
            <a:r>
              <a:rPr lang="en-IN" b="1" dirty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62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Setting Cookies with JSP: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Both"/>
            </a:pPr>
            <a:r>
              <a:rPr lang="en-IN" b="1" dirty="0" smtClean="0"/>
              <a:t>Creating </a:t>
            </a:r>
            <a:r>
              <a:rPr lang="en-IN" b="1" dirty="0"/>
              <a:t>a Cookie object:</a:t>
            </a:r>
            <a:r>
              <a:rPr lang="en-IN" dirty="0"/>
              <a:t>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Cookie </a:t>
            </a:r>
            <a:r>
              <a:rPr lang="en-IN" dirty="0" err="1"/>
              <a:t>cookie</a:t>
            </a:r>
            <a:r>
              <a:rPr lang="en-IN" dirty="0"/>
              <a:t> = new Cookie("</a:t>
            </a:r>
            <a:r>
              <a:rPr lang="en-IN" dirty="0" err="1"/>
              <a:t>key","value</a:t>
            </a:r>
            <a:r>
              <a:rPr lang="en-IN" dirty="0" smtClean="0"/>
              <a:t>");</a:t>
            </a:r>
          </a:p>
          <a:p>
            <a:pPr marL="0" indent="0">
              <a:buNone/>
            </a:pPr>
            <a:r>
              <a:rPr lang="en-IN" b="1" dirty="0"/>
              <a:t>(2) Setting the maximum age:</a:t>
            </a:r>
            <a:r>
              <a:rPr lang="en-IN" dirty="0"/>
              <a:t> 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/>
              <a:t>cookie.setMaxAge</a:t>
            </a:r>
            <a:r>
              <a:rPr lang="en-IN" dirty="0"/>
              <a:t>(60*60*24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b="1" dirty="0"/>
              <a:t>(3) Sending the Cookie into the HTTP response headers</a:t>
            </a:r>
            <a:r>
              <a:rPr lang="en-IN" b="1" dirty="0" smtClean="0"/>
              <a:t>:</a:t>
            </a:r>
          </a:p>
          <a:p>
            <a:pPr marL="0" indent="0">
              <a:buNone/>
            </a:pPr>
            <a:r>
              <a:rPr lang="en-IN" dirty="0" err="1"/>
              <a:t>response.addCookie</a:t>
            </a:r>
            <a:r>
              <a:rPr lang="en-IN" dirty="0"/>
              <a:t>(cookie);</a:t>
            </a:r>
          </a:p>
        </p:txBody>
      </p:sp>
    </p:spTree>
    <p:extLst>
      <p:ext uri="{BB962C8B-B14F-4D97-AF65-F5344CB8AC3E}">
        <p14:creationId xmlns:p14="http://schemas.microsoft.com/office/powerpoint/2010/main" val="426217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Session-Tracking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Methods:</a:t>
            </a:r>
          </a:p>
          <a:p>
            <a:pPr marL="0" indent="0">
              <a:buNone/>
            </a:pPr>
            <a:r>
              <a:rPr lang="en-IN" dirty="0" smtClean="0"/>
              <a:t>1.Using Cookie</a:t>
            </a:r>
          </a:p>
          <a:p>
            <a:pPr marL="0" indent="0">
              <a:buNone/>
            </a:pPr>
            <a:r>
              <a:rPr lang="en-IN" dirty="0" smtClean="0"/>
              <a:t>2.Using </a:t>
            </a:r>
            <a:r>
              <a:rPr lang="en-IN" dirty="0"/>
              <a:t>Hidden Form Fields</a:t>
            </a:r>
          </a:p>
          <a:p>
            <a:pPr marL="0" indent="0">
              <a:buNone/>
            </a:pPr>
            <a:r>
              <a:rPr lang="en-IN" dirty="0" smtClean="0"/>
              <a:t>3.</a:t>
            </a:r>
            <a:r>
              <a:rPr lang="en-IN" dirty="0"/>
              <a:t> URL Rewriting</a:t>
            </a:r>
          </a:p>
          <a:p>
            <a:pPr marL="0" indent="0">
              <a:buNone/>
            </a:pPr>
            <a:r>
              <a:rPr lang="en-IN" dirty="0" smtClean="0"/>
              <a:t>4.Session object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192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JSP - Exception Handling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Following type of error in JSP</a:t>
            </a:r>
          </a:p>
          <a:p>
            <a:pPr marL="0" indent="0">
              <a:buNone/>
            </a:pPr>
            <a:r>
              <a:rPr lang="en-IN" dirty="0" smtClean="0"/>
              <a:t>1.Checked exception</a:t>
            </a:r>
          </a:p>
          <a:p>
            <a:pPr marL="0" indent="0">
              <a:buNone/>
            </a:pPr>
            <a:r>
              <a:rPr lang="en-IN" dirty="0" smtClean="0"/>
              <a:t>2.Runtime Exception</a:t>
            </a:r>
          </a:p>
          <a:p>
            <a:pPr marL="0" indent="0">
              <a:buNone/>
            </a:pPr>
            <a:r>
              <a:rPr lang="en-IN" dirty="0" smtClean="0"/>
              <a:t>3.Errors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306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Exception object in </a:t>
            </a:r>
            <a:r>
              <a:rPr lang="en-IN" dirty="0" err="1" smtClean="0"/>
              <a:t>jsp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Methods:</a:t>
            </a:r>
          </a:p>
          <a:p>
            <a:pPr marL="514350" indent="-514350">
              <a:buAutoNum type="arabicPeriod"/>
            </a:pPr>
            <a:r>
              <a:rPr lang="en-IN" b="1" dirty="0" smtClean="0"/>
              <a:t>public </a:t>
            </a:r>
            <a:r>
              <a:rPr lang="en-IN" b="1" dirty="0"/>
              <a:t>String </a:t>
            </a:r>
            <a:r>
              <a:rPr lang="en-IN" b="1" dirty="0" err="1"/>
              <a:t>getMessage</a:t>
            </a:r>
            <a:r>
              <a:rPr lang="en-IN" b="1" dirty="0" smtClean="0"/>
              <a:t>()</a:t>
            </a:r>
          </a:p>
          <a:p>
            <a:pPr marL="514350" indent="-514350">
              <a:buAutoNum type="arabicPeriod"/>
            </a:pPr>
            <a:r>
              <a:rPr lang="en-IN" b="1" dirty="0"/>
              <a:t>public </a:t>
            </a:r>
            <a:r>
              <a:rPr lang="en-IN" b="1" dirty="0" err="1"/>
              <a:t>Throwable</a:t>
            </a:r>
            <a:r>
              <a:rPr lang="en-IN" b="1" dirty="0"/>
              <a:t> </a:t>
            </a:r>
            <a:r>
              <a:rPr lang="en-IN" b="1" dirty="0" err="1"/>
              <a:t>getCause</a:t>
            </a:r>
            <a:r>
              <a:rPr lang="en-IN" b="1" dirty="0" smtClean="0"/>
              <a:t>()</a:t>
            </a:r>
          </a:p>
          <a:p>
            <a:pPr marL="514350" indent="-514350">
              <a:buAutoNum type="arabicPeriod"/>
            </a:pPr>
            <a:r>
              <a:rPr lang="en-IN" b="1" dirty="0"/>
              <a:t>public String </a:t>
            </a:r>
            <a:r>
              <a:rPr lang="en-IN" b="1" dirty="0" err="1"/>
              <a:t>toString</a:t>
            </a:r>
            <a:r>
              <a:rPr lang="en-IN" b="1" dirty="0" smtClean="0"/>
              <a:t>()</a:t>
            </a:r>
          </a:p>
          <a:p>
            <a:pPr marL="514350" indent="-514350">
              <a:buAutoNum type="arabicPeriod"/>
            </a:pPr>
            <a:r>
              <a:rPr lang="en-IN" b="1" dirty="0"/>
              <a:t>public void </a:t>
            </a:r>
            <a:r>
              <a:rPr lang="en-IN" b="1" dirty="0" err="1"/>
              <a:t>printStackTrace</a:t>
            </a:r>
            <a:r>
              <a:rPr lang="en-IN" b="1" dirty="0"/>
              <a:t>()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Example:</a:t>
            </a:r>
          </a:p>
          <a:p>
            <a:pPr marL="0" indent="0">
              <a:buNone/>
            </a:pPr>
            <a:r>
              <a:rPr lang="en-IN" b="1" dirty="0" smtClean="0"/>
              <a:t>&lt;%=</a:t>
            </a:r>
            <a:r>
              <a:rPr lang="en-IN" b="1" dirty="0" err="1" smtClean="0"/>
              <a:t>exception.getMessage</a:t>
            </a:r>
            <a:r>
              <a:rPr lang="en-IN" b="1" dirty="0" smtClean="0"/>
              <a:t>()%&gt;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471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Syntax for Expression Language (EL)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${</a:t>
            </a:r>
            <a:r>
              <a:rPr lang="en-IN" dirty="0"/>
              <a:t> expression 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652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8070623"/>
              </p:ext>
            </p:extLst>
          </p:nvPr>
        </p:nvGraphicFramePr>
        <p:xfrm>
          <a:off x="971600" y="1503250"/>
          <a:ext cx="6984776" cy="5107003"/>
        </p:xfrm>
        <a:graphic>
          <a:graphicData uri="http://schemas.openxmlformats.org/drawingml/2006/table">
            <a:tbl>
              <a:tblPr/>
              <a:tblGrid>
                <a:gridCol w="1872208"/>
                <a:gridCol w="5112568"/>
              </a:tblGrid>
              <a:tr h="195641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Implicit Objects</a:t>
                      </a:r>
                    </a:p>
                  </a:txBody>
                  <a:tcPr marL="25211" marR="25211" marT="25211" marB="25211">
                    <a:lnL w="9525" cap="flat" cmpd="sng" algn="ctr">
                      <a:solidFill>
                        <a:srgbClr val="90B5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B5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B5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Usage</a:t>
                      </a:r>
                    </a:p>
                  </a:txBody>
                  <a:tcPr marL="25211" marR="25211" marT="25211" marB="25211">
                    <a:lnL w="9525" cap="flat" cmpd="sng" algn="ctr">
                      <a:solidFill>
                        <a:srgbClr val="90B5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B5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B5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486077">
                <a:tc>
                  <a:txBody>
                    <a:bodyPr/>
                    <a:lstStyle/>
                    <a:p>
                      <a:pPr fontAlgn="t"/>
                      <a:r>
                        <a:rPr lang="en-IN" sz="1800" b="0" i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pageScope</a:t>
                      </a:r>
                      <a:endParaRPr lang="en-IN" sz="1800" b="0" i="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211" marR="25211" marT="25211" marB="2521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 maps the given attribute name with the value set in the page scope</a:t>
                      </a:r>
                    </a:p>
                  </a:txBody>
                  <a:tcPr marL="25211" marR="25211" marT="25211" marB="2521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6077">
                <a:tc>
                  <a:txBody>
                    <a:bodyPr/>
                    <a:lstStyle/>
                    <a:p>
                      <a:pPr fontAlgn="t"/>
                      <a:r>
                        <a:rPr lang="en-IN" sz="1800" b="0" i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requestScope</a:t>
                      </a:r>
                      <a:endParaRPr lang="en-IN" sz="1800" b="0" i="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211" marR="25211" marT="25211" marB="2521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 maps the given attribute name with the value set in the request scope</a:t>
                      </a:r>
                    </a:p>
                  </a:txBody>
                  <a:tcPr marL="25211" marR="25211" marT="25211" marB="2521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486077">
                <a:tc>
                  <a:txBody>
                    <a:bodyPr/>
                    <a:lstStyle/>
                    <a:p>
                      <a:pPr fontAlgn="t"/>
                      <a:r>
                        <a:rPr lang="en-IN" sz="1800" b="0" i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sessionScope</a:t>
                      </a:r>
                      <a:endParaRPr lang="en-IN" sz="1800" b="0" i="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211" marR="25211" marT="25211" marB="2521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 maps the given attribute name with the value set in the session scope</a:t>
                      </a:r>
                    </a:p>
                  </a:txBody>
                  <a:tcPr marL="25211" marR="25211" marT="25211" marB="2521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6077">
                <a:tc>
                  <a:txBody>
                    <a:bodyPr/>
                    <a:lstStyle/>
                    <a:p>
                      <a:pPr fontAlgn="t"/>
                      <a:r>
                        <a:rPr lang="en-IN" sz="1800" b="0" i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applicationScope</a:t>
                      </a:r>
                      <a:endParaRPr lang="en-IN" sz="1800" b="0" i="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211" marR="25211" marT="25211" marB="2521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 maps the given attribute name with the value set in the application scope</a:t>
                      </a:r>
                    </a:p>
                  </a:txBody>
                  <a:tcPr marL="25211" marR="25211" marT="25211" marB="2521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340859">
                <a:tc>
                  <a:txBody>
                    <a:bodyPr/>
                    <a:lstStyle/>
                    <a:p>
                      <a:pPr fontAlgn="t"/>
                      <a:r>
                        <a:rPr lang="en-IN" sz="1800" b="0" i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param</a:t>
                      </a:r>
                      <a:endParaRPr lang="en-IN" sz="1800" b="0" i="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211" marR="25211" marT="25211" marB="2521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 maps the request parameter to the single value</a:t>
                      </a:r>
                    </a:p>
                  </a:txBody>
                  <a:tcPr marL="25211" marR="25211" marT="25211" marB="2521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0859">
                <a:tc>
                  <a:txBody>
                    <a:bodyPr/>
                    <a:lstStyle/>
                    <a:p>
                      <a:pPr fontAlgn="t"/>
                      <a:r>
                        <a:rPr lang="en-IN" sz="1800" b="0" i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paramValues</a:t>
                      </a:r>
                      <a:endParaRPr lang="en-IN" sz="1800" b="0" i="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211" marR="25211" marT="25211" marB="2521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 maps the request parameter to an array of values</a:t>
                      </a:r>
                    </a:p>
                  </a:txBody>
                  <a:tcPr marL="25211" marR="25211" marT="25211" marB="2521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340859">
                <a:tc>
                  <a:txBody>
                    <a:bodyPr/>
                    <a:lstStyle/>
                    <a:p>
                      <a:pPr fontAlgn="t"/>
                      <a:r>
                        <a:rPr lang="en-IN" sz="18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header</a:t>
                      </a:r>
                    </a:p>
                  </a:txBody>
                  <a:tcPr marL="25211" marR="25211" marT="25211" marB="2521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 maps the request header name to the single value</a:t>
                      </a:r>
                    </a:p>
                  </a:txBody>
                  <a:tcPr marL="25211" marR="25211" marT="25211" marB="2521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0859">
                <a:tc>
                  <a:txBody>
                    <a:bodyPr/>
                    <a:lstStyle/>
                    <a:p>
                      <a:pPr fontAlgn="t"/>
                      <a:r>
                        <a:rPr lang="en-IN" sz="18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headerValues</a:t>
                      </a:r>
                    </a:p>
                  </a:txBody>
                  <a:tcPr marL="25211" marR="25211" marT="25211" marB="2521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 maps the request header name to an array of values</a:t>
                      </a:r>
                    </a:p>
                  </a:txBody>
                  <a:tcPr marL="25211" marR="25211" marT="25211" marB="2521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340859">
                <a:tc>
                  <a:txBody>
                    <a:bodyPr/>
                    <a:lstStyle/>
                    <a:p>
                      <a:pPr fontAlgn="t"/>
                      <a:r>
                        <a:rPr lang="en-IN" sz="18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cookie</a:t>
                      </a:r>
                    </a:p>
                  </a:txBody>
                  <a:tcPr marL="25211" marR="25211" marT="25211" marB="2521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 maps the given cookie name to the cookie value</a:t>
                      </a:r>
                    </a:p>
                  </a:txBody>
                  <a:tcPr marL="25211" marR="25211" marT="25211" marB="2521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0859">
                <a:tc>
                  <a:txBody>
                    <a:bodyPr/>
                    <a:lstStyle/>
                    <a:p>
                      <a:pPr fontAlgn="t"/>
                      <a:r>
                        <a:rPr lang="en-IN" sz="18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initParam</a:t>
                      </a:r>
                    </a:p>
                  </a:txBody>
                  <a:tcPr marL="25211" marR="25211" marT="25211" marB="2521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 maps the initialization parameter</a:t>
                      </a:r>
                    </a:p>
                  </a:txBody>
                  <a:tcPr marL="25211" marR="25211" marT="25211" marB="2521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340859">
                <a:tc>
                  <a:txBody>
                    <a:bodyPr/>
                    <a:lstStyle/>
                    <a:p>
                      <a:pPr fontAlgn="t"/>
                      <a:r>
                        <a:rPr lang="en-IN" sz="18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pageContext</a:t>
                      </a:r>
                    </a:p>
                  </a:txBody>
                  <a:tcPr marL="25211" marR="25211" marT="25211" marB="2521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 provides access to many objects request, session etc.</a:t>
                      </a:r>
                    </a:p>
                  </a:txBody>
                  <a:tcPr marL="25211" marR="25211" marT="25211" marB="2521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105108"/>
            <a:ext cx="8496944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10B38"/>
                </a:solidFill>
                <a:effectLst/>
                <a:latin typeface="Times New Roman" pitchFamily="18" charset="0"/>
                <a:cs typeface="Times New Roman" pitchFamily="18" charset="0"/>
              </a:rPr>
              <a:t>Implicit Objects in Expression Language (EL)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There are many implicit objects in the Expression Language. They are as follows: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23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Simple example of Expression Language that prints the name of the user</a:t>
            </a:r>
          </a:p>
          <a:p>
            <a:pPr marL="0" indent="0">
              <a:buNone/>
            </a:pPr>
            <a:r>
              <a:rPr lang="en-IN" b="1" dirty="0" err="1"/>
              <a:t>index.jsp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&lt;form action="</a:t>
            </a:r>
            <a:r>
              <a:rPr lang="en-IN" dirty="0" err="1"/>
              <a:t>process.jsp</a:t>
            </a:r>
            <a:r>
              <a:rPr lang="en-IN" dirty="0"/>
              <a:t>"&gt;  </a:t>
            </a:r>
          </a:p>
          <a:p>
            <a:pPr marL="0" indent="0">
              <a:buNone/>
            </a:pPr>
            <a:r>
              <a:rPr lang="en-IN" dirty="0"/>
              <a:t>Enter Name:&lt;input type="text" name="</a:t>
            </a:r>
            <a:r>
              <a:rPr lang="en-IN" dirty="0" smtClean="0"/>
              <a:t>nm"</a:t>
            </a:r>
            <a:r>
              <a:rPr lang="en-IN" dirty="0"/>
              <a:t> /&gt;&lt;</a:t>
            </a:r>
            <a:r>
              <a:rPr lang="en-IN" dirty="0" err="1"/>
              <a:t>br</a:t>
            </a:r>
            <a:r>
              <a:rPr lang="en-IN" dirty="0"/>
              <a:t>/&gt;&lt;</a:t>
            </a:r>
            <a:r>
              <a:rPr lang="en-IN" dirty="0" err="1"/>
              <a:t>br</a:t>
            </a:r>
            <a:r>
              <a:rPr lang="en-IN" dirty="0"/>
              <a:t>/&gt;  </a:t>
            </a:r>
          </a:p>
          <a:p>
            <a:pPr marL="0" indent="0">
              <a:buNone/>
            </a:pPr>
            <a:r>
              <a:rPr lang="en-IN" dirty="0"/>
              <a:t>&lt;input type="submit" value="go"/&gt;  </a:t>
            </a:r>
          </a:p>
          <a:p>
            <a:pPr marL="0" indent="0">
              <a:buNone/>
            </a:pPr>
            <a:r>
              <a:rPr lang="en-IN" dirty="0"/>
              <a:t>&lt;/form&gt;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268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process.jsp</a:t>
            </a:r>
            <a:endParaRPr lang="en-IN" b="1" dirty="0"/>
          </a:p>
          <a:p>
            <a:r>
              <a:rPr lang="en-IN" dirty="0"/>
              <a:t>Welcome, ${ </a:t>
            </a:r>
            <a:r>
              <a:rPr lang="en-IN" dirty="0" err="1" smtClean="0"/>
              <a:t>param.nm</a:t>
            </a:r>
            <a:r>
              <a:rPr lang="en-IN" dirty="0"/>
              <a:t> 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70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Example of Expression Language that prints the value set in the session scope</a:t>
            </a:r>
          </a:p>
          <a:p>
            <a:pPr algn="just"/>
            <a:r>
              <a:rPr lang="en-IN" dirty="0"/>
              <a:t>In this example, we printing the data stored in the session scope using EL. For this purpose, we have used </a:t>
            </a:r>
            <a:r>
              <a:rPr lang="en-IN" dirty="0" smtClean="0"/>
              <a:t>session Scope </a:t>
            </a:r>
            <a:r>
              <a:rPr lang="en-IN" dirty="0"/>
              <a:t>object.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342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IN" b="1" dirty="0" err="1"/>
              <a:t>index.jsp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&lt;h3&gt;welcome to index page&lt;/h3&gt;  </a:t>
            </a:r>
          </a:p>
          <a:p>
            <a:pPr marL="0" indent="0">
              <a:buNone/>
            </a:pPr>
            <a:r>
              <a:rPr lang="en-IN" dirty="0"/>
              <a:t>&lt;%  </a:t>
            </a:r>
          </a:p>
          <a:p>
            <a:pPr marL="0" indent="0">
              <a:buNone/>
            </a:pPr>
            <a:r>
              <a:rPr lang="en-IN" dirty="0" err="1"/>
              <a:t>session.setAttribute</a:t>
            </a:r>
            <a:r>
              <a:rPr lang="en-IN" dirty="0"/>
              <a:t>("user","</a:t>
            </a:r>
            <a:r>
              <a:rPr lang="en-IN" dirty="0" err="1"/>
              <a:t>sonoo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/>
              <a:t>%&gt;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dirty="0" smtClean="0"/>
              <a:t>&lt;</a:t>
            </a:r>
            <a:r>
              <a:rPr lang="en-IN" dirty="0"/>
              <a:t>a </a:t>
            </a:r>
            <a:r>
              <a:rPr lang="en-IN" dirty="0" err="1"/>
              <a:t>href</a:t>
            </a:r>
            <a:r>
              <a:rPr lang="en-IN" dirty="0"/>
              <a:t>="</a:t>
            </a:r>
            <a:r>
              <a:rPr lang="en-IN" dirty="0" err="1"/>
              <a:t>process.jsp</a:t>
            </a:r>
            <a:r>
              <a:rPr lang="en-IN" dirty="0"/>
              <a:t>"&gt;visit&lt;/a&gt;  </a:t>
            </a:r>
          </a:p>
          <a:p>
            <a:r>
              <a:rPr lang="en-IN" b="1" dirty="0" err="1"/>
              <a:t>process.jsp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Value is ${ </a:t>
            </a:r>
            <a:r>
              <a:rPr lang="en-IN" dirty="0" err="1"/>
              <a:t>sessionScope.user</a:t>
            </a:r>
            <a:r>
              <a:rPr lang="en-IN" dirty="0"/>
              <a:t> 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220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633" y="2492896"/>
            <a:ext cx="924483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JSP Expression Language (EL) supports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 arithmetic and logical operators supported by Java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MS PGothic" pitchFamily="34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7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889</Words>
  <Application>Microsoft Office PowerPoint</Application>
  <PresentationFormat>On-screen Show (4:3)</PresentationFormat>
  <Paragraphs>178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 EL expression &amp; JSP session and cookie</vt:lpstr>
      <vt:lpstr>Expression Language (EL) in JSP </vt:lpstr>
      <vt:lpstr>Syntax for Expression Language (EL)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Function with EL</vt:lpstr>
      <vt:lpstr>PowerPoint Presentation</vt:lpstr>
      <vt:lpstr>Classifying EL expression</vt:lpstr>
      <vt:lpstr>PowerPoint Presentation</vt:lpstr>
      <vt:lpstr>PowerPoint Presentation</vt:lpstr>
      <vt:lpstr>PowerPoint Presentation</vt:lpstr>
      <vt:lpstr>PowerPoint Presentation</vt:lpstr>
      <vt:lpstr> Session Implicit Object in JSP</vt:lpstr>
      <vt:lpstr>JSP - Cookies Handling </vt:lpstr>
      <vt:lpstr>PowerPoint Presentation</vt:lpstr>
      <vt:lpstr>Setting Cookies with JSP: </vt:lpstr>
      <vt:lpstr>Session-Tracking</vt:lpstr>
      <vt:lpstr>JSP - Exception Handling </vt:lpstr>
      <vt:lpstr>Using Exception object in jsp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Bean</dc:title>
  <dc:creator>NCV</dc:creator>
  <cp:lastModifiedBy>NCV</cp:lastModifiedBy>
  <cp:revision>31</cp:revision>
  <dcterms:created xsi:type="dcterms:W3CDTF">2015-09-14T03:54:33Z</dcterms:created>
  <dcterms:modified xsi:type="dcterms:W3CDTF">2019-03-13T06:19:45Z</dcterms:modified>
</cp:coreProperties>
</file>