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325" r:id="rId2"/>
    <p:sldId id="256" r:id="rId3"/>
    <p:sldId id="316" r:id="rId4"/>
    <p:sldId id="258" r:id="rId5"/>
    <p:sldId id="257" r:id="rId6"/>
    <p:sldId id="259" r:id="rId7"/>
    <p:sldId id="260" r:id="rId8"/>
    <p:sldId id="261" r:id="rId9"/>
    <p:sldId id="262" r:id="rId10"/>
    <p:sldId id="323" r:id="rId11"/>
    <p:sldId id="324" r:id="rId12"/>
    <p:sldId id="263" r:id="rId13"/>
    <p:sldId id="294" r:id="rId14"/>
    <p:sldId id="295" r:id="rId15"/>
    <p:sldId id="296" r:id="rId16"/>
    <p:sldId id="297" r:id="rId17"/>
    <p:sldId id="298" r:id="rId18"/>
    <p:sldId id="299" r:id="rId19"/>
    <p:sldId id="264" r:id="rId20"/>
    <p:sldId id="282" r:id="rId21"/>
    <p:sldId id="292" r:id="rId22"/>
    <p:sldId id="293" r:id="rId23"/>
    <p:sldId id="265" r:id="rId24"/>
    <p:sldId id="266" r:id="rId25"/>
    <p:sldId id="326" r:id="rId26"/>
    <p:sldId id="317" r:id="rId27"/>
    <p:sldId id="318" r:id="rId28"/>
    <p:sldId id="319" r:id="rId29"/>
    <p:sldId id="320" r:id="rId30"/>
    <p:sldId id="321" r:id="rId31"/>
    <p:sldId id="322" r:id="rId32"/>
    <p:sldId id="327" r:id="rId33"/>
    <p:sldId id="267" r:id="rId34"/>
    <p:sldId id="268" r:id="rId35"/>
    <p:sldId id="269" r:id="rId36"/>
    <p:sldId id="270" r:id="rId37"/>
    <p:sldId id="271" r:id="rId38"/>
    <p:sldId id="272" r:id="rId39"/>
    <p:sldId id="273" r:id="rId40"/>
    <p:sldId id="274" r:id="rId41"/>
    <p:sldId id="275" r:id="rId42"/>
    <p:sldId id="328" r:id="rId43"/>
    <p:sldId id="283" r:id="rId44"/>
    <p:sldId id="284" r:id="rId45"/>
    <p:sldId id="285" r:id="rId46"/>
    <p:sldId id="286" r:id="rId47"/>
    <p:sldId id="287" r:id="rId48"/>
    <p:sldId id="288" r:id="rId49"/>
    <p:sldId id="289" r:id="rId50"/>
    <p:sldId id="290" r:id="rId51"/>
    <p:sldId id="329" r:id="rId52"/>
    <p:sldId id="291" r:id="rId53"/>
    <p:sldId id="300" r:id="rId54"/>
    <p:sldId id="309" r:id="rId55"/>
    <p:sldId id="310" r:id="rId56"/>
    <p:sldId id="311" r:id="rId57"/>
    <p:sldId id="312" r:id="rId58"/>
    <p:sldId id="314" r:id="rId59"/>
    <p:sldId id="303" r:id="rId60"/>
    <p:sldId id="304" r:id="rId61"/>
    <p:sldId id="305" r:id="rId62"/>
    <p:sldId id="306" r:id="rId63"/>
    <p:sldId id="307" r:id="rId64"/>
    <p:sldId id="301" r:id="rId65"/>
    <p:sldId id="330" r:id="rId66"/>
    <p:sldId id="31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7B154-DC0D-4BE9-9647-651A0D10CD2D}" type="datetimeFigureOut">
              <a:rPr lang="en-IN" smtClean="0"/>
              <a:t>06-04-2020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9DAAA-222A-47B9-9313-70B518220E19}" type="slidenum">
              <a:rPr lang="en-IN" smtClean="0"/>
              <a:t>‹#›</a:t>
            </a:fld>
            <a:endParaRPr lang="en-IN"/>
          </a:p>
        </p:txBody>
      </p:sp>
    </p:spTree>
    <p:extLst>
      <p:ext uri="{BB962C8B-B14F-4D97-AF65-F5344CB8AC3E}">
        <p14:creationId xmlns:p14="http://schemas.microsoft.com/office/powerpoint/2010/main" val="183078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1</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a:t>
            </a:r>
            <a:endParaRPr lang="en-US" sz="1200" b="0">
              <a:solidFill>
                <a:schemeClr val="tx1"/>
              </a:solidFill>
            </a:endParaRPr>
          </a:p>
        </p:txBody>
      </p:sp>
      <p:sp>
        <p:nvSpPr>
          <p:cNvPr id="115715" name="Rectangle 6"/>
          <p:cNvSpPr txBox="1">
            <a:spLocks noGrp="1" noChangeArrowheads="1"/>
          </p:cNvSpPr>
          <p:nvPr/>
        </p:nvSpPr>
        <p:spPr bwMode="auto">
          <a:xfrm>
            <a:off x="0" y="8687297"/>
            <a:ext cx="5502349"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(c) 2007 National Academy for Software Development - http://academy.devbg.org. All rights reserved. Unauthorized copying or re-distribution is strictly prohibited.*</a:t>
            </a:r>
            <a:endParaRPr lang="en-US" sz="1200" b="0">
              <a:solidFill>
                <a:schemeClr val="tx1"/>
              </a:solidFill>
            </a:endParaRPr>
          </a:p>
        </p:txBody>
      </p:sp>
      <p:sp>
        <p:nvSpPr>
          <p:cNvPr id="115716" name="Rectangle 7"/>
          <p:cNvSpPr txBox="1">
            <a:spLocks noGrp="1" noChangeArrowheads="1"/>
          </p:cNvSpPr>
          <p:nvPr/>
        </p:nvSpPr>
        <p:spPr bwMode="auto">
          <a:xfrm>
            <a:off x="5724713" y="8687297"/>
            <a:ext cx="1133287"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gn="r">
              <a:lnSpc>
                <a:spcPct val="100000"/>
              </a:lnSpc>
            </a:pPr>
            <a:fld id="{64427C45-2480-4435-B25B-C9C12F375493}" type="slidenum">
              <a:rPr lang="en-US" sz="1000" b="0" i="1">
                <a:solidFill>
                  <a:schemeClr val="tx1"/>
                </a:solidFill>
              </a:rPr>
              <a:pPr algn="r">
                <a:lnSpc>
                  <a:spcPct val="100000"/>
                </a:lnSpc>
              </a:pPr>
              <a:t>63</a:t>
            </a:fld>
            <a:r>
              <a:rPr lang="en-US" sz="1000" b="0" i="1">
                <a:solidFill>
                  <a:schemeClr val="tx1"/>
                </a:solidFill>
              </a:rPr>
              <a:t>##</a:t>
            </a:r>
            <a:endParaRPr lang="en-US" sz="1200" b="0">
              <a:solidFill>
                <a:schemeClr val="tx1"/>
              </a:solidFill>
            </a:endParaRPr>
          </a:p>
        </p:txBody>
      </p:sp>
      <p:sp>
        <p:nvSpPr>
          <p:cNvPr id="558082" name="Rectangle 2"/>
          <p:cNvSpPr>
            <a:spLocks noChangeArrowheads="1"/>
          </p:cNvSpPr>
          <p:nvPr/>
        </p:nvSpPr>
        <p:spPr bwMode="auto">
          <a:xfrm>
            <a:off x="4165101" y="1"/>
            <a:ext cx="3182100"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115718" name="Rectangle 3"/>
          <p:cNvSpPr>
            <a:spLocks noChangeArrowheads="1"/>
          </p:cNvSpPr>
          <p:nvPr/>
        </p:nvSpPr>
        <p:spPr bwMode="auto">
          <a:xfrm>
            <a:off x="4165101" y="8685878"/>
            <a:ext cx="3182100" cy="45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230" tIns="42849" rIns="87230" bIns="42849" anchor="b"/>
          <a:lstStyle/>
          <a:p>
            <a:pPr algn="r" defTabSz="882184"/>
            <a:r>
              <a:rPr lang="en-US" sz="1200">
                <a:latin typeface="Times" pitchFamily="18" charset="0"/>
              </a:rPr>
              <a:t>10</a:t>
            </a:r>
          </a:p>
        </p:txBody>
      </p:sp>
      <p:sp>
        <p:nvSpPr>
          <p:cNvPr id="558084" name="Rectangle 4"/>
          <p:cNvSpPr>
            <a:spLocks noChangeArrowheads="1"/>
          </p:cNvSpPr>
          <p:nvPr/>
        </p:nvSpPr>
        <p:spPr bwMode="auto">
          <a:xfrm>
            <a:off x="0" y="8685878"/>
            <a:ext cx="3185167"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558085" name="Rectangle 5"/>
          <p:cNvSpPr>
            <a:spLocks noChangeArrowheads="1"/>
          </p:cNvSpPr>
          <p:nvPr/>
        </p:nvSpPr>
        <p:spPr bwMode="auto">
          <a:xfrm>
            <a:off x="0" y="1"/>
            <a:ext cx="3185167"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115721" name="Rectangle 6"/>
          <p:cNvSpPr>
            <a:spLocks noGrp="1" noRot="1" noChangeAspect="1" noChangeArrowheads="1" noTextEdit="1"/>
          </p:cNvSpPr>
          <p:nvPr>
            <p:ph type="sldImg"/>
          </p:nvPr>
        </p:nvSpPr>
        <p:spPr>
          <a:ln cap="flat"/>
        </p:spPr>
      </p:sp>
      <p:sp>
        <p:nvSpPr>
          <p:cNvPr id="115722" name="Rectangle 7"/>
          <p:cNvSpPr>
            <a:spLocks noGrp="1" noChangeArrowheads="1"/>
          </p:cNvSpPr>
          <p:nvPr>
            <p:ph type="body" idx="1"/>
          </p:nvPr>
        </p:nvSpPr>
        <p:spPr>
          <a:xfrm>
            <a:off x="986068"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30" tIns="42849" rIns="87230" bIns="42849"/>
          <a:lstStyle/>
          <a:p>
            <a:pPr eaLnBrk="1" hangingPunct="1"/>
            <a:endParaRPr lang="bg-BG"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65</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25</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32</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42</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EDFFA8-1BDF-4B60-B559-0045E3FF8ECD}" type="slidenum">
              <a:rPr lang="en-IN" smtClean="0"/>
              <a:t>51</a:t>
            </a:fld>
            <a:endParaRPr lang="en-IN"/>
          </a:p>
        </p:txBody>
      </p:sp>
    </p:spTree>
    <p:extLst>
      <p:ext uri="{BB962C8B-B14F-4D97-AF65-F5344CB8AC3E}">
        <p14:creationId xmlns:p14="http://schemas.microsoft.com/office/powerpoint/2010/main" val="212740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kumimoji="1" sz="3300" b="1">
                <a:solidFill>
                  <a:srgbClr val="000000"/>
                </a:solidFill>
                <a:latin typeface="Arial" charset="0"/>
              </a:defRPr>
            </a:lvl1pPr>
            <a:lvl2pPr marL="685817" indent="-263776" defTabSz="914423">
              <a:defRPr kumimoji="1" sz="3300" b="1">
                <a:solidFill>
                  <a:srgbClr val="000000"/>
                </a:solidFill>
                <a:latin typeface="Arial" charset="0"/>
              </a:defRPr>
            </a:lvl2pPr>
            <a:lvl3pPr marL="1055103" indent="-211021" defTabSz="914423">
              <a:defRPr kumimoji="1" sz="3300" b="1">
                <a:solidFill>
                  <a:srgbClr val="000000"/>
                </a:solidFill>
                <a:latin typeface="Arial" charset="0"/>
              </a:defRPr>
            </a:lvl3pPr>
            <a:lvl4pPr marL="1477145" indent="-211021" defTabSz="914423">
              <a:defRPr kumimoji="1" sz="3300" b="1">
                <a:solidFill>
                  <a:srgbClr val="000000"/>
                </a:solidFill>
                <a:latin typeface="Arial" charset="0"/>
              </a:defRPr>
            </a:lvl4pPr>
            <a:lvl5pPr marL="1899186" indent="-211021" defTabSz="914423">
              <a:defRPr kumimoji="1" sz="3300" b="1">
                <a:solidFill>
                  <a:srgbClr val="000000"/>
                </a:solidFill>
                <a:latin typeface="Arial" charset="0"/>
              </a:defRPr>
            </a:lvl5pPr>
            <a:lvl6pPr marL="2321227" indent="-211021" defTabSz="914423" eaLnBrk="0" fontAlgn="base" hangingPunct="0">
              <a:lnSpc>
                <a:spcPct val="85000"/>
              </a:lnSpc>
              <a:spcBef>
                <a:spcPct val="0"/>
              </a:spcBef>
              <a:spcAft>
                <a:spcPct val="0"/>
              </a:spcAft>
              <a:defRPr kumimoji="1" sz="3300" b="1">
                <a:solidFill>
                  <a:srgbClr val="000000"/>
                </a:solidFill>
                <a:latin typeface="Arial" charset="0"/>
              </a:defRPr>
            </a:lvl6pPr>
            <a:lvl7pPr marL="2743269" indent="-211021" defTabSz="914423" eaLnBrk="0" fontAlgn="base" hangingPunct="0">
              <a:lnSpc>
                <a:spcPct val="85000"/>
              </a:lnSpc>
              <a:spcBef>
                <a:spcPct val="0"/>
              </a:spcBef>
              <a:spcAft>
                <a:spcPct val="0"/>
              </a:spcAft>
              <a:defRPr kumimoji="1" sz="3300" b="1">
                <a:solidFill>
                  <a:srgbClr val="000000"/>
                </a:solidFill>
                <a:latin typeface="Arial" charset="0"/>
              </a:defRPr>
            </a:lvl7pPr>
            <a:lvl8pPr marL="3165310" indent="-211021" defTabSz="914423" eaLnBrk="0" fontAlgn="base" hangingPunct="0">
              <a:lnSpc>
                <a:spcPct val="85000"/>
              </a:lnSpc>
              <a:spcBef>
                <a:spcPct val="0"/>
              </a:spcBef>
              <a:spcAft>
                <a:spcPct val="0"/>
              </a:spcAft>
              <a:defRPr kumimoji="1" sz="3300" b="1">
                <a:solidFill>
                  <a:srgbClr val="000000"/>
                </a:solidFill>
                <a:latin typeface="Arial" charset="0"/>
              </a:defRPr>
            </a:lvl8pPr>
            <a:lvl9pPr marL="3587351" indent="-211021" defTabSz="914423" eaLnBrk="0" fontAlgn="base" hangingPunct="0">
              <a:lnSpc>
                <a:spcPct val="85000"/>
              </a:lnSpc>
              <a:spcBef>
                <a:spcPct val="0"/>
              </a:spcBef>
              <a:spcAft>
                <a:spcPct val="0"/>
              </a:spcAft>
              <a:defRPr kumimoji="1" sz="3300" b="1">
                <a:solidFill>
                  <a:srgbClr val="000000"/>
                </a:solidFill>
                <a:latin typeface="Arial" charset="0"/>
              </a:defRPr>
            </a:lvl9pPr>
          </a:lstStyle>
          <a:p>
            <a:r>
              <a:rPr lang="en-US" sz="1000" b="0">
                <a:solidFill>
                  <a:schemeClr val="tx1"/>
                </a:solidFill>
              </a:rPr>
              <a:t>*</a:t>
            </a:r>
            <a:endParaRPr lang="en-US" sz="1200" b="0">
              <a:solidFill>
                <a:schemeClr val="tx1"/>
              </a:solidFill>
            </a:endParaRPr>
          </a:p>
        </p:txBody>
      </p:sp>
      <p:sp>
        <p:nvSpPr>
          <p:cNvPr id="67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kumimoji="1" sz="3300" b="1">
                <a:solidFill>
                  <a:srgbClr val="000000"/>
                </a:solidFill>
                <a:latin typeface="Arial" charset="0"/>
              </a:defRPr>
            </a:lvl1pPr>
            <a:lvl2pPr marL="685817" indent="-263776" defTabSz="914423">
              <a:defRPr kumimoji="1" sz="3300" b="1">
                <a:solidFill>
                  <a:srgbClr val="000000"/>
                </a:solidFill>
                <a:latin typeface="Arial" charset="0"/>
              </a:defRPr>
            </a:lvl2pPr>
            <a:lvl3pPr marL="1055103" indent="-211021" defTabSz="914423">
              <a:defRPr kumimoji="1" sz="3300" b="1">
                <a:solidFill>
                  <a:srgbClr val="000000"/>
                </a:solidFill>
                <a:latin typeface="Arial" charset="0"/>
              </a:defRPr>
            </a:lvl3pPr>
            <a:lvl4pPr marL="1477145" indent="-211021" defTabSz="914423">
              <a:defRPr kumimoji="1" sz="3300" b="1">
                <a:solidFill>
                  <a:srgbClr val="000000"/>
                </a:solidFill>
                <a:latin typeface="Arial" charset="0"/>
              </a:defRPr>
            </a:lvl4pPr>
            <a:lvl5pPr marL="1899186" indent="-211021" defTabSz="914423">
              <a:defRPr kumimoji="1" sz="3300" b="1">
                <a:solidFill>
                  <a:srgbClr val="000000"/>
                </a:solidFill>
                <a:latin typeface="Arial" charset="0"/>
              </a:defRPr>
            </a:lvl5pPr>
            <a:lvl6pPr marL="2321227" indent="-211021" defTabSz="914423" eaLnBrk="0" fontAlgn="base" hangingPunct="0">
              <a:lnSpc>
                <a:spcPct val="85000"/>
              </a:lnSpc>
              <a:spcBef>
                <a:spcPct val="0"/>
              </a:spcBef>
              <a:spcAft>
                <a:spcPct val="0"/>
              </a:spcAft>
              <a:defRPr kumimoji="1" sz="3300" b="1">
                <a:solidFill>
                  <a:srgbClr val="000000"/>
                </a:solidFill>
                <a:latin typeface="Arial" charset="0"/>
              </a:defRPr>
            </a:lvl6pPr>
            <a:lvl7pPr marL="2743269" indent="-211021" defTabSz="914423" eaLnBrk="0" fontAlgn="base" hangingPunct="0">
              <a:lnSpc>
                <a:spcPct val="85000"/>
              </a:lnSpc>
              <a:spcBef>
                <a:spcPct val="0"/>
              </a:spcBef>
              <a:spcAft>
                <a:spcPct val="0"/>
              </a:spcAft>
              <a:defRPr kumimoji="1" sz="3300" b="1">
                <a:solidFill>
                  <a:srgbClr val="000000"/>
                </a:solidFill>
                <a:latin typeface="Arial" charset="0"/>
              </a:defRPr>
            </a:lvl7pPr>
            <a:lvl8pPr marL="3165310" indent="-211021" defTabSz="914423" eaLnBrk="0" fontAlgn="base" hangingPunct="0">
              <a:lnSpc>
                <a:spcPct val="85000"/>
              </a:lnSpc>
              <a:spcBef>
                <a:spcPct val="0"/>
              </a:spcBef>
              <a:spcAft>
                <a:spcPct val="0"/>
              </a:spcAft>
              <a:defRPr kumimoji="1" sz="3300" b="1">
                <a:solidFill>
                  <a:srgbClr val="000000"/>
                </a:solidFill>
                <a:latin typeface="Arial" charset="0"/>
              </a:defRPr>
            </a:lvl8pPr>
            <a:lvl9pPr marL="3587351" indent="-211021" defTabSz="914423" eaLnBrk="0" fontAlgn="base" hangingPunct="0">
              <a:lnSpc>
                <a:spcPct val="85000"/>
              </a:lnSpc>
              <a:spcBef>
                <a:spcPct val="0"/>
              </a:spcBef>
              <a:spcAft>
                <a:spcPct val="0"/>
              </a:spcAft>
              <a:defRPr kumimoji="1" sz="3300" b="1">
                <a:solidFill>
                  <a:srgbClr val="000000"/>
                </a:solidFill>
                <a:latin typeface="Arial" charset="0"/>
              </a:defRPr>
            </a:lvl9pPr>
          </a:lstStyle>
          <a:p>
            <a:r>
              <a:rPr lang="en-US" sz="1000" b="0">
                <a:solidFill>
                  <a:schemeClr val="tx1"/>
                </a:solidFill>
              </a:rPr>
              <a:t>(c) 2007 National Academy for Software Development - http://academy.devbg.org. All rights reserved. Unauthorized copying or re-distribution is strictly prohibited.*</a:t>
            </a:r>
            <a:endParaRPr lang="en-US" sz="1200" b="0">
              <a:solidFill>
                <a:schemeClr val="tx1"/>
              </a:solidFill>
            </a:endParaRPr>
          </a:p>
        </p:txBody>
      </p:sp>
      <p:sp>
        <p:nvSpPr>
          <p:cNvPr id="67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kumimoji="1" sz="3300" b="1">
                <a:solidFill>
                  <a:srgbClr val="000000"/>
                </a:solidFill>
                <a:latin typeface="Arial" charset="0"/>
              </a:defRPr>
            </a:lvl1pPr>
            <a:lvl2pPr marL="685817" indent="-263776" defTabSz="914423">
              <a:defRPr kumimoji="1" sz="3300" b="1">
                <a:solidFill>
                  <a:srgbClr val="000000"/>
                </a:solidFill>
                <a:latin typeface="Arial" charset="0"/>
              </a:defRPr>
            </a:lvl2pPr>
            <a:lvl3pPr marL="1055103" indent="-211021" defTabSz="914423">
              <a:defRPr kumimoji="1" sz="3300" b="1">
                <a:solidFill>
                  <a:srgbClr val="000000"/>
                </a:solidFill>
                <a:latin typeface="Arial" charset="0"/>
              </a:defRPr>
            </a:lvl3pPr>
            <a:lvl4pPr marL="1477145" indent="-211021" defTabSz="914423">
              <a:defRPr kumimoji="1" sz="3300" b="1">
                <a:solidFill>
                  <a:srgbClr val="000000"/>
                </a:solidFill>
                <a:latin typeface="Arial" charset="0"/>
              </a:defRPr>
            </a:lvl4pPr>
            <a:lvl5pPr marL="1899186" indent="-211021" defTabSz="914423">
              <a:defRPr kumimoji="1" sz="3300" b="1">
                <a:solidFill>
                  <a:srgbClr val="000000"/>
                </a:solidFill>
                <a:latin typeface="Arial" charset="0"/>
              </a:defRPr>
            </a:lvl5pPr>
            <a:lvl6pPr marL="2321227" indent="-211021" defTabSz="914423" eaLnBrk="0" fontAlgn="base" hangingPunct="0">
              <a:lnSpc>
                <a:spcPct val="85000"/>
              </a:lnSpc>
              <a:spcBef>
                <a:spcPct val="0"/>
              </a:spcBef>
              <a:spcAft>
                <a:spcPct val="0"/>
              </a:spcAft>
              <a:defRPr kumimoji="1" sz="3300" b="1">
                <a:solidFill>
                  <a:srgbClr val="000000"/>
                </a:solidFill>
                <a:latin typeface="Arial" charset="0"/>
              </a:defRPr>
            </a:lvl6pPr>
            <a:lvl7pPr marL="2743269" indent="-211021" defTabSz="914423" eaLnBrk="0" fontAlgn="base" hangingPunct="0">
              <a:lnSpc>
                <a:spcPct val="85000"/>
              </a:lnSpc>
              <a:spcBef>
                <a:spcPct val="0"/>
              </a:spcBef>
              <a:spcAft>
                <a:spcPct val="0"/>
              </a:spcAft>
              <a:defRPr kumimoji="1" sz="3300" b="1">
                <a:solidFill>
                  <a:srgbClr val="000000"/>
                </a:solidFill>
                <a:latin typeface="Arial" charset="0"/>
              </a:defRPr>
            </a:lvl7pPr>
            <a:lvl8pPr marL="3165310" indent="-211021" defTabSz="914423" eaLnBrk="0" fontAlgn="base" hangingPunct="0">
              <a:lnSpc>
                <a:spcPct val="85000"/>
              </a:lnSpc>
              <a:spcBef>
                <a:spcPct val="0"/>
              </a:spcBef>
              <a:spcAft>
                <a:spcPct val="0"/>
              </a:spcAft>
              <a:defRPr kumimoji="1" sz="3300" b="1">
                <a:solidFill>
                  <a:srgbClr val="000000"/>
                </a:solidFill>
                <a:latin typeface="Arial" charset="0"/>
              </a:defRPr>
            </a:lvl8pPr>
            <a:lvl9pPr marL="3587351" indent="-211021" defTabSz="914423" eaLnBrk="0" fontAlgn="base" hangingPunct="0">
              <a:lnSpc>
                <a:spcPct val="85000"/>
              </a:lnSpc>
              <a:spcBef>
                <a:spcPct val="0"/>
              </a:spcBef>
              <a:spcAft>
                <a:spcPct val="0"/>
              </a:spcAft>
              <a:defRPr kumimoji="1" sz="3300" b="1">
                <a:solidFill>
                  <a:srgbClr val="000000"/>
                </a:solidFill>
                <a:latin typeface="Arial" charset="0"/>
              </a:defRPr>
            </a:lvl9pPr>
          </a:lstStyle>
          <a:p>
            <a:fld id="{CA546326-8A73-4CB6-ADCF-4BD76CFD9116}" type="slidenum">
              <a:rPr lang="en-US" sz="1000" b="0">
                <a:solidFill>
                  <a:schemeClr val="tx1"/>
                </a:solidFill>
              </a:rPr>
              <a:pPr/>
              <a:t>54</a:t>
            </a:fld>
            <a:r>
              <a:rPr lang="en-US" sz="1000" b="0">
                <a:solidFill>
                  <a:schemeClr val="tx1"/>
                </a:solidFill>
              </a:rPr>
              <a:t>##</a:t>
            </a:r>
            <a:endParaRPr lang="en-US" sz="1200" b="0">
              <a:solidFill>
                <a:schemeClr val="tx1"/>
              </a:solidFill>
            </a:endParaRPr>
          </a:p>
        </p:txBody>
      </p:sp>
      <p:sp>
        <p:nvSpPr>
          <p:cNvPr id="67589" name="Rectangle 2"/>
          <p:cNvSpPr>
            <a:spLocks noGrp="1" noRot="1" noChangeAspect="1" noChangeArrowheads="1" noTextEdit="1"/>
          </p:cNvSpPr>
          <p:nvPr>
            <p:ph type="sldImg"/>
          </p:nvPr>
        </p:nvSpPr>
        <p:spPr>
          <a:xfrm>
            <a:off x="956930" y="686474"/>
            <a:ext cx="4944140" cy="3429532"/>
          </a:xfrm>
          <a:ln cap="flat"/>
        </p:spPr>
      </p:sp>
      <p:sp>
        <p:nvSpPr>
          <p:cNvPr id="67590" name="Rectangle 3"/>
          <p:cNvSpPr>
            <a:spLocks noGrp="1" noChangeArrowheads="1"/>
          </p:cNvSpPr>
          <p:nvPr>
            <p:ph type="body" idx="1"/>
          </p:nvPr>
        </p:nvSpPr>
        <p:spPr>
          <a:xfrm>
            <a:off x="900190" y="4341522"/>
            <a:ext cx="5057622" cy="4133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85" tIns="44593" rIns="89185" bIns="44593"/>
          <a:lstStyle/>
          <a:p>
            <a:pPr eaLnBrk="1" hangingPunct="1"/>
            <a:endParaRPr 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a:t>
            </a:r>
            <a:endParaRPr lang="en-US" sz="1200" b="0">
              <a:solidFill>
                <a:schemeClr val="tx1"/>
              </a:solidFill>
            </a:endParaRPr>
          </a:p>
        </p:txBody>
      </p:sp>
      <p:sp>
        <p:nvSpPr>
          <p:cNvPr id="108547" name="Rectangle 6"/>
          <p:cNvSpPr txBox="1">
            <a:spLocks noGrp="1" noChangeArrowheads="1"/>
          </p:cNvSpPr>
          <p:nvPr/>
        </p:nvSpPr>
        <p:spPr bwMode="auto">
          <a:xfrm>
            <a:off x="0" y="8687297"/>
            <a:ext cx="5502349"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(c) 2007 National Academy for Software Development - http://academy.devbg.org. All rights reserved. Unauthorized copying or re-distribution is strictly prohibited.*</a:t>
            </a:r>
            <a:endParaRPr lang="en-US" sz="1200" b="0">
              <a:solidFill>
                <a:schemeClr val="tx1"/>
              </a:solidFill>
            </a:endParaRPr>
          </a:p>
        </p:txBody>
      </p:sp>
      <p:sp>
        <p:nvSpPr>
          <p:cNvPr id="108548" name="Rectangle 7"/>
          <p:cNvSpPr txBox="1">
            <a:spLocks noGrp="1" noChangeArrowheads="1"/>
          </p:cNvSpPr>
          <p:nvPr/>
        </p:nvSpPr>
        <p:spPr bwMode="auto">
          <a:xfrm>
            <a:off x="5724713" y="8687297"/>
            <a:ext cx="1133287"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gn="r">
              <a:lnSpc>
                <a:spcPct val="100000"/>
              </a:lnSpc>
            </a:pPr>
            <a:fld id="{C1DE396D-5A55-40E2-8D36-E51333D301FF}" type="slidenum">
              <a:rPr lang="en-US" sz="1000" b="0" i="1">
                <a:solidFill>
                  <a:schemeClr val="tx1"/>
                </a:solidFill>
              </a:rPr>
              <a:pPr algn="r">
                <a:lnSpc>
                  <a:spcPct val="100000"/>
                </a:lnSpc>
              </a:pPr>
              <a:t>59</a:t>
            </a:fld>
            <a:r>
              <a:rPr lang="en-US" sz="1000" b="0" i="1">
                <a:solidFill>
                  <a:schemeClr val="tx1"/>
                </a:solidFill>
              </a:rPr>
              <a:t>##</a:t>
            </a:r>
            <a:endParaRPr lang="en-US" sz="1200" b="0">
              <a:solidFill>
                <a:schemeClr val="tx1"/>
              </a:solidFill>
            </a:endParaRPr>
          </a:p>
        </p:txBody>
      </p:sp>
      <p:sp>
        <p:nvSpPr>
          <p:cNvPr id="108549" name="Rectangle 2"/>
          <p:cNvSpPr>
            <a:spLocks noGrp="1" noRot="1" noChangeAspect="1" noChangeArrowheads="1" noTextEdit="1"/>
          </p:cNvSpPr>
          <p:nvPr>
            <p:ph type="sldImg"/>
          </p:nvPr>
        </p:nvSpPr>
        <p:spPr>
          <a:xfrm>
            <a:off x="956930" y="686474"/>
            <a:ext cx="4944140" cy="3429532"/>
          </a:xfrm>
          <a:ln cap="flat"/>
        </p:spPr>
      </p:sp>
      <p:sp>
        <p:nvSpPr>
          <p:cNvPr id="108550" name="Rectangle 3"/>
          <p:cNvSpPr>
            <a:spLocks noGrp="1" noChangeArrowheads="1"/>
          </p:cNvSpPr>
          <p:nvPr>
            <p:ph type="body" idx="1"/>
          </p:nvPr>
        </p:nvSpPr>
        <p:spPr>
          <a:xfrm>
            <a:off x="900190" y="4341522"/>
            <a:ext cx="5057622" cy="4133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85" tIns="44593" rIns="89185" bIns="44593"/>
          <a:lstStyle/>
          <a:p>
            <a:pPr eaLnBrk="1" hangingPunct="1"/>
            <a:endParaRPr 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a:t>
            </a:r>
            <a:endParaRPr lang="en-US" sz="1200" b="0">
              <a:solidFill>
                <a:schemeClr val="tx1"/>
              </a:solidFill>
            </a:endParaRPr>
          </a:p>
        </p:txBody>
      </p:sp>
      <p:sp>
        <p:nvSpPr>
          <p:cNvPr id="111619" name="Rectangle 6"/>
          <p:cNvSpPr txBox="1">
            <a:spLocks noGrp="1" noChangeArrowheads="1"/>
          </p:cNvSpPr>
          <p:nvPr/>
        </p:nvSpPr>
        <p:spPr bwMode="auto">
          <a:xfrm>
            <a:off x="0" y="8687297"/>
            <a:ext cx="5502349"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(c) 2007 National Academy for Software Development - http://academy.devbg.org. All rights reserved. Unauthorized copying or re-distribution is strictly prohibited.*</a:t>
            </a:r>
            <a:endParaRPr lang="en-US" sz="1200" b="0">
              <a:solidFill>
                <a:schemeClr val="tx1"/>
              </a:solidFill>
            </a:endParaRPr>
          </a:p>
        </p:txBody>
      </p:sp>
      <p:sp>
        <p:nvSpPr>
          <p:cNvPr id="111620" name="Rectangle 7"/>
          <p:cNvSpPr txBox="1">
            <a:spLocks noGrp="1" noChangeArrowheads="1"/>
          </p:cNvSpPr>
          <p:nvPr/>
        </p:nvSpPr>
        <p:spPr bwMode="auto">
          <a:xfrm>
            <a:off x="5724713" y="8687297"/>
            <a:ext cx="1133287"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gn="r">
              <a:lnSpc>
                <a:spcPct val="100000"/>
              </a:lnSpc>
            </a:pPr>
            <a:fld id="{2052EC3B-AB62-4EAC-8401-B9542626FA5E}" type="slidenum">
              <a:rPr lang="en-US" sz="1000" b="0" i="1">
                <a:solidFill>
                  <a:schemeClr val="tx1"/>
                </a:solidFill>
              </a:rPr>
              <a:pPr algn="r">
                <a:lnSpc>
                  <a:spcPct val="100000"/>
                </a:lnSpc>
              </a:pPr>
              <a:t>61</a:t>
            </a:fld>
            <a:r>
              <a:rPr lang="en-US" sz="1000" b="0" i="1">
                <a:solidFill>
                  <a:schemeClr val="tx1"/>
                </a:solidFill>
              </a:rPr>
              <a:t>##</a:t>
            </a:r>
            <a:endParaRPr lang="en-US" sz="1200" b="0">
              <a:solidFill>
                <a:schemeClr val="tx1"/>
              </a:solidFill>
            </a:endParaRPr>
          </a:p>
        </p:txBody>
      </p:sp>
      <p:sp>
        <p:nvSpPr>
          <p:cNvPr id="558082" name="Rectangle 2"/>
          <p:cNvSpPr>
            <a:spLocks noChangeArrowheads="1"/>
          </p:cNvSpPr>
          <p:nvPr/>
        </p:nvSpPr>
        <p:spPr bwMode="auto">
          <a:xfrm>
            <a:off x="4165101" y="1"/>
            <a:ext cx="3182100"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111622" name="Rectangle 3"/>
          <p:cNvSpPr>
            <a:spLocks noChangeArrowheads="1"/>
          </p:cNvSpPr>
          <p:nvPr/>
        </p:nvSpPr>
        <p:spPr bwMode="auto">
          <a:xfrm>
            <a:off x="4165101" y="8685878"/>
            <a:ext cx="3182100" cy="45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230" tIns="42849" rIns="87230" bIns="42849" anchor="b"/>
          <a:lstStyle/>
          <a:p>
            <a:pPr algn="r" defTabSz="882184"/>
            <a:r>
              <a:rPr lang="en-US" sz="1200">
                <a:latin typeface="Times" pitchFamily="18" charset="0"/>
              </a:rPr>
              <a:t>10</a:t>
            </a:r>
          </a:p>
        </p:txBody>
      </p:sp>
      <p:sp>
        <p:nvSpPr>
          <p:cNvPr id="558084" name="Rectangle 4"/>
          <p:cNvSpPr>
            <a:spLocks noChangeArrowheads="1"/>
          </p:cNvSpPr>
          <p:nvPr/>
        </p:nvSpPr>
        <p:spPr bwMode="auto">
          <a:xfrm>
            <a:off x="0" y="8685878"/>
            <a:ext cx="3185167"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558085" name="Rectangle 5"/>
          <p:cNvSpPr>
            <a:spLocks noChangeArrowheads="1"/>
          </p:cNvSpPr>
          <p:nvPr/>
        </p:nvSpPr>
        <p:spPr bwMode="auto">
          <a:xfrm>
            <a:off x="0" y="1"/>
            <a:ext cx="3185167"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111625" name="Rectangle 6"/>
          <p:cNvSpPr>
            <a:spLocks noGrp="1" noRot="1" noChangeAspect="1" noChangeArrowheads="1" noTextEdit="1"/>
          </p:cNvSpPr>
          <p:nvPr>
            <p:ph type="sldImg"/>
          </p:nvPr>
        </p:nvSpPr>
        <p:spPr>
          <a:ln cap="flat"/>
        </p:spPr>
      </p:sp>
      <p:sp>
        <p:nvSpPr>
          <p:cNvPr id="111626" name="Rectangle 7"/>
          <p:cNvSpPr>
            <a:spLocks noGrp="1" noChangeArrowheads="1"/>
          </p:cNvSpPr>
          <p:nvPr>
            <p:ph type="body" idx="1"/>
          </p:nvPr>
        </p:nvSpPr>
        <p:spPr>
          <a:xfrm>
            <a:off x="986068"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30" tIns="42849" rIns="87230" bIns="42849"/>
          <a:lstStyle/>
          <a:p>
            <a:pPr eaLnBrk="1" hangingPunct="1"/>
            <a:endParaRPr 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a:t>
            </a:r>
            <a:endParaRPr lang="en-US" sz="1200" b="0">
              <a:solidFill>
                <a:schemeClr val="tx1"/>
              </a:solidFill>
            </a:endParaRPr>
          </a:p>
        </p:txBody>
      </p:sp>
      <p:sp>
        <p:nvSpPr>
          <p:cNvPr id="113667" name="Rectangle 6"/>
          <p:cNvSpPr txBox="1">
            <a:spLocks noGrp="1" noChangeArrowheads="1"/>
          </p:cNvSpPr>
          <p:nvPr/>
        </p:nvSpPr>
        <p:spPr bwMode="auto">
          <a:xfrm>
            <a:off x="0" y="8687297"/>
            <a:ext cx="5502349"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nSpc>
                <a:spcPct val="100000"/>
              </a:lnSpc>
            </a:pPr>
            <a:r>
              <a:rPr lang="en-US" sz="1000" b="0" i="1">
                <a:solidFill>
                  <a:schemeClr val="tx1"/>
                </a:solidFill>
              </a:rPr>
              <a:t>(c) 2007 National Academy for Software Development - http://academy.devbg.org. All rights reserved. Unauthorized copying or re-distribution is strictly prohibited.*</a:t>
            </a:r>
            <a:endParaRPr lang="en-US" sz="1200" b="0">
              <a:solidFill>
                <a:schemeClr val="tx1"/>
              </a:solidFill>
            </a:endParaRPr>
          </a:p>
        </p:txBody>
      </p:sp>
      <p:sp>
        <p:nvSpPr>
          <p:cNvPr id="113668" name="Rectangle 7"/>
          <p:cNvSpPr txBox="1">
            <a:spLocks noGrp="1" noChangeArrowheads="1"/>
          </p:cNvSpPr>
          <p:nvPr/>
        </p:nvSpPr>
        <p:spPr bwMode="auto">
          <a:xfrm>
            <a:off x="5724713" y="8687297"/>
            <a:ext cx="1133287"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defTabSz="990600">
              <a:defRPr kumimoji="1" sz="3600" b="1">
                <a:solidFill>
                  <a:srgbClr val="000000"/>
                </a:solidFill>
                <a:latin typeface="Arial" charset="0"/>
              </a:defRPr>
            </a:lvl1pPr>
            <a:lvl2pPr marL="742950" indent="-285750" defTabSz="990600">
              <a:defRPr kumimoji="1" sz="3600" b="1">
                <a:solidFill>
                  <a:srgbClr val="000000"/>
                </a:solidFill>
                <a:latin typeface="Arial" charset="0"/>
              </a:defRPr>
            </a:lvl2pPr>
            <a:lvl3pPr marL="1143000" indent="-228600" defTabSz="990600">
              <a:defRPr kumimoji="1" sz="3600" b="1">
                <a:solidFill>
                  <a:srgbClr val="000000"/>
                </a:solidFill>
                <a:latin typeface="Arial" charset="0"/>
              </a:defRPr>
            </a:lvl3pPr>
            <a:lvl4pPr marL="1600200" indent="-228600" defTabSz="990600">
              <a:defRPr kumimoji="1" sz="3600" b="1">
                <a:solidFill>
                  <a:srgbClr val="000000"/>
                </a:solidFill>
                <a:latin typeface="Arial" charset="0"/>
              </a:defRPr>
            </a:lvl4pPr>
            <a:lvl5pPr marL="2057400" indent="-228600" defTabSz="990600">
              <a:defRPr kumimoji="1" sz="36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36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36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36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3600" b="1">
                <a:solidFill>
                  <a:srgbClr val="000000"/>
                </a:solidFill>
                <a:latin typeface="Arial" charset="0"/>
              </a:defRPr>
            </a:lvl9pPr>
          </a:lstStyle>
          <a:p>
            <a:pPr algn="r">
              <a:lnSpc>
                <a:spcPct val="100000"/>
              </a:lnSpc>
            </a:pPr>
            <a:fld id="{45256F19-1C8D-4FEF-88BA-A60F533006C9}" type="slidenum">
              <a:rPr lang="en-US" sz="1000" b="0" i="1">
                <a:solidFill>
                  <a:schemeClr val="tx1"/>
                </a:solidFill>
              </a:rPr>
              <a:pPr algn="r">
                <a:lnSpc>
                  <a:spcPct val="100000"/>
                </a:lnSpc>
              </a:pPr>
              <a:t>62</a:t>
            </a:fld>
            <a:r>
              <a:rPr lang="en-US" sz="1000" b="0" i="1">
                <a:solidFill>
                  <a:schemeClr val="tx1"/>
                </a:solidFill>
              </a:rPr>
              <a:t>##</a:t>
            </a:r>
            <a:endParaRPr lang="en-US" sz="1200" b="0">
              <a:solidFill>
                <a:schemeClr val="tx1"/>
              </a:solidFill>
            </a:endParaRPr>
          </a:p>
        </p:txBody>
      </p:sp>
      <p:sp>
        <p:nvSpPr>
          <p:cNvPr id="558082" name="Rectangle 2"/>
          <p:cNvSpPr>
            <a:spLocks noChangeArrowheads="1"/>
          </p:cNvSpPr>
          <p:nvPr/>
        </p:nvSpPr>
        <p:spPr bwMode="auto">
          <a:xfrm>
            <a:off x="4165101" y="1"/>
            <a:ext cx="3182100"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113670" name="Rectangle 3"/>
          <p:cNvSpPr>
            <a:spLocks noChangeArrowheads="1"/>
          </p:cNvSpPr>
          <p:nvPr/>
        </p:nvSpPr>
        <p:spPr bwMode="auto">
          <a:xfrm>
            <a:off x="4165101" y="8685878"/>
            <a:ext cx="3182100" cy="45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230" tIns="42849" rIns="87230" bIns="42849" anchor="b"/>
          <a:lstStyle/>
          <a:p>
            <a:pPr algn="r" defTabSz="882184"/>
            <a:r>
              <a:rPr lang="en-US" sz="1200">
                <a:latin typeface="Times" pitchFamily="18" charset="0"/>
              </a:rPr>
              <a:t>10</a:t>
            </a:r>
          </a:p>
        </p:txBody>
      </p:sp>
      <p:sp>
        <p:nvSpPr>
          <p:cNvPr id="558084" name="Rectangle 4"/>
          <p:cNvSpPr>
            <a:spLocks noChangeArrowheads="1"/>
          </p:cNvSpPr>
          <p:nvPr/>
        </p:nvSpPr>
        <p:spPr bwMode="auto">
          <a:xfrm>
            <a:off x="0" y="8685878"/>
            <a:ext cx="3185167"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558085" name="Rectangle 5"/>
          <p:cNvSpPr>
            <a:spLocks noChangeArrowheads="1"/>
          </p:cNvSpPr>
          <p:nvPr/>
        </p:nvSpPr>
        <p:spPr bwMode="auto">
          <a:xfrm>
            <a:off x="0" y="1"/>
            <a:ext cx="3185167" cy="458122"/>
          </a:xfrm>
          <a:prstGeom prst="rect">
            <a:avLst/>
          </a:prstGeom>
          <a:noFill/>
          <a:ln w="12700">
            <a:noFill/>
            <a:miter lim="800000"/>
            <a:headEnd/>
            <a:tailEnd/>
          </a:ln>
          <a:effectLst/>
        </p:spPr>
        <p:txBody>
          <a:bodyPr lIns="84408" tIns="42204" rIns="84408" bIns="42204"/>
          <a:lstStyle/>
          <a:p>
            <a:pPr>
              <a:defRPr/>
            </a:pPr>
            <a:endParaRPr lang="en-US">
              <a:effectLst>
                <a:outerShdw blurRad="38100" dist="38100" dir="2700000" algn="tl">
                  <a:srgbClr val="000000">
                    <a:alpha val="43137"/>
                  </a:srgbClr>
                </a:outerShdw>
              </a:effectLst>
            </a:endParaRPr>
          </a:p>
        </p:txBody>
      </p:sp>
      <p:sp>
        <p:nvSpPr>
          <p:cNvPr id="113673" name="Rectangle 6"/>
          <p:cNvSpPr>
            <a:spLocks noGrp="1" noRot="1" noChangeAspect="1" noChangeArrowheads="1" noTextEdit="1"/>
          </p:cNvSpPr>
          <p:nvPr>
            <p:ph type="sldImg"/>
          </p:nvPr>
        </p:nvSpPr>
        <p:spPr>
          <a:ln cap="flat"/>
        </p:spPr>
      </p:sp>
      <p:sp>
        <p:nvSpPr>
          <p:cNvPr id="113674" name="Rectangle 7"/>
          <p:cNvSpPr>
            <a:spLocks noGrp="1" noChangeArrowheads="1"/>
          </p:cNvSpPr>
          <p:nvPr>
            <p:ph type="body" idx="1"/>
          </p:nvPr>
        </p:nvSpPr>
        <p:spPr>
          <a:xfrm>
            <a:off x="986068"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30" tIns="42849" rIns="87230" bIns="42849"/>
          <a:lstStyle/>
          <a:p>
            <a:pPr eaLnBrk="1" hangingPunct="1"/>
            <a:endParaRPr lang="bg-BG"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6C69C6-C101-41DE-8284-7D533BCDF8F4}"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132611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6C69C6-C101-41DE-8284-7D533BCDF8F4}"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79680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6C69C6-C101-41DE-8284-7D533BCDF8F4}"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84657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6C69C6-C101-41DE-8284-7D533BCDF8F4}"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250051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C69C6-C101-41DE-8284-7D533BCDF8F4}"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109717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6C69C6-C101-41DE-8284-7D533BCDF8F4}"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52582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6C69C6-C101-41DE-8284-7D533BCDF8F4}" type="datetimeFigureOut">
              <a:rPr lang="en-IN" smtClean="0"/>
              <a:t>06-04-2020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267872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6C69C6-C101-41DE-8284-7D533BCDF8F4}" type="datetimeFigureOut">
              <a:rPr lang="en-IN" smtClean="0"/>
              <a:t>06-04-2020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33098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C69C6-C101-41DE-8284-7D533BCDF8F4}" type="datetimeFigureOut">
              <a:rPr lang="en-IN" smtClean="0"/>
              <a:t>06-04-2020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199485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C69C6-C101-41DE-8284-7D533BCDF8F4}"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225501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C69C6-C101-41DE-8284-7D533BCDF8F4}"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D0D4B-D1D8-427E-9022-4FAA01AC6275}" type="slidenum">
              <a:rPr lang="en-IN" smtClean="0"/>
              <a:t>‹#›</a:t>
            </a:fld>
            <a:endParaRPr lang="en-IN"/>
          </a:p>
        </p:txBody>
      </p:sp>
    </p:spTree>
    <p:extLst>
      <p:ext uri="{BB962C8B-B14F-4D97-AF65-F5344CB8AC3E}">
        <p14:creationId xmlns:p14="http://schemas.microsoft.com/office/powerpoint/2010/main" val="27572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C69C6-C101-41DE-8284-7D533BCDF8F4}" type="datetimeFigureOut">
              <a:rPr lang="en-IN" smtClean="0"/>
              <a:t>06-04-2020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D0D4B-D1D8-427E-9022-4FAA01AC6275}" type="slidenum">
              <a:rPr lang="en-IN" smtClean="0"/>
              <a:t>‹#›</a:t>
            </a:fld>
            <a:endParaRPr lang="en-IN"/>
          </a:p>
        </p:txBody>
      </p:sp>
    </p:spTree>
    <p:extLst>
      <p:ext uri="{BB962C8B-B14F-4D97-AF65-F5344CB8AC3E}">
        <p14:creationId xmlns:p14="http://schemas.microsoft.com/office/powerpoint/2010/main" val="9100170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tutorialspoint.com/jsf/jsf_convertdatetime_tag.htm" TargetMode="External"/><Relationship Id="rId2" Type="http://schemas.openxmlformats.org/officeDocument/2006/relationships/hyperlink" Target="http://www.tutorialspoint.com/jsf/jsf_convertnumber_tag.htm" TargetMode="External"/><Relationship Id="rId1" Type="http://schemas.openxmlformats.org/officeDocument/2006/relationships/slideLayout" Target="../slideLayouts/slideLayout2.xml"/><Relationship Id="rId4" Type="http://schemas.openxmlformats.org/officeDocument/2006/relationships/hyperlink" Target="http://www.tutorialspoint.com/jsf/jsf_customconvertor_tag.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utorialspoint.com/jsf/jsf_validatelongrange_tag.htm" TargetMode="External"/><Relationship Id="rId2" Type="http://schemas.openxmlformats.org/officeDocument/2006/relationships/hyperlink" Target="http://www.tutorialspoint.com/jsf/jsf_validatelength_tag.htm" TargetMode="External"/><Relationship Id="rId1" Type="http://schemas.openxmlformats.org/officeDocument/2006/relationships/slideLayout" Target="../slideLayouts/slideLayout2.xml"/><Relationship Id="rId6" Type="http://schemas.openxmlformats.org/officeDocument/2006/relationships/hyperlink" Target="http://www.tutorialspoint.com/jsf/jsf_customvalidator_tag.htm" TargetMode="External"/><Relationship Id="rId5" Type="http://schemas.openxmlformats.org/officeDocument/2006/relationships/hyperlink" Target="http://www.tutorialspoint.com/jsf/jsf_validateregex_tag.htm" TargetMode="External"/><Relationship Id="rId4" Type="http://schemas.openxmlformats.org/officeDocument/2006/relationships/hyperlink" Target="http://www.tutorialspoint.com/jsf/jsf_validatedoublerange_tag.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tutorialspoint.com/jsf/jsf_parameters_tag.htm" TargetMode="External"/><Relationship Id="rId2" Type="http://schemas.openxmlformats.org/officeDocument/2006/relationships/hyperlink" Target="http://www.tutorialspoint.com/jsf/jsf_templates_tag.htm" TargetMode="External"/><Relationship Id="rId1" Type="http://schemas.openxmlformats.org/officeDocument/2006/relationships/slideLayout" Target="../slideLayouts/slideLayout2.xml"/><Relationship Id="rId5" Type="http://schemas.openxmlformats.org/officeDocument/2006/relationships/hyperlink" Target="http://www.tutorialspoint.com/jsf/jsf_remove_tag.htm" TargetMode="External"/><Relationship Id="rId4" Type="http://schemas.openxmlformats.org/officeDocument/2006/relationships/hyperlink" Target="http://www.tutorialspoint.com/jsf/jsf_custom_tag.htm"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www.tutorialspoint.com/jsf/jsf_templates_tag.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utorialspoint.com/jsf/jsf_actionlistener_tag.htm" TargetMode="External"/><Relationship Id="rId2" Type="http://schemas.openxmlformats.org/officeDocument/2006/relationships/hyperlink" Target="http://www.tutorialspoint.com/jsf/jsf_valuechangelistener_tag.htm" TargetMode="External"/><Relationship Id="rId1" Type="http://schemas.openxmlformats.org/officeDocument/2006/relationships/slideLayout" Target="../slideLayouts/slideLayout2.xml"/><Relationship Id="rId4" Type="http://schemas.openxmlformats.org/officeDocument/2006/relationships/hyperlink" Target="http://www.tutorialspoint.com/jsf/jsf_applicationevents_tag.htm"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academy.devbg.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944216"/>
          </a:xfrm>
        </p:spPr>
        <p:txBody>
          <a:bodyPr>
            <a:normAutofit fontScale="90000"/>
          </a:bodyPr>
          <a:lstStyle/>
          <a:p>
            <a:pPr algn="l"/>
            <a:r>
              <a:rPr lang="en-IN" b="1" dirty="0" smtClean="0">
                <a:solidFill>
                  <a:schemeClr val="tx2">
                    <a:lumMod val="50000"/>
                  </a:schemeClr>
                </a:solidFill>
              </a:rPr>
              <a:t>Session-1:</a:t>
            </a:r>
            <a:br>
              <a:rPr lang="en-IN" b="1" dirty="0" smtClean="0">
                <a:solidFill>
                  <a:schemeClr val="tx2">
                    <a:lumMod val="50000"/>
                  </a:schemeClr>
                </a:solidFill>
              </a:rPr>
            </a:br>
            <a:r>
              <a:rPr lang="en-IN" b="1" dirty="0" smtClean="0">
                <a:solidFill>
                  <a:schemeClr val="tx2">
                    <a:lumMod val="50000"/>
                  </a:schemeClr>
                </a:solidFill>
              </a:rPr>
              <a:t>JSF introduction , JSF components   JSF request processing lifecycle</a:t>
            </a:r>
            <a:endParaRPr lang="en-IN" b="1" dirty="0">
              <a:solidFill>
                <a:schemeClr val="tx2">
                  <a:lumMod val="50000"/>
                </a:schemeClr>
              </a:solidFill>
            </a:endParaRPr>
          </a:p>
        </p:txBody>
      </p:sp>
      <p:sp>
        <p:nvSpPr>
          <p:cNvPr id="3" name="Subtitle 2"/>
          <p:cNvSpPr>
            <a:spLocks noGrp="1"/>
          </p:cNvSpPr>
          <p:nvPr>
            <p:ph type="subTitle" idx="1"/>
          </p:nvPr>
        </p:nvSpPr>
        <p:spPr>
          <a:xfrm>
            <a:off x="0" y="4412704"/>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68" y="0"/>
            <a:ext cx="1259632" cy="993187"/>
          </a:xfrm>
          <a:prstGeom prst="rect">
            <a:avLst/>
          </a:prstGeom>
        </p:spPr>
      </p:pic>
      <p:pic>
        <p:nvPicPr>
          <p:cNvPr id="12" name="Picture 11"/>
          <p:cNvPicPr/>
          <p:nvPr/>
        </p:nvPicPr>
        <p:blipFill>
          <a:blip r:embed="rId4"/>
          <a:stretch>
            <a:fillRect/>
          </a:stretch>
        </p:blipFill>
        <p:spPr bwMode="auto">
          <a:xfrm>
            <a:off x="0" y="10842"/>
            <a:ext cx="1581150" cy="982345"/>
          </a:xfrm>
          <a:prstGeom prst="rect">
            <a:avLst/>
          </a:prstGeom>
        </p:spPr>
      </p:pic>
    </p:spTree>
    <p:extLst>
      <p:ext uri="{BB962C8B-B14F-4D97-AF65-F5344CB8AC3E}">
        <p14:creationId xmlns:p14="http://schemas.microsoft.com/office/powerpoint/2010/main" val="425856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Autofit/>
          </a:bodyPr>
          <a:lstStyle/>
          <a:p>
            <a:r>
              <a:rPr lang="en-IN" sz="2400" dirty="0" smtClean="0"/>
              <a:t>Suppose we have create </a:t>
            </a:r>
            <a:r>
              <a:rPr lang="en-IN" sz="2400" dirty="0" err="1" smtClean="0"/>
              <a:t>login.xhtml</a:t>
            </a:r>
            <a:r>
              <a:rPr lang="en-IN" sz="2400" dirty="0" smtClean="0"/>
              <a:t> page:</a:t>
            </a:r>
          </a:p>
          <a:p>
            <a:pPr marL="0" indent="0">
              <a:buNone/>
            </a:pPr>
            <a:r>
              <a:rPr lang="en-IN" sz="2400" dirty="0"/>
              <a:t>&lt;html </a:t>
            </a:r>
            <a:r>
              <a:rPr lang="en-IN" sz="2400" dirty="0" err="1"/>
              <a:t>xmlns</a:t>
            </a:r>
            <a:r>
              <a:rPr lang="en-IN" sz="2400" dirty="0"/>
              <a:t>="http://www.w3.org/1999/xhtml"</a:t>
            </a:r>
          </a:p>
          <a:p>
            <a:pPr marL="0" indent="0">
              <a:buNone/>
            </a:pPr>
            <a:r>
              <a:rPr lang="en-IN" sz="2400" dirty="0" err="1"/>
              <a:t>xmlns:h</a:t>
            </a:r>
            <a:r>
              <a:rPr lang="en-IN" sz="2400" dirty="0"/>
              <a:t>="http://java.sun.com/</a:t>
            </a:r>
            <a:r>
              <a:rPr lang="en-IN" sz="2400" dirty="0" err="1"/>
              <a:t>jsf</a:t>
            </a:r>
            <a:r>
              <a:rPr lang="en-IN" sz="2400" dirty="0"/>
              <a:t>/html"&gt;</a:t>
            </a:r>
          </a:p>
          <a:p>
            <a:pPr marL="0" indent="0">
              <a:buNone/>
            </a:pPr>
            <a:r>
              <a:rPr lang="en-IN" sz="2400" dirty="0"/>
              <a:t>&lt;</a:t>
            </a:r>
            <a:r>
              <a:rPr lang="en-IN" sz="2400" dirty="0" err="1"/>
              <a:t>h:body</a:t>
            </a:r>
            <a:r>
              <a:rPr lang="en-IN" sz="2400" dirty="0"/>
              <a:t>&gt;</a:t>
            </a:r>
          </a:p>
          <a:p>
            <a:pPr marL="0" indent="0">
              <a:buNone/>
            </a:pPr>
            <a:r>
              <a:rPr lang="en-IN" sz="2400" dirty="0" smtClean="0"/>
              <a:t>&lt;</a:t>
            </a:r>
            <a:r>
              <a:rPr lang="en-IN" sz="2400" dirty="0" err="1"/>
              <a:t>h:form</a:t>
            </a:r>
            <a:r>
              <a:rPr lang="en-IN" sz="2400" dirty="0"/>
              <a:t>&gt;</a:t>
            </a:r>
          </a:p>
          <a:p>
            <a:pPr marL="0" indent="0">
              <a:buNone/>
            </a:pPr>
            <a:r>
              <a:rPr lang="en-IN" sz="2400" dirty="0"/>
              <a:t>&lt;</a:t>
            </a:r>
            <a:r>
              <a:rPr lang="en-IN" sz="2400" dirty="0" err="1"/>
              <a:t>center</a:t>
            </a:r>
            <a:r>
              <a:rPr lang="en-IN" sz="2400" dirty="0"/>
              <a:t>&gt;</a:t>
            </a:r>
          </a:p>
          <a:p>
            <a:pPr marL="0" indent="0">
              <a:buNone/>
            </a:pPr>
            <a:r>
              <a:rPr lang="en-IN" sz="2400" dirty="0"/>
              <a:t>Enter Name :&lt;</a:t>
            </a:r>
            <a:r>
              <a:rPr lang="en-IN" sz="2400" dirty="0" err="1"/>
              <a:t>h:inputText</a:t>
            </a:r>
            <a:r>
              <a:rPr lang="en-IN" sz="2400" dirty="0"/>
              <a:t> id="</a:t>
            </a:r>
            <a:r>
              <a:rPr lang="en-IN" sz="2400" dirty="0" smtClean="0"/>
              <a:t>name“ &gt; &lt;/</a:t>
            </a:r>
            <a:r>
              <a:rPr lang="en-IN" sz="2400" dirty="0" err="1"/>
              <a:t>h:inputText</a:t>
            </a:r>
            <a:r>
              <a:rPr lang="en-IN" sz="2400" dirty="0"/>
              <a:t>&gt;</a:t>
            </a:r>
          </a:p>
          <a:p>
            <a:pPr marL="0" indent="0">
              <a:buNone/>
            </a:pPr>
            <a:r>
              <a:rPr lang="en-IN" sz="2400" dirty="0"/>
              <a:t>&lt;</a:t>
            </a:r>
            <a:r>
              <a:rPr lang="en-IN" sz="2400" dirty="0" err="1"/>
              <a:t>br</a:t>
            </a:r>
            <a:r>
              <a:rPr lang="en-IN" sz="2400" dirty="0"/>
              <a:t>/&gt; &lt;</a:t>
            </a:r>
            <a:r>
              <a:rPr lang="en-IN" sz="2400" dirty="0" err="1"/>
              <a:t>br</a:t>
            </a:r>
            <a:r>
              <a:rPr lang="en-IN" sz="2400" dirty="0"/>
              <a:t>/&gt;</a:t>
            </a:r>
          </a:p>
          <a:p>
            <a:pPr marL="0" indent="0">
              <a:buNone/>
            </a:pPr>
            <a:r>
              <a:rPr lang="en-IN" sz="2400" dirty="0"/>
              <a:t>Enter Password &lt;</a:t>
            </a:r>
            <a:r>
              <a:rPr lang="en-IN" sz="2400" dirty="0" err="1"/>
              <a:t>h:inputSecret</a:t>
            </a:r>
            <a:r>
              <a:rPr lang="en-IN" sz="2400" dirty="0"/>
              <a:t> id="</a:t>
            </a:r>
            <a:r>
              <a:rPr lang="en-IN" sz="2400" dirty="0" err="1" smtClean="0"/>
              <a:t>pwd</a:t>
            </a:r>
            <a:r>
              <a:rPr lang="en-IN" sz="2400" dirty="0" smtClean="0"/>
              <a:t>“/&gt;&lt;</a:t>
            </a:r>
            <a:r>
              <a:rPr lang="en-IN" sz="2400" dirty="0" err="1"/>
              <a:t>br</a:t>
            </a:r>
            <a:r>
              <a:rPr lang="en-IN" sz="2400" dirty="0" smtClean="0"/>
              <a:t>/&gt;</a:t>
            </a:r>
          </a:p>
          <a:p>
            <a:pPr marL="0" indent="0">
              <a:buNone/>
            </a:pPr>
            <a:r>
              <a:rPr lang="en-IN" sz="2400" dirty="0"/>
              <a:t>&lt;</a:t>
            </a:r>
            <a:r>
              <a:rPr lang="en-IN" sz="2400" dirty="0" err="1" smtClean="0"/>
              <a:t>h:commandButton</a:t>
            </a:r>
            <a:r>
              <a:rPr lang="en-IN" sz="2400" dirty="0" smtClean="0"/>
              <a:t> value=“submit”/&gt;&lt;/</a:t>
            </a:r>
            <a:r>
              <a:rPr lang="en-IN" sz="2400" dirty="0" err="1" smtClean="0"/>
              <a:t>center</a:t>
            </a:r>
            <a:r>
              <a:rPr lang="en-IN" sz="2400" dirty="0" smtClean="0"/>
              <a:t>&gt;</a:t>
            </a:r>
            <a:endParaRPr lang="en-IN" sz="2400" dirty="0"/>
          </a:p>
          <a:p>
            <a:pPr marL="0" indent="0">
              <a:buNone/>
            </a:pPr>
            <a:r>
              <a:rPr lang="en-IN" sz="2400" dirty="0"/>
              <a:t>&lt;/</a:t>
            </a:r>
            <a:r>
              <a:rPr lang="en-IN" sz="2400" dirty="0" err="1"/>
              <a:t>h:form</a:t>
            </a:r>
            <a:r>
              <a:rPr lang="en-IN" sz="2400" dirty="0" smtClean="0"/>
              <a:t>&gt;&lt;/</a:t>
            </a:r>
            <a:r>
              <a:rPr lang="en-IN" sz="2400" dirty="0" err="1"/>
              <a:t>h:body</a:t>
            </a:r>
            <a:r>
              <a:rPr lang="en-IN" sz="2400" dirty="0" smtClean="0"/>
              <a:t>&gt; &lt;/</a:t>
            </a:r>
            <a:r>
              <a:rPr lang="en-IN" sz="2400" dirty="0"/>
              <a:t>html&gt;</a:t>
            </a:r>
            <a:endParaRPr lang="en-IN" sz="2400" dirty="0" smtClean="0"/>
          </a:p>
          <a:p>
            <a:pPr marL="0" indent="0">
              <a:buNone/>
            </a:pPr>
            <a:r>
              <a:rPr lang="en-IN" sz="2400" dirty="0" smtClean="0"/>
              <a:t> </a:t>
            </a:r>
            <a:endParaRPr lang="en-IN" sz="2400" dirty="0"/>
          </a:p>
        </p:txBody>
      </p:sp>
    </p:spTree>
    <p:extLst>
      <p:ext uri="{BB962C8B-B14F-4D97-AF65-F5344CB8AC3E}">
        <p14:creationId xmlns:p14="http://schemas.microsoft.com/office/powerpoint/2010/main" val="10289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Tree</a:t>
            </a:r>
            <a:endParaRPr lang="en-IN" dirty="0"/>
          </a:p>
        </p:txBody>
      </p:sp>
      <p:sp>
        <p:nvSpPr>
          <p:cNvPr id="4" name="Rectangle 3"/>
          <p:cNvSpPr/>
          <p:nvPr/>
        </p:nvSpPr>
        <p:spPr>
          <a:xfrm>
            <a:off x="3707904" y="1988840"/>
            <a:ext cx="151216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h:form </a:t>
            </a:r>
          </a:p>
          <a:p>
            <a:pPr algn="ctr"/>
            <a:r>
              <a:rPr lang="en-IN" dirty="0" smtClean="0"/>
              <a:t>id=jt1</a:t>
            </a:r>
            <a:endParaRPr lang="en-IN" dirty="0"/>
          </a:p>
        </p:txBody>
      </p:sp>
      <p:sp>
        <p:nvSpPr>
          <p:cNvPr id="9" name="Rectangle 8"/>
          <p:cNvSpPr/>
          <p:nvPr/>
        </p:nvSpPr>
        <p:spPr>
          <a:xfrm>
            <a:off x="3590345" y="3701436"/>
            <a:ext cx="1512168" cy="6636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h:inputSecret</a:t>
            </a:r>
          </a:p>
          <a:p>
            <a:pPr algn="ctr"/>
            <a:r>
              <a:rPr lang="en-IN" dirty="0" smtClean="0"/>
              <a:t>Id=jt3</a:t>
            </a:r>
            <a:endParaRPr lang="en-IN" dirty="0"/>
          </a:p>
        </p:txBody>
      </p:sp>
      <p:sp>
        <p:nvSpPr>
          <p:cNvPr id="10" name="Rectangle 9"/>
          <p:cNvSpPr/>
          <p:nvPr/>
        </p:nvSpPr>
        <p:spPr>
          <a:xfrm>
            <a:off x="1331640" y="3753036"/>
            <a:ext cx="1512168" cy="6120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h:inputText</a:t>
            </a:r>
          </a:p>
          <a:p>
            <a:pPr algn="ctr"/>
            <a:r>
              <a:rPr lang="en-IN" dirty="0" smtClean="0"/>
              <a:t>Id=jt2</a:t>
            </a:r>
          </a:p>
          <a:p>
            <a:pPr algn="ctr"/>
            <a:endParaRPr lang="en-IN" dirty="0"/>
          </a:p>
        </p:txBody>
      </p:sp>
      <p:sp>
        <p:nvSpPr>
          <p:cNvPr id="11" name="Rectangle 10"/>
          <p:cNvSpPr/>
          <p:nvPr/>
        </p:nvSpPr>
        <p:spPr>
          <a:xfrm>
            <a:off x="6084168" y="3701437"/>
            <a:ext cx="2304256" cy="6636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h:commandButton</a:t>
            </a:r>
          </a:p>
          <a:p>
            <a:pPr algn="ctr"/>
            <a:r>
              <a:rPr lang="en-IN" dirty="0" smtClean="0"/>
              <a:t>Id=jt4</a:t>
            </a:r>
            <a:endParaRPr lang="en-IN" dirty="0"/>
          </a:p>
        </p:txBody>
      </p:sp>
      <p:cxnSp>
        <p:nvCxnSpPr>
          <p:cNvPr id="5" name="Straight Connector 4"/>
          <p:cNvCxnSpPr>
            <a:stCxn id="4" idx="2"/>
            <a:endCxn id="10" idx="0"/>
          </p:cNvCxnSpPr>
          <p:nvPr/>
        </p:nvCxnSpPr>
        <p:spPr>
          <a:xfrm flipH="1">
            <a:off x="2087724" y="2636912"/>
            <a:ext cx="2376264" cy="1116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4" idx="2"/>
          </p:cNvCxnSpPr>
          <p:nvPr/>
        </p:nvCxnSpPr>
        <p:spPr>
          <a:xfrm flipH="1" flipV="1">
            <a:off x="4463988" y="2636912"/>
            <a:ext cx="2916324" cy="1064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9" idx="0"/>
          </p:cNvCxnSpPr>
          <p:nvPr/>
        </p:nvCxnSpPr>
        <p:spPr>
          <a:xfrm flipH="1">
            <a:off x="4346429" y="2636912"/>
            <a:ext cx="117559" cy="1064524"/>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331640" y="5229200"/>
            <a:ext cx="1944216"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err="1" smtClean="0"/>
              <a:t>Abc</a:t>
            </a:r>
            <a:endParaRPr lang="en-IN" dirty="0" smtClean="0"/>
          </a:p>
          <a:p>
            <a:pPr algn="ctr"/>
            <a:r>
              <a:rPr lang="en-IN" dirty="0" smtClean="0"/>
              <a:t>Admin</a:t>
            </a:r>
          </a:p>
          <a:p>
            <a:pPr algn="ctr"/>
            <a:r>
              <a:rPr lang="en-IN" dirty="0" err="1" smtClean="0"/>
              <a:t>pqr</a:t>
            </a:r>
            <a:endParaRPr lang="en-IN" dirty="0"/>
          </a:p>
        </p:txBody>
      </p:sp>
      <p:sp>
        <p:nvSpPr>
          <p:cNvPr id="14" name="Rectangle 13"/>
          <p:cNvSpPr/>
          <p:nvPr/>
        </p:nvSpPr>
        <p:spPr>
          <a:xfrm>
            <a:off x="3661028" y="5168645"/>
            <a:ext cx="1944216"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123</a:t>
            </a:r>
          </a:p>
          <a:p>
            <a:pPr algn="ctr"/>
            <a:r>
              <a:rPr lang="en-IN" dirty="0" smtClean="0"/>
              <a:t>1234</a:t>
            </a:r>
          </a:p>
          <a:p>
            <a:pPr algn="ctr"/>
            <a:r>
              <a:rPr lang="en-IN" dirty="0" smtClean="0"/>
              <a:t>123</a:t>
            </a:r>
            <a:endParaRPr lang="en-IN" dirty="0"/>
          </a:p>
        </p:txBody>
      </p:sp>
      <p:sp>
        <p:nvSpPr>
          <p:cNvPr id="15" name="Rectangle 14"/>
          <p:cNvSpPr/>
          <p:nvPr/>
        </p:nvSpPr>
        <p:spPr>
          <a:xfrm>
            <a:off x="6408204" y="5229200"/>
            <a:ext cx="1944216"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login</a:t>
            </a:r>
            <a:endParaRPr lang="en-IN" dirty="0"/>
          </a:p>
        </p:txBody>
      </p:sp>
    </p:spTree>
    <p:extLst>
      <p:ext uri="{BB962C8B-B14F-4D97-AF65-F5344CB8AC3E}">
        <p14:creationId xmlns:p14="http://schemas.microsoft.com/office/powerpoint/2010/main" val="880159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Request Processing Life Cycle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124744"/>
            <a:ext cx="8712968" cy="5616624"/>
          </a:xfrm>
        </p:spPr>
      </p:pic>
      <p:sp>
        <p:nvSpPr>
          <p:cNvPr id="3" name="Rectangle 2"/>
          <p:cNvSpPr/>
          <p:nvPr/>
        </p:nvSpPr>
        <p:spPr>
          <a:xfrm>
            <a:off x="2699792" y="1700808"/>
            <a:ext cx="3384376"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smtClean="0"/>
              <a:t>Submitted form values stored in component, Component values converted</a:t>
            </a:r>
            <a:endParaRPr lang="en-IN" b="1" dirty="0"/>
          </a:p>
        </p:txBody>
      </p:sp>
      <p:sp>
        <p:nvSpPr>
          <p:cNvPr id="7" name="Rectangle 6"/>
          <p:cNvSpPr/>
          <p:nvPr/>
        </p:nvSpPr>
        <p:spPr>
          <a:xfrm>
            <a:off x="3923928" y="2636912"/>
            <a:ext cx="3168352"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smtClean="0"/>
              <a:t>Component values calculated</a:t>
            </a:r>
            <a:endParaRPr lang="en-IN" b="1" dirty="0"/>
          </a:p>
        </p:txBody>
      </p:sp>
      <p:sp>
        <p:nvSpPr>
          <p:cNvPr id="8" name="Rectangle 7"/>
          <p:cNvSpPr/>
          <p:nvPr/>
        </p:nvSpPr>
        <p:spPr>
          <a:xfrm>
            <a:off x="5076056" y="3356992"/>
            <a:ext cx="3816424" cy="57687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smtClean="0"/>
              <a:t>Component values bound to backing beans</a:t>
            </a:r>
            <a:endParaRPr lang="en-IN" b="1" dirty="0"/>
          </a:p>
        </p:txBody>
      </p:sp>
    </p:spTree>
    <p:extLst>
      <p:ext uri="{BB962C8B-B14F-4D97-AF65-F5344CB8AC3E}">
        <p14:creationId xmlns:p14="http://schemas.microsoft.com/office/powerpoint/2010/main" val="23552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IN" dirty="0"/>
              <a:t>Phase 1: Restore view</a:t>
            </a:r>
          </a:p>
          <a:p>
            <a:r>
              <a:rPr lang="en-IN" dirty="0"/>
              <a:t>JSF begins the restore view phase as soon as a link or a button is clicked and JSF receives a request.</a:t>
            </a:r>
          </a:p>
          <a:p>
            <a:r>
              <a:rPr lang="en-IN" dirty="0"/>
              <a:t>During this phase, the JSF builds the view, wires event handlers and validators to UI components and saves the view in the </a:t>
            </a:r>
            <a:r>
              <a:rPr lang="en-IN" dirty="0" err="1"/>
              <a:t>FacesContext</a:t>
            </a:r>
            <a:r>
              <a:rPr lang="en-IN" dirty="0"/>
              <a:t> instance. The </a:t>
            </a:r>
            <a:r>
              <a:rPr lang="en-IN" dirty="0" err="1"/>
              <a:t>FacesContext</a:t>
            </a:r>
            <a:r>
              <a:rPr lang="en-IN" dirty="0"/>
              <a:t> instance will now contains all the information required to process a request.</a:t>
            </a:r>
          </a:p>
          <a:p>
            <a:endParaRPr lang="en-IN" dirty="0"/>
          </a:p>
        </p:txBody>
      </p:sp>
    </p:spTree>
    <p:extLst>
      <p:ext uri="{BB962C8B-B14F-4D97-AF65-F5344CB8AC3E}">
        <p14:creationId xmlns:p14="http://schemas.microsoft.com/office/powerpoint/2010/main" val="3743477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pPr marL="0" indent="0">
              <a:buNone/>
            </a:pPr>
            <a:r>
              <a:rPr lang="en-IN" dirty="0"/>
              <a:t>Phase 2: Apply request values</a:t>
            </a:r>
          </a:p>
          <a:p>
            <a:pPr algn="just"/>
            <a:r>
              <a:rPr lang="en-IN" dirty="0"/>
              <a:t>After the component tree is created/restored, each component in component tree uses decode method to extract its new value from the request parameters. Component stores this value</a:t>
            </a:r>
            <a:r>
              <a:rPr lang="en-IN" dirty="0" smtClean="0"/>
              <a:t>.</a:t>
            </a:r>
          </a:p>
          <a:p>
            <a:pPr algn="just"/>
            <a:r>
              <a:rPr lang="en-IN" dirty="0" smtClean="0"/>
              <a:t> </a:t>
            </a:r>
            <a:r>
              <a:rPr lang="en-IN" dirty="0"/>
              <a:t>If the conversion fails, an error message is generated and queued on </a:t>
            </a:r>
            <a:r>
              <a:rPr lang="en-IN" dirty="0" err="1"/>
              <a:t>FacesContext</a:t>
            </a:r>
            <a:r>
              <a:rPr lang="en-IN" dirty="0"/>
              <a:t>. This message will be displayed during the render response phase, along with any validation errors.</a:t>
            </a:r>
          </a:p>
          <a:p>
            <a:pPr algn="just"/>
            <a:r>
              <a:rPr lang="en-IN" dirty="0"/>
              <a:t>If any decode methods / event listeners called </a:t>
            </a:r>
            <a:r>
              <a:rPr lang="en-IN" dirty="0" err="1"/>
              <a:t>renderResponse</a:t>
            </a:r>
            <a:r>
              <a:rPr lang="en-IN" dirty="0"/>
              <a:t> on the current </a:t>
            </a:r>
            <a:r>
              <a:rPr lang="en-IN" dirty="0" err="1"/>
              <a:t>FacesContext</a:t>
            </a:r>
            <a:r>
              <a:rPr lang="en-IN" dirty="0"/>
              <a:t> instance, the JSF moves to the render response phase.</a:t>
            </a:r>
          </a:p>
          <a:p>
            <a:endParaRPr lang="en-IN" dirty="0"/>
          </a:p>
        </p:txBody>
      </p:sp>
    </p:spTree>
    <p:extLst>
      <p:ext uri="{BB962C8B-B14F-4D97-AF65-F5344CB8AC3E}">
        <p14:creationId xmlns:p14="http://schemas.microsoft.com/office/powerpoint/2010/main" val="3767490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lnSpcReduction="10000"/>
          </a:bodyPr>
          <a:lstStyle/>
          <a:p>
            <a:pPr marL="0" indent="0">
              <a:buNone/>
            </a:pPr>
            <a:r>
              <a:rPr lang="en-IN" dirty="0"/>
              <a:t>Phase 3: Process validation</a:t>
            </a:r>
          </a:p>
          <a:p>
            <a:pPr algn="just"/>
            <a:r>
              <a:rPr lang="en-IN" dirty="0"/>
              <a:t>During this phase, the JSF processes all validators registered on component tree. It examines the component attribute rules for the validation and compares these rules to the local value stored for the component.</a:t>
            </a:r>
          </a:p>
          <a:p>
            <a:pPr algn="just"/>
            <a:r>
              <a:rPr lang="en-IN" dirty="0"/>
              <a:t>If the local value is invalid, the JSF adds an error message to the </a:t>
            </a:r>
            <a:r>
              <a:rPr lang="en-IN" dirty="0" err="1"/>
              <a:t>FacesContext</a:t>
            </a:r>
            <a:r>
              <a:rPr lang="en-IN" dirty="0"/>
              <a:t> instance, and the life cycle advances to the render response phase and display the same page again with the error message.</a:t>
            </a:r>
          </a:p>
          <a:p>
            <a:endParaRPr lang="en-IN" dirty="0"/>
          </a:p>
        </p:txBody>
      </p:sp>
    </p:spTree>
    <p:extLst>
      <p:ext uri="{BB962C8B-B14F-4D97-AF65-F5344CB8AC3E}">
        <p14:creationId xmlns:p14="http://schemas.microsoft.com/office/powerpoint/2010/main" val="3865198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pPr marL="0" indent="0">
              <a:buNone/>
            </a:pPr>
            <a:r>
              <a:rPr lang="en-IN" dirty="0"/>
              <a:t>Phase 4: Update model values</a:t>
            </a:r>
          </a:p>
          <a:p>
            <a:pPr algn="just"/>
            <a:r>
              <a:rPr lang="en-IN" dirty="0"/>
              <a:t>After the JSF checks that the data is valid, it walks over the component tree and set the corresponding server-side object properties to the components' local values. The JSF will update the bean properties corresponding to input component's value attribute.</a:t>
            </a:r>
          </a:p>
          <a:p>
            <a:pPr algn="just"/>
            <a:r>
              <a:rPr lang="en-IN" dirty="0"/>
              <a:t>If any </a:t>
            </a:r>
            <a:r>
              <a:rPr lang="en-IN" dirty="0" err="1"/>
              <a:t>updateModels</a:t>
            </a:r>
            <a:r>
              <a:rPr lang="en-IN" dirty="0"/>
              <a:t> methods called </a:t>
            </a:r>
            <a:r>
              <a:rPr lang="en-IN" dirty="0" err="1"/>
              <a:t>renderResponse</a:t>
            </a:r>
            <a:r>
              <a:rPr lang="en-IN" dirty="0"/>
              <a:t> on the current </a:t>
            </a:r>
            <a:r>
              <a:rPr lang="en-IN" dirty="0" err="1"/>
              <a:t>FacesContext</a:t>
            </a:r>
            <a:r>
              <a:rPr lang="en-IN" dirty="0"/>
              <a:t> instance, the JSF moves to the render response phase.</a:t>
            </a:r>
          </a:p>
          <a:p>
            <a:endParaRPr lang="en-IN" dirty="0"/>
          </a:p>
        </p:txBody>
      </p:sp>
    </p:spTree>
    <p:extLst>
      <p:ext uri="{BB962C8B-B14F-4D97-AF65-F5344CB8AC3E}">
        <p14:creationId xmlns:p14="http://schemas.microsoft.com/office/powerpoint/2010/main" val="1495339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Phase 5: Invoke application</a:t>
            </a:r>
          </a:p>
          <a:p>
            <a:pPr algn="just"/>
            <a:r>
              <a:rPr lang="en-IN" dirty="0"/>
              <a:t>During this phase, the JSF handles any application-level events, such as submitting a form / linking to another page.</a:t>
            </a:r>
          </a:p>
          <a:p>
            <a:endParaRPr lang="en-IN" dirty="0"/>
          </a:p>
        </p:txBody>
      </p:sp>
    </p:spTree>
    <p:extLst>
      <p:ext uri="{BB962C8B-B14F-4D97-AF65-F5344CB8AC3E}">
        <p14:creationId xmlns:p14="http://schemas.microsoft.com/office/powerpoint/2010/main" val="2265504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pPr marL="0" indent="0">
              <a:buNone/>
            </a:pPr>
            <a:r>
              <a:rPr lang="en-IN" dirty="0"/>
              <a:t>Phase 6: Render response</a:t>
            </a:r>
          </a:p>
          <a:p>
            <a:pPr algn="just"/>
            <a:r>
              <a:rPr lang="en-IN" dirty="0"/>
              <a:t>During this phase, the JSF asks container/application server to render the page if the application is using JSP pages. For initial request, the components represented on the page will be added to the component tree as the JSP container executes the page</a:t>
            </a:r>
            <a:r>
              <a:rPr lang="en-IN" dirty="0" smtClean="0"/>
              <a:t>.</a:t>
            </a:r>
          </a:p>
          <a:p>
            <a:pPr algn="just"/>
            <a:r>
              <a:rPr lang="en-IN" dirty="0" smtClean="0"/>
              <a:t> </a:t>
            </a:r>
            <a:r>
              <a:rPr lang="en-IN" dirty="0"/>
              <a:t>If this is not an initial request, the component tree is already built so components need not to be added again. In either case, the components will render themselves as the JSP container/Application server traverses the tags in the page.</a:t>
            </a:r>
          </a:p>
          <a:p>
            <a:endParaRPr lang="en-IN" dirty="0"/>
          </a:p>
        </p:txBody>
      </p:sp>
    </p:spTree>
    <p:extLst>
      <p:ext uri="{BB962C8B-B14F-4D97-AF65-F5344CB8AC3E}">
        <p14:creationId xmlns:p14="http://schemas.microsoft.com/office/powerpoint/2010/main" val="42577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Six phases of JSF request processing life-cycle</a:t>
            </a:r>
            <a:endParaRPr lang="en-IN" dirty="0"/>
          </a:p>
        </p:txBody>
      </p:sp>
      <p:sp>
        <p:nvSpPr>
          <p:cNvPr id="3" name="Content Placeholder 2"/>
          <p:cNvSpPr>
            <a:spLocks noGrp="1"/>
          </p:cNvSpPr>
          <p:nvPr>
            <p:ph idx="1"/>
          </p:nvPr>
        </p:nvSpPr>
        <p:spPr/>
        <p:txBody>
          <a:bodyPr/>
          <a:lstStyle/>
          <a:p>
            <a:pPr marL="0" indent="0">
              <a:buNone/>
            </a:pPr>
            <a:r>
              <a:rPr lang="en-IN" dirty="0" smtClean="0"/>
              <a:t>1.The Restore View Phase</a:t>
            </a:r>
          </a:p>
          <a:p>
            <a:pPr marL="0" indent="0">
              <a:buNone/>
            </a:pPr>
            <a:r>
              <a:rPr lang="en-IN" dirty="0" smtClean="0"/>
              <a:t>2.The Apply Request  Values Phase</a:t>
            </a:r>
          </a:p>
          <a:p>
            <a:pPr marL="0" indent="0">
              <a:buNone/>
            </a:pPr>
            <a:r>
              <a:rPr lang="en-IN" dirty="0" smtClean="0"/>
              <a:t>3.The Process Validation Phase</a:t>
            </a:r>
          </a:p>
          <a:p>
            <a:pPr marL="0" indent="0">
              <a:buNone/>
            </a:pPr>
            <a:r>
              <a:rPr lang="en-IN" dirty="0" smtClean="0"/>
              <a:t>4.Update Model View Phase</a:t>
            </a:r>
          </a:p>
          <a:p>
            <a:pPr marL="0" indent="0">
              <a:buNone/>
            </a:pPr>
            <a:r>
              <a:rPr lang="en-IN" dirty="0" smtClean="0"/>
              <a:t>5.The invoke Application Phase</a:t>
            </a:r>
          </a:p>
          <a:p>
            <a:pPr marL="0" indent="0">
              <a:buNone/>
            </a:pPr>
            <a:r>
              <a:rPr lang="en-IN" dirty="0" smtClean="0"/>
              <a:t>6.The Render </a:t>
            </a:r>
            <a:r>
              <a:rPr lang="en-IN" smtClean="0"/>
              <a:t>Response Phase </a:t>
            </a:r>
            <a:endParaRPr lang="en-IN" dirty="0"/>
          </a:p>
        </p:txBody>
      </p:sp>
    </p:spTree>
    <p:extLst>
      <p:ext uri="{BB962C8B-B14F-4D97-AF65-F5344CB8AC3E}">
        <p14:creationId xmlns:p14="http://schemas.microsoft.com/office/powerpoint/2010/main" val="29982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a:bodyPr>
          <a:lstStyle/>
          <a:p>
            <a:r>
              <a:rPr lang="en-IN" dirty="0" smtClean="0"/>
              <a:t>GTU Syllabus</a:t>
            </a:r>
            <a:br>
              <a:rPr lang="en-IN" dirty="0" smtClean="0"/>
            </a:br>
            <a:r>
              <a:rPr lang="en-IN" dirty="0" smtClean="0"/>
              <a:t>Java Server Faces</a:t>
            </a:r>
            <a:endParaRPr lang="en-IN" dirty="0"/>
          </a:p>
        </p:txBody>
      </p:sp>
    </p:spTree>
    <p:extLst>
      <p:ext uri="{BB962C8B-B14F-4D97-AF65-F5344CB8AC3E}">
        <p14:creationId xmlns:p14="http://schemas.microsoft.com/office/powerpoint/2010/main" val="1236206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standard UI components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052736"/>
            <a:ext cx="7704856" cy="5688632"/>
          </a:xfrm>
        </p:spPr>
      </p:pic>
    </p:spTree>
    <p:extLst>
      <p:ext uri="{BB962C8B-B14F-4D97-AF65-F5344CB8AC3E}">
        <p14:creationId xmlns:p14="http://schemas.microsoft.com/office/powerpoint/2010/main" val="203005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b="1" dirty="0"/>
              <a:t/>
            </a:r>
            <a:br>
              <a:rPr lang="en-IN" b="1" dirty="0"/>
            </a:br>
            <a:r>
              <a:rPr lang="en-IN" b="1" dirty="0"/>
              <a:t>Two types of JSF Tag library:</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b="1" u="sng" dirty="0"/>
              <a:t>1.Core Tag Library:</a:t>
            </a:r>
            <a:endParaRPr lang="en-IN" dirty="0"/>
          </a:p>
          <a:p>
            <a:r>
              <a:rPr lang="en-IN" dirty="0"/>
              <a:t>Defines the tag that perform core </a:t>
            </a:r>
            <a:r>
              <a:rPr lang="en-IN" dirty="0" err="1"/>
              <a:t>actions.This</a:t>
            </a:r>
            <a:r>
              <a:rPr lang="en-IN" dirty="0"/>
              <a:t> tag library does not depend upon specific render kit.</a:t>
            </a:r>
          </a:p>
          <a:p>
            <a:r>
              <a:rPr lang="en-IN" dirty="0"/>
              <a:t>We can use these tag libraries in JSP page as follows:</a:t>
            </a:r>
          </a:p>
          <a:p>
            <a:pPr marL="0" indent="0">
              <a:buNone/>
            </a:pPr>
            <a:r>
              <a:rPr lang="en-IN" dirty="0" smtClean="0">
                <a:solidFill>
                  <a:srgbClr val="FF0000"/>
                </a:solidFill>
              </a:rPr>
              <a:t>&lt;%@</a:t>
            </a:r>
            <a:r>
              <a:rPr lang="en-IN" dirty="0" err="1">
                <a:solidFill>
                  <a:srgbClr val="FF0000"/>
                </a:solidFill>
              </a:rPr>
              <a:t>taglib</a:t>
            </a:r>
            <a:r>
              <a:rPr lang="en-IN" dirty="0">
                <a:solidFill>
                  <a:srgbClr val="FF0000"/>
                </a:solidFill>
              </a:rPr>
              <a:t> </a:t>
            </a:r>
            <a:r>
              <a:rPr lang="en-IN" dirty="0" err="1">
                <a:solidFill>
                  <a:srgbClr val="FF0000"/>
                </a:solidFill>
              </a:rPr>
              <a:t>uri</a:t>
            </a:r>
            <a:r>
              <a:rPr lang="en-IN" dirty="0">
                <a:solidFill>
                  <a:srgbClr val="FF0000"/>
                </a:solidFill>
              </a:rPr>
              <a:t>=" http://java.sun.com/jsf/core"  prefix=" f" %&gt;</a:t>
            </a:r>
          </a:p>
          <a:p>
            <a:r>
              <a:rPr lang="en-IN" dirty="0"/>
              <a:t>For these tags you need to use the following namespaces of URI in html node.</a:t>
            </a:r>
          </a:p>
          <a:p>
            <a:pPr marL="0" indent="0">
              <a:buNone/>
            </a:pPr>
            <a:r>
              <a:rPr lang="en-IN" b="1" dirty="0">
                <a:solidFill>
                  <a:srgbClr val="FF0000"/>
                </a:solidFill>
              </a:rPr>
              <a:t>&lt;html    </a:t>
            </a:r>
            <a:r>
              <a:rPr lang="en-IN" b="1" dirty="0" err="1">
                <a:solidFill>
                  <a:srgbClr val="FF0000"/>
                </a:solidFill>
              </a:rPr>
              <a:t>xmlns</a:t>
            </a:r>
            <a:r>
              <a:rPr lang="en-IN" b="1" dirty="0">
                <a:solidFill>
                  <a:srgbClr val="FF0000"/>
                </a:solidFill>
              </a:rPr>
              <a:t>="http://www.w3.org/1999/xhtml"    </a:t>
            </a:r>
            <a:r>
              <a:rPr lang="en-IN" b="1" dirty="0" err="1">
                <a:solidFill>
                  <a:srgbClr val="FF0000"/>
                </a:solidFill>
              </a:rPr>
              <a:t>xmlns:f</a:t>
            </a:r>
            <a:r>
              <a:rPr lang="en-IN" b="1" dirty="0">
                <a:solidFill>
                  <a:srgbClr val="FF0000"/>
                </a:solidFill>
              </a:rPr>
              <a:t>="http://java.sun.com/</a:t>
            </a:r>
            <a:r>
              <a:rPr lang="en-IN" b="1" dirty="0" err="1">
                <a:solidFill>
                  <a:srgbClr val="FF0000"/>
                </a:solidFill>
              </a:rPr>
              <a:t>jsf</a:t>
            </a:r>
            <a:r>
              <a:rPr lang="en-IN" b="1" dirty="0">
                <a:solidFill>
                  <a:srgbClr val="FF0000"/>
                </a:solidFill>
              </a:rPr>
              <a:t>/core" &gt; </a:t>
            </a:r>
          </a:p>
          <a:p>
            <a:endParaRPr lang="en-IN" dirty="0"/>
          </a:p>
        </p:txBody>
      </p:sp>
    </p:spTree>
    <p:extLst>
      <p:ext uri="{BB962C8B-B14F-4D97-AF65-F5344CB8AC3E}">
        <p14:creationId xmlns:p14="http://schemas.microsoft.com/office/powerpoint/2010/main" val="4018656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pPr marL="0" indent="0">
              <a:buNone/>
            </a:pPr>
            <a:r>
              <a:rPr lang="en-IN" dirty="0"/>
              <a:t> </a:t>
            </a:r>
          </a:p>
          <a:p>
            <a:pPr marL="0" indent="0">
              <a:buNone/>
            </a:pPr>
            <a:r>
              <a:rPr lang="en-IN" b="1" u="sng" dirty="0"/>
              <a:t>2.Html Tag Library:</a:t>
            </a:r>
            <a:endParaRPr lang="en-IN" dirty="0"/>
          </a:p>
          <a:p>
            <a:pPr algn="just"/>
            <a:r>
              <a:rPr lang="en-IN" dirty="0"/>
              <a:t>Defines the tags that represent general HTML UI </a:t>
            </a:r>
            <a:r>
              <a:rPr lang="en-IN" dirty="0" err="1"/>
              <a:t>components.These</a:t>
            </a:r>
            <a:r>
              <a:rPr lang="en-IN" dirty="0"/>
              <a:t> html components include </a:t>
            </a:r>
            <a:r>
              <a:rPr lang="en-IN" dirty="0" err="1"/>
              <a:t>HtmlInputText,HtmlInputTextarea,HtmlForm</a:t>
            </a:r>
            <a:r>
              <a:rPr lang="en-IN" dirty="0"/>
              <a:t> and </a:t>
            </a:r>
            <a:r>
              <a:rPr lang="en-IN" dirty="0" err="1"/>
              <a:t>HtmlCommandButton</a:t>
            </a:r>
            <a:r>
              <a:rPr lang="en-IN" dirty="0"/>
              <a:t>.</a:t>
            </a:r>
          </a:p>
          <a:p>
            <a:pPr marL="0" indent="0" algn="just">
              <a:buNone/>
            </a:pPr>
            <a:r>
              <a:rPr lang="en-IN" dirty="0">
                <a:solidFill>
                  <a:srgbClr val="FF0000"/>
                </a:solidFill>
              </a:rPr>
              <a:t>&lt;%@</a:t>
            </a:r>
            <a:r>
              <a:rPr lang="en-IN" dirty="0" err="1">
                <a:solidFill>
                  <a:srgbClr val="FF0000"/>
                </a:solidFill>
              </a:rPr>
              <a:t>taglib</a:t>
            </a:r>
            <a:r>
              <a:rPr lang="en-IN" dirty="0">
                <a:solidFill>
                  <a:srgbClr val="FF0000"/>
                </a:solidFill>
              </a:rPr>
              <a:t> </a:t>
            </a:r>
            <a:r>
              <a:rPr lang="en-IN" dirty="0" err="1">
                <a:solidFill>
                  <a:srgbClr val="FF0000"/>
                </a:solidFill>
              </a:rPr>
              <a:t>uri</a:t>
            </a:r>
            <a:r>
              <a:rPr lang="en-IN" dirty="0">
                <a:solidFill>
                  <a:srgbClr val="FF0000"/>
                </a:solidFill>
              </a:rPr>
              <a:t>=" http://</a:t>
            </a:r>
            <a:r>
              <a:rPr lang="en-IN" dirty="0" smtClean="0">
                <a:solidFill>
                  <a:srgbClr val="FF0000"/>
                </a:solidFill>
              </a:rPr>
              <a:t>java.sun.com/jsf/html"  </a:t>
            </a:r>
            <a:r>
              <a:rPr lang="en-IN" dirty="0">
                <a:solidFill>
                  <a:srgbClr val="FF0000"/>
                </a:solidFill>
              </a:rPr>
              <a:t>prefix=" </a:t>
            </a:r>
            <a:r>
              <a:rPr lang="en-IN" dirty="0" smtClean="0">
                <a:solidFill>
                  <a:srgbClr val="FF0000"/>
                </a:solidFill>
              </a:rPr>
              <a:t>h" </a:t>
            </a:r>
            <a:r>
              <a:rPr lang="en-IN" dirty="0">
                <a:solidFill>
                  <a:srgbClr val="FF0000"/>
                </a:solidFill>
              </a:rPr>
              <a:t>%&gt;</a:t>
            </a:r>
          </a:p>
          <a:p>
            <a:pPr marL="0" indent="0" algn="just">
              <a:buNone/>
            </a:pPr>
            <a:endParaRPr lang="en-IN" dirty="0"/>
          </a:p>
          <a:p>
            <a:pPr algn="just"/>
            <a:r>
              <a:rPr lang="en-IN" dirty="0"/>
              <a:t>JSF provides a standard HTML tag library. These tags get rendered into corresponding html output.</a:t>
            </a:r>
          </a:p>
          <a:p>
            <a:pPr algn="just"/>
            <a:r>
              <a:rPr lang="en-IN" dirty="0"/>
              <a:t>For these tags you need to use the following namespaces of URI in html node.</a:t>
            </a:r>
          </a:p>
          <a:p>
            <a:pPr marL="0" indent="0" algn="just">
              <a:buNone/>
            </a:pPr>
            <a:r>
              <a:rPr lang="en-IN" b="1" dirty="0">
                <a:solidFill>
                  <a:srgbClr val="FF0000"/>
                </a:solidFill>
              </a:rPr>
              <a:t>&lt;html    </a:t>
            </a:r>
            <a:r>
              <a:rPr lang="en-IN" b="1" dirty="0" err="1">
                <a:solidFill>
                  <a:srgbClr val="FF0000"/>
                </a:solidFill>
              </a:rPr>
              <a:t>xmlns</a:t>
            </a:r>
            <a:r>
              <a:rPr lang="en-IN" b="1" dirty="0">
                <a:solidFill>
                  <a:srgbClr val="FF0000"/>
                </a:solidFill>
              </a:rPr>
              <a:t>="http://www.w3.org/1999/xhtml"    </a:t>
            </a:r>
            <a:r>
              <a:rPr lang="en-IN" b="1" dirty="0" err="1">
                <a:solidFill>
                  <a:srgbClr val="FF0000"/>
                </a:solidFill>
              </a:rPr>
              <a:t>xmlns:h</a:t>
            </a:r>
            <a:r>
              <a:rPr lang="en-IN" b="1" dirty="0">
                <a:solidFill>
                  <a:srgbClr val="FF0000"/>
                </a:solidFill>
              </a:rPr>
              <a:t>="http://java.sun.com/</a:t>
            </a:r>
            <a:r>
              <a:rPr lang="en-IN" b="1" dirty="0" err="1">
                <a:solidFill>
                  <a:srgbClr val="FF0000"/>
                </a:solidFill>
              </a:rPr>
              <a:t>jsf</a:t>
            </a:r>
            <a:r>
              <a:rPr lang="en-IN" b="1" dirty="0">
                <a:solidFill>
                  <a:srgbClr val="FF0000"/>
                </a:solidFill>
              </a:rPr>
              <a:t>/html" &gt; </a:t>
            </a:r>
          </a:p>
          <a:p>
            <a:endParaRPr lang="en-IN" dirty="0"/>
          </a:p>
        </p:txBody>
      </p:sp>
    </p:spTree>
    <p:extLst>
      <p:ext uri="{BB962C8B-B14F-4D97-AF65-F5344CB8AC3E}">
        <p14:creationId xmlns:p14="http://schemas.microsoft.com/office/powerpoint/2010/main" val="2360025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dirty="0" smtClean="0"/>
              <a:t>JSF Expression Language</a:t>
            </a:r>
            <a:endParaRPr lang="en-IN" dirty="0"/>
          </a:p>
        </p:txBody>
      </p:sp>
      <p:sp>
        <p:nvSpPr>
          <p:cNvPr id="3" name="Content Placeholder 2"/>
          <p:cNvSpPr>
            <a:spLocks noGrp="1"/>
          </p:cNvSpPr>
          <p:nvPr>
            <p:ph idx="1"/>
          </p:nvPr>
        </p:nvSpPr>
        <p:spPr>
          <a:xfrm>
            <a:off x="457200" y="980728"/>
            <a:ext cx="8229600" cy="5877272"/>
          </a:xfrm>
        </p:spPr>
        <p:txBody>
          <a:bodyPr>
            <a:normAutofit fontScale="77500" lnSpcReduction="20000"/>
          </a:bodyPr>
          <a:lstStyle/>
          <a:p>
            <a:pPr marL="0" indent="0">
              <a:buNone/>
            </a:pPr>
            <a:r>
              <a:rPr lang="en-IN" dirty="0"/>
              <a:t>JSF provides a rich expression language. We can write normal operations using</a:t>
            </a:r>
            <a:r>
              <a:rPr lang="en-IN" b="1" dirty="0">
                <a:solidFill>
                  <a:srgbClr val="FF0000"/>
                </a:solidFill>
              </a:rPr>
              <a:t> #{operation-expression} </a:t>
            </a:r>
            <a:r>
              <a:rPr lang="en-IN" dirty="0"/>
              <a:t>notation. </a:t>
            </a:r>
            <a:endParaRPr lang="en-IN" dirty="0" smtClean="0"/>
          </a:p>
          <a:p>
            <a:pPr marL="0" indent="0">
              <a:buNone/>
            </a:pPr>
            <a:r>
              <a:rPr lang="en-IN" dirty="0" smtClean="0"/>
              <a:t>Some </a:t>
            </a:r>
            <a:r>
              <a:rPr lang="en-IN" dirty="0"/>
              <a:t>of the advantages of JSF Expression languages are following</a:t>
            </a:r>
            <a:r>
              <a:rPr lang="en-IN" dirty="0" smtClean="0"/>
              <a:t>.</a:t>
            </a:r>
          </a:p>
          <a:p>
            <a:pPr marL="0" indent="0">
              <a:buNone/>
            </a:pPr>
            <a:endParaRPr lang="en-IN" dirty="0"/>
          </a:p>
          <a:p>
            <a:pPr algn="just"/>
            <a:r>
              <a:rPr lang="en-IN" dirty="0"/>
              <a:t>Can reference bean properties where bean can be a object stored in request, session or application scope or is a managed bean.</a:t>
            </a:r>
          </a:p>
          <a:p>
            <a:pPr algn="just"/>
            <a:r>
              <a:rPr lang="en-IN" dirty="0"/>
              <a:t>Provides easy access to elements of a collection which can be a list, map or an array.</a:t>
            </a:r>
          </a:p>
          <a:p>
            <a:pPr algn="just"/>
            <a:r>
              <a:rPr lang="en-IN" dirty="0"/>
              <a:t>Provides easy access to predefined objects such as request.</a:t>
            </a:r>
          </a:p>
          <a:p>
            <a:pPr algn="just"/>
            <a:r>
              <a:rPr lang="en-IN" dirty="0"/>
              <a:t>Arithmetic, logical, relational operations can be done using expression language.</a:t>
            </a:r>
          </a:p>
          <a:p>
            <a:pPr algn="just"/>
            <a:r>
              <a:rPr lang="en-IN" dirty="0"/>
              <a:t>Automatic type conversion.</a:t>
            </a:r>
          </a:p>
          <a:p>
            <a:pPr algn="just"/>
            <a:r>
              <a:rPr lang="en-IN" dirty="0"/>
              <a:t>Shows missing values as empty strings instead of </a:t>
            </a:r>
            <a:r>
              <a:rPr lang="en-IN" dirty="0" err="1"/>
              <a:t>NullPointerException</a:t>
            </a:r>
            <a:r>
              <a:rPr lang="en-IN" dirty="0"/>
              <a:t>.</a:t>
            </a:r>
          </a:p>
          <a:p>
            <a:endParaRPr lang="en-IN" dirty="0"/>
          </a:p>
        </p:txBody>
      </p:sp>
    </p:spTree>
    <p:extLst>
      <p:ext uri="{BB962C8B-B14F-4D97-AF65-F5344CB8AC3E}">
        <p14:creationId xmlns:p14="http://schemas.microsoft.com/office/powerpoint/2010/main" val="533553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pPr marL="0" indent="0">
              <a:buNone/>
            </a:pPr>
            <a:r>
              <a:rPr lang="en-IN" dirty="0" smtClean="0"/>
              <a:t>Create java bean an access with EL.</a:t>
            </a:r>
            <a:endParaRPr lang="en-IN" dirty="0"/>
          </a:p>
        </p:txBody>
      </p:sp>
    </p:spTree>
    <p:extLst>
      <p:ext uri="{BB962C8B-B14F-4D97-AF65-F5344CB8AC3E}">
        <p14:creationId xmlns:p14="http://schemas.microsoft.com/office/powerpoint/2010/main" val="1619106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944216"/>
          </a:xfrm>
        </p:spPr>
        <p:txBody>
          <a:bodyPr>
            <a:normAutofit/>
          </a:bodyPr>
          <a:lstStyle/>
          <a:p>
            <a:pPr algn="l"/>
            <a:r>
              <a:rPr lang="en-IN" b="1" dirty="0" smtClean="0">
                <a:solidFill>
                  <a:schemeClr val="tx2">
                    <a:lumMod val="50000"/>
                  </a:schemeClr>
                </a:solidFill>
              </a:rPr>
              <a:t>Session-2:</a:t>
            </a:r>
            <a:r>
              <a:rPr lang="en-IN" b="1" dirty="0" smtClean="0">
                <a:solidFill>
                  <a:schemeClr val="tx2">
                    <a:lumMod val="50000"/>
                  </a:schemeClr>
                </a:solidFill>
              </a:rPr>
              <a:t/>
            </a:r>
            <a:br>
              <a:rPr lang="en-IN" b="1" dirty="0" smtClean="0">
                <a:solidFill>
                  <a:schemeClr val="tx2">
                    <a:lumMod val="50000"/>
                  </a:schemeClr>
                </a:solidFill>
              </a:rPr>
            </a:br>
            <a:r>
              <a:rPr lang="en-IN" b="1" dirty="0" smtClean="0">
                <a:solidFill>
                  <a:schemeClr val="tx2">
                    <a:lumMod val="50000"/>
                  </a:schemeClr>
                </a:solidFill>
              </a:rPr>
              <a:t>JSF Convertor Tag</a:t>
            </a:r>
            <a:endParaRPr lang="en-IN" b="1" dirty="0">
              <a:solidFill>
                <a:schemeClr val="tx2">
                  <a:lumMod val="50000"/>
                </a:schemeClr>
              </a:solidFill>
            </a:endParaRPr>
          </a:p>
        </p:txBody>
      </p:sp>
      <p:sp>
        <p:nvSpPr>
          <p:cNvPr id="3" name="Subtitle 2"/>
          <p:cNvSpPr>
            <a:spLocks noGrp="1"/>
          </p:cNvSpPr>
          <p:nvPr>
            <p:ph type="subTitle" idx="1"/>
          </p:nvPr>
        </p:nvSpPr>
        <p:spPr>
          <a:xfrm>
            <a:off x="0" y="4412704"/>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68" y="0"/>
            <a:ext cx="1259632" cy="993187"/>
          </a:xfrm>
          <a:prstGeom prst="rect">
            <a:avLst/>
          </a:prstGeom>
        </p:spPr>
      </p:pic>
      <p:pic>
        <p:nvPicPr>
          <p:cNvPr id="12" name="Picture 11"/>
          <p:cNvPicPr/>
          <p:nvPr/>
        </p:nvPicPr>
        <p:blipFill>
          <a:blip r:embed="rId4"/>
          <a:stretch>
            <a:fillRect/>
          </a:stretch>
        </p:blipFill>
        <p:spPr bwMode="auto">
          <a:xfrm>
            <a:off x="0" y="10842"/>
            <a:ext cx="1581150" cy="982345"/>
          </a:xfrm>
          <a:prstGeom prst="rect">
            <a:avLst/>
          </a:prstGeom>
        </p:spPr>
      </p:pic>
    </p:spTree>
    <p:extLst>
      <p:ext uri="{BB962C8B-B14F-4D97-AF65-F5344CB8AC3E}">
        <p14:creationId xmlns:p14="http://schemas.microsoft.com/office/powerpoint/2010/main" val="2635765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JSF Convertor Tags</a:t>
            </a:r>
            <a:br>
              <a:rPr lang="en-IN" dirty="0"/>
            </a:br>
            <a:endParaRPr lang="en-IN" dirty="0"/>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r>
              <a:rPr lang="en-IN" dirty="0"/>
              <a:t>JSF provides inbuilt convertors to convert its UI component's data to object used in a managed bean and vice </a:t>
            </a:r>
            <a:r>
              <a:rPr lang="en-IN" dirty="0" smtClean="0"/>
              <a:t>versa. For </a:t>
            </a:r>
            <a:r>
              <a:rPr lang="en-IN" dirty="0"/>
              <a:t>example, these tags can convert a text into date object and can validate the format of input as well.</a:t>
            </a:r>
          </a:p>
          <a:p>
            <a:pPr algn="just"/>
            <a:r>
              <a:rPr lang="en-IN" dirty="0"/>
              <a:t>For these tags you need to use the following namespaces of URI in html node.</a:t>
            </a:r>
          </a:p>
          <a:p>
            <a:pPr algn="just"/>
            <a:r>
              <a:rPr lang="en-IN" dirty="0"/>
              <a:t>&lt;html </a:t>
            </a:r>
            <a:r>
              <a:rPr lang="en-IN" dirty="0" err="1"/>
              <a:t>xmlns</a:t>
            </a:r>
            <a:r>
              <a:rPr lang="en-IN" dirty="0"/>
              <a:t>="http://www.w3.org/1999/xhtml" </a:t>
            </a:r>
            <a:r>
              <a:rPr lang="en-IN" dirty="0" err="1"/>
              <a:t>xmlns:f</a:t>
            </a:r>
            <a:r>
              <a:rPr lang="en-IN" dirty="0"/>
              <a:t>="http://java.sun.com/</a:t>
            </a:r>
            <a:r>
              <a:rPr lang="en-IN" dirty="0" err="1"/>
              <a:t>jsf</a:t>
            </a:r>
            <a:r>
              <a:rPr lang="en-IN" dirty="0"/>
              <a:t>/core" &gt;</a:t>
            </a:r>
          </a:p>
        </p:txBody>
      </p:sp>
    </p:spTree>
    <p:extLst>
      <p:ext uri="{BB962C8B-B14F-4D97-AF65-F5344CB8AC3E}">
        <p14:creationId xmlns:p14="http://schemas.microsoft.com/office/powerpoint/2010/main" val="2690913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202463"/>
              </p:ext>
            </p:extLst>
          </p:nvPr>
        </p:nvGraphicFramePr>
        <p:xfrm>
          <a:off x="755576" y="1628800"/>
          <a:ext cx="7056784" cy="4752528"/>
        </p:xfrm>
        <a:graphic>
          <a:graphicData uri="http://schemas.openxmlformats.org/drawingml/2006/table">
            <a:tbl>
              <a:tblPr/>
              <a:tblGrid>
                <a:gridCol w="572487"/>
                <a:gridCol w="6484297"/>
              </a:tblGrid>
              <a:tr h="1188132">
                <a:tc>
                  <a:txBody>
                    <a:bodyPr/>
                    <a:lstStyle/>
                    <a:p>
                      <a:pPr algn="l" fontAlgn="t"/>
                      <a:r>
                        <a:rPr lang="en-IN">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400">
                          <a:effectLst/>
                        </a:rPr>
                        <a:t>Tag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88132">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u="none" strike="noStrike">
                          <a:solidFill>
                            <a:srgbClr val="313131"/>
                          </a:solidFill>
                          <a:effectLst/>
                          <a:hlinkClick r:id="rId2"/>
                        </a:rPr>
                        <a:t>f:convertNumber</a:t>
                      </a:r>
                      <a:endParaRPr lang="en-IN" sz="2400">
                        <a:solidFill>
                          <a:srgbClr val="000000"/>
                        </a:solidFill>
                        <a:effectLst/>
                      </a:endParaRPr>
                    </a:p>
                    <a:p>
                      <a:pPr algn="just" fontAlgn="t"/>
                      <a:r>
                        <a:rPr lang="en-IN" sz="2400">
                          <a:solidFill>
                            <a:srgbClr val="000000"/>
                          </a:solidFill>
                          <a:effectLst/>
                        </a:rPr>
                        <a:t>Converts a String into a Number of desired 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88132">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u="none" strike="noStrike" dirty="0">
                          <a:solidFill>
                            <a:srgbClr val="313131"/>
                          </a:solidFill>
                          <a:effectLst/>
                          <a:hlinkClick r:id="rId3"/>
                        </a:rPr>
                        <a:t>f:convertDateTime</a:t>
                      </a:r>
                      <a:endParaRPr lang="en-IN" sz="2400" dirty="0">
                        <a:solidFill>
                          <a:srgbClr val="000000"/>
                        </a:solidFill>
                        <a:effectLst/>
                      </a:endParaRPr>
                    </a:p>
                    <a:p>
                      <a:pPr algn="just" fontAlgn="t"/>
                      <a:r>
                        <a:rPr lang="en-IN" sz="2400" dirty="0">
                          <a:solidFill>
                            <a:srgbClr val="000000"/>
                          </a:solidFill>
                          <a:effectLst/>
                        </a:rPr>
                        <a:t>Converts a String into a Date of desired 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88132">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u="none" strike="noStrike" dirty="0">
                          <a:solidFill>
                            <a:srgbClr val="313131"/>
                          </a:solidFill>
                          <a:effectLst/>
                          <a:hlinkClick r:id="rId4"/>
                        </a:rPr>
                        <a:t>Custom Convertor</a:t>
                      </a:r>
                      <a:endParaRPr lang="en-IN" sz="2400" dirty="0">
                        <a:solidFill>
                          <a:srgbClr val="000000"/>
                        </a:solidFill>
                        <a:effectLst/>
                      </a:endParaRPr>
                    </a:p>
                    <a:p>
                      <a:pPr algn="just" fontAlgn="t"/>
                      <a:r>
                        <a:rPr lang="en-IN" sz="2400" dirty="0">
                          <a:solidFill>
                            <a:srgbClr val="000000"/>
                          </a:solidFill>
                          <a:effectLst/>
                        </a:rPr>
                        <a:t>Creating a custom convertor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695450" y="2460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88574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1.&lt;</a:t>
            </a:r>
            <a:r>
              <a:rPr lang="en-IN" dirty="0" err="1" smtClean="0"/>
              <a:t>f:convertNumber</a:t>
            </a:r>
            <a:r>
              <a:rPr lang="en-IN" dirty="0" smtClean="0"/>
              <a:t> &gt;tag </a:t>
            </a:r>
            <a:r>
              <a:rPr lang="en-IN" dirty="0"/>
              <a:t>is used to convert a string value to a number of required format</a:t>
            </a:r>
            <a:r>
              <a:rPr lang="en-IN" dirty="0" smtClean="0"/>
              <a:t>.</a:t>
            </a:r>
          </a:p>
          <a:p>
            <a:pPr marL="0" indent="0">
              <a:buNone/>
            </a:pPr>
            <a:r>
              <a:rPr lang="en-IN" dirty="0" smtClean="0"/>
              <a:t>Syntax:</a:t>
            </a:r>
          </a:p>
          <a:p>
            <a:pPr marL="0" indent="0">
              <a:buNone/>
            </a:pPr>
            <a:r>
              <a:rPr lang="en-IN" dirty="0"/>
              <a:t>&lt;</a:t>
            </a:r>
            <a:r>
              <a:rPr lang="en-IN" dirty="0" err="1"/>
              <a:t>f:convertNumber</a:t>
            </a:r>
            <a:r>
              <a:rPr lang="en-IN" dirty="0"/>
              <a:t> </a:t>
            </a:r>
            <a:r>
              <a:rPr lang="en-IN" dirty="0" err="1"/>
              <a:t>minFractionDigits</a:t>
            </a:r>
            <a:r>
              <a:rPr lang="en-IN" dirty="0"/>
              <a:t>="2" /&gt;</a:t>
            </a:r>
          </a:p>
        </p:txBody>
      </p:sp>
    </p:spTree>
    <p:extLst>
      <p:ext uri="{BB962C8B-B14F-4D97-AF65-F5344CB8AC3E}">
        <p14:creationId xmlns:p14="http://schemas.microsoft.com/office/powerpoint/2010/main" val="1465996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6148247"/>
              </p:ext>
            </p:extLst>
          </p:nvPr>
        </p:nvGraphicFramePr>
        <p:xfrm>
          <a:off x="539552" y="620687"/>
          <a:ext cx="7920880" cy="5505477"/>
        </p:xfrm>
        <a:graphic>
          <a:graphicData uri="http://schemas.openxmlformats.org/drawingml/2006/table">
            <a:tbl>
              <a:tblPr/>
              <a:tblGrid>
                <a:gridCol w="642589"/>
                <a:gridCol w="7278291"/>
              </a:tblGrid>
              <a:tr h="723577">
                <a:tc>
                  <a:txBody>
                    <a:bodyPr/>
                    <a:lstStyle/>
                    <a:p>
                      <a:pPr algn="l" fontAlgn="t"/>
                      <a:r>
                        <a:rPr lang="en-IN" sz="2000" dirty="0">
                          <a:effectLst/>
                        </a:rPr>
                        <a:t>S.N.</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dirty="0">
                          <a:effectLst/>
                        </a:rPr>
                        <a:t>Attribute &amp; Description</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0438">
                <a:tc>
                  <a:txBody>
                    <a:bodyPr/>
                    <a:lstStyle/>
                    <a:p>
                      <a:pPr fontAlgn="t"/>
                      <a:r>
                        <a:rPr lang="en-IN" sz="2000">
                          <a:effectLst/>
                        </a:rPr>
                        <a:t>1</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smtClean="0">
                          <a:solidFill>
                            <a:srgbClr val="FF0000"/>
                          </a:solidFill>
                          <a:effectLst/>
                        </a:rPr>
                        <a:t>type</a:t>
                      </a:r>
                      <a:r>
                        <a:rPr lang="en-IN" sz="2000" b="1" dirty="0" smtClean="0">
                          <a:effectLst/>
                        </a:rPr>
                        <a:t>  </a:t>
                      </a:r>
                      <a:r>
                        <a:rPr lang="en-IN" sz="2000" dirty="0" smtClean="0">
                          <a:solidFill>
                            <a:srgbClr val="000000"/>
                          </a:solidFill>
                          <a:effectLst/>
                        </a:rPr>
                        <a:t>number </a:t>
                      </a:r>
                      <a:r>
                        <a:rPr lang="en-IN" sz="2000" dirty="0">
                          <a:solidFill>
                            <a:srgbClr val="000000"/>
                          </a:solidFill>
                          <a:effectLst/>
                        </a:rPr>
                        <a:t>(default), currency , or </a:t>
                      </a:r>
                      <a:r>
                        <a:rPr lang="en-IN" sz="2000" dirty="0" err="1">
                          <a:solidFill>
                            <a:srgbClr val="000000"/>
                          </a:solidFill>
                          <a:effectLst/>
                        </a:rPr>
                        <a:t>percent</a:t>
                      </a:r>
                      <a:endParaRPr lang="en-IN" sz="2000" dirty="0">
                        <a:solidFill>
                          <a:srgbClr val="000000"/>
                        </a:solidFill>
                        <a:effectLst/>
                      </a:endParaRP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3577">
                <a:tc>
                  <a:txBody>
                    <a:bodyPr/>
                    <a:lstStyle/>
                    <a:p>
                      <a:pPr fontAlgn="t"/>
                      <a:r>
                        <a:rPr lang="en-IN" sz="2000">
                          <a:effectLst/>
                        </a:rPr>
                        <a:t>2</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smtClean="0">
                          <a:solidFill>
                            <a:srgbClr val="FF0000"/>
                          </a:solidFill>
                          <a:effectLst/>
                        </a:rPr>
                        <a:t>pattern</a:t>
                      </a:r>
                      <a:r>
                        <a:rPr lang="en-IN" sz="2000" b="1" dirty="0" smtClean="0">
                          <a:effectLst/>
                        </a:rPr>
                        <a:t>  </a:t>
                      </a:r>
                      <a:r>
                        <a:rPr lang="en-IN" sz="2000" dirty="0" smtClean="0">
                          <a:solidFill>
                            <a:srgbClr val="000000"/>
                          </a:solidFill>
                          <a:effectLst/>
                        </a:rPr>
                        <a:t>Formatting </a:t>
                      </a:r>
                      <a:r>
                        <a:rPr lang="en-IN" sz="2000" dirty="0">
                          <a:solidFill>
                            <a:srgbClr val="000000"/>
                          </a:solidFill>
                          <a:effectLst/>
                        </a:rPr>
                        <a:t>pattern, as defined in </a:t>
                      </a:r>
                      <a:r>
                        <a:rPr lang="en-IN" sz="2000" dirty="0" err="1">
                          <a:solidFill>
                            <a:srgbClr val="000000"/>
                          </a:solidFill>
                          <a:effectLst/>
                        </a:rPr>
                        <a:t>java.text.DecimalFormat</a:t>
                      </a:r>
                      <a:endParaRPr lang="en-IN" sz="2000" dirty="0">
                        <a:solidFill>
                          <a:srgbClr val="000000"/>
                        </a:solidFill>
                        <a:effectLst/>
                      </a:endParaRP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3577">
                <a:tc>
                  <a:txBody>
                    <a:bodyPr/>
                    <a:lstStyle/>
                    <a:p>
                      <a:pPr fontAlgn="t"/>
                      <a:r>
                        <a:rPr lang="en-IN" sz="2000">
                          <a:effectLst/>
                        </a:rPr>
                        <a:t>3</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err="1" smtClean="0">
                          <a:solidFill>
                            <a:srgbClr val="FF0000"/>
                          </a:solidFill>
                          <a:effectLst/>
                        </a:rPr>
                        <a:t>maxFractionDigits</a:t>
                      </a:r>
                      <a:r>
                        <a:rPr lang="en-IN" sz="2000" b="1" dirty="0" smtClean="0">
                          <a:effectLst/>
                        </a:rPr>
                        <a:t>  </a:t>
                      </a:r>
                      <a:r>
                        <a:rPr lang="en-IN" sz="2000" dirty="0" smtClean="0">
                          <a:solidFill>
                            <a:srgbClr val="000000"/>
                          </a:solidFill>
                          <a:effectLst/>
                        </a:rPr>
                        <a:t>Maximum </a:t>
                      </a:r>
                      <a:r>
                        <a:rPr lang="en-IN" sz="2000" dirty="0">
                          <a:solidFill>
                            <a:srgbClr val="000000"/>
                          </a:solidFill>
                          <a:effectLst/>
                        </a:rPr>
                        <a:t>number of digits in the fractional part</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3577">
                <a:tc>
                  <a:txBody>
                    <a:bodyPr/>
                    <a:lstStyle/>
                    <a:p>
                      <a:pPr fontAlgn="t"/>
                      <a:r>
                        <a:rPr lang="en-IN" sz="2000">
                          <a:effectLst/>
                        </a:rPr>
                        <a:t>4</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err="1" smtClean="0">
                          <a:solidFill>
                            <a:srgbClr val="FF0000"/>
                          </a:solidFill>
                          <a:effectLst/>
                        </a:rPr>
                        <a:t>minFractionDigits</a:t>
                      </a:r>
                      <a:r>
                        <a:rPr lang="en-IN" sz="2000" b="1" dirty="0" smtClean="0">
                          <a:effectLst/>
                        </a:rPr>
                        <a:t>  </a:t>
                      </a:r>
                      <a:r>
                        <a:rPr lang="en-IN" sz="2000" dirty="0" smtClean="0">
                          <a:solidFill>
                            <a:srgbClr val="000000"/>
                          </a:solidFill>
                          <a:effectLst/>
                        </a:rPr>
                        <a:t>Minimum </a:t>
                      </a:r>
                      <a:r>
                        <a:rPr lang="en-IN" sz="2000" dirty="0">
                          <a:solidFill>
                            <a:srgbClr val="000000"/>
                          </a:solidFill>
                          <a:effectLst/>
                        </a:rPr>
                        <a:t>number of digits in the fractional part</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3577">
                <a:tc>
                  <a:txBody>
                    <a:bodyPr/>
                    <a:lstStyle/>
                    <a:p>
                      <a:pPr fontAlgn="t"/>
                      <a:r>
                        <a:rPr lang="en-IN" sz="2000">
                          <a:effectLst/>
                        </a:rPr>
                        <a:t>5</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err="1" smtClean="0">
                          <a:solidFill>
                            <a:srgbClr val="FF0000"/>
                          </a:solidFill>
                          <a:effectLst/>
                        </a:rPr>
                        <a:t>maxIntegerDigits</a:t>
                      </a:r>
                      <a:r>
                        <a:rPr lang="en-IN" sz="2000" b="1" dirty="0" smtClean="0">
                          <a:effectLst/>
                        </a:rPr>
                        <a:t>  </a:t>
                      </a:r>
                      <a:r>
                        <a:rPr lang="en-IN" sz="2000" dirty="0" smtClean="0">
                          <a:solidFill>
                            <a:srgbClr val="000000"/>
                          </a:solidFill>
                          <a:effectLst/>
                        </a:rPr>
                        <a:t>Maximum </a:t>
                      </a:r>
                      <a:r>
                        <a:rPr lang="en-IN" sz="2000" dirty="0">
                          <a:solidFill>
                            <a:srgbClr val="000000"/>
                          </a:solidFill>
                          <a:effectLst/>
                        </a:rPr>
                        <a:t>number of digits in the integer part</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3577">
                <a:tc>
                  <a:txBody>
                    <a:bodyPr/>
                    <a:lstStyle/>
                    <a:p>
                      <a:pPr fontAlgn="t"/>
                      <a:r>
                        <a:rPr lang="en-IN" sz="2000">
                          <a:effectLst/>
                        </a:rPr>
                        <a:t>6</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err="1" smtClean="0">
                          <a:solidFill>
                            <a:srgbClr val="FF0000"/>
                          </a:solidFill>
                          <a:effectLst/>
                        </a:rPr>
                        <a:t>minIntegerDigits</a:t>
                      </a:r>
                      <a:r>
                        <a:rPr lang="en-IN" sz="2000" b="1" dirty="0" smtClean="0">
                          <a:effectLst/>
                        </a:rPr>
                        <a:t>   </a:t>
                      </a:r>
                      <a:r>
                        <a:rPr lang="en-IN" sz="2000" dirty="0" smtClean="0">
                          <a:solidFill>
                            <a:srgbClr val="000000"/>
                          </a:solidFill>
                          <a:effectLst/>
                        </a:rPr>
                        <a:t>Minimum </a:t>
                      </a:r>
                      <a:r>
                        <a:rPr lang="en-IN" sz="2000" dirty="0">
                          <a:solidFill>
                            <a:srgbClr val="000000"/>
                          </a:solidFill>
                          <a:effectLst/>
                        </a:rPr>
                        <a:t>number of digits in the integer part</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3577">
                <a:tc>
                  <a:txBody>
                    <a:bodyPr/>
                    <a:lstStyle/>
                    <a:p>
                      <a:pPr fontAlgn="t"/>
                      <a:r>
                        <a:rPr lang="en-IN" sz="2000">
                          <a:effectLst/>
                        </a:rPr>
                        <a:t>7</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err="1" smtClean="0">
                          <a:solidFill>
                            <a:srgbClr val="FF0000"/>
                          </a:solidFill>
                          <a:effectLst/>
                        </a:rPr>
                        <a:t>integerOnly</a:t>
                      </a:r>
                      <a:r>
                        <a:rPr lang="en-IN" sz="2000" b="1" dirty="0" smtClean="0">
                          <a:effectLst/>
                        </a:rPr>
                        <a:t>  </a:t>
                      </a:r>
                      <a:r>
                        <a:rPr lang="en-IN" sz="2000" dirty="0" smtClean="0">
                          <a:solidFill>
                            <a:srgbClr val="000000"/>
                          </a:solidFill>
                          <a:effectLst/>
                        </a:rPr>
                        <a:t>True </a:t>
                      </a:r>
                      <a:r>
                        <a:rPr lang="en-IN" sz="2000" dirty="0">
                          <a:solidFill>
                            <a:srgbClr val="000000"/>
                          </a:solidFill>
                          <a:effectLst/>
                        </a:rPr>
                        <a:t>if only the integer part is parsed (default: false)</a:t>
                      </a:r>
                    </a:p>
                  </a:txBody>
                  <a:tcPr marL="64657" marR="64657" marT="64657" marB="646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3217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lstStyle/>
          <a:p>
            <a:pPr marL="0" indent="0">
              <a:buNone/>
            </a:pPr>
            <a:r>
              <a:rPr lang="en-IN" dirty="0"/>
              <a:t>Java Server Faces2.0 </a:t>
            </a:r>
          </a:p>
          <a:p>
            <a:pPr marL="0" indent="0" algn="just">
              <a:buNone/>
            </a:pPr>
            <a:r>
              <a:rPr lang="en-IN" sz="2400" dirty="0"/>
              <a:t>Introduction to JSF, JSF request processing Life cycle, JSF Expression Language, JSF Standard Component, JSF </a:t>
            </a:r>
            <a:r>
              <a:rPr lang="en-IN" sz="2400" dirty="0" err="1"/>
              <a:t>Facelets</a:t>
            </a:r>
            <a:r>
              <a:rPr lang="en-IN" sz="2400" dirty="0"/>
              <a:t> Tag, JSF Convertor Tag, JSF Validation Tag, JSF Event Handling and Database Access, JSF Libraries: </a:t>
            </a:r>
            <a:r>
              <a:rPr lang="en-IN" sz="2400" dirty="0" err="1"/>
              <a:t>PrimeFaces</a:t>
            </a:r>
            <a:r>
              <a:rPr lang="en-IN" sz="2400" dirty="0"/>
              <a:t> 	</a:t>
            </a:r>
          </a:p>
          <a:p>
            <a:pPr algn="just"/>
            <a:endParaRPr lang="en-IN" dirty="0"/>
          </a:p>
        </p:txBody>
      </p:sp>
    </p:spTree>
    <p:extLst>
      <p:ext uri="{BB962C8B-B14F-4D97-AF65-F5344CB8AC3E}">
        <p14:creationId xmlns:p14="http://schemas.microsoft.com/office/powerpoint/2010/main" val="1071148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2.&lt;</a:t>
            </a:r>
            <a:r>
              <a:rPr lang="en-IN" dirty="0" err="1" smtClean="0"/>
              <a:t>f:convertDateTime</a:t>
            </a:r>
            <a:r>
              <a:rPr lang="en-IN" dirty="0" smtClean="0"/>
              <a:t>&gt; </a:t>
            </a:r>
            <a:r>
              <a:rPr lang="en-IN" dirty="0"/>
              <a:t>tag is used to convert a string value to a date of required format. It also acts as a validator a required date format</a:t>
            </a:r>
            <a:r>
              <a:rPr lang="en-IN" dirty="0" smtClean="0"/>
              <a:t>.</a:t>
            </a:r>
          </a:p>
          <a:p>
            <a:pPr marL="0" indent="0">
              <a:buNone/>
            </a:pPr>
            <a:r>
              <a:rPr lang="en-IN" dirty="0" smtClean="0"/>
              <a:t>Syntax:</a:t>
            </a:r>
          </a:p>
          <a:p>
            <a:pPr marL="0" indent="0">
              <a:buNone/>
            </a:pPr>
            <a:r>
              <a:rPr lang="en-IN" dirty="0"/>
              <a:t>&lt;</a:t>
            </a:r>
            <a:r>
              <a:rPr lang="en-IN" dirty="0" err="1"/>
              <a:t>f:convertDateTime</a:t>
            </a:r>
            <a:r>
              <a:rPr lang="en-IN" dirty="0"/>
              <a:t> pattern="</a:t>
            </a:r>
            <a:r>
              <a:rPr lang="en-IN" dirty="0" err="1"/>
              <a:t>dd</a:t>
            </a:r>
            <a:r>
              <a:rPr lang="en-IN" dirty="0"/>
              <a:t>-mm-</a:t>
            </a:r>
            <a:r>
              <a:rPr lang="en-IN" dirty="0" err="1"/>
              <a:t>yyyy</a:t>
            </a:r>
            <a:r>
              <a:rPr lang="en-IN" dirty="0"/>
              <a:t>" /&gt;</a:t>
            </a:r>
          </a:p>
        </p:txBody>
      </p:sp>
    </p:spTree>
    <p:extLst>
      <p:ext uri="{BB962C8B-B14F-4D97-AF65-F5344CB8AC3E}">
        <p14:creationId xmlns:p14="http://schemas.microsoft.com/office/powerpoint/2010/main" val="2083938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69807346"/>
              </p:ext>
            </p:extLst>
          </p:nvPr>
        </p:nvGraphicFramePr>
        <p:xfrm>
          <a:off x="683568" y="692698"/>
          <a:ext cx="7776864" cy="5832645"/>
        </p:xfrm>
        <a:graphic>
          <a:graphicData uri="http://schemas.openxmlformats.org/drawingml/2006/table">
            <a:tbl>
              <a:tblPr/>
              <a:tblGrid>
                <a:gridCol w="630905"/>
                <a:gridCol w="7145959"/>
              </a:tblGrid>
              <a:tr h="833235">
                <a:tc>
                  <a:txBody>
                    <a:bodyPr/>
                    <a:lstStyle/>
                    <a:p>
                      <a:pPr algn="l" fontAlgn="t"/>
                      <a:r>
                        <a:rPr lang="en-IN">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33235">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smtClean="0">
                          <a:effectLst/>
                        </a:rPr>
                        <a:t>type </a:t>
                      </a:r>
                      <a:r>
                        <a:rPr lang="en-IN" dirty="0" smtClean="0">
                          <a:solidFill>
                            <a:srgbClr val="000000"/>
                          </a:solidFill>
                          <a:effectLst/>
                        </a:rPr>
                        <a:t>date </a:t>
                      </a:r>
                      <a:r>
                        <a:rPr lang="en-IN" dirty="0">
                          <a:solidFill>
                            <a:srgbClr val="000000"/>
                          </a:solidFill>
                          <a:effectLst/>
                        </a:rPr>
                        <a:t>(default), time, or both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3235">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err="1" smtClean="0">
                          <a:effectLst/>
                        </a:rPr>
                        <a:t>dateStyle</a:t>
                      </a:r>
                      <a:r>
                        <a:rPr lang="en-IN" b="1" dirty="0" smtClean="0">
                          <a:effectLst/>
                        </a:rPr>
                        <a:t> </a:t>
                      </a:r>
                      <a:r>
                        <a:rPr lang="en-IN" dirty="0" smtClean="0">
                          <a:solidFill>
                            <a:srgbClr val="000000"/>
                          </a:solidFill>
                          <a:effectLst/>
                        </a:rPr>
                        <a:t>default</a:t>
                      </a:r>
                      <a:r>
                        <a:rPr lang="en-IN" dirty="0">
                          <a:solidFill>
                            <a:srgbClr val="000000"/>
                          </a:solidFill>
                          <a:effectLst/>
                        </a:rPr>
                        <a:t>, short, medium, long, or full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3235">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err="1" smtClean="0">
                          <a:effectLst/>
                        </a:rPr>
                        <a:t>timeStyle</a:t>
                      </a:r>
                      <a:r>
                        <a:rPr lang="en-IN" b="1" dirty="0" smtClean="0">
                          <a:effectLst/>
                        </a:rPr>
                        <a:t> </a:t>
                      </a:r>
                      <a:r>
                        <a:rPr lang="en-IN" dirty="0" smtClean="0">
                          <a:solidFill>
                            <a:srgbClr val="000000"/>
                          </a:solidFill>
                          <a:effectLst/>
                        </a:rPr>
                        <a:t>default</a:t>
                      </a:r>
                      <a:r>
                        <a:rPr lang="en-IN" dirty="0">
                          <a:solidFill>
                            <a:srgbClr val="000000"/>
                          </a:solidFill>
                          <a:effectLst/>
                        </a:rPr>
                        <a:t>, short, medium, long, or full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3235">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smtClean="0">
                          <a:effectLst/>
                        </a:rPr>
                        <a:t>pattern </a:t>
                      </a:r>
                      <a:r>
                        <a:rPr lang="en-IN" dirty="0" smtClean="0">
                          <a:solidFill>
                            <a:srgbClr val="000000"/>
                          </a:solidFill>
                          <a:effectLst/>
                        </a:rPr>
                        <a:t>Formatting </a:t>
                      </a:r>
                      <a:r>
                        <a:rPr lang="en-IN" dirty="0">
                          <a:solidFill>
                            <a:srgbClr val="000000"/>
                          </a:solidFill>
                          <a:effectLst/>
                        </a:rPr>
                        <a:t>pattern, as defined in </a:t>
                      </a:r>
                      <a:r>
                        <a:rPr lang="en-IN" dirty="0" err="1">
                          <a:solidFill>
                            <a:srgbClr val="000000"/>
                          </a:solidFill>
                          <a:effectLst/>
                        </a:rPr>
                        <a:t>java.text.SimpleDateFormat</a:t>
                      </a:r>
                      <a:endParaRPr lang="en-IN" dirty="0">
                        <a:solidFill>
                          <a:srgbClr val="00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3235">
                <a:tc>
                  <a:txBody>
                    <a:bodyPr/>
                    <a:lstStyle/>
                    <a:p>
                      <a:pP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smtClean="0">
                          <a:effectLst/>
                        </a:rPr>
                        <a:t>locale </a:t>
                      </a:r>
                      <a:r>
                        <a:rPr lang="en-IN" dirty="0" smtClean="0">
                          <a:solidFill>
                            <a:srgbClr val="000000"/>
                          </a:solidFill>
                          <a:effectLst/>
                        </a:rPr>
                        <a:t>Locale </a:t>
                      </a:r>
                      <a:r>
                        <a:rPr lang="en-IN" dirty="0">
                          <a:solidFill>
                            <a:srgbClr val="000000"/>
                          </a:solidFill>
                          <a:effectLst/>
                        </a:rPr>
                        <a:t>whose preferences are to be used for parsing and formatting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3235">
                <a:tc>
                  <a:txBody>
                    <a:bodyPr/>
                    <a:lstStyle/>
                    <a:p>
                      <a:pPr fontAlgn="t"/>
                      <a:r>
                        <a:rPr lang="en-IN">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err="1" smtClean="0">
                          <a:effectLst/>
                        </a:rPr>
                        <a:t>timeZone</a:t>
                      </a:r>
                      <a:r>
                        <a:rPr lang="en-IN" b="1" dirty="0" smtClean="0">
                          <a:effectLst/>
                        </a:rPr>
                        <a:t> </a:t>
                      </a:r>
                      <a:r>
                        <a:rPr lang="en-IN" dirty="0" smtClean="0">
                          <a:solidFill>
                            <a:srgbClr val="000000"/>
                          </a:solidFill>
                          <a:effectLst/>
                        </a:rPr>
                        <a:t>Time </a:t>
                      </a:r>
                      <a:r>
                        <a:rPr lang="en-IN" dirty="0">
                          <a:solidFill>
                            <a:srgbClr val="000000"/>
                          </a:solidFill>
                          <a:effectLst/>
                        </a:rPr>
                        <a:t>zone to use for parsing and formatting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8478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944216"/>
          </a:xfrm>
        </p:spPr>
        <p:txBody>
          <a:bodyPr>
            <a:normAutofit/>
          </a:bodyPr>
          <a:lstStyle/>
          <a:p>
            <a:pPr algn="l"/>
            <a:r>
              <a:rPr lang="en-IN" b="1" dirty="0" smtClean="0">
                <a:solidFill>
                  <a:schemeClr val="tx2">
                    <a:lumMod val="50000"/>
                  </a:schemeClr>
                </a:solidFill>
              </a:rPr>
              <a:t>Session 3:</a:t>
            </a:r>
            <a:r>
              <a:rPr lang="en-IN" b="1" dirty="0" smtClean="0">
                <a:solidFill>
                  <a:schemeClr val="tx2">
                    <a:lumMod val="50000"/>
                  </a:schemeClr>
                </a:solidFill>
              </a:rPr>
              <a:t/>
            </a:r>
            <a:br>
              <a:rPr lang="en-IN" b="1" dirty="0" smtClean="0">
                <a:solidFill>
                  <a:schemeClr val="tx2">
                    <a:lumMod val="50000"/>
                  </a:schemeClr>
                </a:solidFill>
              </a:rPr>
            </a:br>
            <a:r>
              <a:rPr lang="en-IN" b="1" dirty="0" smtClean="0">
                <a:solidFill>
                  <a:schemeClr val="tx2">
                    <a:lumMod val="50000"/>
                  </a:schemeClr>
                </a:solidFill>
              </a:rPr>
              <a:t>JSF validation Tag</a:t>
            </a:r>
            <a:endParaRPr lang="en-IN" b="1" dirty="0">
              <a:solidFill>
                <a:schemeClr val="tx2">
                  <a:lumMod val="50000"/>
                </a:schemeClr>
              </a:solidFill>
            </a:endParaRPr>
          </a:p>
        </p:txBody>
      </p:sp>
      <p:sp>
        <p:nvSpPr>
          <p:cNvPr id="3" name="Subtitle 2"/>
          <p:cNvSpPr>
            <a:spLocks noGrp="1"/>
          </p:cNvSpPr>
          <p:nvPr>
            <p:ph type="subTitle" idx="1"/>
          </p:nvPr>
        </p:nvSpPr>
        <p:spPr>
          <a:xfrm>
            <a:off x="0" y="4412704"/>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68" y="0"/>
            <a:ext cx="1259632" cy="993187"/>
          </a:xfrm>
          <a:prstGeom prst="rect">
            <a:avLst/>
          </a:prstGeom>
        </p:spPr>
      </p:pic>
      <p:pic>
        <p:nvPicPr>
          <p:cNvPr id="12" name="Picture 11"/>
          <p:cNvPicPr/>
          <p:nvPr/>
        </p:nvPicPr>
        <p:blipFill>
          <a:blip r:embed="rId4"/>
          <a:stretch>
            <a:fillRect/>
          </a:stretch>
        </p:blipFill>
        <p:spPr bwMode="auto">
          <a:xfrm>
            <a:off x="0" y="10842"/>
            <a:ext cx="1581150" cy="982345"/>
          </a:xfrm>
          <a:prstGeom prst="rect">
            <a:avLst/>
          </a:prstGeom>
        </p:spPr>
      </p:pic>
    </p:spTree>
    <p:extLst>
      <p:ext uri="{BB962C8B-B14F-4D97-AF65-F5344CB8AC3E}">
        <p14:creationId xmlns:p14="http://schemas.microsoft.com/office/powerpoint/2010/main" val="2635765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Validation Tag</a:t>
            </a:r>
            <a:endParaRPr lang="en-IN" dirty="0"/>
          </a:p>
        </p:txBody>
      </p:sp>
      <p:sp>
        <p:nvSpPr>
          <p:cNvPr id="3" name="Content Placeholder 2"/>
          <p:cNvSpPr>
            <a:spLocks noGrp="1"/>
          </p:cNvSpPr>
          <p:nvPr>
            <p:ph idx="1"/>
          </p:nvPr>
        </p:nvSpPr>
        <p:spPr/>
        <p:txBody>
          <a:bodyPr>
            <a:normAutofit lnSpcReduction="10000"/>
          </a:bodyPr>
          <a:lstStyle/>
          <a:p>
            <a:r>
              <a:rPr lang="en-IN" dirty="0"/>
              <a:t>JSF provides inbuilt validators to validate its UI components. These tags can validates length of field, type of input which can be a custom object.</a:t>
            </a:r>
          </a:p>
          <a:p>
            <a:r>
              <a:rPr lang="en-IN" dirty="0"/>
              <a:t>For these tags you need to use the following namespaces of URI in html node.</a:t>
            </a:r>
          </a:p>
          <a:p>
            <a:r>
              <a:rPr lang="en-IN" dirty="0"/>
              <a:t>&lt;html </a:t>
            </a:r>
            <a:r>
              <a:rPr lang="en-IN" dirty="0" err="1"/>
              <a:t>xmlns</a:t>
            </a:r>
            <a:r>
              <a:rPr lang="en-IN" dirty="0"/>
              <a:t>="http://www.w3.org/1999/xhtml" </a:t>
            </a:r>
            <a:r>
              <a:rPr lang="en-IN" dirty="0" err="1"/>
              <a:t>xmlns:f</a:t>
            </a:r>
            <a:r>
              <a:rPr lang="en-IN" dirty="0"/>
              <a:t>="http://java.sun.com/</a:t>
            </a:r>
            <a:r>
              <a:rPr lang="en-IN" dirty="0" err="1"/>
              <a:t>jsf</a:t>
            </a:r>
            <a:r>
              <a:rPr lang="en-IN" dirty="0"/>
              <a:t>/core" &gt;</a:t>
            </a:r>
          </a:p>
        </p:txBody>
      </p:sp>
    </p:spTree>
    <p:extLst>
      <p:ext uri="{BB962C8B-B14F-4D97-AF65-F5344CB8AC3E}">
        <p14:creationId xmlns:p14="http://schemas.microsoft.com/office/powerpoint/2010/main" val="1365155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6947655"/>
              </p:ext>
            </p:extLst>
          </p:nvPr>
        </p:nvGraphicFramePr>
        <p:xfrm>
          <a:off x="467544" y="332656"/>
          <a:ext cx="8280920" cy="5770805"/>
        </p:xfrm>
        <a:graphic>
          <a:graphicData uri="http://schemas.openxmlformats.org/drawingml/2006/table">
            <a:tbl>
              <a:tblPr/>
              <a:tblGrid>
                <a:gridCol w="671797"/>
                <a:gridCol w="7609123"/>
              </a:tblGrid>
              <a:tr h="902915">
                <a:tc>
                  <a:txBody>
                    <a:bodyPr/>
                    <a:lstStyle/>
                    <a:p>
                      <a:pPr algn="l" fontAlgn="t"/>
                      <a:r>
                        <a:rPr lang="en-IN" dirty="0">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Tag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02915">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a:solidFill>
                            <a:srgbClr val="313131"/>
                          </a:solidFill>
                          <a:effectLst/>
                          <a:hlinkClick r:id="rId2"/>
                        </a:rPr>
                        <a:t>f:validateLength</a:t>
                      </a:r>
                      <a:endParaRPr lang="en-IN">
                        <a:solidFill>
                          <a:srgbClr val="000000"/>
                        </a:solidFill>
                        <a:effectLst/>
                      </a:endParaRPr>
                    </a:p>
                    <a:p>
                      <a:pPr algn="just" fontAlgn="t"/>
                      <a:r>
                        <a:rPr lang="en-IN">
                          <a:solidFill>
                            <a:srgbClr val="000000"/>
                          </a:solidFill>
                          <a:effectLst/>
                        </a:rPr>
                        <a:t>Validates length of a 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2915">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a:solidFill>
                            <a:srgbClr val="313131"/>
                          </a:solidFill>
                          <a:effectLst/>
                          <a:hlinkClick r:id="rId3"/>
                        </a:rPr>
                        <a:t>f:validateLongRange</a:t>
                      </a:r>
                      <a:endParaRPr lang="en-IN">
                        <a:solidFill>
                          <a:srgbClr val="000000"/>
                        </a:solidFill>
                        <a:effectLst/>
                      </a:endParaRPr>
                    </a:p>
                    <a:p>
                      <a:pPr algn="just" fontAlgn="t"/>
                      <a:r>
                        <a:rPr lang="en-IN">
                          <a:solidFill>
                            <a:srgbClr val="000000"/>
                          </a:solidFill>
                          <a:effectLst/>
                        </a:rPr>
                        <a:t>Validates range of numeric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2915">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dirty="0">
                          <a:solidFill>
                            <a:srgbClr val="313131"/>
                          </a:solidFill>
                          <a:effectLst/>
                          <a:hlinkClick r:id="rId4"/>
                        </a:rPr>
                        <a:t>f:validateDoubleRange</a:t>
                      </a:r>
                      <a:endParaRPr lang="en-IN" dirty="0">
                        <a:solidFill>
                          <a:srgbClr val="000000"/>
                        </a:solidFill>
                        <a:effectLst/>
                      </a:endParaRPr>
                    </a:p>
                    <a:p>
                      <a:pPr algn="just" fontAlgn="t"/>
                      <a:r>
                        <a:rPr lang="en-IN" dirty="0">
                          <a:solidFill>
                            <a:srgbClr val="000000"/>
                          </a:solidFill>
                          <a:effectLst/>
                        </a:rPr>
                        <a:t>Validates range of float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56230">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dirty="0">
                          <a:solidFill>
                            <a:srgbClr val="313131"/>
                          </a:solidFill>
                          <a:effectLst/>
                          <a:hlinkClick r:id="rId5"/>
                        </a:rPr>
                        <a:t>f:validateRegex</a:t>
                      </a:r>
                      <a:endParaRPr lang="en-IN" dirty="0">
                        <a:solidFill>
                          <a:srgbClr val="000000"/>
                        </a:solidFill>
                        <a:effectLst/>
                      </a:endParaRPr>
                    </a:p>
                    <a:p>
                      <a:pPr algn="just" fontAlgn="t"/>
                      <a:r>
                        <a:rPr lang="en-IN" dirty="0">
                          <a:solidFill>
                            <a:srgbClr val="000000"/>
                          </a:solidFill>
                          <a:effectLst/>
                        </a:rPr>
                        <a:t>Validate JSF component with a given regular 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2915">
                <a:tc>
                  <a:txBody>
                    <a:bodyPr/>
                    <a:lstStyle/>
                    <a:p>
                      <a:pP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u="none" strike="noStrike" dirty="0">
                          <a:solidFill>
                            <a:srgbClr val="313131"/>
                          </a:solidFill>
                          <a:effectLst/>
                          <a:hlinkClick r:id="rId6"/>
                        </a:rPr>
                        <a:t>Custom Validator</a:t>
                      </a:r>
                      <a:endParaRPr lang="en-IN" dirty="0">
                        <a:solidFill>
                          <a:srgbClr val="000000"/>
                        </a:solidFill>
                        <a:effectLst/>
                      </a:endParaRPr>
                    </a:p>
                    <a:p>
                      <a:pPr algn="just" fontAlgn="t"/>
                      <a:r>
                        <a:rPr lang="en-IN" dirty="0">
                          <a:solidFill>
                            <a:srgbClr val="000000"/>
                          </a:solidFill>
                          <a:effectLst/>
                        </a:rPr>
                        <a:t>Creating a custom </a:t>
                      </a:r>
                      <a:r>
                        <a:rPr lang="en-IN" dirty="0" err="1">
                          <a:solidFill>
                            <a:srgbClr val="000000"/>
                          </a:solidFill>
                          <a:effectLst/>
                        </a:rPr>
                        <a:t>validat</a:t>
                      </a:r>
                      <a:endParaRPr lang="en-IN" dirty="0">
                        <a:solidFill>
                          <a:srgbClr val="00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191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IN" dirty="0" smtClean="0"/>
              <a:t>1. </a:t>
            </a:r>
            <a:r>
              <a:rPr lang="en-IN" b="1" dirty="0" smtClean="0"/>
              <a:t>&lt;</a:t>
            </a:r>
            <a:r>
              <a:rPr lang="en-IN" b="1" dirty="0" err="1" smtClean="0"/>
              <a:t>f:validateLength</a:t>
            </a:r>
            <a:r>
              <a:rPr lang="en-IN" b="1" dirty="0" smtClean="0"/>
              <a:t>&gt; </a:t>
            </a:r>
            <a:r>
              <a:rPr lang="en-IN" dirty="0"/>
              <a:t>tag is used to validate length of a string value in a particular range</a:t>
            </a:r>
            <a:r>
              <a:rPr lang="en-IN" dirty="0" smtClean="0"/>
              <a:t>.</a:t>
            </a:r>
          </a:p>
          <a:p>
            <a:r>
              <a:rPr lang="en-IN" dirty="0" smtClean="0"/>
              <a:t>Syntax in JSF page:</a:t>
            </a:r>
          </a:p>
          <a:p>
            <a:pPr marL="0" indent="0">
              <a:buNone/>
            </a:pPr>
            <a:r>
              <a:rPr lang="en-IN" dirty="0"/>
              <a:t/>
            </a:r>
            <a:br>
              <a:rPr lang="en-IN" dirty="0"/>
            </a:br>
            <a:r>
              <a:rPr lang="en-IN" dirty="0"/>
              <a:t>&lt;</a:t>
            </a:r>
            <a:r>
              <a:rPr lang="en-IN" dirty="0" err="1"/>
              <a:t>f:validateLength</a:t>
            </a:r>
            <a:r>
              <a:rPr lang="en-IN" dirty="0"/>
              <a:t> minimum="5" maximum="8" /&gt;</a:t>
            </a:r>
            <a:endParaRPr lang="en-IN" b="1" dirty="0"/>
          </a:p>
        </p:txBody>
      </p:sp>
    </p:spTree>
    <p:extLst>
      <p:ext uri="{BB962C8B-B14F-4D97-AF65-F5344CB8AC3E}">
        <p14:creationId xmlns:p14="http://schemas.microsoft.com/office/powerpoint/2010/main" val="4113527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2. </a:t>
            </a:r>
            <a:r>
              <a:rPr lang="en-IN" b="1" dirty="0" smtClean="0"/>
              <a:t>&lt;</a:t>
            </a:r>
            <a:r>
              <a:rPr lang="en-IN" b="1" dirty="0" err="1" smtClean="0"/>
              <a:t>f:validateLongRange</a:t>
            </a:r>
            <a:r>
              <a:rPr lang="en-IN" b="1" dirty="0" smtClean="0"/>
              <a:t> &gt; </a:t>
            </a:r>
            <a:r>
              <a:rPr lang="en-IN" dirty="0" smtClean="0"/>
              <a:t>tag </a:t>
            </a:r>
            <a:r>
              <a:rPr lang="en-IN" dirty="0"/>
              <a:t>is used to validate long value in a particular range</a:t>
            </a:r>
            <a:r>
              <a:rPr lang="en-IN" dirty="0" smtClean="0"/>
              <a:t>.</a:t>
            </a:r>
          </a:p>
          <a:p>
            <a:pPr marL="0" indent="0">
              <a:buNone/>
            </a:pPr>
            <a:r>
              <a:rPr lang="en-IN" dirty="0" smtClean="0"/>
              <a:t>Syntax:</a:t>
            </a:r>
          </a:p>
          <a:p>
            <a:pPr marL="0" indent="0">
              <a:buNone/>
            </a:pPr>
            <a:r>
              <a:rPr lang="en-IN" dirty="0"/>
              <a:t>&lt;</a:t>
            </a:r>
            <a:r>
              <a:rPr lang="en-IN" dirty="0" err="1"/>
              <a:t>f:validateLongRange</a:t>
            </a:r>
            <a:r>
              <a:rPr lang="en-IN" dirty="0"/>
              <a:t> minimum="5" maximum="200" /&gt;</a:t>
            </a:r>
          </a:p>
        </p:txBody>
      </p:sp>
    </p:spTree>
    <p:extLst>
      <p:ext uri="{BB962C8B-B14F-4D97-AF65-F5344CB8AC3E}">
        <p14:creationId xmlns:p14="http://schemas.microsoft.com/office/powerpoint/2010/main" val="132183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3.</a:t>
            </a:r>
            <a:r>
              <a:rPr lang="en-IN" dirty="0"/>
              <a:t> </a:t>
            </a:r>
            <a:r>
              <a:rPr lang="en-IN" dirty="0" smtClean="0"/>
              <a:t>&lt;</a:t>
            </a:r>
            <a:r>
              <a:rPr lang="en-IN" dirty="0" err="1" smtClean="0"/>
              <a:t>f:validateDoubleRange</a:t>
            </a:r>
            <a:r>
              <a:rPr lang="en-IN" dirty="0" smtClean="0"/>
              <a:t>&gt;  </a:t>
            </a:r>
            <a:r>
              <a:rPr lang="en-IN" dirty="0"/>
              <a:t>tag is used to validate a value to a range of float values</a:t>
            </a:r>
            <a:r>
              <a:rPr lang="en-IN" dirty="0" smtClean="0"/>
              <a:t>.</a:t>
            </a:r>
          </a:p>
          <a:p>
            <a:pPr marL="0" indent="0">
              <a:buNone/>
            </a:pPr>
            <a:r>
              <a:rPr lang="en-IN" dirty="0" smtClean="0"/>
              <a:t>Syntax:</a:t>
            </a:r>
          </a:p>
          <a:p>
            <a:pPr marL="0" indent="0">
              <a:buNone/>
            </a:pPr>
            <a:r>
              <a:rPr lang="en-IN" dirty="0"/>
              <a:t>&lt;</a:t>
            </a:r>
            <a:r>
              <a:rPr lang="en-IN" dirty="0" err="1"/>
              <a:t>f:validateDoubleRange</a:t>
            </a:r>
            <a:r>
              <a:rPr lang="en-IN" dirty="0"/>
              <a:t> minimum="1000.50" maximum="10000.50" /&gt;</a:t>
            </a:r>
          </a:p>
        </p:txBody>
      </p:sp>
    </p:spTree>
    <p:extLst>
      <p:ext uri="{BB962C8B-B14F-4D97-AF65-F5344CB8AC3E}">
        <p14:creationId xmlns:p14="http://schemas.microsoft.com/office/powerpoint/2010/main" val="3823453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4</a:t>
            </a:r>
            <a:r>
              <a:rPr lang="en-IN" b="1" dirty="0" smtClean="0"/>
              <a:t>. &lt;</a:t>
            </a:r>
            <a:r>
              <a:rPr lang="en-IN" b="1" dirty="0" err="1" smtClean="0"/>
              <a:t>f:validateRegex</a:t>
            </a:r>
            <a:r>
              <a:rPr lang="en-IN" dirty="0" smtClean="0"/>
              <a:t>&gt; </a:t>
            </a:r>
            <a:r>
              <a:rPr lang="en-IN" dirty="0"/>
              <a:t>tag is used to validate a string value to a required format</a:t>
            </a:r>
            <a:r>
              <a:rPr lang="en-IN" dirty="0" smtClean="0"/>
              <a:t>.</a:t>
            </a:r>
          </a:p>
          <a:p>
            <a:pPr marL="0" indent="0">
              <a:buNone/>
            </a:pPr>
            <a:r>
              <a:rPr lang="en-IN" dirty="0" smtClean="0"/>
              <a:t>Syntax:</a:t>
            </a:r>
          </a:p>
          <a:p>
            <a:pPr marL="0" indent="0">
              <a:buNone/>
            </a:pPr>
            <a:r>
              <a:rPr lang="en-IN" dirty="0" smtClean="0"/>
              <a:t>&lt;</a:t>
            </a:r>
            <a:r>
              <a:rPr lang="en-IN" dirty="0" err="1"/>
              <a:t>f:validateRegex</a:t>
            </a:r>
            <a:r>
              <a:rPr lang="en-IN" dirty="0"/>
              <a:t> pattern="((?=.*[a-z]).{</a:t>
            </a:r>
            <a:r>
              <a:rPr lang="en-IN" dirty="0" smtClean="0"/>
              <a:t>6,})" </a:t>
            </a:r>
            <a:r>
              <a:rPr lang="en-IN" dirty="0"/>
              <a:t>/&gt;</a:t>
            </a:r>
          </a:p>
        </p:txBody>
      </p:sp>
    </p:spTree>
    <p:extLst>
      <p:ext uri="{BB962C8B-B14F-4D97-AF65-F5344CB8AC3E}">
        <p14:creationId xmlns:p14="http://schemas.microsoft.com/office/powerpoint/2010/main" val="2531135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validator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8795100"/>
              </p:ext>
            </p:extLst>
          </p:nvPr>
        </p:nvGraphicFramePr>
        <p:xfrm>
          <a:off x="899592" y="2636913"/>
          <a:ext cx="6836990" cy="3672408"/>
        </p:xfrm>
        <a:graphic>
          <a:graphicData uri="http://schemas.openxmlformats.org/drawingml/2006/table">
            <a:tbl>
              <a:tblPr/>
              <a:tblGrid>
                <a:gridCol w="576064"/>
                <a:gridCol w="6260926"/>
              </a:tblGrid>
              <a:tr h="1017655">
                <a:tc>
                  <a:txBody>
                    <a:bodyPr/>
                    <a:lstStyle/>
                    <a:p>
                      <a:pPr algn="l" fontAlgn="t"/>
                      <a:r>
                        <a:rPr lang="en-IN" dirty="0">
                          <a:effectLst/>
                        </a:rPr>
                        <a:t>Step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17655">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Create a validator class by implementing </a:t>
                      </a:r>
                      <a:r>
                        <a:rPr lang="en-IN" i="1" dirty="0" err="1" smtClean="0">
                          <a:effectLst/>
                        </a:rPr>
                        <a:t>javax.faces.validator.Validator</a:t>
                      </a:r>
                      <a:r>
                        <a:rPr lang="en-IN" i="1" dirty="0" smtClean="0">
                          <a:effectLst/>
                        </a:rPr>
                        <a:t> </a:t>
                      </a:r>
                      <a:r>
                        <a:rPr lang="en-IN" dirty="0" smtClean="0">
                          <a:effectLst/>
                        </a:rPr>
                        <a:t>interface</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9443">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Implement validate() method of above interface.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7655">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Use Annotation @</a:t>
                      </a:r>
                      <a:r>
                        <a:rPr lang="en-IN" dirty="0" err="1">
                          <a:effectLst/>
                        </a:rPr>
                        <a:t>FacesValidator</a:t>
                      </a:r>
                      <a:r>
                        <a:rPr lang="en-IN" dirty="0">
                          <a:effectLst/>
                        </a:rPr>
                        <a:t> </a:t>
                      </a:r>
                      <a:r>
                        <a:rPr lang="en-IN" dirty="0" smtClean="0">
                          <a:effectLst/>
                        </a:rPr>
                        <a:t> to </a:t>
                      </a:r>
                      <a:r>
                        <a:rPr lang="en-IN" dirty="0">
                          <a:effectLst/>
                        </a:rPr>
                        <a:t>assign a unique id to the custom validator.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611560" y="1750258"/>
            <a:ext cx="74888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We can create our own Custom validator in JSF.</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Defining a custom validator in JSF is a three step process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03622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Before Java server faces:</a:t>
            </a:r>
            <a:endParaRPr lang="en-IN" dirty="0"/>
          </a:p>
        </p:txBody>
      </p:sp>
      <p:sp>
        <p:nvSpPr>
          <p:cNvPr id="3" name="Content Placeholder 2"/>
          <p:cNvSpPr>
            <a:spLocks noGrp="1"/>
          </p:cNvSpPr>
          <p:nvPr>
            <p:ph idx="1"/>
          </p:nvPr>
        </p:nvSpPr>
        <p:spPr/>
        <p:txBody>
          <a:bodyPr/>
          <a:lstStyle/>
          <a:p>
            <a:pPr algn="just"/>
            <a:r>
              <a:rPr lang="en-IN" dirty="0" smtClean="0"/>
              <a:t>To develop any application the developer designs a  UI to interact with client, develop business logic to process data and implements navigation rules to be followed.</a:t>
            </a:r>
          </a:p>
          <a:p>
            <a:pPr algn="just"/>
            <a:r>
              <a:rPr lang="en-IN" dirty="0" smtClean="0"/>
              <a:t>Common task need to write code manually,</a:t>
            </a:r>
          </a:p>
          <a:p>
            <a:pPr marL="0" indent="0" algn="just">
              <a:buNone/>
            </a:pPr>
            <a:r>
              <a:rPr lang="en-IN" dirty="0" smtClean="0"/>
              <a:t>Validating user inputs , converting user input string into java object .</a:t>
            </a:r>
            <a:endParaRPr lang="en-IN" dirty="0"/>
          </a:p>
        </p:txBody>
      </p:sp>
    </p:spTree>
    <p:extLst>
      <p:ext uri="{BB962C8B-B14F-4D97-AF65-F5344CB8AC3E}">
        <p14:creationId xmlns:p14="http://schemas.microsoft.com/office/powerpoint/2010/main" val="40123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a:bodyPr>
          <a:lstStyle/>
          <a:p>
            <a:r>
              <a:rPr lang="en-IN" dirty="0"/>
              <a:t>Step 1: Create a validator class : UrlValidator.java</a:t>
            </a:r>
          </a:p>
          <a:p>
            <a:pPr marL="0" indent="0">
              <a:buNone/>
            </a:pPr>
            <a:r>
              <a:rPr lang="en-IN" dirty="0">
                <a:solidFill>
                  <a:srgbClr val="FF0000"/>
                </a:solidFill>
              </a:rPr>
              <a:t>public class </a:t>
            </a:r>
            <a:r>
              <a:rPr lang="en-IN" dirty="0" err="1">
                <a:solidFill>
                  <a:srgbClr val="FF0000"/>
                </a:solidFill>
              </a:rPr>
              <a:t>UrlValidator</a:t>
            </a:r>
            <a:r>
              <a:rPr lang="en-IN" dirty="0">
                <a:solidFill>
                  <a:srgbClr val="FF0000"/>
                </a:solidFill>
              </a:rPr>
              <a:t> implements Validator { ... </a:t>
            </a:r>
            <a:r>
              <a:rPr lang="en-IN" dirty="0" smtClean="0">
                <a:solidFill>
                  <a:srgbClr val="FF0000"/>
                </a:solidFill>
              </a:rPr>
              <a:t>}</a:t>
            </a:r>
          </a:p>
          <a:p>
            <a:pPr marL="0" indent="0">
              <a:buNone/>
            </a:pPr>
            <a:r>
              <a:rPr lang="en-IN" dirty="0"/>
              <a:t> </a:t>
            </a:r>
            <a:r>
              <a:rPr lang="en-IN" dirty="0" smtClean="0"/>
              <a:t>Step </a:t>
            </a:r>
            <a:r>
              <a:rPr lang="en-IN" dirty="0"/>
              <a:t>2: Implement Validator interface methods : UrlValidator.java</a:t>
            </a:r>
          </a:p>
          <a:p>
            <a:pPr marL="0" indent="0">
              <a:buNone/>
            </a:pPr>
            <a:r>
              <a:rPr lang="en-IN" dirty="0"/>
              <a:t>public class </a:t>
            </a:r>
            <a:r>
              <a:rPr lang="en-IN" dirty="0" err="1"/>
              <a:t>UrlValidator</a:t>
            </a:r>
            <a:r>
              <a:rPr lang="en-IN" dirty="0"/>
              <a:t> implements Validator { </a:t>
            </a:r>
            <a:endParaRPr lang="en-IN" dirty="0" smtClean="0"/>
          </a:p>
          <a:p>
            <a:pPr marL="0" indent="0">
              <a:buNone/>
            </a:pPr>
            <a:r>
              <a:rPr lang="en-IN" dirty="0" smtClean="0"/>
              <a:t>@</a:t>
            </a:r>
            <a:r>
              <a:rPr lang="en-IN" dirty="0"/>
              <a:t>Override public void validate(</a:t>
            </a:r>
            <a:r>
              <a:rPr lang="en-IN" dirty="0" err="1"/>
              <a:t>FacesContext</a:t>
            </a:r>
            <a:r>
              <a:rPr lang="en-IN" dirty="0"/>
              <a:t> </a:t>
            </a:r>
            <a:r>
              <a:rPr lang="en-IN" dirty="0" err="1"/>
              <a:t>facesContext</a:t>
            </a:r>
            <a:r>
              <a:rPr lang="en-IN" dirty="0"/>
              <a:t>, </a:t>
            </a:r>
            <a:r>
              <a:rPr lang="en-IN" dirty="0" err="1"/>
              <a:t>UIComponent</a:t>
            </a:r>
            <a:r>
              <a:rPr lang="en-IN" dirty="0"/>
              <a:t> component, String value) throws </a:t>
            </a:r>
            <a:r>
              <a:rPr lang="en-IN" dirty="0" err="1"/>
              <a:t>ValidatorException</a:t>
            </a:r>
            <a:r>
              <a:rPr lang="en-IN" dirty="0"/>
              <a:t> </a:t>
            </a:r>
            <a:endParaRPr lang="en-IN" dirty="0" smtClean="0"/>
          </a:p>
          <a:p>
            <a:pPr marL="0" indent="0">
              <a:buNone/>
            </a:pPr>
            <a:r>
              <a:rPr lang="en-IN" dirty="0" smtClean="0"/>
              <a:t>{ </a:t>
            </a:r>
            <a:r>
              <a:rPr lang="en-IN" dirty="0"/>
              <a:t>... </a:t>
            </a:r>
            <a:r>
              <a:rPr lang="en-IN" dirty="0" smtClean="0"/>
              <a:t>}</a:t>
            </a:r>
          </a:p>
          <a:p>
            <a:pPr marL="0" indent="0">
              <a:buNone/>
            </a:pPr>
            <a:r>
              <a:rPr lang="en-IN" dirty="0" smtClean="0"/>
              <a:t> </a:t>
            </a:r>
            <a:r>
              <a:rPr lang="en-IN" dirty="0"/>
              <a:t>}</a:t>
            </a:r>
          </a:p>
        </p:txBody>
      </p:sp>
    </p:spTree>
    <p:extLst>
      <p:ext uri="{BB962C8B-B14F-4D97-AF65-F5344CB8AC3E}">
        <p14:creationId xmlns:p14="http://schemas.microsoft.com/office/powerpoint/2010/main" val="482066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dirty="0"/>
              <a:t>Step 3: Annotate to register the validator : UrlValidator.java</a:t>
            </a:r>
          </a:p>
          <a:p>
            <a:pPr marL="0" indent="0">
              <a:buNone/>
            </a:pPr>
            <a:r>
              <a:rPr lang="en-IN" dirty="0" smtClean="0"/>
              <a:t>@</a:t>
            </a:r>
            <a:r>
              <a:rPr lang="en-IN" dirty="0" err="1" smtClean="0"/>
              <a:t>FacesValidator</a:t>
            </a:r>
            <a:r>
              <a:rPr lang="en-IN" dirty="0" smtClean="0"/>
              <a:t>("</a:t>
            </a:r>
            <a:r>
              <a:rPr lang="en-IN" dirty="0" err="1" smtClean="0"/>
              <a:t>com.tutorialspoint.test.UrlValidator</a:t>
            </a:r>
            <a:r>
              <a:rPr lang="en-IN" dirty="0" smtClean="0"/>
              <a:t>") public class </a:t>
            </a:r>
            <a:r>
              <a:rPr lang="en-IN" dirty="0" err="1" smtClean="0"/>
              <a:t>UrlValidator</a:t>
            </a:r>
            <a:r>
              <a:rPr lang="en-IN" dirty="0" smtClean="0"/>
              <a:t> implements Validator { }</a:t>
            </a:r>
          </a:p>
          <a:p>
            <a:pPr marL="0" indent="0">
              <a:buNone/>
            </a:pPr>
            <a:r>
              <a:rPr lang="en-IN" dirty="0"/>
              <a:t>Use the validator in JSF page</a:t>
            </a:r>
          </a:p>
          <a:p>
            <a:pPr marL="0" indent="0">
              <a:buNone/>
            </a:pPr>
            <a:r>
              <a:rPr lang="en-IN" dirty="0"/>
              <a:t>&lt;</a:t>
            </a:r>
            <a:r>
              <a:rPr lang="en-IN" dirty="0" err="1"/>
              <a:t>h:inputText</a:t>
            </a:r>
            <a:r>
              <a:rPr lang="en-IN" dirty="0"/>
              <a:t> id="</a:t>
            </a:r>
            <a:r>
              <a:rPr lang="en-IN" dirty="0" err="1"/>
              <a:t>urlInput</a:t>
            </a:r>
            <a:r>
              <a:rPr lang="en-IN" dirty="0"/>
              <a:t>" value="#{</a:t>
            </a:r>
            <a:r>
              <a:rPr lang="en-IN" dirty="0" err="1"/>
              <a:t>userData.data</a:t>
            </a:r>
            <a:r>
              <a:rPr lang="en-IN" dirty="0"/>
              <a:t>}" label="URL" &gt; &lt;</a:t>
            </a:r>
            <a:r>
              <a:rPr lang="en-IN" dirty="0" err="1"/>
              <a:t>f:validator</a:t>
            </a:r>
            <a:r>
              <a:rPr lang="en-IN" dirty="0"/>
              <a:t> </a:t>
            </a:r>
            <a:r>
              <a:rPr lang="en-IN" dirty="0" err="1"/>
              <a:t>validatorId</a:t>
            </a:r>
            <a:r>
              <a:rPr lang="en-IN" dirty="0"/>
              <a:t>="</a:t>
            </a:r>
            <a:r>
              <a:rPr lang="en-IN" dirty="0" err="1" smtClean="0"/>
              <a:t>com.UrlValidator</a:t>
            </a:r>
            <a:r>
              <a:rPr lang="en-IN" dirty="0"/>
              <a:t>" /&gt; &lt;/</a:t>
            </a:r>
            <a:r>
              <a:rPr lang="en-IN" dirty="0" err="1"/>
              <a:t>h:inputText</a:t>
            </a:r>
            <a:r>
              <a:rPr lang="en-IN" dirty="0"/>
              <a:t>&gt;</a:t>
            </a:r>
          </a:p>
        </p:txBody>
      </p:sp>
    </p:spTree>
    <p:extLst>
      <p:ext uri="{BB962C8B-B14F-4D97-AF65-F5344CB8AC3E}">
        <p14:creationId xmlns:p14="http://schemas.microsoft.com/office/powerpoint/2010/main" val="3155139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944216"/>
          </a:xfrm>
        </p:spPr>
        <p:txBody>
          <a:bodyPr>
            <a:normAutofit/>
          </a:bodyPr>
          <a:lstStyle/>
          <a:p>
            <a:pPr algn="l"/>
            <a:r>
              <a:rPr lang="en-IN" b="1" dirty="0" smtClean="0">
                <a:solidFill>
                  <a:schemeClr val="tx2">
                    <a:lumMod val="50000"/>
                  </a:schemeClr>
                </a:solidFill>
              </a:rPr>
              <a:t>Session-4:</a:t>
            </a:r>
            <a:r>
              <a:rPr lang="en-IN" b="1" dirty="0" smtClean="0">
                <a:solidFill>
                  <a:schemeClr val="tx2">
                    <a:lumMod val="50000"/>
                  </a:schemeClr>
                </a:solidFill>
              </a:rPr>
              <a:t/>
            </a:r>
            <a:br>
              <a:rPr lang="en-IN" b="1" dirty="0" smtClean="0">
                <a:solidFill>
                  <a:schemeClr val="tx2">
                    <a:lumMod val="50000"/>
                  </a:schemeClr>
                </a:solidFill>
              </a:rPr>
            </a:br>
            <a:r>
              <a:rPr lang="en-IN" b="1" dirty="0" smtClean="0">
                <a:solidFill>
                  <a:schemeClr val="tx2">
                    <a:lumMod val="50000"/>
                  </a:schemeClr>
                </a:solidFill>
              </a:rPr>
              <a:t>JSF </a:t>
            </a:r>
            <a:r>
              <a:rPr lang="en-IN" dirty="0" err="1"/>
              <a:t>Facelets</a:t>
            </a:r>
            <a:r>
              <a:rPr lang="en-IN" dirty="0"/>
              <a:t> </a:t>
            </a:r>
            <a:r>
              <a:rPr lang="en-IN" dirty="0" smtClean="0"/>
              <a:t>Tag</a:t>
            </a:r>
            <a:endParaRPr lang="en-IN" b="1" dirty="0">
              <a:solidFill>
                <a:schemeClr val="tx2">
                  <a:lumMod val="50000"/>
                </a:schemeClr>
              </a:solidFill>
            </a:endParaRPr>
          </a:p>
        </p:txBody>
      </p:sp>
      <p:sp>
        <p:nvSpPr>
          <p:cNvPr id="3" name="Subtitle 2"/>
          <p:cNvSpPr>
            <a:spLocks noGrp="1"/>
          </p:cNvSpPr>
          <p:nvPr>
            <p:ph type="subTitle" idx="1"/>
          </p:nvPr>
        </p:nvSpPr>
        <p:spPr>
          <a:xfrm>
            <a:off x="0" y="4412704"/>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68" y="0"/>
            <a:ext cx="1259632" cy="993187"/>
          </a:xfrm>
          <a:prstGeom prst="rect">
            <a:avLst/>
          </a:prstGeom>
        </p:spPr>
      </p:pic>
      <p:pic>
        <p:nvPicPr>
          <p:cNvPr id="12" name="Picture 11"/>
          <p:cNvPicPr/>
          <p:nvPr/>
        </p:nvPicPr>
        <p:blipFill>
          <a:blip r:embed="rId4"/>
          <a:stretch>
            <a:fillRect/>
          </a:stretch>
        </p:blipFill>
        <p:spPr bwMode="auto">
          <a:xfrm>
            <a:off x="0" y="10842"/>
            <a:ext cx="1581150" cy="982345"/>
          </a:xfrm>
          <a:prstGeom prst="rect">
            <a:avLst/>
          </a:prstGeom>
        </p:spPr>
      </p:pic>
    </p:spTree>
    <p:extLst>
      <p:ext uri="{BB962C8B-B14F-4D97-AF65-F5344CB8AC3E}">
        <p14:creationId xmlns:p14="http://schemas.microsoft.com/office/powerpoint/2010/main" val="2635765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JSF </a:t>
            </a:r>
            <a:r>
              <a:rPr lang="en-IN" dirty="0" err="1"/>
              <a:t>Facelets</a:t>
            </a:r>
            <a:r>
              <a:rPr lang="en-IN" dirty="0"/>
              <a:t> Tag 	</a:t>
            </a:r>
            <a:br>
              <a:rPr lang="en-IN" dirty="0"/>
            </a:br>
            <a:endParaRPr lang="en-IN" dirty="0"/>
          </a:p>
        </p:txBody>
      </p:sp>
      <p:sp>
        <p:nvSpPr>
          <p:cNvPr id="3" name="Content Placeholder 2"/>
          <p:cNvSpPr>
            <a:spLocks noGrp="1"/>
          </p:cNvSpPr>
          <p:nvPr>
            <p:ph idx="1"/>
          </p:nvPr>
        </p:nvSpPr>
        <p:spPr/>
        <p:txBody>
          <a:bodyPr>
            <a:normAutofit fontScale="92500"/>
          </a:bodyPr>
          <a:lstStyle/>
          <a:p>
            <a:pPr algn="just"/>
            <a:r>
              <a:rPr lang="en-IN" dirty="0"/>
              <a:t>JSF provides special tags to create common layout for a web application called </a:t>
            </a:r>
            <a:r>
              <a:rPr lang="en-IN" dirty="0" err="1"/>
              <a:t>facelets</a:t>
            </a:r>
            <a:r>
              <a:rPr lang="en-IN" dirty="0"/>
              <a:t> tags. These tags gives flexibility to manage common parts of a multiple pages at one place.</a:t>
            </a:r>
          </a:p>
          <a:p>
            <a:pPr algn="just"/>
            <a:r>
              <a:rPr lang="en-IN" dirty="0"/>
              <a:t>For these tags you need to use the following namespaces of URI in html node.</a:t>
            </a:r>
          </a:p>
          <a:p>
            <a:r>
              <a:rPr lang="en-IN" dirty="0"/>
              <a:t>&lt;html </a:t>
            </a:r>
            <a:r>
              <a:rPr lang="en-IN" dirty="0" err="1"/>
              <a:t>xmlns</a:t>
            </a:r>
            <a:r>
              <a:rPr lang="en-IN" dirty="0"/>
              <a:t>="http://www.w3.org/1999/xhtml" </a:t>
            </a:r>
            <a:r>
              <a:rPr lang="en-IN" dirty="0" err="1"/>
              <a:t>xmlns:ui</a:t>
            </a:r>
            <a:r>
              <a:rPr lang="en-IN" dirty="0"/>
              <a:t>="http://java.sun.com/</a:t>
            </a:r>
            <a:r>
              <a:rPr lang="en-IN" dirty="0" err="1"/>
              <a:t>jsf</a:t>
            </a:r>
            <a:r>
              <a:rPr lang="en-IN" dirty="0"/>
              <a:t>/</a:t>
            </a:r>
            <a:r>
              <a:rPr lang="en-IN" dirty="0" err="1"/>
              <a:t>facelets</a:t>
            </a:r>
            <a:r>
              <a:rPr lang="en-IN" dirty="0"/>
              <a:t>" &gt;</a:t>
            </a:r>
          </a:p>
        </p:txBody>
      </p:sp>
    </p:spTree>
    <p:extLst>
      <p:ext uri="{BB962C8B-B14F-4D97-AF65-F5344CB8AC3E}">
        <p14:creationId xmlns:p14="http://schemas.microsoft.com/office/powerpoint/2010/main" val="2887837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68668564"/>
              </p:ext>
            </p:extLst>
          </p:nvPr>
        </p:nvGraphicFramePr>
        <p:xfrm>
          <a:off x="611560" y="188640"/>
          <a:ext cx="8064896" cy="6039196"/>
        </p:xfrm>
        <a:graphic>
          <a:graphicData uri="http://schemas.openxmlformats.org/drawingml/2006/table">
            <a:tbl>
              <a:tblPr/>
              <a:tblGrid>
                <a:gridCol w="654273"/>
                <a:gridCol w="7410623"/>
              </a:tblGrid>
              <a:tr h="739140">
                <a:tc>
                  <a:txBody>
                    <a:bodyPr/>
                    <a:lstStyle/>
                    <a:p>
                      <a:pPr algn="l" fontAlgn="t"/>
                      <a:r>
                        <a:rPr lang="en-IN" sz="2000" dirty="0">
                          <a:effectLst/>
                          <a:latin typeface="Times New Roman" pitchFamily="18" charset="0"/>
                          <a:cs typeface="Times New Roman" pitchFamily="18" charset="0"/>
                        </a:rPr>
                        <a:t>S.N.</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a:effectLst/>
                          <a:latin typeface="Times New Roman" pitchFamily="18" charset="0"/>
                          <a:cs typeface="Times New Roman" pitchFamily="18" charset="0"/>
                        </a:rPr>
                        <a:t>Tag &amp; Description</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185284">
                <a:tc>
                  <a:txBody>
                    <a:bodyPr/>
                    <a:lstStyle/>
                    <a:p>
                      <a:pPr fontAlgn="t"/>
                      <a:r>
                        <a:rPr lang="en-IN" sz="2000">
                          <a:effectLst/>
                          <a:latin typeface="Times New Roman" pitchFamily="18" charset="0"/>
                          <a:cs typeface="Times New Roman" pitchFamily="18" charset="0"/>
                        </a:rPr>
                        <a:t>1</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dirty="0">
                          <a:solidFill>
                            <a:srgbClr val="313131"/>
                          </a:solidFill>
                          <a:effectLst/>
                          <a:latin typeface="Times New Roman" pitchFamily="18" charset="0"/>
                          <a:cs typeface="Times New Roman" pitchFamily="18" charset="0"/>
                          <a:hlinkClick r:id="rId2"/>
                        </a:rPr>
                        <a:t>Templates</a:t>
                      </a:r>
                      <a:endParaRPr lang="en-IN" sz="2000" dirty="0">
                        <a:solidFill>
                          <a:srgbClr val="000000"/>
                        </a:solidFill>
                        <a:effectLst/>
                        <a:latin typeface="Times New Roman" pitchFamily="18" charset="0"/>
                        <a:cs typeface="Times New Roman" pitchFamily="18" charset="0"/>
                      </a:endParaRPr>
                    </a:p>
                    <a:p>
                      <a:pPr algn="just" fontAlgn="t"/>
                      <a:r>
                        <a:rPr lang="en-IN" sz="2000" dirty="0">
                          <a:solidFill>
                            <a:srgbClr val="000000"/>
                          </a:solidFill>
                          <a:effectLst/>
                          <a:latin typeface="Times New Roman" pitchFamily="18" charset="0"/>
                          <a:cs typeface="Times New Roman" pitchFamily="18" charset="0"/>
                        </a:rPr>
                        <a:t>We'll demonstrate how to use templates using following tags</a:t>
                      </a:r>
                    </a:p>
                    <a:p>
                      <a:pPr algn="just" fontAlgn="t">
                        <a:buFont typeface="Arial"/>
                        <a:buNone/>
                      </a:pPr>
                      <a:r>
                        <a:rPr lang="en-IN" sz="2000" dirty="0">
                          <a:solidFill>
                            <a:srgbClr val="000000"/>
                          </a:solidFill>
                          <a:effectLst/>
                          <a:latin typeface="Times New Roman" pitchFamily="18" charset="0"/>
                          <a:cs typeface="Times New Roman" pitchFamily="18" charset="0"/>
                        </a:rPr>
                        <a:t>&lt;</a:t>
                      </a:r>
                      <a:r>
                        <a:rPr lang="en-IN" sz="2000" dirty="0" err="1">
                          <a:solidFill>
                            <a:srgbClr val="000000"/>
                          </a:solidFill>
                          <a:effectLst/>
                          <a:latin typeface="Times New Roman" pitchFamily="18" charset="0"/>
                          <a:cs typeface="Times New Roman" pitchFamily="18" charset="0"/>
                        </a:rPr>
                        <a:t>ui:insert</a:t>
                      </a:r>
                      <a:r>
                        <a:rPr lang="en-IN" sz="2000" dirty="0">
                          <a:solidFill>
                            <a:srgbClr val="000000"/>
                          </a:solidFill>
                          <a:effectLst/>
                          <a:latin typeface="Times New Roman" pitchFamily="18" charset="0"/>
                          <a:cs typeface="Times New Roman" pitchFamily="18" charset="0"/>
                        </a:rPr>
                        <a:t>&gt;</a:t>
                      </a:r>
                    </a:p>
                    <a:p>
                      <a:pPr algn="just" fontAlgn="t">
                        <a:buFont typeface="Arial"/>
                        <a:buNone/>
                      </a:pPr>
                      <a:r>
                        <a:rPr lang="en-IN" sz="2000" dirty="0">
                          <a:solidFill>
                            <a:srgbClr val="000000"/>
                          </a:solidFill>
                          <a:effectLst/>
                          <a:latin typeface="Times New Roman" pitchFamily="18" charset="0"/>
                          <a:cs typeface="Times New Roman" pitchFamily="18" charset="0"/>
                        </a:rPr>
                        <a:t>&lt;</a:t>
                      </a:r>
                      <a:r>
                        <a:rPr lang="en-IN" sz="2000" dirty="0" err="1">
                          <a:solidFill>
                            <a:srgbClr val="000000"/>
                          </a:solidFill>
                          <a:effectLst/>
                          <a:latin typeface="Times New Roman" pitchFamily="18" charset="0"/>
                          <a:cs typeface="Times New Roman" pitchFamily="18" charset="0"/>
                        </a:rPr>
                        <a:t>ui:define</a:t>
                      </a:r>
                      <a:r>
                        <a:rPr lang="en-IN" sz="2000" dirty="0">
                          <a:solidFill>
                            <a:srgbClr val="000000"/>
                          </a:solidFill>
                          <a:effectLst/>
                          <a:latin typeface="Times New Roman" pitchFamily="18" charset="0"/>
                          <a:cs typeface="Times New Roman" pitchFamily="18" charset="0"/>
                        </a:rPr>
                        <a:t>&gt;</a:t>
                      </a:r>
                    </a:p>
                    <a:p>
                      <a:pPr algn="just" fontAlgn="t">
                        <a:buFont typeface="Arial"/>
                        <a:buNone/>
                      </a:pPr>
                      <a:r>
                        <a:rPr lang="en-IN" sz="2000" dirty="0">
                          <a:solidFill>
                            <a:srgbClr val="000000"/>
                          </a:solidFill>
                          <a:effectLst/>
                          <a:latin typeface="Times New Roman" pitchFamily="18" charset="0"/>
                          <a:cs typeface="Times New Roman" pitchFamily="18" charset="0"/>
                        </a:rPr>
                        <a:t>&lt;</a:t>
                      </a:r>
                      <a:r>
                        <a:rPr lang="en-IN" sz="2000" dirty="0" err="1">
                          <a:solidFill>
                            <a:srgbClr val="000000"/>
                          </a:solidFill>
                          <a:effectLst/>
                          <a:latin typeface="Times New Roman" pitchFamily="18" charset="0"/>
                          <a:cs typeface="Times New Roman" pitchFamily="18" charset="0"/>
                        </a:rPr>
                        <a:t>ui:include</a:t>
                      </a:r>
                      <a:r>
                        <a:rPr lang="en-IN" sz="2000" dirty="0">
                          <a:solidFill>
                            <a:srgbClr val="000000"/>
                          </a:solidFill>
                          <a:effectLst/>
                          <a:latin typeface="Times New Roman" pitchFamily="18" charset="0"/>
                          <a:cs typeface="Times New Roman" pitchFamily="18" charset="0"/>
                        </a:rPr>
                        <a:t>&gt;</a:t>
                      </a:r>
                    </a:p>
                    <a:p>
                      <a:pPr algn="just" fontAlgn="t">
                        <a:buFont typeface="Arial"/>
                        <a:buNone/>
                      </a:pPr>
                      <a:r>
                        <a:rPr lang="en-IN" sz="2000" dirty="0">
                          <a:solidFill>
                            <a:srgbClr val="000000"/>
                          </a:solidFill>
                          <a:effectLst/>
                          <a:latin typeface="Times New Roman" pitchFamily="18" charset="0"/>
                          <a:cs typeface="Times New Roman" pitchFamily="18" charset="0"/>
                        </a:rPr>
                        <a:t>&lt;</a:t>
                      </a:r>
                      <a:r>
                        <a:rPr lang="en-IN" sz="2000" dirty="0" err="1" smtClean="0">
                          <a:solidFill>
                            <a:srgbClr val="000000"/>
                          </a:solidFill>
                          <a:effectLst/>
                          <a:latin typeface="Times New Roman" pitchFamily="18" charset="0"/>
                          <a:cs typeface="Times New Roman" pitchFamily="18" charset="0"/>
                        </a:rPr>
                        <a:t>ui:composition</a:t>
                      </a:r>
                      <a:r>
                        <a:rPr lang="en-IN" sz="2000" dirty="0" smtClean="0">
                          <a:solidFill>
                            <a:srgbClr val="000000"/>
                          </a:solidFill>
                          <a:effectLst/>
                          <a:latin typeface="Times New Roman" pitchFamily="18" charset="0"/>
                          <a:cs typeface="Times New Roman" pitchFamily="18" charset="0"/>
                        </a:rPr>
                        <a:t>&gt;</a:t>
                      </a:r>
                      <a:endParaRPr lang="en-IN" sz="2000" dirty="0">
                        <a:solidFill>
                          <a:srgbClr val="000000"/>
                        </a:solidFill>
                        <a:effectLst/>
                        <a:latin typeface="Times New Roman" pitchFamily="18" charset="0"/>
                        <a:cs typeface="Times New Roman" pitchFamily="18" charset="0"/>
                      </a:endParaRP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17597">
                <a:tc>
                  <a:txBody>
                    <a:bodyPr/>
                    <a:lstStyle/>
                    <a:p>
                      <a:pPr fontAlgn="t"/>
                      <a:r>
                        <a:rPr lang="en-IN" sz="2000">
                          <a:effectLst/>
                          <a:latin typeface="Times New Roman" pitchFamily="18" charset="0"/>
                          <a:cs typeface="Times New Roman" pitchFamily="18" charset="0"/>
                        </a:rPr>
                        <a:t>2</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dirty="0">
                          <a:solidFill>
                            <a:srgbClr val="313131"/>
                          </a:solidFill>
                          <a:effectLst/>
                          <a:latin typeface="Times New Roman" pitchFamily="18" charset="0"/>
                          <a:cs typeface="Times New Roman" pitchFamily="18" charset="0"/>
                          <a:hlinkClick r:id="rId3"/>
                        </a:rPr>
                        <a:t>Parameters</a:t>
                      </a:r>
                      <a:endParaRPr lang="en-IN" sz="2000" dirty="0">
                        <a:solidFill>
                          <a:srgbClr val="000000"/>
                        </a:solidFill>
                        <a:effectLst/>
                        <a:latin typeface="Times New Roman" pitchFamily="18" charset="0"/>
                        <a:cs typeface="Times New Roman" pitchFamily="18" charset="0"/>
                      </a:endParaRPr>
                    </a:p>
                    <a:p>
                      <a:pPr algn="just" fontAlgn="t"/>
                      <a:r>
                        <a:rPr lang="en-IN" sz="2000" dirty="0">
                          <a:solidFill>
                            <a:srgbClr val="000000"/>
                          </a:solidFill>
                          <a:effectLst/>
                          <a:latin typeface="Times New Roman" pitchFamily="18" charset="0"/>
                          <a:cs typeface="Times New Roman" pitchFamily="18" charset="0"/>
                        </a:rPr>
                        <a:t>We'll demonstrate how to pass parameters to a template file using following tag</a:t>
                      </a:r>
                    </a:p>
                    <a:p>
                      <a:pPr algn="just" fontAlgn="t">
                        <a:buFont typeface="Arial"/>
                        <a:buNone/>
                      </a:pPr>
                      <a:r>
                        <a:rPr lang="en-IN" sz="2000" dirty="0">
                          <a:solidFill>
                            <a:srgbClr val="000000"/>
                          </a:solidFill>
                          <a:effectLst/>
                          <a:latin typeface="Times New Roman" pitchFamily="18" charset="0"/>
                          <a:cs typeface="Times New Roman" pitchFamily="18" charset="0"/>
                        </a:rPr>
                        <a:t>&lt;</a:t>
                      </a:r>
                      <a:r>
                        <a:rPr lang="en-IN" sz="2000" dirty="0" err="1">
                          <a:solidFill>
                            <a:srgbClr val="000000"/>
                          </a:solidFill>
                          <a:effectLst/>
                          <a:latin typeface="Times New Roman" pitchFamily="18" charset="0"/>
                          <a:cs typeface="Times New Roman" pitchFamily="18" charset="0"/>
                        </a:rPr>
                        <a:t>ui:param</a:t>
                      </a:r>
                      <a:r>
                        <a:rPr lang="en-IN" sz="2000" dirty="0">
                          <a:solidFill>
                            <a:srgbClr val="000000"/>
                          </a:solidFill>
                          <a:effectLst/>
                          <a:latin typeface="Times New Roman" pitchFamily="18" charset="0"/>
                          <a:cs typeface="Times New Roman" pitchFamily="18" charset="0"/>
                        </a:rPr>
                        <a:t>&gt;</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9140">
                <a:tc>
                  <a:txBody>
                    <a:bodyPr/>
                    <a:lstStyle/>
                    <a:p>
                      <a:pPr fontAlgn="t"/>
                      <a:r>
                        <a:rPr lang="en-IN" sz="2000">
                          <a:effectLst/>
                          <a:latin typeface="Times New Roman" pitchFamily="18" charset="0"/>
                          <a:cs typeface="Times New Roman" pitchFamily="18" charset="0"/>
                        </a:rPr>
                        <a:t>3</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dirty="0">
                          <a:solidFill>
                            <a:srgbClr val="313131"/>
                          </a:solidFill>
                          <a:effectLst/>
                          <a:latin typeface="Times New Roman" pitchFamily="18" charset="0"/>
                          <a:cs typeface="Times New Roman" pitchFamily="18" charset="0"/>
                          <a:hlinkClick r:id="rId4"/>
                        </a:rPr>
                        <a:t>Custom</a:t>
                      </a:r>
                      <a:endParaRPr lang="en-IN" sz="2000" dirty="0">
                        <a:solidFill>
                          <a:srgbClr val="000000"/>
                        </a:solidFill>
                        <a:effectLst/>
                        <a:latin typeface="Times New Roman" pitchFamily="18" charset="0"/>
                        <a:cs typeface="Times New Roman" pitchFamily="18" charset="0"/>
                      </a:endParaRPr>
                    </a:p>
                    <a:p>
                      <a:pPr algn="just" fontAlgn="t"/>
                      <a:r>
                        <a:rPr lang="en-IN" sz="2000" dirty="0">
                          <a:solidFill>
                            <a:srgbClr val="000000"/>
                          </a:solidFill>
                          <a:effectLst/>
                          <a:latin typeface="Times New Roman" pitchFamily="18" charset="0"/>
                          <a:cs typeface="Times New Roman" pitchFamily="18" charset="0"/>
                        </a:rPr>
                        <a:t>We'll demonstrate how to create custom tags.</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28369">
                <a:tc>
                  <a:txBody>
                    <a:bodyPr/>
                    <a:lstStyle/>
                    <a:p>
                      <a:pPr fontAlgn="t"/>
                      <a:r>
                        <a:rPr lang="en-IN" sz="2000">
                          <a:effectLst/>
                          <a:latin typeface="Times New Roman" pitchFamily="18" charset="0"/>
                          <a:cs typeface="Times New Roman" pitchFamily="18" charset="0"/>
                        </a:rPr>
                        <a:t>4</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dirty="0">
                          <a:solidFill>
                            <a:srgbClr val="313131"/>
                          </a:solidFill>
                          <a:effectLst/>
                          <a:latin typeface="Times New Roman" pitchFamily="18" charset="0"/>
                          <a:cs typeface="Times New Roman" pitchFamily="18" charset="0"/>
                          <a:hlinkClick r:id="rId5"/>
                        </a:rPr>
                        <a:t>Remove</a:t>
                      </a:r>
                      <a:endParaRPr lang="en-IN" sz="2000" dirty="0">
                        <a:solidFill>
                          <a:srgbClr val="000000"/>
                        </a:solidFill>
                        <a:effectLst/>
                        <a:latin typeface="Times New Roman" pitchFamily="18" charset="0"/>
                        <a:cs typeface="Times New Roman" pitchFamily="18" charset="0"/>
                      </a:endParaRPr>
                    </a:p>
                    <a:p>
                      <a:pPr algn="just" fontAlgn="t"/>
                      <a:r>
                        <a:rPr lang="en-IN" sz="2000" dirty="0">
                          <a:solidFill>
                            <a:srgbClr val="000000"/>
                          </a:solidFill>
                          <a:effectLst/>
                          <a:latin typeface="Times New Roman" pitchFamily="18" charset="0"/>
                          <a:cs typeface="Times New Roman" pitchFamily="18" charset="0"/>
                        </a:rPr>
                        <a:t>We'll demonstrate capability to remove JSF code from generated HTML page.</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59094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pPr marL="0" indent="0" algn="just" fontAlgn="t">
              <a:buNone/>
            </a:pPr>
            <a:r>
              <a:rPr lang="en-IN" dirty="0" smtClean="0"/>
              <a:t>1.</a:t>
            </a:r>
            <a:r>
              <a:rPr lang="en-IN" b="1" dirty="0">
                <a:solidFill>
                  <a:srgbClr val="313131"/>
                </a:solidFill>
                <a:latin typeface="Times New Roman" pitchFamily="18" charset="0"/>
                <a:cs typeface="Times New Roman" pitchFamily="18" charset="0"/>
                <a:hlinkClick r:id="rId2"/>
              </a:rPr>
              <a:t> Templates</a:t>
            </a:r>
            <a:endParaRPr lang="en-IN" dirty="0">
              <a:solidFill>
                <a:srgbClr val="000000"/>
              </a:solidFill>
              <a:latin typeface="Times New Roman" pitchFamily="18" charset="0"/>
              <a:cs typeface="Times New Roman" pitchFamily="18" charset="0"/>
            </a:endParaRPr>
          </a:p>
          <a:p>
            <a:pPr algn="just" fontAlgn="t">
              <a:buFont typeface="Arial"/>
              <a:buNone/>
            </a:pPr>
            <a:r>
              <a:rPr lang="en-IN" dirty="0" smtClean="0">
                <a:solidFill>
                  <a:srgbClr val="000000"/>
                </a:solidFill>
                <a:latin typeface="Times New Roman" pitchFamily="18" charset="0"/>
                <a:cs typeface="Times New Roman" pitchFamily="18" charset="0"/>
              </a:rPr>
              <a:t>Tags:</a:t>
            </a:r>
          </a:p>
          <a:p>
            <a:pPr algn="just" fontAlgn="t">
              <a:buFont typeface="Arial"/>
              <a:buNone/>
            </a:pPr>
            <a:r>
              <a:rPr lang="en-IN" b="1" dirty="0" smtClean="0">
                <a:solidFill>
                  <a:srgbClr val="000000"/>
                </a:solidFill>
                <a:latin typeface="Times New Roman" pitchFamily="18" charset="0"/>
                <a:cs typeface="Times New Roman" pitchFamily="18" charset="0"/>
              </a:rPr>
              <a:t>&lt;</a:t>
            </a:r>
            <a:r>
              <a:rPr lang="en-IN" b="1" dirty="0" err="1" smtClean="0">
                <a:solidFill>
                  <a:srgbClr val="000000"/>
                </a:solidFill>
                <a:latin typeface="Times New Roman" pitchFamily="18" charset="0"/>
                <a:cs typeface="Times New Roman" pitchFamily="18" charset="0"/>
              </a:rPr>
              <a:t>ui:insert</a:t>
            </a:r>
            <a:r>
              <a:rPr lang="en-IN" b="1" dirty="0" smtClean="0">
                <a:solidFill>
                  <a:srgbClr val="000000"/>
                </a:solidFill>
                <a:latin typeface="Times New Roman" pitchFamily="18" charset="0"/>
                <a:cs typeface="Times New Roman" pitchFamily="18" charset="0"/>
              </a:rPr>
              <a:t>&gt;</a:t>
            </a:r>
          </a:p>
          <a:p>
            <a:pPr algn="just" fontAlgn="t">
              <a:buFont typeface="Arial"/>
              <a:buNone/>
            </a:pPr>
            <a:r>
              <a:rPr lang="en-IN" dirty="0"/>
              <a:t>Used in template file. It defines contents to be placed in a template. </a:t>
            </a:r>
            <a:r>
              <a:rPr lang="en-IN" dirty="0" err="1"/>
              <a:t>ui:define</a:t>
            </a:r>
            <a:r>
              <a:rPr lang="en-IN" dirty="0"/>
              <a:t> tag can replaced its contents.</a:t>
            </a:r>
            <a:endParaRPr lang="en-IN" dirty="0">
              <a:solidFill>
                <a:srgbClr val="000000"/>
              </a:solidFill>
              <a:latin typeface="Times New Roman" pitchFamily="18" charset="0"/>
              <a:cs typeface="Times New Roman" pitchFamily="18" charset="0"/>
            </a:endParaRPr>
          </a:p>
          <a:p>
            <a:pPr algn="just" fontAlgn="t">
              <a:buFont typeface="Arial"/>
              <a:buNone/>
            </a:pPr>
            <a:r>
              <a:rPr lang="en-IN" b="1" dirty="0">
                <a:solidFill>
                  <a:srgbClr val="000000"/>
                </a:solidFill>
                <a:latin typeface="Times New Roman" pitchFamily="18" charset="0"/>
                <a:cs typeface="Times New Roman" pitchFamily="18" charset="0"/>
              </a:rPr>
              <a:t>&lt;</a:t>
            </a:r>
            <a:r>
              <a:rPr lang="en-IN" b="1" dirty="0" err="1">
                <a:solidFill>
                  <a:srgbClr val="000000"/>
                </a:solidFill>
                <a:latin typeface="Times New Roman" pitchFamily="18" charset="0"/>
                <a:cs typeface="Times New Roman" pitchFamily="18" charset="0"/>
              </a:rPr>
              <a:t>ui:define</a:t>
            </a:r>
            <a:r>
              <a:rPr lang="en-IN" b="1" dirty="0" smtClean="0">
                <a:solidFill>
                  <a:srgbClr val="000000"/>
                </a:solidFill>
                <a:latin typeface="Times New Roman" pitchFamily="18" charset="0"/>
                <a:cs typeface="Times New Roman" pitchFamily="18" charset="0"/>
              </a:rPr>
              <a:t>&gt;</a:t>
            </a:r>
          </a:p>
          <a:p>
            <a:pPr algn="just" fontAlgn="t">
              <a:buFont typeface="Arial"/>
              <a:buNone/>
            </a:pPr>
            <a:r>
              <a:rPr lang="en-IN" dirty="0"/>
              <a:t>Defines the contents to be inserted in a template.</a:t>
            </a:r>
            <a:endParaRPr lang="en-IN" dirty="0">
              <a:solidFill>
                <a:srgbClr val="000000"/>
              </a:solidFill>
              <a:latin typeface="Times New Roman" pitchFamily="18" charset="0"/>
              <a:cs typeface="Times New Roman" pitchFamily="18" charset="0"/>
            </a:endParaRPr>
          </a:p>
          <a:p>
            <a:pPr algn="just" fontAlgn="t">
              <a:buFont typeface="Arial"/>
              <a:buNone/>
            </a:pPr>
            <a:r>
              <a:rPr lang="en-IN" b="1" dirty="0">
                <a:solidFill>
                  <a:srgbClr val="000000"/>
                </a:solidFill>
                <a:latin typeface="Times New Roman" pitchFamily="18" charset="0"/>
                <a:cs typeface="Times New Roman" pitchFamily="18" charset="0"/>
              </a:rPr>
              <a:t>&lt;</a:t>
            </a:r>
            <a:r>
              <a:rPr lang="en-IN" b="1" dirty="0" err="1">
                <a:solidFill>
                  <a:srgbClr val="000000"/>
                </a:solidFill>
                <a:latin typeface="Times New Roman" pitchFamily="18" charset="0"/>
                <a:cs typeface="Times New Roman" pitchFamily="18" charset="0"/>
              </a:rPr>
              <a:t>ui:include</a:t>
            </a:r>
            <a:r>
              <a:rPr lang="en-IN" b="1" dirty="0" smtClean="0">
                <a:solidFill>
                  <a:srgbClr val="000000"/>
                </a:solidFill>
                <a:latin typeface="Times New Roman" pitchFamily="18" charset="0"/>
                <a:cs typeface="Times New Roman" pitchFamily="18" charset="0"/>
              </a:rPr>
              <a:t>&gt;</a:t>
            </a:r>
          </a:p>
          <a:p>
            <a:pPr algn="just" fontAlgn="t">
              <a:buFont typeface="Arial"/>
              <a:buNone/>
            </a:pPr>
            <a:r>
              <a:rPr lang="en-IN" dirty="0"/>
              <a:t>Includes contents of one </a:t>
            </a:r>
            <a:r>
              <a:rPr lang="en-IN" dirty="0" err="1"/>
              <a:t>xhtml</a:t>
            </a:r>
            <a:r>
              <a:rPr lang="en-IN" dirty="0"/>
              <a:t> page into another </a:t>
            </a:r>
            <a:r>
              <a:rPr lang="en-IN" dirty="0" err="1"/>
              <a:t>xhtml</a:t>
            </a:r>
            <a:r>
              <a:rPr lang="en-IN" dirty="0"/>
              <a:t> page.</a:t>
            </a:r>
            <a:endParaRPr lang="en-IN" dirty="0">
              <a:solidFill>
                <a:srgbClr val="000000"/>
              </a:solidFill>
              <a:latin typeface="Times New Roman" pitchFamily="18" charset="0"/>
              <a:cs typeface="Times New Roman" pitchFamily="18" charset="0"/>
            </a:endParaRPr>
          </a:p>
          <a:p>
            <a:pPr algn="just" fontAlgn="t">
              <a:buFont typeface="Arial"/>
              <a:buNone/>
            </a:pPr>
            <a:r>
              <a:rPr lang="en-IN" b="1" dirty="0">
                <a:solidFill>
                  <a:srgbClr val="000000"/>
                </a:solidFill>
                <a:latin typeface="Times New Roman" pitchFamily="18" charset="0"/>
                <a:cs typeface="Times New Roman" pitchFamily="18" charset="0"/>
              </a:rPr>
              <a:t>&lt;</a:t>
            </a:r>
            <a:r>
              <a:rPr lang="en-IN" b="1" dirty="0" err="1">
                <a:solidFill>
                  <a:srgbClr val="000000"/>
                </a:solidFill>
                <a:latin typeface="Times New Roman" pitchFamily="18" charset="0"/>
                <a:cs typeface="Times New Roman" pitchFamily="18" charset="0"/>
              </a:rPr>
              <a:t>ui:define</a:t>
            </a:r>
            <a:r>
              <a:rPr lang="en-IN" b="1" dirty="0" smtClean="0">
                <a:solidFill>
                  <a:srgbClr val="000000"/>
                </a:solidFill>
                <a:latin typeface="Times New Roman" pitchFamily="18" charset="0"/>
                <a:cs typeface="Times New Roman" pitchFamily="18" charset="0"/>
              </a:rPr>
              <a:t>&gt;</a:t>
            </a:r>
          </a:p>
          <a:p>
            <a:pPr algn="just" fontAlgn="t">
              <a:buFont typeface="Arial"/>
              <a:buNone/>
            </a:pPr>
            <a:r>
              <a:rPr lang="en-IN" dirty="0"/>
              <a:t>Loads a template using </a:t>
            </a:r>
            <a:r>
              <a:rPr lang="en-IN" b="1" dirty="0"/>
              <a:t>template</a:t>
            </a:r>
            <a:r>
              <a:rPr lang="en-IN" dirty="0"/>
              <a:t> attribute. It can also define a group of components to be inserted in </a:t>
            </a:r>
            <a:r>
              <a:rPr lang="en-IN" dirty="0" err="1"/>
              <a:t>xhtml</a:t>
            </a:r>
            <a:r>
              <a:rPr lang="en-IN" dirty="0"/>
              <a:t> page.</a:t>
            </a:r>
            <a:endParaRPr lang="en-IN" dirty="0">
              <a:solidFill>
                <a:srgbClr val="000000"/>
              </a:solidFill>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7231224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Creating </a:t>
            </a:r>
            <a:r>
              <a:rPr lang="en-IN" dirty="0" smtClean="0"/>
              <a:t>Template steps</a:t>
            </a:r>
            <a:r>
              <a:rPr lang="en-IN" dirty="0"/>
              <a:t/>
            </a:r>
            <a:br>
              <a:rPr lang="en-IN" dirty="0"/>
            </a:br>
            <a:endParaRPr lang="en-IN" dirty="0"/>
          </a:p>
        </p:txBody>
      </p:sp>
      <p:sp>
        <p:nvSpPr>
          <p:cNvPr id="3" name="Content Placeholder 2"/>
          <p:cNvSpPr>
            <a:spLocks noGrp="1"/>
          </p:cNvSpPr>
          <p:nvPr>
            <p:ph idx="1"/>
          </p:nvPr>
        </p:nvSpPr>
        <p:spPr>
          <a:xfrm>
            <a:off x="457200" y="836712"/>
            <a:ext cx="8229600" cy="5289451"/>
          </a:xfrm>
        </p:spPr>
        <p:txBody>
          <a:bodyPr/>
          <a:lstStyle/>
          <a:p>
            <a:pPr marL="0" indent="0">
              <a:buNone/>
            </a:pPr>
            <a:r>
              <a:rPr lang="en-IN" dirty="0"/>
              <a:t>Step 1: Create Header file: </a:t>
            </a:r>
            <a:r>
              <a:rPr lang="en-IN" dirty="0" err="1"/>
              <a:t>header.xhtml</a:t>
            </a:r>
            <a:endParaRPr lang="en-IN" dirty="0"/>
          </a:p>
          <a:p>
            <a:r>
              <a:rPr lang="en-IN" dirty="0"/>
              <a:t>Use </a:t>
            </a:r>
            <a:r>
              <a:rPr lang="en-IN" b="1" dirty="0" err="1"/>
              <a:t>ui:composition</a:t>
            </a:r>
            <a:r>
              <a:rPr lang="en-IN" dirty="0"/>
              <a:t> tag to define a default content of Header section</a:t>
            </a:r>
            <a:r>
              <a:rPr lang="en-IN" dirty="0" smtClean="0"/>
              <a:t>.</a:t>
            </a:r>
          </a:p>
          <a:p>
            <a:pPr marL="0" indent="0">
              <a:buNone/>
            </a:pPr>
            <a:r>
              <a:rPr lang="en-IN" dirty="0" smtClean="0"/>
              <a:t>Code:</a:t>
            </a:r>
            <a:endParaRPr lang="en-IN" dirty="0"/>
          </a:p>
          <a:p>
            <a:pPr marL="0" indent="0">
              <a:buNone/>
            </a:pPr>
            <a:r>
              <a:rPr lang="en-IN" dirty="0"/>
              <a:t>&lt;</a:t>
            </a:r>
            <a:r>
              <a:rPr lang="en-IN" dirty="0" err="1"/>
              <a:t>ui:composition</a:t>
            </a:r>
            <a:r>
              <a:rPr lang="en-IN" dirty="0"/>
              <a:t>&gt; </a:t>
            </a:r>
            <a:endParaRPr lang="en-IN" dirty="0" smtClean="0"/>
          </a:p>
          <a:p>
            <a:pPr marL="0" indent="0">
              <a:buNone/>
            </a:pPr>
            <a:r>
              <a:rPr lang="en-IN" dirty="0" smtClean="0"/>
              <a:t>&lt;</a:t>
            </a:r>
            <a:r>
              <a:rPr lang="en-IN" dirty="0"/>
              <a:t>h1&gt;Default Header&lt;/h1</a:t>
            </a:r>
            <a:r>
              <a:rPr lang="en-IN" dirty="0" smtClean="0"/>
              <a:t>&gt;</a:t>
            </a:r>
          </a:p>
          <a:p>
            <a:pPr marL="0" indent="0">
              <a:buNone/>
            </a:pPr>
            <a:r>
              <a:rPr lang="en-IN" dirty="0" smtClean="0"/>
              <a:t> </a:t>
            </a:r>
            <a:r>
              <a:rPr lang="en-IN" dirty="0"/>
              <a:t>&lt;/</a:t>
            </a:r>
            <a:r>
              <a:rPr lang="en-IN" dirty="0" err="1"/>
              <a:t>ui:composition</a:t>
            </a:r>
            <a:r>
              <a:rPr lang="en-IN" dirty="0" smtClean="0"/>
              <a:t>&gt;</a:t>
            </a:r>
          </a:p>
          <a:p>
            <a:endParaRPr lang="en-IN" dirty="0"/>
          </a:p>
        </p:txBody>
      </p:sp>
    </p:spTree>
    <p:extLst>
      <p:ext uri="{BB962C8B-B14F-4D97-AF65-F5344CB8AC3E}">
        <p14:creationId xmlns:p14="http://schemas.microsoft.com/office/powerpoint/2010/main" val="3868021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dirty="0"/>
              <a:t>Step 2: Create Footer file: </a:t>
            </a:r>
            <a:r>
              <a:rPr lang="en-IN" dirty="0" err="1"/>
              <a:t>footer.xhtml</a:t>
            </a:r>
            <a:endParaRPr lang="en-IN" dirty="0"/>
          </a:p>
          <a:p>
            <a:r>
              <a:rPr lang="en-IN" dirty="0"/>
              <a:t>Use </a:t>
            </a:r>
            <a:r>
              <a:rPr lang="en-IN" b="1" dirty="0" err="1"/>
              <a:t>ui:composition</a:t>
            </a:r>
            <a:r>
              <a:rPr lang="en-IN" dirty="0"/>
              <a:t> tag to define a default content of Footer section.</a:t>
            </a:r>
          </a:p>
          <a:p>
            <a:pPr marL="0" indent="0">
              <a:buNone/>
            </a:pPr>
            <a:r>
              <a:rPr lang="en-IN" b="1" dirty="0"/>
              <a:t>&lt;</a:t>
            </a:r>
            <a:r>
              <a:rPr lang="en-IN" b="1" dirty="0" err="1"/>
              <a:t>ui:composition</a:t>
            </a:r>
            <a:r>
              <a:rPr lang="en-IN" b="1" dirty="0"/>
              <a:t>&gt; &lt;h1&gt;Default Footer&lt;/h1&gt; &lt;/</a:t>
            </a:r>
            <a:r>
              <a:rPr lang="en-IN" b="1" dirty="0" err="1"/>
              <a:t>ui:composition</a:t>
            </a:r>
            <a:r>
              <a:rPr lang="en-IN" b="1" dirty="0" smtClean="0"/>
              <a:t>&gt;</a:t>
            </a:r>
            <a:r>
              <a:rPr lang="en-IN" dirty="0" smtClean="0"/>
              <a:t/>
            </a:r>
            <a:br>
              <a:rPr lang="en-IN" dirty="0" smtClean="0"/>
            </a:br>
            <a:r>
              <a:rPr lang="en-IN" dirty="0" smtClean="0"/>
              <a:t> </a:t>
            </a:r>
            <a:r>
              <a:rPr lang="en-IN" dirty="0"/>
              <a:t>Step 3: Create Content file: </a:t>
            </a:r>
            <a:r>
              <a:rPr lang="en-IN" dirty="0" err="1"/>
              <a:t>contents.xhtml</a:t>
            </a:r>
            <a:endParaRPr lang="en-IN" dirty="0"/>
          </a:p>
          <a:p>
            <a:r>
              <a:rPr lang="en-IN" dirty="0"/>
              <a:t>Use </a:t>
            </a:r>
            <a:r>
              <a:rPr lang="en-IN" b="1" dirty="0" err="1"/>
              <a:t>ui:composition</a:t>
            </a:r>
            <a:r>
              <a:rPr lang="en-IN" dirty="0"/>
              <a:t> tag to define a default content of Content section.</a:t>
            </a:r>
          </a:p>
          <a:p>
            <a:pPr marL="0" indent="0">
              <a:buNone/>
            </a:pPr>
            <a:r>
              <a:rPr lang="en-IN" b="1" dirty="0"/>
              <a:t>&lt;</a:t>
            </a:r>
            <a:r>
              <a:rPr lang="en-IN" b="1" dirty="0" err="1"/>
              <a:t>ui:composition</a:t>
            </a:r>
            <a:r>
              <a:rPr lang="en-IN" b="1" dirty="0"/>
              <a:t>&gt; &lt;h1&gt;Default Contents&lt;/h1&gt; &lt;/</a:t>
            </a:r>
            <a:r>
              <a:rPr lang="en-IN" b="1" dirty="0" err="1"/>
              <a:t>ui:composition</a:t>
            </a:r>
            <a:r>
              <a:rPr lang="en-IN" b="1" dirty="0"/>
              <a:t>&gt; </a:t>
            </a:r>
          </a:p>
        </p:txBody>
      </p:sp>
    </p:spTree>
    <p:extLst>
      <p:ext uri="{BB962C8B-B14F-4D97-AF65-F5344CB8AC3E}">
        <p14:creationId xmlns:p14="http://schemas.microsoft.com/office/powerpoint/2010/main" val="312043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fontScale="77500" lnSpcReduction="20000"/>
          </a:bodyPr>
          <a:lstStyle/>
          <a:p>
            <a:r>
              <a:rPr lang="en-IN" dirty="0"/>
              <a:t>Step 4: Create a Template: </a:t>
            </a:r>
            <a:r>
              <a:rPr lang="en-IN" dirty="0" err="1"/>
              <a:t>common.xhtml</a:t>
            </a:r>
            <a:endParaRPr lang="en-IN" dirty="0"/>
          </a:p>
          <a:p>
            <a:pPr marL="0" indent="0">
              <a:buNone/>
            </a:pPr>
            <a:r>
              <a:rPr lang="en-IN" dirty="0"/>
              <a:t>Use </a:t>
            </a:r>
            <a:r>
              <a:rPr lang="en-IN" b="1" dirty="0" err="1"/>
              <a:t>ui:insert</a:t>
            </a:r>
            <a:r>
              <a:rPr lang="en-IN" dirty="0"/>
              <a:t> and </a:t>
            </a:r>
            <a:r>
              <a:rPr lang="en-IN" b="1" dirty="0" err="1"/>
              <a:t>ui:include</a:t>
            </a:r>
            <a:r>
              <a:rPr lang="en-IN" dirty="0"/>
              <a:t> tag to include header/footer and content file in template file. Name each section in </a:t>
            </a:r>
            <a:r>
              <a:rPr lang="en-IN" b="1" dirty="0" err="1"/>
              <a:t>ui:insert</a:t>
            </a:r>
            <a:r>
              <a:rPr lang="en-IN" dirty="0"/>
              <a:t> tag.</a:t>
            </a:r>
          </a:p>
          <a:p>
            <a:r>
              <a:rPr lang="en-IN" b="1" dirty="0"/>
              <a:t>name</a:t>
            </a:r>
            <a:r>
              <a:rPr lang="en-IN" dirty="0"/>
              <a:t> attribute of </a:t>
            </a:r>
            <a:r>
              <a:rPr lang="en-IN" b="1" dirty="0" err="1"/>
              <a:t>ui:insert</a:t>
            </a:r>
            <a:r>
              <a:rPr lang="en-IN" dirty="0"/>
              <a:t> tag will be used to replace contents of corresponding section</a:t>
            </a:r>
            <a:r>
              <a:rPr lang="en-IN" dirty="0" smtClean="0"/>
              <a:t>.</a:t>
            </a:r>
          </a:p>
          <a:p>
            <a:r>
              <a:rPr lang="en-IN" dirty="0" smtClean="0"/>
              <a:t>Code:</a:t>
            </a:r>
            <a:endParaRPr lang="en-IN" dirty="0"/>
          </a:p>
          <a:p>
            <a:pPr marL="0" indent="0">
              <a:buNone/>
            </a:pPr>
            <a:r>
              <a:rPr lang="en-IN" dirty="0"/>
              <a:t>&lt;</a:t>
            </a:r>
            <a:r>
              <a:rPr lang="en-IN" dirty="0" err="1"/>
              <a:t>h:body</a:t>
            </a:r>
            <a:r>
              <a:rPr lang="en-IN" dirty="0" smtClean="0"/>
              <a:t>&gt;</a:t>
            </a:r>
          </a:p>
          <a:p>
            <a:pPr marL="0" indent="0">
              <a:buNone/>
            </a:pPr>
            <a:r>
              <a:rPr lang="en-IN" dirty="0" smtClean="0"/>
              <a:t> </a:t>
            </a:r>
            <a:r>
              <a:rPr lang="en-IN" dirty="0"/>
              <a:t>&lt;</a:t>
            </a:r>
            <a:r>
              <a:rPr lang="en-IN" dirty="0" err="1"/>
              <a:t>ui:insert</a:t>
            </a:r>
            <a:r>
              <a:rPr lang="en-IN" dirty="0"/>
              <a:t> name="header" </a:t>
            </a:r>
            <a:r>
              <a:rPr lang="en-IN" dirty="0" smtClean="0"/>
              <a:t>&gt;</a:t>
            </a:r>
          </a:p>
          <a:p>
            <a:pPr marL="0" indent="0">
              <a:buNone/>
            </a:pPr>
            <a:r>
              <a:rPr lang="en-IN" dirty="0" smtClean="0"/>
              <a:t> </a:t>
            </a:r>
            <a:r>
              <a:rPr lang="en-IN" dirty="0"/>
              <a:t>&lt;</a:t>
            </a:r>
            <a:r>
              <a:rPr lang="en-IN" dirty="0" err="1"/>
              <a:t>ui:include</a:t>
            </a:r>
            <a:r>
              <a:rPr lang="en-IN" dirty="0"/>
              <a:t> </a:t>
            </a:r>
            <a:r>
              <a:rPr lang="en-IN" dirty="0" err="1"/>
              <a:t>src</a:t>
            </a:r>
            <a:r>
              <a:rPr lang="en-IN" dirty="0"/>
              <a:t>="</a:t>
            </a:r>
            <a:r>
              <a:rPr lang="en-IN" dirty="0" err="1"/>
              <a:t>header.xhtml</a:t>
            </a:r>
            <a:r>
              <a:rPr lang="en-IN" dirty="0"/>
              <a:t>" </a:t>
            </a:r>
            <a:r>
              <a:rPr lang="en-IN" dirty="0" smtClean="0"/>
              <a:t>/&gt;</a:t>
            </a:r>
          </a:p>
          <a:p>
            <a:pPr marL="0" indent="0">
              <a:buNone/>
            </a:pPr>
            <a:r>
              <a:rPr lang="en-IN" dirty="0" smtClean="0"/>
              <a:t> </a:t>
            </a:r>
            <a:r>
              <a:rPr lang="en-IN" dirty="0"/>
              <a:t>&lt;/</a:t>
            </a:r>
            <a:r>
              <a:rPr lang="en-IN" dirty="0" err="1"/>
              <a:t>ui:insert</a:t>
            </a:r>
            <a:r>
              <a:rPr lang="en-IN" dirty="0" smtClean="0"/>
              <a:t>&gt;</a:t>
            </a:r>
          </a:p>
          <a:p>
            <a:pPr marL="0" indent="0">
              <a:buNone/>
            </a:pPr>
            <a:r>
              <a:rPr lang="en-IN" dirty="0" smtClean="0"/>
              <a:t> </a:t>
            </a:r>
            <a:r>
              <a:rPr lang="en-IN" dirty="0"/>
              <a:t>&lt;</a:t>
            </a:r>
            <a:r>
              <a:rPr lang="en-IN" dirty="0" err="1"/>
              <a:t>ui:insert</a:t>
            </a:r>
            <a:r>
              <a:rPr lang="en-IN" dirty="0"/>
              <a:t> name="content" </a:t>
            </a:r>
            <a:r>
              <a:rPr lang="en-IN" dirty="0" smtClean="0"/>
              <a:t>&gt;</a:t>
            </a:r>
          </a:p>
          <a:p>
            <a:pPr marL="0" indent="0">
              <a:buNone/>
            </a:pPr>
            <a:r>
              <a:rPr lang="en-IN" dirty="0" smtClean="0"/>
              <a:t> </a:t>
            </a:r>
            <a:r>
              <a:rPr lang="en-IN" dirty="0"/>
              <a:t>&lt;</a:t>
            </a:r>
            <a:r>
              <a:rPr lang="en-IN" dirty="0" err="1"/>
              <a:t>ui:include</a:t>
            </a:r>
            <a:r>
              <a:rPr lang="en-IN" dirty="0"/>
              <a:t> </a:t>
            </a:r>
            <a:r>
              <a:rPr lang="en-IN" dirty="0" err="1"/>
              <a:t>src</a:t>
            </a:r>
            <a:r>
              <a:rPr lang="en-IN" dirty="0"/>
              <a:t>="</a:t>
            </a:r>
            <a:r>
              <a:rPr lang="en-IN" dirty="0" err="1"/>
              <a:t>contents.xhtml</a:t>
            </a:r>
            <a:r>
              <a:rPr lang="en-IN" dirty="0"/>
              <a:t>" </a:t>
            </a:r>
            <a:r>
              <a:rPr lang="en-IN" dirty="0" smtClean="0"/>
              <a:t>/&gt;</a:t>
            </a:r>
          </a:p>
          <a:p>
            <a:pPr marL="0" indent="0">
              <a:buNone/>
            </a:pPr>
            <a:r>
              <a:rPr lang="en-IN" dirty="0" smtClean="0"/>
              <a:t> </a:t>
            </a:r>
            <a:r>
              <a:rPr lang="en-IN" dirty="0"/>
              <a:t>&lt;/</a:t>
            </a:r>
            <a:r>
              <a:rPr lang="en-IN" dirty="0" err="1"/>
              <a:t>ui:insert</a:t>
            </a:r>
            <a:r>
              <a:rPr lang="en-IN" dirty="0"/>
              <a:t>&gt; </a:t>
            </a:r>
            <a:endParaRPr lang="en-IN" dirty="0" smtClean="0"/>
          </a:p>
          <a:p>
            <a:pPr marL="0" indent="0">
              <a:buNone/>
            </a:pPr>
            <a:r>
              <a:rPr lang="en-IN" dirty="0" smtClean="0"/>
              <a:t>&lt;</a:t>
            </a:r>
            <a:r>
              <a:rPr lang="en-IN" dirty="0" err="1"/>
              <a:t>ui:insert</a:t>
            </a:r>
            <a:r>
              <a:rPr lang="en-IN" dirty="0"/>
              <a:t> name="footer" &gt; </a:t>
            </a:r>
            <a:endParaRPr lang="en-IN" dirty="0" smtClean="0"/>
          </a:p>
          <a:p>
            <a:pPr marL="0" indent="0">
              <a:buNone/>
            </a:pPr>
            <a:r>
              <a:rPr lang="en-IN" dirty="0" smtClean="0"/>
              <a:t>&lt;</a:t>
            </a:r>
            <a:r>
              <a:rPr lang="en-IN" dirty="0" err="1"/>
              <a:t>ui:include</a:t>
            </a:r>
            <a:r>
              <a:rPr lang="en-IN" dirty="0"/>
              <a:t> </a:t>
            </a:r>
            <a:r>
              <a:rPr lang="en-IN" dirty="0" err="1"/>
              <a:t>src</a:t>
            </a:r>
            <a:r>
              <a:rPr lang="en-IN" dirty="0"/>
              <a:t>="</a:t>
            </a:r>
            <a:r>
              <a:rPr lang="en-IN" dirty="0" err="1"/>
              <a:t>footer.xhtml</a:t>
            </a:r>
            <a:r>
              <a:rPr lang="en-IN" dirty="0"/>
              <a:t>" /&gt; </a:t>
            </a:r>
            <a:endParaRPr lang="en-IN" dirty="0" smtClean="0"/>
          </a:p>
          <a:p>
            <a:pPr marL="0" indent="0">
              <a:buNone/>
            </a:pPr>
            <a:r>
              <a:rPr lang="en-IN" dirty="0" smtClean="0"/>
              <a:t>&lt;/</a:t>
            </a:r>
            <a:r>
              <a:rPr lang="en-IN" dirty="0" err="1"/>
              <a:t>ui:insert</a:t>
            </a:r>
            <a:r>
              <a:rPr lang="en-IN" dirty="0"/>
              <a:t>&gt; &lt;/</a:t>
            </a:r>
            <a:r>
              <a:rPr lang="en-IN" dirty="0" err="1"/>
              <a:t>h:body</a:t>
            </a:r>
            <a:r>
              <a:rPr lang="en-IN" dirty="0"/>
              <a:t>&gt;</a:t>
            </a:r>
          </a:p>
        </p:txBody>
      </p:sp>
    </p:spTree>
    <p:extLst>
      <p:ext uri="{BB962C8B-B14F-4D97-AF65-F5344CB8AC3E}">
        <p14:creationId xmlns:p14="http://schemas.microsoft.com/office/powerpoint/2010/main" val="42088345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2.Using </a:t>
            </a:r>
            <a:r>
              <a:rPr lang="en-IN" dirty="0" err="1"/>
              <a:t>ui:param</a:t>
            </a:r>
            <a:r>
              <a:rPr lang="en-IN" dirty="0"/>
              <a:t> tag, we can pass parameters to template file or an included </a:t>
            </a:r>
            <a:r>
              <a:rPr lang="en-IN" dirty="0" smtClean="0"/>
              <a:t>file</a:t>
            </a:r>
          </a:p>
          <a:p>
            <a:pPr marL="0" indent="0">
              <a:buNone/>
            </a:pPr>
            <a:r>
              <a:rPr lang="en-IN" dirty="0" smtClean="0"/>
              <a:t>Example:</a:t>
            </a:r>
          </a:p>
          <a:p>
            <a:pPr marL="0" indent="0">
              <a:buNone/>
            </a:pPr>
            <a:r>
              <a:rPr lang="en-IN" dirty="0"/>
              <a:t>&lt;</a:t>
            </a:r>
            <a:r>
              <a:rPr lang="en-IN" dirty="0" err="1"/>
              <a:t>ui:insert</a:t>
            </a:r>
            <a:r>
              <a:rPr lang="en-IN" dirty="0"/>
              <a:t> name="header" </a:t>
            </a:r>
            <a:r>
              <a:rPr lang="en-IN" dirty="0" smtClean="0"/>
              <a:t>&gt;</a:t>
            </a:r>
          </a:p>
          <a:p>
            <a:pPr marL="0" indent="0">
              <a:buNone/>
            </a:pPr>
            <a:r>
              <a:rPr lang="en-IN" dirty="0" smtClean="0"/>
              <a:t> </a:t>
            </a:r>
            <a:r>
              <a:rPr lang="en-IN" dirty="0"/>
              <a:t>&lt;</a:t>
            </a:r>
            <a:r>
              <a:rPr lang="en-IN" dirty="0" err="1"/>
              <a:t>ui:include</a:t>
            </a:r>
            <a:r>
              <a:rPr lang="en-IN" dirty="0"/>
              <a:t> </a:t>
            </a:r>
            <a:r>
              <a:rPr lang="en-IN" dirty="0" err="1"/>
              <a:t>src</a:t>
            </a:r>
            <a:r>
              <a:rPr lang="en-IN" dirty="0"/>
              <a:t>="/templates/</a:t>
            </a:r>
            <a:r>
              <a:rPr lang="en-IN" dirty="0" err="1"/>
              <a:t>header.xhtml</a:t>
            </a:r>
            <a:r>
              <a:rPr lang="en-IN" dirty="0"/>
              <a:t>" &gt; &lt;</a:t>
            </a:r>
            <a:r>
              <a:rPr lang="en-IN" dirty="0" err="1"/>
              <a:t>ui:param</a:t>
            </a:r>
            <a:r>
              <a:rPr lang="en-IN" dirty="0"/>
              <a:t> name="</a:t>
            </a:r>
            <a:r>
              <a:rPr lang="en-IN" dirty="0" err="1"/>
              <a:t>defaultHeader</a:t>
            </a:r>
            <a:r>
              <a:rPr lang="en-IN" dirty="0"/>
              <a:t>" value="Default Header" /&gt; &lt;/</a:t>
            </a:r>
            <a:r>
              <a:rPr lang="en-IN" dirty="0" err="1"/>
              <a:t>ui:include</a:t>
            </a:r>
            <a:r>
              <a:rPr lang="en-IN" dirty="0"/>
              <a:t>&gt; &lt;/</a:t>
            </a:r>
            <a:r>
              <a:rPr lang="en-IN" dirty="0" err="1"/>
              <a:t>ui:insert</a:t>
            </a:r>
            <a:r>
              <a:rPr lang="en-IN" dirty="0"/>
              <a:t>&gt; </a:t>
            </a:r>
          </a:p>
        </p:txBody>
      </p:sp>
    </p:spTree>
    <p:extLst>
      <p:ext uri="{BB962C8B-B14F-4D97-AF65-F5344CB8AC3E}">
        <p14:creationId xmlns:p14="http://schemas.microsoft.com/office/powerpoint/2010/main" val="81831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a:t>
            </a:r>
            <a:endParaRPr lang="en-IN" dirty="0"/>
          </a:p>
        </p:txBody>
      </p:sp>
      <p:sp>
        <p:nvSpPr>
          <p:cNvPr id="3" name="Content Placeholder 2"/>
          <p:cNvSpPr>
            <a:spLocks noGrp="1"/>
          </p:cNvSpPr>
          <p:nvPr>
            <p:ph idx="1"/>
          </p:nvPr>
        </p:nvSpPr>
        <p:spPr>
          <a:xfrm>
            <a:off x="395536" y="1052736"/>
            <a:ext cx="8229600" cy="5400600"/>
          </a:xfrm>
        </p:spPr>
        <p:txBody>
          <a:bodyPr>
            <a:normAutofit fontScale="92500" lnSpcReduction="10000"/>
          </a:bodyPr>
          <a:lstStyle/>
          <a:p>
            <a:pPr algn="just">
              <a:buFont typeface="Wingdings" pitchFamily="2" charset="2"/>
              <a:buChar char="ü"/>
            </a:pPr>
            <a:r>
              <a:rPr lang="en-IN" dirty="0" err="1"/>
              <a:t>JavaServer</a:t>
            </a:r>
            <a:r>
              <a:rPr lang="en-IN" dirty="0"/>
              <a:t> Faces (JSF) is a MVC web framework that simplifies the construction of user interfaces (UI) for server-based applications by using reusable UI components in a page</a:t>
            </a:r>
            <a:r>
              <a:rPr lang="en-IN" dirty="0" smtClean="0"/>
              <a:t>.</a:t>
            </a:r>
          </a:p>
          <a:p>
            <a:pPr algn="just">
              <a:buFont typeface="Wingdings" pitchFamily="2" charset="2"/>
              <a:buChar char="ü"/>
            </a:pPr>
            <a:r>
              <a:rPr lang="en-IN" dirty="0" smtClean="0"/>
              <a:t>JSF </a:t>
            </a:r>
            <a:r>
              <a:rPr lang="en-IN" dirty="0"/>
              <a:t>provides facility to connect UI widgets with data sources and to server-side event handlers. The JSF specification defines a set of standard UI components and provides an Application Programming Interface (API) for developing components</a:t>
            </a:r>
            <a:r>
              <a:rPr lang="en-IN" dirty="0" smtClean="0"/>
              <a:t>.</a:t>
            </a:r>
          </a:p>
          <a:p>
            <a:pPr algn="just">
              <a:buFont typeface="Wingdings" pitchFamily="2" charset="2"/>
              <a:buChar char="ü"/>
            </a:pPr>
            <a:r>
              <a:rPr lang="en-IN" dirty="0" smtClean="0"/>
              <a:t>JSF </a:t>
            </a:r>
            <a:r>
              <a:rPr lang="en-IN" dirty="0"/>
              <a:t>enables the reuse and extension of the existing standard UI components.</a:t>
            </a:r>
          </a:p>
        </p:txBody>
      </p:sp>
    </p:spTree>
    <p:extLst>
      <p:ext uri="{BB962C8B-B14F-4D97-AF65-F5344CB8AC3E}">
        <p14:creationId xmlns:p14="http://schemas.microsoft.com/office/powerpoint/2010/main" val="1607040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IN" dirty="0" smtClean="0"/>
              <a:t>3.ui:remove </a:t>
            </a:r>
            <a:r>
              <a:rPr lang="en-IN" dirty="0"/>
              <a:t>tag is used the prevent the JSF specific code to be rendered on client side. It is used especially to prevent commented out code to be rendered on client side</a:t>
            </a:r>
            <a:r>
              <a:rPr lang="en-IN" dirty="0" smtClean="0"/>
              <a:t>.</a:t>
            </a:r>
          </a:p>
          <a:p>
            <a:pPr marL="0" indent="0" algn="just">
              <a:buNone/>
            </a:pPr>
            <a:r>
              <a:rPr lang="en-IN" dirty="0" smtClean="0"/>
              <a:t>Example:</a:t>
            </a:r>
          </a:p>
          <a:p>
            <a:pPr marL="0" indent="0" algn="just">
              <a:buNone/>
            </a:pPr>
            <a:r>
              <a:rPr lang="en-IN" dirty="0"/>
              <a:t>&lt;</a:t>
            </a:r>
            <a:r>
              <a:rPr lang="en-IN" dirty="0" err="1"/>
              <a:t>ui:remove</a:t>
            </a:r>
            <a:r>
              <a:rPr lang="en-IN" dirty="0" smtClean="0"/>
              <a:t>&gt;</a:t>
            </a:r>
          </a:p>
          <a:p>
            <a:pPr marL="0" indent="0" algn="just">
              <a:buNone/>
            </a:pPr>
            <a:r>
              <a:rPr lang="en-IN" dirty="0" smtClean="0"/>
              <a:t> </a:t>
            </a:r>
            <a:r>
              <a:rPr lang="en-IN" dirty="0"/>
              <a:t>&lt;</a:t>
            </a:r>
            <a:r>
              <a:rPr lang="en-IN" dirty="0" err="1"/>
              <a:t>h:commandButton</a:t>
            </a:r>
            <a:r>
              <a:rPr lang="en-IN" dirty="0"/>
              <a:t> value="Ok" /&gt; &lt;/</a:t>
            </a:r>
            <a:r>
              <a:rPr lang="en-IN" dirty="0" err="1"/>
              <a:t>ui:remove</a:t>
            </a:r>
            <a:r>
              <a:rPr lang="en-IN" dirty="0"/>
              <a:t>&gt;</a:t>
            </a:r>
            <a:endParaRPr lang="en-IN" dirty="0" smtClean="0"/>
          </a:p>
          <a:p>
            <a:pPr marL="0" indent="0" algn="just">
              <a:buNone/>
            </a:pPr>
            <a:endParaRPr lang="en-IN" dirty="0"/>
          </a:p>
        </p:txBody>
      </p:sp>
    </p:spTree>
    <p:extLst>
      <p:ext uri="{BB962C8B-B14F-4D97-AF65-F5344CB8AC3E}">
        <p14:creationId xmlns:p14="http://schemas.microsoft.com/office/powerpoint/2010/main" val="87648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944216"/>
          </a:xfrm>
        </p:spPr>
        <p:txBody>
          <a:bodyPr>
            <a:normAutofit fontScale="90000"/>
          </a:bodyPr>
          <a:lstStyle/>
          <a:p>
            <a:pPr algn="l"/>
            <a:r>
              <a:rPr lang="en-IN" b="1" dirty="0" smtClean="0">
                <a:solidFill>
                  <a:schemeClr val="tx2">
                    <a:lumMod val="50000"/>
                  </a:schemeClr>
                </a:solidFill>
              </a:rPr>
              <a:t>Session-5:</a:t>
            </a:r>
            <a:r>
              <a:rPr lang="en-IN" b="1" dirty="0" smtClean="0">
                <a:solidFill>
                  <a:schemeClr val="tx2">
                    <a:lumMod val="50000"/>
                  </a:schemeClr>
                </a:solidFill>
              </a:rPr>
              <a:t/>
            </a:r>
            <a:br>
              <a:rPr lang="en-IN" b="1" dirty="0" smtClean="0">
                <a:solidFill>
                  <a:schemeClr val="tx2">
                    <a:lumMod val="50000"/>
                  </a:schemeClr>
                </a:solidFill>
              </a:rPr>
            </a:br>
            <a:r>
              <a:rPr lang="en-IN" b="1" dirty="0" smtClean="0">
                <a:solidFill>
                  <a:schemeClr val="tx2">
                    <a:lumMod val="50000"/>
                  </a:schemeClr>
                </a:solidFill>
              </a:rPr>
              <a:t>JSF Event Handling and Database Access</a:t>
            </a:r>
            <a:endParaRPr lang="en-IN" b="1" dirty="0">
              <a:solidFill>
                <a:schemeClr val="tx2">
                  <a:lumMod val="50000"/>
                </a:schemeClr>
              </a:solidFill>
            </a:endParaRPr>
          </a:p>
        </p:txBody>
      </p:sp>
      <p:sp>
        <p:nvSpPr>
          <p:cNvPr id="3" name="Subtitle 2"/>
          <p:cNvSpPr>
            <a:spLocks noGrp="1"/>
          </p:cNvSpPr>
          <p:nvPr>
            <p:ph type="subTitle" idx="1"/>
          </p:nvPr>
        </p:nvSpPr>
        <p:spPr>
          <a:xfrm>
            <a:off x="0" y="4412704"/>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68" y="0"/>
            <a:ext cx="1259632" cy="993187"/>
          </a:xfrm>
          <a:prstGeom prst="rect">
            <a:avLst/>
          </a:prstGeom>
        </p:spPr>
      </p:pic>
      <p:pic>
        <p:nvPicPr>
          <p:cNvPr id="12" name="Picture 11"/>
          <p:cNvPicPr/>
          <p:nvPr/>
        </p:nvPicPr>
        <p:blipFill>
          <a:blip r:embed="rId4"/>
          <a:stretch>
            <a:fillRect/>
          </a:stretch>
        </p:blipFill>
        <p:spPr bwMode="auto">
          <a:xfrm>
            <a:off x="0" y="10842"/>
            <a:ext cx="1581150" cy="982345"/>
          </a:xfrm>
          <a:prstGeom prst="rect">
            <a:avLst/>
          </a:prstGeom>
        </p:spPr>
      </p:pic>
    </p:spTree>
    <p:extLst>
      <p:ext uri="{BB962C8B-B14F-4D97-AF65-F5344CB8AC3E}">
        <p14:creationId xmlns:p14="http://schemas.microsoft.com/office/powerpoint/2010/main" val="24768216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JSF Event Handling</a:t>
            </a:r>
            <a:endParaRPr lang="en-IN" dirty="0"/>
          </a:p>
        </p:txBody>
      </p:sp>
      <p:sp>
        <p:nvSpPr>
          <p:cNvPr id="3" name="Content Placeholder 2"/>
          <p:cNvSpPr>
            <a:spLocks noGrp="1"/>
          </p:cNvSpPr>
          <p:nvPr>
            <p:ph idx="1"/>
          </p:nvPr>
        </p:nvSpPr>
        <p:spPr>
          <a:xfrm>
            <a:off x="251520" y="1556792"/>
            <a:ext cx="8661648" cy="4958011"/>
          </a:xfrm>
        </p:spPr>
        <p:txBody>
          <a:bodyPr>
            <a:normAutofit fontScale="77500" lnSpcReduction="20000"/>
          </a:bodyPr>
          <a:lstStyle/>
          <a:p>
            <a:r>
              <a:rPr lang="en-IN" dirty="0"/>
              <a:t>When a user clicks a JSF button or link or changes any value in text field, JSF UI component fires event which will be handled by the </a:t>
            </a:r>
            <a:r>
              <a:rPr lang="en-IN" dirty="0" err="1"/>
              <a:t>the</a:t>
            </a:r>
            <a:r>
              <a:rPr lang="en-IN" dirty="0"/>
              <a:t> application code.</a:t>
            </a:r>
          </a:p>
          <a:p>
            <a:r>
              <a:rPr lang="en-IN" dirty="0"/>
              <a:t>To handle such event, event handler are to be registered in the application code or managed bean.</a:t>
            </a:r>
          </a:p>
          <a:p>
            <a:r>
              <a:rPr lang="en-IN" dirty="0"/>
              <a:t>When a UI component checks that a user event has happened, it creates an instance of the corresponding event class and adds it to an event list.</a:t>
            </a:r>
          </a:p>
          <a:p>
            <a:r>
              <a:rPr lang="en-IN" dirty="0"/>
              <a:t>Then, Component fires the event, i.e., checks the list of listeners for that event and call the event notification method on each listener or handler.</a:t>
            </a:r>
          </a:p>
          <a:p>
            <a:r>
              <a:rPr lang="en-IN" dirty="0"/>
              <a:t>JSF also provide system level event handlers which can be used to do some tasks when application starts or is stopping.</a:t>
            </a:r>
          </a:p>
          <a:p>
            <a:endParaRPr lang="en-IN" dirty="0"/>
          </a:p>
        </p:txBody>
      </p:sp>
    </p:spTree>
    <p:extLst>
      <p:ext uri="{BB962C8B-B14F-4D97-AF65-F5344CB8AC3E}">
        <p14:creationId xmlns:p14="http://schemas.microsoft.com/office/powerpoint/2010/main" val="18591885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54966170"/>
              </p:ext>
            </p:extLst>
          </p:nvPr>
        </p:nvGraphicFramePr>
        <p:xfrm>
          <a:off x="467544" y="1052736"/>
          <a:ext cx="8352928" cy="5328591"/>
        </p:xfrm>
        <a:graphic>
          <a:graphicData uri="http://schemas.openxmlformats.org/drawingml/2006/table">
            <a:tbl>
              <a:tblPr/>
              <a:tblGrid>
                <a:gridCol w="677638"/>
                <a:gridCol w="7675290"/>
              </a:tblGrid>
              <a:tr h="810872">
                <a:tc>
                  <a:txBody>
                    <a:bodyPr/>
                    <a:lstStyle/>
                    <a:p>
                      <a:pPr algn="l" fontAlgn="t"/>
                      <a:r>
                        <a:rPr lang="en-IN" sz="2000" dirty="0">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a:effectLst/>
                        </a:rPr>
                        <a:t>Event Handlers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332148">
                <a:tc>
                  <a:txBody>
                    <a:bodyPr/>
                    <a:lstStyle/>
                    <a:p>
                      <a:pPr fontAlgn="t"/>
                      <a:r>
                        <a:rPr lang="en-IN" sz="20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a:solidFill>
                            <a:srgbClr val="313131"/>
                          </a:solidFill>
                          <a:effectLst/>
                          <a:hlinkClick r:id="rId2"/>
                        </a:rPr>
                        <a:t>valueChangeListener</a:t>
                      </a:r>
                      <a:endParaRPr lang="en-IN" sz="2000">
                        <a:solidFill>
                          <a:srgbClr val="000000"/>
                        </a:solidFill>
                        <a:effectLst/>
                      </a:endParaRPr>
                    </a:p>
                    <a:p>
                      <a:pPr algn="just" fontAlgn="t"/>
                      <a:r>
                        <a:rPr lang="en-IN" sz="2000">
                          <a:solidFill>
                            <a:srgbClr val="000000"/>
                          </a:solidFill>
                          <a:effectLst/>
                        </a:rPr>
                        <a:t>Value change events get fired when user make changes in input components.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32148">
                <a:tc>
                  <a:txBody>
                    <a:bodyPr/>
                    <a:lstStyle/>
                    <a:p>
                      <a:pPr fontAlgn="t"/>
                      <a:r>
                        <a:rPr lang="en-IN" sz="20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dirty="0" err="1">
                          <a:solidFill>
                            <a:srgbClr val="313131"/>
                          </a:solidFill>
                          <a:effectLst/>
                          <a:hlinkClick r:id="rId3"/>
                        </a:rPr>
                        <a:t>actionListener</a:t>
                      </a:r>
                      <a:endParaRPr lang="en-IN" sz="2000" dirty="0">
                        <a:solidFill>
                          <a:srgbClr val="000000"/>
                        </a:solidFill>
                        <a:effectLst/>
                      </a:endParaRPr>
                    </a:p>
                    <a:p>
                      <a:pPr algn="just" fontAlgn="t"/>
                      <a:r>
                        <a:rPr lang="en-IN" sz="2000" dirty="0">
                          <a:solidFill>
                            <a:srgbClr val="000000"/>
                          </a:solidFill>
                          <a:effectLst/>
                        </a:rPr>
                        <a:t>Action events get fired when user clicks on a button or link component.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53423">
                <a:tc>
                  <a:txBody>
                    <a:bodyPr/>
                    <a:lstStyle/>
                    <a:p>
                      <a:pPr fontAlgn="t"/>
                      <a:r>
                        <a:rPr lang="en-IN" sz="20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u="none" strike="noStrike" dirty="0">
                          <a:solidFill>
                            <a:srgbClr val="313131"/>
                          </a:solidFill>
                          <a:effectLst/>
                          <a:hlinkClick r:id="rId4"/>
                        </a:rPr>
                        <a:t>Application Events</a:t>
                      </a:r>
                      <a:endParaRPr lang="en-IN" sz="2000" dirty="0">
                        <a:solidFill>
                          <a:srgbClr val="000000"/>
                        </a:solidFill>
                        <a:effectLst/>
                      </a:endParaRPr>
                    </a:p>
                    <a:p>
                      <a:pPr algn="just" fontAlgn="t"/>
                      <a:r>
                        <a:rPr lang="en-IN" sz="2000" dirty="0">
                          <a:solidFill>
                            <a:srgbClr val="000000"/>
                          </a:solidFill>
                          <a:effectLst/>
                        </a:rPr>
                        <a:t>Events firing during JSF lifecycle: </a:t>
                      </a:r>
                      <a:r>
                        <a:rPr lang="en-IN" sz="2000" dirty="0" err="1">
                          <a:solidFill>
                            <a:srgbClr val="000000"/>
                          </a:solidFill>
                          <a:effectLst/>
                        </a:rPr>
                        <a:t>PostConstructApplicationEvent</a:t>
                      </a:r>
                      <a:r>
                        <a:rPr lang="en-IN" sz="2000" dirty="0">
                          <a:solidFill>
                            <a:srgbClr val="000000"/>
                          </a:solidFill>
                          <a:effectLst/>
                        </a:rPr>
                        <a:t>, </a:t>
                      </a:r>
                      <a:r>
                        <a:rPr lang="en-IN" sz="2000" dirty="0" err="1">
                          <a:solidFill>
                            <a:srgbClr val="000000"/>
                          </a:solidFill>
                          <a:effectLst/>
                        </a:rPr>
                        <a:t>PreDestroyApplicationEvent</a:t>
                      </a:r>
                      <a:r>
                        <a:rPr lang="en-IN" sz="2000" dirty="0">
                          <a:solidFill>
                            <a:srgbClr val="000000"/>
                          </a:solidFill>
                          <a:effectLst/>
                        </a:rPr>
                        <a:t> , </a:t>
                      </a:r>
                      <a:r>
                        <a:rPr lang="en-IN" sz="2000" dirty="0" err="1">
                          <a:solidFill>
                            <a:srgbClr val="000000"/>
                          </a:solidFill>
                          <a:effectLst/>
                        </a:rPr>
                        <a:t>PreRenderViewEvent</a:t>
                      </a:r>
                      <a:r>
                        <a:rPr lang="en-IN" sz="2000" dirty="0">
                          <a:solidFill>
                            <a:srgbClr val="00000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85962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ctrTitle"/>
          </p:nvPr>
        </p:nvSpPr>
        <p:spPr>
          <a:xfrm>
            <a:off x="538163" y="2720975"/>
            <a:ext cx="8251825" cy="642938"/>
          </a:xfrm>
        </p:spPr>
        <p:txBody>
          <a:bodyPr>
            <a:normAutofit fontScale="90000"/>
          </a:bodyPr>
          <a:lstStyle/>
          <a:p>
            <a:pPr>
              <a:defRPr/>
            </a:pPr>
            <a:r>
              <a:rPr lang="en-US" dirty="0" smtClean="0"/>
              <a:t>Managed Beans</a:t>
            </a:r>
          </a:p>
        </p:txBody>
      </p:sp>
      <p:sp>
        <p:nvSpPr>
          <p:cNvPr id="646147" name="Rectangle 3"/>
          <p:cNvSpPr>
            <a:spLocks noChangeArrowheads="1"/>
          </p:cNvSpPr>
          <p:nvPr/>
        </p:nvSpPr>
        <p:spPr bwMode="auto">
          <a:xfrm>
            <a:off x="468313" y="4868863"/>
            <a:ext cx="3443287" cy="538162"/>
          </a:xfrm>
          <a:prstGeom prst="rect">
            <a:avLst/>
          </a:prstGeom>
          <a:noFill/>
          <a:ln w="9525" algn="ctr">
            <a:noFill/>
            <a:miter lim="800000"/>
            <a:headEnd/>
            <a:tailEnd/>
          </a:ln>
          <a:effectLst/>
        </p:spPr>
        <p:txBody>
          <a:bodyPr/>
          <a:lstStyle/>
          <a:p>
            <a:pPr>
              <a:lnSpc>
                <a:spcPct val="100000"/>
              </a:lnSpc>
              <a:spcBef>
                <a:spcPct val="50000"/>
              </a:spcBef>
              <a:defRPr/>
            </a:pPr>
            <a:endParaRPr lang="en-US" sz="3000">
              <a:solidFill>
                <a:schemeClr val="tx1"/>
              </a:solidFill>
              <a:effectLst>
                <a:outerShdw blurRad="38100" dist="38100" dir="2700000" algn="tl">
                  <a:srgbClr val="FFFFFF"/>
                </a:outerShdw>
              </a:effectLst>
            </a:endParaRPr>
          </a:p>
        </p:txBody>
      </p:sp>
      <p:sp>
        <p:nvSpPr>
          <p:cNvPr id="646148" name="Rectangle 4"/>
          <p:cNvSpPr>
            <a:spLocks noChangeArrowheads="1"/>
          </p:cNvSpPr>
          <p:nvPr/>
        </p:nvSpPr>
        <p:spPr bwMode="auto">
          <a:xfrm>
            <a:off x="468313" y="5516563"/>
            <a:ext cx="3176587" cy="652462"/>
          </a:xfrm>
          <a:prstGeom prst="rect">
            <a:avLst/>
          </a:prstGeom>
          <a:noFill/>
          <a:ln w="9525" algn="ctr">
            <a:noFill/>
            <a:miter lim="800000"/>
            <a:headEnd/>
            <a:tailEnd type="none" w="lg" len="lg"/>
          </a:ln>
          <a:effectLst/>
        </p:spPr>
        <p:txBody>
          <a:bodyPr/>
          <a:lstStyle/>
          <a:p>
            <a:pPr eaLnBrk="1" hangingPunct="1">
              <a:lnSpc>
                <a:spcPct val="100000"/>
              </a:lnSpc>
              <a:spcBef>
                <a:spcPct val="50000"/>
              </a:spcBef>
              <a:defRPr/>
            </a:pPr>
            <a:endParaRPr kumimoji="0" lang="en-US" sz="1600">
              <a:solidFill>
                <a:schemeClr val="tx1"/>
              </a:solidFill>
              <a:effectLst>
                <a:outerShdw blurRad="38100" dist="38100" dir="2700000" algn="tl">
                  <a:srgbClr val="FFFFFF"/>
                </a:outerShdw>
              </a:effectLst>
            </a:endParaRPr>
          </a:p>
        </p:txBody>
      </p:sp>
      <p:sp>
        <p:nvSpPr>
          <p:cNvPr id="44037" name="Rectangle 5">
            <a:hlinkClick r:id="rId3"/>
          </p:cNvPr>
          <p:cNvSpPr>
            <a:spLocks noChangeArrowheads="1"/>
          </p:cNvSpPr>
          <p:nvPr/>
        </p:nvSpPr>
        <p:spPr bwMode="auto">
          <a:xfrm>
            <a:off x="485775" y="6118225"/>
            <a:ext cx="31765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a:lstStyle/>
          <a:p>
            <a:pPr eaLnBrk="1" hangingPunct="1">
              <a:lnSpc>
                <a:spcPct val="100000"/>
              </a:lnSpc>
              <a:spcBef>
                <a:spcPct val="50000"/>
              </a:spcBef>
            </a:pPr>
            <a:endParaRPr kumimoji="0" lang="bg-BG" sz="1600">
              <a:solidFill>
                <a:schemeClr val="tx1"/>
              </a:solidFill>
            </a:endParaRPr>
          </a:p>
        </p:txBody>
      </p:sp>
    </p:spTree>
    <p:extLst>
      <p:ext uri="{BB962C8B-B14F-4D97-AF65-F5344CB8AC3E}">
        <p14:creationId xmlns:p14="http://schemas.microsoft.com/office/powerpoint/2010/main" val="421468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Managed Beans</a:t>
            </a:r>
            <a:endParaRPr lang="en-US" dirty="0"/>
          </a:p>
        </p:txBody>
      </p:sp>
      <p:sp>
        <p:nvSpPr>
          <p:cNvPr id="3" name="Content Placeholder 2"/>
          <p:cNvSpPr>
            <a:spLocks noGrp="1"/>
          </p:cNvSpPr>
          <p:nvPr>
            <p:ph idx="1"/>
          </p:nvPr>
        </p:nvSpPr>
        <p:spPr/>
        <p:txBody>
          <a:bodyPr>
            <a:normAutofit lnSpcReduction="10000"/>
          </a:bodyPr>
          <a:lstStyle/>
          <a:p>
            <a:r>
              <a:rPr lang="en-US" smtClean="0"/>
              <a:t>Managed beans are JavaBeans which:</a:t>
            </a:r>
          </a:p>
          <a:p>
            <a:pPr lvl="1"/>
            <a:r>
              <a:rPr lang="en-US" smtClean="0"/>
              <a:t>Provide the logic for initializing and controlling JSF components </a:t>
            </a:r>
          </a:p>
          <a:p>
            <a:pPr lvl="2"/>
            <a:r>
              <a:rPr lang="en-US" smtClean="0"/>
              <a:t>Data binding, action listeners, validation, conversion, navigation, etc.</a:t>
            </a:r>
          </a:p>
          <a:p>
            <a:pPr lvl="1"/>
            <a:r>
              <a:rPr lang="en-US" smtClean="0"/>
              <a:t>Manage data across page requests, user sessions, or the application as a whole</a:t>
            </a:r>
          </a:p>
          <a:p>
            <a:pPr lvl="1"/>
            <a:r>
              <a:rPr lang="en-US" smtClean="0"/>
              <a:t>C</a:t>
            </a:r>
            <a:r>
              <a:rPr lang="bg-BG" smtClean="0"/>
              <a:t>reated by JSF</a:t>
            </a:r>
            <a:r>
              <a:rPr lang="en-US" smtClean="0"/>
              <a:t> and s</a:t>
            </a:r>
            <a:r>
              <a:rPr lang="bg-BG" smtClean="0"/>
              <a:t>tored within the </a:t>
            </a:r>
            <a:r>
              <a:rPr lang="bg-BG" smtClean="0">
                <a:latin typeface="Courier New" pitchFamily="49" charset="0"/>
              </a:rPr>
              <a:t>request</a:t>
            </a:r>
            <a:r>
              <a:rPr lang="bg-BG" smtClean="0"/>
              <a:t>, </a:t>
            </a:r>
            <a:r>
              <a:rPr lang="bg-BG" smtClean="0">
                <a:latin typeface="Courier New" pitchFamily="49" charset="0"/>
              </a:rPr>
              <a:t>session</a:t>
            </a:r>
            <a:r>
              <a:rPr lang="bg-BG" smtClean="0"/>
              <a:t> or </a:t>
            </a:r>
            <a:r>
              <a:rPr lang="bg-BG" smtClean="0">
                <a:latin typeface="Courier New" pitchFamily="49" charset="0"/>
              </a:rPr>
              <a:t>application</a:t>
            </a:r>
            <a:endParaRPr lang="en-US" smtClean="0"/>
          </a:p>
          <a:p>
            <a:pPr lvl="1"/>
            <a:r>
              <a:rPr lang="en-US" smtClean="0"/>
              <a:t>Also called "backing beans"</a:t>
            </a:r>
          </a:p>
        </p:txBody>
      </p:sp>
    </p:spTree>
    <p:extLst>
      <p:ext uri="{BB962C8B-B14F-4D97-AF65-F5344CB8AC3E}">
        <p14:creationId xmlns:p14="http://schemas.microsoft.com/office/powerpoint/2010/main" val="3246993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Mapping Managed Beans</a:t>
            </a:r>
            <a:endParaRPr lang="en-US" dirty="0"/>
          </a:p>
        </p:txBody>
      </p:sp>
      <p:sp>
        <p:nvSpPr>
          <p:cNvPr id="3" name="Content Placeholder 2"/>
          <p:cNvSpPr>
            <a:spLocks noGrp="1"/>
          </p:cNvSpPr>
          <p:nvPr>
            <p:ph idx="1"/>
          </p:nvPr>
        </p:nvSpPr>
        <p:spPr>
          <a:xfrm>
            <a:off x="457200" y="1340768"/>
            <a:ext cx="8229600" cy="5328592"/>
          </a:xfrm>
        </p:spPr>
        <p:txBody>
          <a:bodyPr>
            <a:normAutofit/>
          </a:bodyPr>
          <a:lstStyle/>
          <a:p>
            <a:r>
              <a:rPr lang="en-US" sz="2800" dirty="0" smtClean="0"/>
              <a:t>Managed beans are mapped in the </a:t>
            </a:r>
          </a:p>
          <a:p>
            <a:r>
              <a:rPr lang="en-US" sz="2800" noProof="1" smtClean="0">
                <a:latin typeface="Courier New" pitchFamily="49" charset="0"/>
                <a:cs typeface="Courier New" pitchFamily="49" charset="0"/>
              </a:rPr>
              <a:t>faces-config.xml</a:t>
            </a:r>
          </a:p>
          <a:p>
            <a:endParaRPr lang="en-US" sz="2800" dirty="0" smtClean="0">
              <a:latin typeface="Courier New" pitchFamily="49" charset="0"/>
              <a:cs typeface="Courier New" pitchFamily="49" charset="0"/>
            </a:endParaRPr>
          </a:p>
          <a:p>
            <a:endParaRPr lang="en-US" sz="2800" dirty="0" smtClean="0">
              <a:latin typeface="Courier New" pitchFamily="49" charset="0"/>
              <a:cs typeface="Courier New" pitchFamily="49" charset="0"/>
            </a:endParaRPr>
          </a:p>
          <a:p>
            <a:endParaRPr lang="en-US" sz="2800" dirty="0" smtClean="0">
              <a:latin typeface="Courier New" pitchFamily="49" charset="0"/>
              <a:cs typeface="Courier New" pitchFamily="49" charset="0"/>
            </a:endParaRPr>
          </a:p>
          <a:p>
            <a:endParaRPr lang="en-US" sz="2800" dirty="0" smtClean="0">
              <a:latin typeface="Courier New" pitchFamily="49" charset="0"/>
              <a:cs typeface="Courier New" pitchFamily="49" charset="0"/>
            </a:endParaRPr>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p:txBody>
      </p:sp>
      <p:sp>
        <p:nvSpPr>
          <p:cNvPr id="4" name="Rectangle 9"/>
          <p:cNvSpPr>
            <a:spLocks noChangeArrowheads="1"/>
          </p:cNvSpPr>
          <p:nvPr/>
        </p:nvSpPr>
        <p:spPr bwMode="auto">
          <a:xfrm>
            <a:off x="538163" y="2276475"/>
            <a:ext cx="8137525" cy="2361398"/>
          </a:xfrm>
          <a:prstGeom prst="rect">
            <a:avLst/>
          </a:prstGeom>
          <a:solidFill>
            <a:schemeClr val="bg1">
              <a:alpha val="39999"/>
            </a:schemeClr>
          </a:solidFill>
          <a:ln w="3175" algn="ctr">
            <a:solidFill>
              <a:schemeClr val="hlink"/>
            </a:solidFill>
            <a:miter lim="800000"/>
            <a:headEnd/>
            <a:tailEnd/>
          </a:ln>
          <a:effectLst/>
        </p:spPr>
        <p:txBody>
          <a:bodyPr lIns="144000" tIns="72000" rIns="144000" bIns="72000">
            <a:spAutoFit/>
          </a:bodyPr>
          <a:lstStyle/>
          <a:p>
            <a:pPr marL="342900" indent="-342900" eaLnBrk="1" hangingPunct="1">
              <a:lnSpc>
                <a:spcPct val="100000"/>
              </a:lnSpc>
              <a:buClr>
                <a:schemeClr val="tx1"/>
              </a:buClr>
            </a:pPr>
            <a:r>
              <a:rPr kumimoji="0" lang="en-GB" sz="2400" dirty="0">
                <a:latin typeface="Times New Roman" pitchFamily="18" charset="0"/>
                <a:cs typeface="Times New Roman" pitchFamily="18" charset="0"/>
              </a:rPr>
              <a:t>&lt;managed-bean&gt;</a:t>
            </a:r>
          </a:p>
          <a:p>
            <a:pPr marL="342900" indent="-342900" eaLnBrk="1" hangingPunct="1">
              <a:lnSpc>
                <a:spcPct val="100000"/>
              </a:lnSpc>
              <a:buClr>
                <a:schemeClr val="tx1"/>
              </a:buClr>
            </a:pPr>
            <a:r>
              <a:rPr kumimoji="0" lang="en-GB" sz="2400" dirty="0">
                <a:latin typeface="Times New Roman" pitchFamily="18" charset="0"/>
                <a:cs typeface="Times New Roman" pitchFamily="18" charset="0"/>
              </a:rPr>
              <a:t>  &lt;managed-bean-name&gt;</a:t>
            </a:r>
            <a:r>
              <a:rPr kumimoji="0" lang="en-GB" sz="2400" dirty="0" err="1">
                <a:latin typeface="Times New Roman" pitchFamily="18" charset="0"/>
                <a:cs typeface="Times New Roman" pitchFamily="18" charset="0"/>
              </a:rPr>
              <a:t>someName</a:t>
            </a:r>
            <a:r>
              <a:rPr kumimoji="0" lang="en-GB" sz="2400" dirty="0">
                <a:latin typeface="Times New Roman" pitchFamily="18" charset="0"/>
                <a:cs typeface="Times New Roman" pitchFamily="18" charset="0"/>
              </a:rPr>
              <a:t>&lt;/managed-bean-name&gt;</a:t>
            </a:r>
          </a:p>
          <a:p>
            <a:pPr marL="342900" indent="-342900" eaLnBrk="1" hangingPunct="1">
              <a:lnSpc>
                <a:spcPct val="100000"/>
              </a:lnSpc>
              <a:buClr>
                <a:schemeClr val="tx1"/>
              </a:buClr>
            </a:pPr>
            <a:r>
              <a:rPr kumimoji="0" lang="en-GB" sz="2400" dirty="0">
                <a:latin typeface="Times New Roman" pitchFamily="18" charset="0"/>
                <a:cs typeface="Times New Roman" pitchFamily="18" charset="0"/>
              </a:rPr>
              <a:t>  &lt;managed-bean-class&gt;</a:t>
            </a:r>
            <a:r>
              <a:rPr kumimoji="0" lang="en-GB" sz="2400" dirty="0" err="1">
                <a:latin typeface="Times New Roman" pitchFamily="18" charset="0"/>
                <a:cs typeface="Times New Roman" pitchFamily="18" charset="0"/>
              </a:rPr>
              <a:t>package.BeanClass</a:t>
            </a:r>
            <a:r>
              <a:rPr kumimoji="0" lang="en-GB" sz="2400" dirty="0">
                <a:latin typeface="Times New Roman" pitchFamily="18" charset="0"/>
                <a:cs typeface="Times New Roman" pitchFamily="18" charset="0"/>
              </a:rPr>
              <a:t>&lt;/managed-bean-class&gt;</a:t>
            </a:r>
          </a:p>
          <a:p>
            <a:pPr marL="342900" indent="-342900" eaLnBrk="1" hangingPunct="1">
              <a:lnSpc>
                <a:spcPct val="100000"/>
              </a:lnSpc>
              <a:buClr>
                <a:schemeClr val="tx1"/>
              </a:buClr>
            </a:pPr>
            <a:r>
              <a:rPr kumimoji="0" lang="en-GB" sz="2400" dirty="0">
                <a:latin typeface="Times New Roman" pitchFamily="18" charset="0"/>
                <a:cs typeface="Times New Roman" pitchFamily="18" charset="0"/>
              </a:rPr>
              <a:t>  &lt;managed-bean-scope&gt;session&lt;/managed-bean-scope&gt;</a:t>
            </a:r>
          </a:p>
          <a:p>
            <a:pPr marL="342900" indent="-342900" eaLnBrk="1" hangingPunct="1">
              <a:lnSpc>
                <a:spcPct val="100000"/>
              </a:lnSpc>
              <a:buClr>
                <a:schemeClr val="tx1"/>
              </a:buClr>
            </a:pPr>
            <a:r>
              <a:rPr kumimoji="0" lang="en-GB" sz="2400" dirty="0" smtClean="0">
                <a:latin typeface="Times New Roman" pitchFamily="18" charset="0"/>
                <a:cs typeface="Times New Roman" pitchFamily="18" charset="0"/>
              </a:rPr>
              <a:t>&lt;/</a:t>
            </a:r>
            <a:r>
              <a:rPr kumimoji="0" lang="en-GB" sz="2400" dirty="0">
                <a:latin typeface="Times New Roman" pitchFamily="18" charset="0"/>
                <a:cs typeface="Times New Roman" pitchFamily="18" charset="0"/>
              </a:rPr>
              <a:t>managed-bean&gt;</a:t>
            </a:r>
            <a:endParaRPr kumimoji="0" lang="bg-BG" sz="2400" dirty="0">
              <a:latin typeface="Times New Roman" pitchFamily="18" charset="0"/>
              <a:cs typeface="Times New Roman" pitchFamily="18" charset="0"/>
            </a:endParaRPr>
          </a:p>
        </p:txBody>
      </p:sp>
    </p:spTree>
    <p:extLst>
      <p:ext uri="{BB962C8B-B14F-4D97-AF65-F5344CB8AC3E}">
        <p14:creationId xmlns:p14="http://schemas.microsoft.com/office/powerpoint/2010/main" val="256835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Mapping Elements</a:t>
            </a:r>
          </a:p>
        </p:txBody>
      </p:sp>
      <p:sp>
        <p:nvSpPr>
          <p:cNvPr id="3" name="Content Placeholder 2"/>
          <p:cNvSpPr>
            <a:spLocks noGrp="1"/>
          </p:cNvSpPr>
          <p:nvPr>
            <p:ph idx="1"/>
          </p:nvPr>
        </p:nvSpPr>
        <p:spPr/>
        <p:txBody>
          <a:bodyPr/>
          <a:lstStyle/>
          <a:p>
            <a:r>
              <a:rPr lang="en-US" smtClean="0">
                <a:latin typeface="Courier New" pitchFamily="49" charset="0"/>
                <a:cs typeface="Courier New" pitchFamily="49" charset="0"/>
              </a:rPr>
              <a:t>&lt;managed-bean&gt;</a:t>
            </a:r>
            <a:r>
              <a:rPr lang="en-US" smtClean="0">
                <a:cs typeface="Courier New" pitchFamily="49" charset="0"/>
              </a:rPr>
              <a:t> </a:t>
            </a:r>
            <a:r>
              <a:rPr lang="en-US" smtClean="0"/>
              <a:t>–</a:t>
            </a:r>
            <a:r>
              <a:rPr lang="en-US" smtClean="0">
                <a:cs typeface="Courier New" pitchFamily="49" charset="0"/>
              </a:rPr>
              <a:t> enclosing element</a:t>
            </a:r>
          </a:p>
          <a:p>
            <a:r>
              <a:rPr lang="en-US" smtClean="0">
                <a:latin typeface="Courier New" pitchFamily="49" charset="0"/>
                <a:cs typeface="Courier New" pitchFamily="49" charset="0"/>
              </a:rPr>
              <a:t>&lt;managed-bean-name&gt;</a:t>
            </a:r>
            <a:r>
              <a:rPr lang="en-US" smtClean="0"/>
              <a:t> – this element’s value is the identifier used for the bean in our JSP pages</a:t>
            </a:r>
          </a:p>
          <a:p>
            <a:r>
              <a:rPr lang="en-US" smtClean="0">
                <a:latin typeface="Courier New" pitchFamily="49" charset="0"/>
                <a:cs typeface="Courier New" pitchFamily="49" charset="0"/>
              </a:rPr>
              <a:t>&lt;managed-bean-class&gt;</a:t>
            </a:r>
            <a:r>
              <a:rPr lang="en-US" smtClean="0"/>
              <a:t> – the fully qualified name of the class of the bean</a:t>
            </a:r>
          </a:p>
          <a:p>
            <a:r>
              <a:rPr lang="en-US" smtClean="0">
                <a:latin typeface="Courier New" pitchFamily="49" charset="0"/>
                <a:cs typeface="Courier New" pitchFamily="49" charset="0"/>
              </a:rPr>
              <a:t>&lt;managed-bean-scope&gt;</a:t>
            </a:r>
            <a:r>
              <a:rPr lang="en-US" smtClean="0"/>
              <a:t> – the bean’s scope (request, session, application, none) </a:t>
            </a:r>
          </a:p>
        </p:txBody>
      </p:sp>
    </p:spTree>
    <p:extLst>
      <p:ext uri="{BB962C8B-B14F-4D97-AF65-F5344CB8AC3E}">
        <p14:creationId xmlns:p14="http://schemas.microsoft.com/office/powerpoint/2010/main" val="213202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Binding Values</a:t>
            </a:r>
          </a:p>
        </p:txBody>
      </p:sp>
      <p:sp>
        <p:nvSpPr>
          <p:cNvPr id="3" name="Content Placeholder 2"/>
          <p:cNvSpPr>
            <a:spLocks noGrp="1"/>
          </p:cNvSpPr>
          <p:nvPr>
            <p:ph idx="1"/>
          </p:nvPr>
        </p:nvSpPr>
        <p:spPr/>
        <p:txBody>
          <a:bodyPr/>
          <a:lstStyle/>
          <a:p>
            <a:r>
              <a:rPr lang="en-US" dirty="0" smtClean="0"/>
              <a:t>Managed beans and their properties can be used as values for the components</a:t>
            </a:r>
          </a:p>
          <a:p>
            <a:pPr lvl="1"/>
            <a:r>
              <a:rPr lang="en-US" dirty="0" smtClean="0"/>
              <a:t>Example: we have a session scoped managed bean of class </a:t>
            </a:r>
            <a:r>
              <a:rPr lang="en-US" noProof="1" smtClean="0">
                <a:latin typeface="Courier New" pitchFamily="49" charset="0"/>
                <a:cs typeface="Courier New" pitchFamily="49" charset="0"/>
              </a:rPr>
              <a:t>UserBean</a:t>
            </a:r>
            <a:r>
              <a:rPr lang="en-US" dirty="0" smtClean="0"/>
              <a:t> with property </a:t>
            </a:r>
            <a:r>
              <a:rPr lang="en-US" noProof="1" smtClean="0">
                <a:latin typeface="Courier New" pitchFamily="49" charset="0"/>
                <a:cs typeface="Courier New" pitchFamily="49" charset="0"/>
              </a:rPr>
              <a:t>userName</a:t>
            </a:r>
            <a:r>
              <a:rPr lang="en-US" dirty="0" smtClean="0"/>
              <a:t> we can do</a:t>
            </a:r>
          </a:p>
          <a:p>
            <a:pPr lvl="1"/>
            <a:endParaRPr lang="en-US" dirty="0" smtClean="0"/>
          </a:p>
          <a:p>
            <a:pPr lvl="1"/>
            <a:endParaRPr lang="en-US" dirty="0" smtClean="0"/>
          </a:p>
          <a:p>
            <a:pPr lvl="1"/>
            <a:r>
              <a:rPr lang="en-US" dirty="0" smtClean="0"/>
              <a:t>JSF will automatically apply component entered value to the </a:t>
            </a:r>
            <a:r>
              <a:rPr lang="en-US" dirty="0" err="1" smtClean="0">
                <a:latin typeface="Courier New" pitchFamily="49" charset="0"/>
                <a:cs typeface="Courier New" pitchFamily="49" charset="0"/>
              </a:rPr>
              <a:t>userName</a:t>
            </a:r>
            <a:r>
              <a:rPr lang="en-US" dirty="0" smtClean="0"/>
              <a:t> property and vice versa</a:t>
            </a:r>
          </a:p>
        </p:txBody>
      </p:sp>
      <p:sp>
        <p:nvSpPr>
          <p:cNvPr id="4" name="Rectangle 9"/>
          <p:cNvSpPr>
            <a:spLocks noChangeArrowheads="1"/>
          </p:cNvSpPr>
          <p:nvPr/>
        </p:nvSpPr>
        <p:spPr bwMode="auto">
          <a:xfrm>
            <a:off x="684213" y="4041775"/>
            <a:ext cx="7775575" cy="815975"/>
          </a:xfrm>
          <a:prstGeom prst="rect">
            <a:avLst/>
          </a:prstGeom>
          <a:solidFill>
            <a:schemeClr val="bg1">
              <a:alpha val="39999"/>
            </a:schemeClr>
          </a:solidFill>
          <a:ln w="3175" algn="ctr">
            <a:solidFill>
              <a:schemeClr val="hlink"/>
            </a:solidFill>
            <a:miter lim="800000"/>
            <a:headEnd/>
            <a:tailEnd/>
          </a:ln>
          <a:effectLst/>
        </p:spPr>
        <p:txBody>
          <a:bodyPr lIns="144000" tIns="72000" rIns="144000" bIns="72000">
            <a:spAutoFit/>
          </a:bodyPr>
          <a:lstStyle/>
          <a:p>
            <a:pPr marL="342900" indent="-342900" eaLnBrk="1" hangingPunct="1">
              <a:lnSpc>
                <a:spcPct val="110000"/>
              </a:lnSpc>
              <a:buClr>
                <a:schemeClr val="tx1"/>
              </a:buClr>
            </a:pPr>
            <a:r>
              <a:rPr kumimoji="0" lang="en-IN" sz="2000" noProof="1">
                <a:effectLst>
                  <a:outerShdw blurRad="38100" dist="38100" dir="2700000" algn="tl">
                    <a:srgbClr val="FFFFFF"/>
                  </a:outerShdw>
                </a:effectLst>
                <a:latin typeface="Courier New" pitchFamily="49" charset="0"/>
              </a:rPr>
              <a:t>&lt;h:inputText id="userNameInput" value="</a:t>
            </a:r>
            <a:r>
              <a:rPr lang="en-IN" sz="2000" b="1" noProof="1">
                <a:solidFill>
                  <a:schemeClr val="tx2"/>
                </a:solidFill>
                <a:latin typeface="Courier New" pitchFamily="49" charset="0"/>
                <a:cs typeface="Courier New" pitchFamily="49" charset="0"/>
              </a:rPr>
              <a:t>#{userBean.userName}</a:t>
            </a:r>
            <a:r>
              <a:rPr kumimoji="0" lang="en-IN" sz="2000" b="1" noProof="1">
                <a:latin typeface="Courier New" pitchFamily="49" charset="0"/>
                <a:cs typeface="Courier New" pitchFamily="49" charset="0"/>
              </a:rPr>
              <a:t>" </a:t>
            </a:r>
            <a:r>
              <a:rPr kumimoji="0" lang="en-IN" sz="2000" noProof="1">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145132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idx="4294967295"/>
          </p:nvPr>
        </p:nvSpPr>
        <p:spPr>
          <a:xfrm>
            <a:off x="1260475" y="2936875"/>
            <a:ext cx="6551613" cy="636588"/>
          </a:xfrm>
          <a:effectLst/>
        </p:spPr>
        <p:txBody>
          <a:bodyPr lIns="0" tIns="0" rIns="0" bIns="0" anchor="b">
            <a:spAutoFit/>
          </a:bodyPr>
          <a:lstStyle/>
          <a:p>
            <a:pPr algn="ctr">
              <a:lnSpc>
                <a:spcPct val="95000"/>
              </a:lnSpc>
            </a:pPr>
            <a:r>
              <a:rPr lang="en-US" sz="4400">
                <a:effectLst>
                  <a:outerShdw blurRad="38100" dist="38100" dir="2700000" algn="tl">
                    <a:srgbClr val="FFFFFF"/>
                  </a:outerShdw>
                </a:effectLst>
              </a:rPr>
              <a:t>JSF Navigation Model</a:t>
            </a:r>
          </a:p>
        </p:txBody>
      </p:sp>
    </p:spTree>
    <p:extLst>
      <p:ext uri="{BB962C8B-B14F-4D97-AF65-F5344CB8AC3E}">
        <p14:creationId xmlns:p14="http://schemas.microsoft.com/office/powerpoint/2010/main" val="289027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Benefits of JSF</a:t>
            </a:r>
            <a:r>
              <a:rPr lang="en-IN" dirty="0"/>
              <a:t/>
            </a:r>
            <a:br>
              <a:rPr lang="en-IN" dirty="0"/>
            </a:br>
            <a:endParaRPr lang="en-IN" dirty="0"/>
          </a:p>
        </p:txBody>
      </p:sp>
      <p:sp>
        <p:nvSpPr>
          <p:cNvPr id="3" name="Content Placeholder 2"/>
          <p:cNvSpPr>
            <a:spLocks noGrp="1"/>
          </p:cNvSpPr>
          <p:nvPr>
            <p:ph idx="1"/>
          </p:nvPr>
        </p:nvSpPr>
        <p:spPr>
          <a:xfrm>
            <a:off x="457200" y="836712"/>
            <a:ext cx="8229600" cy="5832648"/>
          </a:xfrm>
        </p:spPr>
        <p:txBody>
          <a:bodyPr>
            <a:normAutofit fontScale="85000" lnSpcReduction="10000"/>
          </a:bodyPr>
          <a:lstStyle/>
          <a:p>
            <a:pPr marL="0" indent="0" algn="just">
              <a:buNone/>
            </a:pPr>
            <a:r>
              <a:rPr lang="en-IN" dirty="0"/>
              <a:t>JSF reduces the effort in creating and maintaining applications which will run on a Java application server and will render application UI on to a target client</a:t>
            </a:r>
            <a:r>
              <a:rPr lang="en-IN" dirty="0" smtClean="0"/>
              <a:t>. JSF </a:t>
            </a:r>
            <a:r>
              <a:rPr lang="en-IN" dirty="0"/>
              <a:t>facilitates Web application development </a:t>
            </a:r>
            <a:r>
              <a:rPr lang="en-IN" dirty="0" smtClean="0"/>
              <a:t>by:</a:t>
            </a:r>
          </a:p>
          <a:p>
            <a:pPr marL="514350" indent="-514350" algn="just">
              <a:buFont typeface="+mj-lt"/>
              <a:buAutoNum type="arabicPeriod"/>
            </a:pPr>
            <a:r>
              <a:rPr lang="en-IN" dirty="0" smtClean="0"/>
              <a:t>Binding of UI components with some </a:t>
            </a:r>
            <a:r>
              <a:rPr lang="en-IN" b="1" dirty="0" smtClean="0">
                <a:solidFill>
                  <a:srgbClr val="FF0000"/>
                </a:solidFill>
              </a:rPr>
              <a:t>model</a:t>
            </a:r>
            <a:r>
              <a:rPr lang="en-IN" dirty="0" smtClean="0"/>
              <a:t> data</a:t>
            </a:r>
            <a:endParaRPr lang="en-IN" dirty="0"/>
          </a:p>
          <a:p>
            <a:pPr marL="514350" indent="-514350" algn="just">
              <a:buFont typeface="+mj-lt"/>
              <a:buAutoNum type="arabicPeriod"/>
            </a:pPr>
            <a:r>
              <a:rPr lang="en-IN" dirty="0"/>
              <a:t>providing reusable UI components</a:t>
            </a:r>
          </a:p>
          <a:p>
            <a:pPr marL="514350" indent="-514350" algn="just">
              <a:buFont typeface="+mj-lt"/>
              <a:buAutoNum type="arabicPeriod"/>
            </a:pPr>
            <a:r>
              <a:rPr lang="en-IN" dirty="0"/>
              <a:t>making easy data transfer between UI components</a:t>
            </a:r>
          </a:p>
          <a:p>
            <a:pPr marL="514350" indent="-514350" algn="just">
              <a:buFont typeface="+mj-lt"/>
              <a:buAutoNum type="arabicPeriod"/>
            </a:pPr>
            <a:r>
              <a:rPr lang="en-IN" dirty="0"/>
              <a:t>managing UI state across multiple server requests</a:t>
            </a:r>
          </a:p>
          <a:p>
            <a:pPr marL="514350" indent="-514350" algn="just">
              <a:buFont typeface="+mj-lt"/>
              <a:buAutoNum type="arabicPeriod"/>
            </a:pPr>
            <a:r>
              <a:rPr lang="en-IN" dirty="0"/>
              <a:t>enabling implementation of custom components</a:t>
            </a:r>
          </a:p>
          <a:p>
            <a:pPr marL="514350" indent="-514350" algn="just">
              <a:buFont typeface="+mj-lt"/>
              <a:buAutoNum type="arabicPeriod"/>
            </a:pPr>
            <a:r>
              <a:rPr lang="en-IN" dirty="0" smtClean="0"/>
              <a:t>Handling different events on UI component on server-side</a:t>
            </a:r>
          </a:p>
          <a:p>
            <a:pPr marL="514350" indent="-514350" algn="just">
              <a:buFont typeface="+mj-lt"/>
              <a:buAutoNum type="arabicPeriod"/>
            </a:pPr>
            <a:r>
              <a:rPr lang="en-IN" dirty="0" smtClean="0"/>
              <a:t>Validating user-inputs</a:t>
            </a:r>
          </a:p>
          <a:p>
            <a:pPr marL="514350" indent="-514350" algn="just">
              <a:buFont typeface="+mj-lt"/>
              <a:buAutoNum type="arabicPeriod"/>
            </a:pPr>
            <a:r>
              <a:rPr lang="en-IN" dirty="0" smtClean="0"/>
              <a:t>Defining navigation rule</a:t>
            </a:r>
            <a:endParaRPr lang="en-IN" dirty="0"/>
          </a:p>
        </p:txBody>
      </p:sp>
    </p:spTree>
    <p:extLst>
      <p:ext uri="{BB962C8B-B14F-4D97-AF65-F5344CB8AC3E}">
        <p14:creationId xmlns:p14="http://schemas.microsoft.com/office/powerpoint/2010/main" val="36768903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p:txBody>
          <a:bodyPr/>
          <a:lstStyle/>
          <a:p>
            <a:r>
              <a:rPr lang="en-US">
                <a:effectLst>
                  <a:outerShdw blurRad="38100" dist="38100" dir="2700000" algn="tl">
                    <a:srgbClr val="FFFFFF"/>
                  </a:outerShdw>
                </a:effectLst>
              </a:rPr>
              <a:t>What Is Navigation?</a:t>
            </a:r>
            <a:endParaRPr lang="bg-BG">
              <a:effectLst>
                <a:outerShdw blurRad="38100" dist="38100" dir="2700000" algn="tl">
                  <a:srgbClr val="FFFFFF"/>
                </a:outerShdw>
              </a:effectLst>
            </a:endParaRPr>
          </a:p>
        </p:txBody>
      </p:sp>
      <p:sp>
        <p:nvSpPr>
          <p:cNvPr id="617475" name="Rectangle 3"/>
          <p:cNvSpPr>
            <a:spLocks noGrp="1" noChangeArrowheads="1"/>
          </p:cNvSpPr>
          <p:nvPr>
            <p:ph type="body" idx="4294967295"/>
          </p:nvPr>
        </p:nvSpPr>
        <p:spPr/>
        <p:txBody>
          <a:bodyPr/>
          <a:lstStyle/>
          <a:p>
            <a:r>
              <a:rPr lang="en-GB" sz="2800">
                <a:effectLst>
                  <a:outerShdw blurRad="38100" dist="38100" dir="2700000" algn="tl">
                    <a:srgbClr val="FFFFFF"/>
                  </a:outerShdw>
                </a:effectLst>
              </a:rPr>
              <a:t>Navigation is a set of rules for choosing the next page to be displayed</a:t>
            </a:r>
          </a:p>
          <a:p>
            <a:pPr lvl="1"/>
            <a:r>
              <a:rPr lang="en-GB" sz="2600">
                <a:effectLst>
                  <a:outerShdw blurRad="38100" dist="38100" dir="2700000" algn="tl">
                    <a:srgbClr val="FFFFFF"/>
                  </a:outerShdw>
                </a:effectLst>
              </a:rPr>
              <a:t>Applied after a button or hyperlink is clicked</a:t>
            </a:r>
          </a:p>
          <a:p>
            <a:r>
              <a:rPr lang="en-GB" sz="2800">
                <a:effectLst>
                  <a:outerShdw blurRad="38100" dist="38100" dir="2700000" algn="tl">
                    <a:srgbClr val="FFFFFF"/>
                  </a:outerShdw>
                </a:effectLst>
              </a:rPr>
              <a:t>The selection of the next page is determined by:</a:t>
            </a:r>
          </a:p>
          <a:p>
            <a:pPr lvl="1"/>
            <a:r>
              <a:rPr lang="en-GB" sz="2600">
                <a:effectLst>
                  <a:outerShdw blurRad="38100" dist="38100" dir="2700000" algn="tl">
                    <a:srgbClr val="FFFFFF"/>
                  </a:outerShdw>
                </a:effectLst>
              </a:rPr>
              <a:t>The page that is currently displayed</a:t>
            </a:r>
          </a:p>
          <a:p>
            <a:pPr lvl="1"/>
            <a:r>
              <a:rPr lang="en-GB" sz="2600">
                <a:effectLst>
                  <a:outerShdw blurRad="38100" dist="38100" dir="2700000" algn="tl">
                    <a:srgbClr val="FFFFFF"/>
                  </a:outerShdw>
                </a:effectLst>
              </a:rPr>
              <a:t>The action method invoked by the action property of the component that generated the event</a:t>
            </a:r>
          </a:p>
          <a:p>
            <a:pPr lvl="1"/>
            <a:r>
              <a:rPr lang="en-GB" sz="2600">
                <a:effectLst>
                  <a:outerShdw blurRad="38100" dist="38100" dir="2700000" algn="tl">
                    <a:srgbClr val="FFFFFF"/>
                  </a:outerShdw>
                </a:effectLst>
              </a:rPr>
              <a:t>An outcome string that was returned by the action method or passed from the component</a:t>
            </a:r>
            <a:endParaRPr lang="bg-BG" sz="2600">
              <a:effectLst>
                <a:outerShdw blurRad="38100" dist="38100" dir="2700000" algn="tl">
                  <a:srgbClr val="FFFFFF"/>
                </a:outerShdw>
              </a:effectLst>
            </a:endParaRPr>
          </a:p>
        </p:txBody>
      </p:sp>
    </p:spTree>
    <p:extLst>
      <p:ext uri="{BB962C8B-B14F-4D97-AF65-F5344CB8AC3E}">
        <p14:creationId xmlns:p14="http://schemas.microsoft.com/office/powerpoint/2010/main" val="1244728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title" idx="4294967295"/>
          </p:nvPr>
        </p:nvSpPr>
        <p:spPr>
          <a:effectLst/>
        </p:spPr>
        <p:txBody>
          <a:bodyPr lIns="90488" tIns="44450" rIns="90488" bIns="44450">
            <a:normAutofit fontScale="90000"/>
          </a:bodyPr>
          <a:lstStyle/>
          <a:p>
            <a:r>
              <a:rPr lang="en-US" sz="3600">
                <a:effectLst>
                  <a:outerShdw blurRad="38100" dist="38100" dir="2700000" algn="tl">
                    <a:srgbClr val="FFFFFF"/>
                  </a:outerShdw>
                </a:effectLst>
              </a:rPr>
              <a:t>Navigation Elements in </a:t>
            </a:r>
            <a:r>
              <a:rPr lang="en-US" sz="3600">
                <a:effectLst>
                  <a:outerShdw blurRad="38100" dist="38100" dir="2700000" algn="tl">
                    <a:srgbClr val="FFFFFF"/>
                  </a:outerShdw>
                </a:effectLst>
                <a:latin typeface="Courier New" pitchFamily="49" charset="0"/>
              </a:rPr>
              <a:t>faces-config.xml</a:t>
            </a:r>
          </a:p>
        </p:txBody>
      </p:sp>
      <p:sp>
        <p:nvSpPr>
          <p:cNvPr id="557059" name="Rectangle 3"/>
          <p:cNvSpPr>
            <a:spLocks noGrp="1" noChangeArrowheads="1"/>
          </p:cNvSpPr>
          <p:nvPr>
            <p:ph type="body" idx="4294967295"/>
          </p:nvPr>
        </p:nvSpPr>
        <p:spPr>
          <a:xfrm>
            <a:off x="323850" y="1177925"/>
            <a:ext cx="8462963" cy="5322888"/>
          </a:xfrm>
        </p:spPr>
        <p:txBody>
          <a:bodyPr/>
          <a:lstStyle/>
          <a:p>
            <a:pPr>
              <a:spcBef>
                <a:spcPct val="30000"/>
              </a:spcBef>
            </a:pPr>
            <a:r>
              <a:rPr lang="bg-BG" sz="2600" b="1" dirty="0" smtClean="0">
                <a:solidFill>
                  <a:srgbClr val="FF0000"/>
                </a:solidFill>
                <a:latin typeface="Courier New" pitchFamily="49" charset="0"/>
                <a:cs typeface="Courier New" pitchFamily="49" charset="0"/>
              </a:rPr>
              <a:t>&lt;from-view-id&gt;</a:t>
            </a:r>
            <a:r>
              <a:rPr lang="en-US" sz="2600" b="1" dirty="0" smtClean="0">
                <a:solidFill>
                  <a:srgbClr val="FF0000"/>
                </a:solidFill>
                <a:latin typeface="Courier New" pitchFamily="49" charset="0"/>
                <a:cs typeface="Courier New" pitchFamily="49" charset="0"/>
              </a:rPr>
              <a:t> </a:t>
            </a:r>
            <a:r>
              <a:rPr kumimoji="0" lang="en-US" sz="2600" dirty="0" smtClean="0">
                <a:solidFill>
                  <a:srgbClr val="000000"/>
                </a:solidFill>
                <a:effectLst>
                  <a:outerShdw blurRad="38100" dist="38100" dir="2700000" algn="tl">
                    <a:srgbClr val="FFFFFF"/>
                  </a:outerShdw>
                </a:effectLst>
              </a:rPr>
              <a:t>element </a:t>
            </a:r>
            <a:r>
              <a:rPr kumimoji="0" lang="en-US" sz="2600" dirty="0">
                <a:solidFill>
                  <a:srgbClr val="000000"/>
                </a:solidFill>
                <a:effectLst>
                  <a:outerShdw blurRad="38100" dist="38100" dir="2700000" algn="tl">
                    <a:srgbClr val="FFFFFF"/>
                  </a:outerShdw>
                </a:effectLst>
              </a:rPr>
              <a:t>defines the source page. </a:t>
            </a:r>
          </a:p>
          <a:p>
            <a:pPr lvl="1">
              <a:spcBef>
                <a:spcPct val="30000"/>
              </a:spcBef>
            </a:pPr>
            <a:r>
              <a:rPr kumimoji="0" lang="en-US" sz="2400" dirty="0">
                <a:solidFill>
                  <a:srgbClr val="000000"/>
                </a:solidFill>
                <a:effectLst>
                  <a:outerShdw blurRad="38100" dist="38100" dir="2700000" algn="tl">
                    <a:srgbClr val="FFFFFF"/>
                  </a:outerShdw>
                </a:effectLst>
              </a:rPr>
              <a:t>May be a pattern. For example </a:t>
            </a:r>
            <a:r>
              <a:rPr kumimoji="0" lang="en-US" sz="2400" dirty="0">
                <a:solidFill>
                  <a:srgbClr val="000000"/>
                </a:solidFill>
                <a:effectLst>
                  <a:outerShdw blurRad="38100" dist="38100" dir="2700000" algn="tl">
                    <a:srgbClr val="FFFFFF"/>
                  </a:outerShdw>
                </a:effectLst>
                <a:latin typeface="Courier New" pitchFamily="49" charset="0"/>
                <a:cs typeface="Courier New" pitchFamily="49" charset="0"/>
              </a:rPr>
              <a:t>/*</a:t>
            </a:r>
            <a:r>
              <a:rPr kumimoji="0" lang="en-US" sz="2400" dirty="0">
                <a:solidFill>
                  <a:srgbClr val="000000"/>
                </a:solidFill>
                <a:effectLst>
                  <a:outerShdw blurRad="38100" dist="38100" dir="2700000" algn="tl">
                    <a:srgbClr val="FFFFFF"/>
                  </a:outerShdw>
                </a:effectLst>
              </a:rPr>
              <a:t>. This will cause all JSF pages to redirect to some view on given outcome.</a:t>
            </a:r>
          </a:p>
          <a:p>
            <a:pPr>
              <a:spcBef>
                <a:spcPct val="30000"/>
              </a:spcBef>
            </a:pPr>
            <a:r>
              <a:rPr lang="bg-BG" sz="2600" b="1" dirty="0">
                <a:solidFill>
                  <a:srgbClr val="FF0000"/>
                </a:solidFill>
                <a:latin typeface="Courier New" pitchFamily="49" charset="0"/>
              </a:rPr>
              <a:t>&lt;from-outcome&gt;</a:t>
            </a:r>
            <a:r>
              <a:rPr lang="en-US" sz="2600" b="1" dirty="0">
                <a:solidFill>
                  <a:srgbClr val="FF0000"/>
                </a:solidFill>
                <a:latin typeface="Courier New" pitchFamily="49" charset="0"/>
              </a:rPr>
              <a:t> </a:t>
            </a:r>
            <a:r>
              <a:rPr kumimoji="0" lang="en-US" sz="2600" dirty="0">
                <a:solidFill>
                  <a:srgbClr val="000000"/>
                </a:solidFill>
              </a:rPr>
              <a:t>element defines the logical outcome as specified in the </a:t>
            </a:r>
            <a:r>
              <a:rPr lang="en-US" sz="2600" dirty="0">
                <a:solidFill>
                  <a:schemeClr val="hlink"/>
                </a:solidFill>
                <a:latin typeface="Courier New" pitchFamily="49" charset="0"/>
              </a:rPr>
              <a:t>action</a:t>
            </a:r>
            <a:r>
              <a:rPr kumimoji="0" lang="en-US" sz="2600" dirty="0">
                <a:solidFill>
                  <a:srgbClr val="000000"/>
                </a:solidFill>
              </a:rPr>
              <a:t> attribute of the event source</a:t>
            </a:r>
          </a:p>
          <a:p>
            <a:pPr>
              <a:spcBef>
                <a:spcPct val="30000"/>
              </a:spcBef>
            </a:pPr>
            <a:r>
              <a:rPr lang="bg-BG" sz="2600" b="1" dirty="0">
                <a:solidFill>
                  <a:srgbClr val="FF0000"/>
                </a:solidFill>
                <a:latin typeface="Courier New" pitchFamily="49" charset="0"/>
              </a:rPr>
              <a:t>&lt;to-view-id&gt;</a:t>
            </a:r>
            <a:r>
              <a:rPr lang="en-US" sz="2600" b="1" dirty="0">
                <a:solidFill>
                  <a:srgbClr val="FF0000"/>
                </a:solidFill>
                <a:latin typeface="Courier New" pitchFamily="49" charset="0"/>
              </a:rPr>
              <a:t> </a:t>
            </a:r>
            <a:r>
              <a:rPr kumimoji="0" lang="en-US" sz="2600" dirty="0">
                <a:solidFill>
                  <a:srgbClr val="000000"/>
                </a:solidFill>
              </a:rPr>
              <a:t>element defines the page to be displayed when the specified outcome is returned</a:t>
            </a:r>
          </a:p>
          <a:p>
            <a:r>
              <a:rPr lang="en-GB" sz="2600" b="1" dirty="0">
                <a:solidFill>
                  <a:srgbClr val="FF0000"/>
                </a:solidFill>
                <a:latin typeface="Courier New" pitchFamily="49" charset="0"/>
              </a:rPr>
              <a:t>&lt;from-action&gt; </a:t>
            </a:r>
            <a:r>
              <a:rPr lang="en-GB" sz="2600" dirty="0"/>
              <a:t>element refers to an action method that returns a </a:t>
            </a:r>
            <a:r>
              <a:rPr lang="en-GB" sz="2600" dirty="0">
                <a:latin typeface="Courier New" pitchFamily="49" charset="0"/>
                <a:cs typeface="Courier New" pitchFamily="49" charset="0"/>
              </a:rPr>
              <a:t>String</a:t>
            </a:r>
            <a:r>
              <a:rPr lang="en-GB" sz="2600" dirty="0"/>
              <a:t>, which is the logical outcome</a:t>
            </a:r>
          </a:p>
          <a:p>
            <a:pPr>
              <a:spcBef>
                <a:spcPct val="30000"/>
              </a:spcBef>
            </a:pPr>
            <a:endParaRPr kumimoji="0" lang="en-US" sz="2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501734689"/>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title" idx="4294967295"/>
          </p:nvPr>
        </p:nvSpPr>
        <p:spPr>
          <a:xfrm>
            <a:off x="2428875" y="71438"/>
            <a:ext cx="6143625" cy="909637"/>
          </a:xfrm>
          <a:effectLst/>
        </p:spPr>
        <p:txBody>
          <a:bodyPr lIns="90488" tIns="44450" rIns="90488" bIns="44450"/>
          <a:lstStyle/>
          <a:p>
            <a:r>
              <a:rPr lang="en-US" sz="3600">
                <a:effectLst>
                  <a:outerShdw blurRad="38100" dist="38100" dir="2700000" algn="tl">
                    <a:srgbClr val="FFFFFF"/>
                  </a:outerShdw>
                </a:effectLst>
              </a:rPr>
              <a:t>Navigation Rules – Example</a:t>
            </a:r>
            <a:endParaRPr lang="en-US" sz="3600">
              <a:effectLst>
                <a:outerShdw blurRad="38100" dist="38100" dir="2700000" algn="tl">
                  <a:srgbClr val="FFFFFF"/>
                </a:outerShdw>
              </a:effectLst>
              <a:latin typeface="Courier New" pitchFamily="49" charset="0"/>
            </a:endParaRPr>
          </a:p>
        </p:txBody>
      </p:sp>
      <p:sp>
        <p:nvSpPr>
          <p:cNvPr id="557060" name="Rectangle 4"/>
          <p:cNvSpPr>
            <a:spLocks noChangeArrowheads="1"/>
          </p:cNvSpPr>
          <p:nvPr/>
        </p:nvSpPr>
        <p:spPr bwMode="auto">
          <a:xfrm>
            <a:off x="323528" y="836712"/>
            <a:ext cx="8286750" cy="4454278"/>
          </a:xfrm>
          <a:prstGeom prst="rect">
            <a:avLst/>
          </a:prstGeom>
          <a:solidFill>
            <a:schemeClr val="bg1">
              <a:alpha val="39999"/>
            </a:schemeClr>
          </a:solidFill>
          <a:ln w="3175" algn="ctr">
            <a:solidFill>
              <a:schemeClr val="hlink"/>
            </a:solidFill>
            <a:miter lim="800000"/>
            <a:headEnd/>
            <a:tailEnd/>
          </a:ln>
          <a:effectLst/>
        </p:spPr>
        <p:txBody>
          <a:bodyPr lIns="144000" tIns="72000" rIns="144000" bIns="72000">
            <a:spAutoFit/>
          </a:bodyPr>
          <a:lstStyle/>
          <a:p>
            <a:pPr eaLnBrk="1" hangingPunct="1">
              <a:lnSpc>
                <a:spcPct val="100000"/>
              </a:lnSpc>
              <a:defRPr/>
            </a:pPr>
            <a:r>
              <a:rPr kumimoji="0" lang="en-US" sz="2000" b="1" dirty="0" smtClean="0">
                <a:latin typeface="Courier New" pitchFamily="49" charset="0"/>
              </a:rPr>
              <a:t>&lt;</a:t>
            </a:r>
            <a:r>
              <a:rPr kumimoji="0" lang="en-US" sz="2000" b="1" dirty="0">
                <a:latin typeface="Courier New" pitchFamily="49" charset="0"/>
              </a:rPr>
              <a:t>navigation-rule&gt;</a:t>
            </a:r>
          </a:p>
          <a:p>
            <a:pPr eaLnBrk="1" hangingPunct="1">
              <a:lnSpc>
                <a:spcPct val="100000"/>
              </a:lnSpc>
              <a:defRPr/>
            </a:pPr>
            <a:r>
              <a:rPr kumimoji="0" lang="en-US" sz="2000" b="1" dirty="0">
                <a:latin typeface="Courier New" pitchFamily="49" charset="0"/>
              </a:rPr>
              <a:t>  &lt;from-view-id</a:t>
            </a:r>
            <a:r>
              <a:rPr kumimoji="0" lang="en-US" sz="2000" b="1" dirty="0" smtClean="0">
                <a:latin typeface="Courier New" pitchFamily="49" charset="0"/>
              </a:rPr>
              <a:t>&gt;</a:t>
            </a:r>
            <a:r>
              <a:rPr lang="en-US" sz="2000" b="1" noProof="1" smtClean="0">
                <a:solidFill>
                  <a:schemeClr val="tx2"/>
                </a:solidFill>
                <a:latin typeface="Courier New" pitchFamily="49" charset="0"/>
              </a:rPr>
              <a:t>/login-demo.xhtml</a:t>
            </a:r>
            <a:r>
              <a:rPr kumimoji="0" lang="en-US" sz="2000" b="1" dirty="0" smtClean="0">
                <a:latin typeface="Courier New" pitchFamily="49" charset="0"/>
              </a:rPr>
              <a:t>&lt;/</a:t>
            </a:r>
            <a:r>
              <a:rPr kumimoji="0" lang="en-US" sz="2000" b="1" dirty="0">
                <a:latin typeface="Courier New" pitchFamily="49" charset="0"/>
              </a:rPr>
              <a:t>from-view-id&gt;</a:t>
            </a:r>
          </a:p>
          <a:p>
            <a:pPr eaLnBrk="1" hangingPunct="1">
              <a:lnSpc>
                <a:spcPct val="100000"/>
              </a:lnSpc>
              <a:defRPr/>
            </a:pPr>
            <a:r>
              <a:rPr kumimoji="0" lang="en-US" sz="2000" b="1" dirty="0">
                <a:latin typeface="Courier New" pitchFamily="49" charset="0"/>
              </a:rPr>
              <a:t>  &lt;navigation-case</a:t>
            </a:r>
            <a:r>
              <a:rPr kumimoji="0" lang="en-US" sz="2000" b="1" dirty="0" smtClean="0">
                <a:latin typeface="Courier New" pitchFamily="49" charset="0"/>
              </a:rPr>
              <a:t>&gt;</a:t>
            </a:r>
          </a:p>
          <a:p>
            <a:pPr>
              <a:defRPr/>
            </a:pPr>
            <a:r>
              <a:rPr lang="en-US" sz="2000" b="1" dirty="0">
                <a:latin typeface="Courier New" pitchFamily="49" charset="0"/>
              </a:rPr>
              <a:t> </a:t>
            </a:r>
            <a:r>
              <a:rPr lang="en-US" sz="2000" b="1" dirty="0" smtClean="0">
                <a:latin typeface="Courier New" pitchFamily="49" charset="0"/>
              </a:rPr>
              <a:t>   &lt;from-action&gt;#{</a:t>
            </a:r>
            <a:r>
              <a:rPr lang="en-US" sz="2000" b="1" dirty="0" err="1" smtClean="0">
                <a:latin typeface="Courier New" pitchFamily="49" charset="0"/>
              </a:rPr>
              <a:t>loginbean.valid</a:t>
            </a:r>
            <a:r>
              <a:rPr lang="en-US" sz="2000" b="1" dirty="0" smtClean="0">
                <a:latin typeface="Courier New" pitchFamily="49" charset="0"/>
              </a:rPr>
              <a:t>}&lt;/from-action&gt;</a:t>
            </a:r>
            <a:endParaRPr kumimoji="0" lang="en-US" sz="2000" b="1" dirty="0">
              <a:latin typeface="Courier New" pitchFamily="49" charset="0"/>
            </a:endParaRPr>
          </a:p>
          <a:p>
            <a:pPr eaLnBrk="1" hangingPunct="1">
              <a:lnSpc>
                <a:spcPct val="100000"/>
              </a:lnSpc>
              <a:defRPr/>
            </a:pPr>
            <a:r>
              <a:rPr kumimoji="0" lang="en-US" sz="2000" b="1" dirty="0">
                <a:latin typeface="Courier New" pitchFamily="49" charset="0"/>
              </a:rPr>
              <a:t>    &lt;</a:t>
            </a:r>
            <a:r>
              <a:rPr kumimoji="0" lang="en-US" sz="2000" b="1" dirty="0" smtClean="0">
                <a:latin typeface="Courier New" pitchFamily="49" charset="0"/>
              </a:rPr>
              <a:t>from-outcome&gt;</a:t>
            </a:r>
            <a:r>
              <a:rPr lang="en-US" sz="2000" b="1" noProof="1" smtClean="0">
                <a:solidFill>
                  <a:schemeClr val="tx2"/>
                </a:solidFill>
                <a:latin typeface="Courier New" pitchFamily="49" charset="0"/>
              </a:rPr>
              <a:t>success</a:t>
            </a:r>
            <a:r>
              <a:rPr kumimoji="0" lang="en-US" sz="2000" b="1" dirty="0">
                <a:latin typeface="Courier New" pitchFamily="49" charset="0"/>
              </a:rPr>
              <a:t>&lt;/from-outcome&gt;</a:t>
            </a:r>
          </a:p>
          <a:p>
            <a:pPr eaLnBrk="1" hangingPunct="1">
              <a:lnSpc>
                <a:spcPct val="100000"/>
              </a:lnSpc>
              <a:defRPr/>
            </a:pPr>
            <a:r>
              <a:rPr kumimoji="0" lang="en-US" sz="2000" b="1" dirty="0">
                <a:latin typeface="Courier New" pitchFamily="49" charset="0"/>
              </a:rPr>
              <a:t>    &lt;to-view-id</a:t>
            </a:r>
            <a:r>
              <a:rPr kumimoji="0" lang="en-US" sz="2000" b="1" dirty="0" smtClean="0">
                <a:latin typeface="Courier New" pitchFamily="49" charset="0"/>
              </a:rPr>
              <a:t>&gt;</a:t>
            </a:r>
            <a:r>
              <a:rPr lang="en-US" sz="2000" b="1" noProof="1" smtClean="0">
                <a:solidFill>
                  <a:schemeClr val="tx2"/>
                </a:solidFill>
                <a:latin typeface="Courier New" pitchFamily="49" charset="0"/>
              </a:rPr>
              <a:t>/welcome.xhtml</a:t>
            </a:r>
            <a:r>
              <a:rPr kumimoji="0" lang="en-US" sz="2000" b="1" dirty="0" smtClean="0">
                <a:latin typeface="Courier New" pitchFamily="49" charset="0"/>
              </a:rPr>
              <a:t>&lt;/</a:t>
            </a:r>
            <a:r>
              <a:rPr kumimoji="0" lang="en-US" sz="2000" b="1" dirty="0">
                <a:latin typeface="Courier New" pitchFamily="49" charset="0"/>
              </a:rPr>
              <a:t>to-view-id&gt;</a:t>
            </a:r>
          </a:p>
          <a:p>
            <a:pPr eaLnBrk="1" hangingPunct="1">
              <a:lnSpc>
                <a:spcPct val="100000"/>
              </a:lnSpc>
              <a:defRPr/>
            </a:pPr>
            <a:r>
              <a:rPr kumimoji="0" lang="en-US" sz="2000" b="1" dirty="0">
                <a:latin typeface="Courier New" pitchFamily="49" charset="0"/>
              </a:rPr>
              <a:t>  &lt;/navigation-case&gt;</a:t>
            </a:r>
          </a:p>
          <a:p>
            <a:pPr eaLnBrk="1" hangingPunct="1">
              <a:lnSpc>
                <a:spcPct val="100000"/>
              </a:lnSpc>
              <a:defRPr/>
            </a:pPr>
            <a:endParaRPr kumimoji="0" lang="en-US" sz="2000" b="1" dirty="0" smtClean="0">
              <a:latin typeface="Courier New" pitchFamily="49" charset="0"/>
            </a:endParaRPr>
          </a:p>
          <a:p>
            <a:pPr eaLnBrk="1" hangingPunct="1">
              <a:lnSpc>
                <a:spcPct val="100000"/>
              </a:lnSpc>
              <a:defRPr/>
            </a:pPr>
            <a:r>
              <a:rPr kumimoji="0" lang="en-US" sz="2000" b="1" dirty="0" smtClean="0">
                <a:latin typeface="Courier New" pitchFamily="49" charset="0"/>
              </a:rPr>
              <a:t>&lt;</a:t>
            </a:r>
            <a:r>
              <a:rPr kumimoji="0" lang="en-US" sz="2000" b="1" dirty="0">
                <a:latin typeface="Courier New" pitchFamily="49" charset="0"/>
              </a:rPr>
              <a:t>navigation-case</a:t>
            </a:r>
            <a:r>
              <a:rPr kumimoji="0" lang="en-US" sz="2000" b="1" dirty="0" smtClean="0">
                <a:latin typeface="Courier New" pitchFamily="49" charset="0"/>
              </a:rPr>
              <a:t>&gt;</a:t>
            </a:r>
          </a:p>
          <a:p>
            <a:pPr>
              <a:defRPr/>
            </a:pPr>
            <a:r>
              <a:rPr lang="en-US" sz="2000" b="1" dirty="0">
                <a:latin typeface="Courier New" pitchFamily="49" charset="0"/>
              </a:rPr>
              <a:t> </a:t>
            </a:r>
            <a:r>
              <a:rPr lang="en-US" sz="2000" b="1" dirty="0" smtClean="0">
                <a:latin typeface="Courier New" pitchFamily="49" charset="0"/>
              </a:rPr>
              <a:t>   </a:t>
            </a:r>
            <a:r>
              <a:rPr lang="en-US" sz="2000" b="1" dirty="0">
                <a:latin typeface="Courier New" pitchFamily="49" charset="0"/>
              </a:rPr>
              <a:t>&lt;from-action&gt;#{</a:t>
            </a:r>
            <a:r>
              <a:rPr lang="en-US" sz="2000" b="1" dirty="0" err="1">
                <a:latin typeface="Courier New" pitchFamily="49" charset="0"/>
              </a:rPr>
              <a:t>loginbean.valid</a:t>
            </a:r>
            <a:r>
              <a:rPr lang="en-US" sz="2000" b="1" dirty="0">
                <a:latin typeface="Courier New" pitchFamily="49" charset="0"/>
              </a:rPr>
              <a:t>}&lt;/from-action&gt;</a:t>
            </a:r>
          </a:p>
          <a:p>
            <a:pPr eaLnBrk="1" hangingPunct="1">
              <a:lnSpc>
                <a:spcPct val="100000"/>
              </a:lnSpc>
              <a:defRPr/>
            </a:pPr>
            <a:r>
              <a:rPr kumimoji="0" lang="en-US" sz="2000" b="1" dirty="0" smtClean="0">
                <a:latin typeface="Courier New" pitchFamily="49" charset="0"/>
              </a:rPr>
              <a:t>  </a:t>
            </a:r>
            <a:r>
              <a:rPr kumimoji="0" lang="en-US" sz="2000" b="1" dirty="0">
                <a:latin typeface="Courier New" pitchFamily="49" charset="0"/>
              </a:rPr>
              <a:t>&lt;</a:t>
            </a:r>
            <a:r>
              <a:rPr kumimoji="0" lang="en-US" sz="2000" b="1" dirty="0" smtClean="0">
                <a:latin typeface="Courier New" pitchFamily="49" charset="0"/>
              </a:rPr>
              <a:t>from-outcome&gt;</a:t>
            </a:r>
            <a:r>
              <a:rPr lang="en-US" sz="2000" b="1" noProof="1" smtClean="0">
                <a:solidFill>
                  <a:schemeClr val="tx2"/>
                </a:solidFill>
                <a:latin typeface="Courier New" pitchFamily="49" charset="0"/>
              </a:rPr>
              <a:t>failed</a:t>
            </a:r>
            <a:r>
              <a:rPr kumimoji="0" lang="en-US" sz="2000" b="1" dirty="0">
                <a:latin typeface="Courier New" pitchFamily="49" charset="0"/>
              </a:rPr>
              <a:t>&lt;/from-outcome&gt;</a:t>
            </a:r>
          </a:p>
          <a:p>
            <a:pPr eaLnBrk="1" hangingPunct="1">
              <a:lnSpc>
                <a:spcPct val="100000"/>
              </a:lnSpc>
              <a:defRPr/>
            </a:pPr>
            <a:r>
              <a:rPr kumimoji="0" lang="en-US" sz="2000" b="1" dirty="0">
                <a:latin typeface="Courier New" pitchFamily="49" charset="0"/>
              </a:rPr>
              <a:t>    &lt;to-view-id</a:t>
            </a:r>
            <a:r>
              <a:rPr kumimoji="0" lang="en-US" sz="2000" b="1" noProof="1">
                <a:latin typeface="Courier New" pitchFamily="49" charset="0"/>
              </a:rPr>
              <a:t>&gt;</a:t>
            </a:r>
            <a:r>
              <a:rPr lang="en-US" sz="2000" b="1" noProof="1">
                <a:solidFill>
                  <a:schemeClr val="tx2"/>
                </a:solidFill>
                <a:latin typeface="Courier New" pitchFamily="49" charset="0"/>
              </a:rPr>
              <a:t>/</a:t>
            </a:r>
            <a:r>
              <a:rPr lang="en-US" sz="2000" b="1" noProof="1" smtClean="0">
                <a:solidFill>
                  <a:schemeClr val="tx2"/>
                </a:solidFill>
                <a:latin typeface="Courier New" pitchFamily="49" charset="0"/>
              </a:rPr>
              <a:t>login-failed.xhtml</a:t>
            </a:r>
            <a:r>
              <a:rPr kumimoji="0" lang="en-US" sz="2000" b="1" dirty="0" smtClean="0">
                <a:latin typeface="Courier New" pitchFamily="49" charset="0"/>
              </a:rPr>
              <a:t>&lt;/</a:t>
            </a:r>
            <a:r>
              <a:rPr kumimoji="0" lang="en-US" sz="2000" b="1" dirty="0">
                <a:latin typeface="Courier New" pitchFamily="49" charset="0"/>
              </a:rPr>
              <a:t>to-view-id&gt;</a:t>
            </a:r>
          </a:p>
          <a:p>
            <a:pPr eaLnBrk="1" hangingPunct="1">
              <a:lnSpc>
                <a:spcPct val="100000"/>
              </a:lnSpc>
              <a:defRPr/>
            </a:pPr>
            <a:r>
              <a:rPr kumimoji="0" lang="en-US" sz="2000" b="1" dirty="0">
                <a:latin typeface="Courier New" pitchFamily="49" charset="0"/>
              </a:rPr>
              <a:t>  &lt;/navigation-case&gt;</a:t>
            </a:r>
          </a:p>
          <a:p>
            <a:pPr eaLnBrk="1" hangingPunct="1">
              <a:lnSpc>
                <a:spcPct val="100000"/>
              </a:lnSpc>
              <a:defRPr/>
            </a:pPr>
            <a:r>
              <a:rPr kumimoji="0" lang="en-US" sz="2000" b="1" dirty="0">
                <a:latin typeface="Courier New" pitchFamily="49" charset="0"/>
              </a:rPr>
              <a:t>&lt;/navigation-rule&gt;</a:t>
            </a:r>
          </a:p>
        </p:txBody>
      </p:sp>
    </p:spTree>
    <p:extLst>
      <p:ext uri="{BB962C8B-B14F-4D97-AF65-F5344CB8AC3E}">
        <p14:creationId xmlns:p14="http://schemas.microsoft.com/office/powerpoint/2010/main" val="4151975554"/>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title" idx="4294967295"/>
          </p:nvPr>
        </p:nvSpPr>
        <p:spPr>
          <a:effectLst/>
        </p:spPr>
        <p:txBody>
          <a:bodyPr lIns="90488" tIns="44450" rIns="90488" bIns="44450"/>
          <a:lstStyle/>
          <a:p>
            <a:r>
              <a:rPr lang="en-US" sz="3600">
                <a:effectLst>
                  <a:outerShdw blurRad="38100" dist="38100" dir="2700000" algn="tl">
                    <a:srgbClr val="FFFFFF"/>
                  </a:outerShdw>
                </a:effectLst>
              </a:rPr>
              <a:t>Action Attribute in JSF Form</a:t>
            </a:r>
            <a:endParaRPr lang="en-US" sz="3600">
              <a:effectLst>
                <a:outerShdw blurRad="38100" dist="38100" dir="2700000" algn="tl">
                  <a:srgbClr val="FFFFFF"/>
                </a:outerShdw>
              </a:effectLst>
              <a:latin typeface="Courier New" pitchFamily="49" charset="0"/>
            </a:endParaRPr>
          </a:p>
        </p:txBody>
      </p:sp>
      <p:sp>
        <p:nvSpPr>
          <p:cNvPr id="557059" name="Rectangle 3"/>
          <p:cNvSpPr>
            <a:spLocks noGrp="1" noChangeArrowheads="1"/>
          </p:cNvSpPr>
          <p:nvPr>
            <p:ph type="body" idx="4294967295"/>
          </p:nvPr>
        </p:nvSpPr>
        <p:spPr>
          <a:xfrm>
            <a:off x="323850" y="1177925"/>
            <a:ext cx="8462963" cy="5322888"/>
          </a:xfrm>
        </p:spPr>
        <p:txBody>
          <a:bodyPr/>
          <a:lstStyle/>
          <a:p>
            <a:pPr>
              <a:spcBef>
                <a:spcPct val="30000"/>
              </a:spcBef>
            </a:pPr>
            <a:r>
              <a:rPr kumimoji="0" lang="en-US" dirty="0">
                <a:solidFill>
                  <a:srgbClr val="000000"/>
                </a:solidFill>
                <a:effectLst>
                  <a:outerShdw blurRad="38100" dist="38100" dir="2700000" algn="tl">
                    <a:srgbClr val="FFFFFF"/>
                  </a:outerShdw>
                </a:effectLst>
              </a:rPr>
              <a:t>To specify what to be the form outcome you can</a:t>
            </a:r>
          </a:p>
          <a:p>
            <a:pPr lvl="1">
              <a:spcBef>
                <a:spcPct val="30000"/>
              </a:spcBef>
            </a:pPr>
            <a:r>
              <a:rPr kumimoji="0" lang="en-US" dirty="0">
                <a:solidFill>
                  <a:srgbClr val="000000"/>
                </a:solidFill>
                <a:effectLst>
                  <a:outerShdw blurRad="38100" dist="38100" dir="2700000" algn="tl">
                    <a:srgbClr val="FFFFFF"/>
                  </a:outerShdw>
                </a:effectLst>
              </a:rPr>
              <a:t>Provide a constant string as action attribute of an event source</a:t>
            </a:r>
          </a:p>
          <a:p>
            <a:pPr lvl="1">
              <a:spcBef>
                <a:spcPct val="30000"/>
              </a:spcBef>
            </a:pPr>
            <a:endParaRPr kumimoji="0" lang="en-US" sz="1400" dirty="0">
              <a:solidFill>
                <a:srgbClr val="000000"/>
              </a:solidFill>
              <a:effectLst>
                <a:outerShdw blurRad="38100" dist="38100" dir="2700000" algn="tl">
                  <a:srgbClr val="FFFFFF"/>
                </a:outerShdw>
              </a:effectLst>
            </a:endParaRPr>
          </a:p>
          <a:p>
            <a:pPr lvl="1">
              <a:spcBef>
                <a:spcPct val="30000"/>
              </a:spcBef>
            </a:pPr>
            <a:r>
              <a:rPr kumimoji="0" lang="en-US" dirty="0">
                <a:solidFill>
                  <a:srgbClr val="000000"/>
                </a:solidFill>
                <a:effectLst>
                  <a:outerShdw blurRad="38100" dist="38100" dir="2700000" algn="tl">
                    <a:srgbClr val="FFFFFF"/>
                  </a:outerShdw>
                </a:effectLst>
              </a:rPr>
              <a:t>Provide a managed bean method with no parameters which returns </a:t>
            </a:r>
            <a:r>
              <a:rPr kumimoji="0" lang="en-US" dirty="0">
                <a:solidFill>
                  <a:srgbClr val="000000"/>
                </a:solidFill>
                <a:effectLst>
                  <a:outerShdw blurRad="38100" dist="38100" dir="2700000" algn="tl">
                    <a:srgbClr val="FFFFFF"/>
                  </a:outerShdw>
                </a:effectLst>
                <a:latin typeface="Courier New" pitchFamily="49" charset="0"/>
                <a:cs typeface="Courier New" pitchFamily="49" charset="0"/>
              </a:rPr>
              <a:t>String</a:t>
            </a:r>
          </a:p>
          <a:p>
            <a:pPr lvl="2">
              <a:spcBef>
                <a:spcPct val="30000"/>
              </a:spcBef>
            </a:pPr>
            <a:r>
              <a:rPr kumimoji="0" lang="en-US" dirty="0">
                <a:solidFill>
                  <a:srgbClr val="000000"/>
                </a:solidFill>
                <a:effectLst>
                  <a:outerShdw blurRad="38100" dist="38100" dir="2700000" algn="tl">
                    <a:srgbClr val="FFFFFF"/>
                  </a:outerShdw>
                </a:effectLst>
              </a:rPr>
              <a:t>Using this approach you can add some logic in this method that returns different result in different situations</a:t>
            </a:r>
          </a:p>
        </p:txBody>
      </p:sp>
      <p:sp>
        <p:nvSpPr>
          <p:cNvPr id="4" name="Rectangle 4"/>
          <p:cNvSpPr>
            <a:spLocks noChangeArrowheads="1"/>
          </p:cNvSpPr>
          <p:nvPr/>
        </p:nvSpPr>
        <p:spPr bwMode="auto">
          <a:xfrm>
            <a:off x="585964" y="3179763"/>
            <a:ext cx="7959725" cy="422405"/>
          </a:xfrm>
          <a:prstGeom prst="rect">
            <a:avLst/>
          </a:prstGeom>
          <a:solidFill>
            <a:schemeClr val="bg1">
              <a:alpha val="39999"/>
            </a:schemeClr>
          </a:solidFill>
          <a:ln w="3175" algn="ctr">
            <a:solidFill>
              <a:schemeClr val="hlink"/>
            </a:solidFill>
            <a:miter lim="800000"/>
            <a:headEnd/>
            <a:tailEnd/>
          </a:ln>
          <a:effectLst/>
        </p:spPr>
        <p:txBody>
          <a:bodyPr lIns="144000" tIns="72000" rIns="144000" bIns="72000">
            <a:spAutoFit/>
          </a:bodyPr>
          <a:lstStyle/>
          <a:p>
            <a:pPr eaLnBrk="1" hangingPunct="1">
              <a:lnSpc>
                <a:spcPct val="100000"/>
              </a:lnSpc>
              <a:defRPr/>
            </a:pPr>
            <a:r>
              <a:rPr kumimoji="0" lang="en-US" b="1" dirty="0">
                <a:latin typeface="Times New Roman" pitchFamily="18" charset="0"/>
                <a:cs typeface="Times New Roman" pitchFamily="18" charset="0"/>
              </a:rPr>
              <a:t>&lt;h:commandButton value="Next Page" action="</a:t>
            </a:r>
            <a:r>
              <a:rPr lang="en-US" b="1" noProof="1">
                <a:solidFill>
                  <a:schemeClr val="tx2"/>
                </a:solidFill>
                <a:latin typeface="Times New Roman" pitchFamily="18" charset="0"/>
                <a:cs typeface="Times New Roman" pitchFamily="18" charset="0"/>
              </a:rPr>
              <a:t>nextPage</a:t>
            </a:r>
            <a:r>
              <a:rPr kumimoji="0" lang="en-US" b="1" dirty="0">
                <a:latin typeface="Times New Roman" pitchFamily="18" charset="0"/>
                <a:cs typeface="Times New Roman" pitchFamily="18" charset="0"/>
              </a:rPr>
              <a:t>" /&gt;</a:t>
            </a:r>
          </a:p>
        </p:txBody>
      </p:sp>
      <p:sp>
        <p:nvSpPr>
          <p:cNvPr id="5" name="Rectangle 4"/>
          <p:cNvSpPr>
            <a:spLocks noChangeArrowheads="1"/>
          </p:cNvSpPr>
          <p:nvPr/>
        </p:nvSpPr>
        <p:spPr bwMode="auto">
          <a:xfrm>
            <a:off x="539750" y="5929313"/>
            <a:ext cx="7959725" cy="422405"/>
          </a:xfrm>
          <a:prstGeom prst="rect">
            <a:avLst/>
          </a:prstGeom>
          <a:solidFill>
            <a:schemeClr val="bg1">
              <a:alpha val="39999"/>
            </a:schemeClr>
          </a:solidFill>
          <a:ln w="3175" algn="ctr">
            <a:solidFill>
              <a:schemeClr val="hlink"/>
            </a:solidFill>
            <a:miter lim="800000"/>
            <a:headEnd/>
            <a:tailEnd/>
          </a:ln>
          <a:effectLst/>
        </p:spPr>
        <p:txBody>
          <a:bodyPr lIns="144000" tIns="72000" rIns="144000" bIns="72000">
            <a:spAutoFit/>
          </a:bodyPr>
          <a:lstStyle/>
          <a:p>
            <a:pPr eaLnBrk="1" hangingPunct="1">
              <a:lnSpc>
                <a:spcPct val="100000"/>
              </a:lnSpc>
              <a:defRPr/>
            </a:pPr>
            <a:r>
              <a:rPr kumimoji="0" lang="en-US" b="1" dirty="0">
                <a:latin typeface="Times New Roman" pitchFamily="18" charset="0"/>
                <a:cs typeface="Times New Roman" pitchFamily="18" charset="0"/>
              </a:rPr>
              <a:t>&lt;h:commandButton value="Login" action="</a:t>
            </a:r>
            <a:r>
              <a:rPr lang="en-US" b="1" noProof="1">
                <a:solidFill>
                  <a:schemeClr val="tx2"/>
                </a:solidFill>
                <a:latin typeface="Times New Roman" pitchFamily="18" charset="0"/>
                <a:cs typeface="Times New Roman" pitchFamily="18" charset="0"/>
              </a:rPr>
              <a:t>#{userBean.login}</a:t>
            </a:r>
            <a:r>
              <a:rPr kumimoji="0" lang="en-US" b="1" dirty="0">
                <a:latin typeface="Times New Roman" pitchFamily="18" charset="0"/>
                <a:cs typeface="Times New Roman" pitchFamily="18" charset="0"/>
              </a:rPr>
              <a:t>" /&gt;</a:t>
            </a:r>
          </a:p>
        </p:txBody>
      </p:sp>
    </p:spTree>
    <p:extLst>
      <p:ext uri="{BB962C8B-B14F-4D97-AF65-F5344CB8AC3E}">
        <p14:creationId xmlns:p14="http://schemas.microsoft.com/office/powerpoint/2010/main" val="2253505064"/>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Database Access</a:t>
            </a:r>
            <a:endParaRPr lang="en-IN" dirty="0"/>
          </a:p>
        </p:txBody>
      </p:sp>
      <p:sp>
        <p:nvSpPr>
          <p:cNvPr id="3" name="Content Placeholder 2"/>
          <p:cNvSpPr>
            <a:spLocks noGrp="1"/>
          </p:cNvSpPr>
          <p:nvPr>
            <p:ph idx="1"/>
          </p:nvPr>
        </p:nvSpPr>
        <p:spPr/>
        <p:txBody>
          <a:bodyPr/>
          <a:lstStyle/>
          <a:p>
            <a:pPr marL="0" indent="0">
              <a:buNone/>
            </a:pPr>
            <a:r>
              <a:rPr lang="en-IN" dirty="0" smtClean="0"/>
              <a:t>1.Static Authentication</a:t>
            </a:r>
          </a:p>
          <a:p>
            <a:pPr marL="0" indent="0">
              <a:buNone/>
            </a:pPr>
            <a:r>
              <a:rPr lang="en-IN" smtClean="0"/>
              <a:t>2.Dynamic Authentication</a:t>
            </a:r>
            <a:endParaRPr lang="en-IN"/>
          </a:p>
        </p:txBody>
      </p:sp>
    </p:spTree>
    <p:extLst>
      <p:ext uri="{BB962C8B-B14F-4D97-AF65-F5344CB8AC3E}">
        <p14:creationId xmlns:p14="http://schemas.microsoft.com/office/powerpoint/2010/main" val="30117612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7772400" cy="1944216"/>
          </a:xfrm>
        </p:spPr>
        <p:txBody>
          <a:bodyPr>
            <a:normAutofit/>
          </a:bodyPr>
          <a:lstStyle/>
          <a:p>
            <a:pPr algn="l"/>
            <a:r>
              <a:rPr lang="en-IN" b="1" dirty="0" smtClean="0">
                <a:solidFill>
                  <a:schemeClr val="tx2">
                    <a:lumMod val="50000"/>
                  </a:schemeClr>
                </a:solidFill>
              </a:rPr>
              <a:t>Session-5:</a:t>
            </a:r>
            <a:r>
              <a:rPr lang="en-IN" b="1" dirty="0" smtClean="0">
                <a:solidFill>
                  <a:schemeClr val="tx2">
                    <a:lumMod val="50000"/>
                  </a:schemeClr>
                </a:solidFill>
              </a:rPr>
              <a:t/>
            </a:r>
            <a:br>
              <a:rPr lang="en-IN" b="1" dirty="0" smtClean="0">
                <a:solidFill>
                  <a:schemeClr val="tx2">
                    <a:lumMod val="50000"/>
                  </a:schemeClr>
                </a:solidFill>
              </a:rPr>
            </a:br>
            <a:r>
              <a:rPr lang="en-IN" b="1" dirty="0" smtClean="0">
                <a:solidFill>
                  <a:schemeClr val="tx2">
                    <a:lumMod val="50000"/>
                  </a:schemeClr>
                </a:solidFill>
              </a:rPr>
              <a:t>JSF </a:t>
            </a:r>
            <a:r>
              <a:rPr lang="en-IN" dirty="0" err="1" smtClean="0"/>
              <a:t>PrimeFaces</a:t>
            </a:r>
            <a:r>
              <a:rPr lang="en-IN" smtClean="0"/>
              <a:t> Introduction</a:t>
            </a:r>
            <a:endParaRPr lang="en-IN" b="1" dirty="0">
              <a:solidFill>
                <a:schemeClr val="tx2">
                  <a:lumMod val="50000"/>
                </a:schemeClr>
              </a:solidFill>
            </a:endParaRPr>
          </a:p>
        </p:txBody>
      </p:sp>
      <p:sp>
        <p:nvSpPr>
          <p:cNvPr id="3" name="Subtitle 2"/>
          <p:cNvSpPr>
            <a:spLocks noGrp="1"/>
          </p:cNvSpPr>
          <p:nvPr>
            <p:ph type="subTitle" idx="1"/>
          </p:nvPr>
        </p:nvSpPr>
        <p:spPr>
          <a:xfrm>
            <a:off x="0" y="4412704"/>
            <a:ext cx="6400800" cy="1752600"/>
          </a:xfrm>
        </p:spPr>
        <p:txBody>
          <a:bodyPr>
            <a:normAutofit fontScale="85000" lnSpcReduction="20000"/>
          </a:bodyPr>
          <a:lstStyle/>
          <a:p>
            <a:pPr algn="l"/>
            <a:r>
              <a:rPr lang="en-IN" dirty="0" smtClean="0"/>
              <a:t>Facilitator,</a:t>
            </a:r>
          </a:p>
          <a:p>
            <a:pPr algn="l"/>
            <a:r>
              <a:rPr lang="en-IN" dirty="0" err="1" smtClean="0"/>
              <a:t>Asst.Prof.Nirali</a:t>
            </a:r>
            <a:r>
              <a:rPr lang="en-IN" dirty="0" smtClean="0"/>
              <a:t> </a:t>
            </a:r>
            <a:r>
              <a:rPr lang="en-IN" dirty="0" err="1" smtClean="0"/>
              <a:t>Varnagar</a:t>
            </a:r>
            <a:endParaRPr lang="en-IN" dirty="0" smtClean="0"/>
          </a:p>
          <a:p>
            <a:pPr algn="l"/>
            <a:r>
              <a:rPr lang="en-IN" dirty="0" smtClean="0"/>
              <a:t>Department of Computer Engineering</a:t>
            </a:r>
          </a:p>
          <a:p>
            <a:pPr algn="l"/>
            <a:r>
              <a:rPr lang="en-IN" dirty="0" err="1" smtClean="0"/>
              <a:t>Atmiya</a:t>
            </a:r>
            <a:r>
              <a:rPr lang="en-IN" dirty="0" smtClean="0"/>
              <a:t> University, Rajkot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68" y="0"/>
            <a:ext cx="1259632" cy="993187"/>
          </a:xfrm>
          <a:prstGeom prst="rect">
            <a:avLst/>
          </a:prstGeom>
        </p:spPr>
      </p:pic>
      <p:pic>
        <p:nvPicPr>
          <p:cNvPr id="12" name="Picture 11"/>
          <p:cNvPicPr/>
          <p:nvPr/>
        </p:nvPicPr>
        <p:blipFill>
          <a:blip r:embed="rId4"/>
          <a:stretch>
            <a:fillRect/>
          </a:stretch>
        </p:blipFill>
        <p:spPr bwMode="auto">
          <a:xfrm>
            <a:off x="0" y="10842"/>
            <a:ext cx="1581150" cy="982345"/>
          </a:xfrm>
          <a:prstGeom prst="rect">
            <a:avLst/>
          </a:prstGeom>
        </p:spPr>
      </p:pic>
    </p:spTree>
    <p:extLst>
      <p:ext uri="{BB962C8B-B14F-4D97-AF65-F5344CB8AC3E}">
        <p14:creationId xmlns:p14="http://schemas.microsoft.com/office/powerpoint/2010/main" val="24768216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a:t>
            </a:r>
            <a:r>
              <a:rPr lang="en-IN" dirty="0" err="1" smtClean="0"/>
              <a:t>Primefaces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59944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JSF Architecture</a:t>
            </a:r>
            <a:br>
              <a:rPr lang="en-IN" dirty="0"/>
            </a:br>
            <a:endParaRPr lang="en-IN" dirty="0"/>
          </a:p>
        </p:txBody>
      </p:sp>
      <p:sp>
        <p:nvSpPr>
          <p:cNvPr id="3" name="Content Placeholder 2"/>
          <p:cNvSpPr>
            <a:spLocks noGrp="1"/>
          </p:cNvSpPr>
          <p:nvPr>
            <p:ph idx="1"/>
          </p:nvPr>
        </p:nvSpPr>
        <p:spPr>
          <a:xfrm>
            <a:off x="457200" y="908720"/>
            <a:ext cx="8229600" cy="5832648"/>
          </a:xfrm>
        </p:spPr>
        <p:txBody>
          <a:bodyPr>
            <a:normAutofit fontScale="85000" lnSpcReduction="20000"/>
          </a:bodyPr>
          <a:lstStyle/>
          <a:p>
            <a:pPr marL="0" indent="0" algn="just">
              <a:buNone/>
            </a:pPr>
            <a:r>
              <a:rPr lang="en-IN" dirty="0"/>
              <a:t>A JSF application is similar to any other Java technology-based web application; it runs in a Java servlet container, and contains</a:t>
            </a:r>
          </a:p>
          <a:p>
            <a:pPr algn="just">
              <a:buFont typeface="Wingdings" pitchFamily="2" charset="2"/>
              <a:buChar char="ü"/>
            </a:pPr>
            <a:r>
              <a:rPr lang="en-IN" dirty="0"/>
              <a:t>JavaBeans components as models containing application-specific functionality and data</a:t>
            </a:r>
          </a:p>
          <a:p>
            <a:pPr algn="just">
              <a:buFont typeface="Wingdings" pitchFamily="2" charset="2"/>
              <a:buChar char="ü"/>
            </a:pPr>
            <a:r>
              <a:rPr lang="en-IN" dirty="0"/>
              <a:t>A custom tag library for representing event handlers and validators</a:t>
            </a:r>
          </a:p>
          <a:p>
            <a:pPr algn="just">
              <a:buFont typeface="Wingdings" pitchFamily="2" charset="2"/>
              <a:buChar char="ü"/>
            </a:pPr>
            <a:r>
              <a:rPr lang="en-IN" dirty="0"/>
              <a:t>A custom tag library for rendering UI components</a:t>
            </a:r>
          </a:p>
          <a:p>
            <a:pPr algn="just">
              <a:buFont typeface="Wingdings" pitchFamily="2" charset="2"/>
              <a:buChar char="ü"/>
            </a:pPr>
            <a:r>
              <a:rPr lang="en-IN" dirty="0"/>
              <a:t>UI components represented as </a:t>
            </a:r>
            <a:r>
              <a:rPr lang="en-IN" dirty="0" smtClean="0"/>
              <a:t>state-</a:t>
            </a:r>
            <a:r>
              <a:rPr lang="en-IN" dirty="0" err="1" smtClean="0"/>
              <a:t>ful</a:t>
            </a:r>
            <a:r>
              <a:rPr lang="en-IN" dirty="0" smtClean="0"/>
              <a:t> </a:t>
            </a:r>
            <a:r>
              <a:rPr lang="en-IN" dirty="0"/>
              <a:t>objects on the server</a:t>
            </a:r>
          </a:p>
          <a:p>
            <a:pPr algn="just">
              <a:buFont typeface="Wingdings" pitchFamily="2" charset="2"/>
              <a:buChar char="ü"/>
            </a:pPr>
            <a:r>
              <a:rPr lang="en-IN" dirty="0"/>
              <a:t>Server-side helper classes</a:t>
            </a:r>
          </a:p>
          <a:p>
            <a:pPr algn="just">
              <a:buFont typeface="Wingdings" pitchFamily="2" charset="2"/>
              <a:buChar char="ü"/>
            </a:pPr>
            <a:r>
              <a:rPr lang="en-IN" dirty="0"/>
              <a:t>Validators, event handlers, and navigation handlers</a:t>
            </a:r>
          </a:p>
          <a:p>
            <a:pPr algn="just">
              <a:buFont typeface="Wingdings" pitchFamily="2" charset="2"/>
              <a:buChar char="ü"/>
            </a:pPr>
            <a:r>
              <a:rPr lang="en-IN" dirty="0"/>
              <a:t>Application configuration resource file for configuring application resources</a:t>
            </a:r>
          </a:p>
          <a:p>
            <a:endParaRPr lang="en-IN" dirty="0"/>
          </a:p>
        </p:txBody>
      </p:sp>
    </p:spTree>
    <p:extLst>
      <p:ext uri="{BB962C8B-B14F-4D97-AF65-F5344CB8AC3E}">
        <p14:creationId xmlns:p14="http://schemas.microsoft.com/office/powerpoint/2010/main" val="2269232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MVC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268760"/>
            <a:ext cx="8568952" cy="5184576"/>
          </a:xfrm>
        </p:spPr>
      </p:pic>
    </p:spTree>
    <p:extLst>
      <p:ext uri="{BB962C8B-B14F-4D97-AF65-F5344CB8AC3E}">
        <p14:creationId xmlns:p14="http://schemas.microsoft.com/office/powerpoint/2010/main" val="2686383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JSF elements</a:t>
            </a:r>
            <a:endParaRPr lang="en-IN" dirty="0"/>
          </a:p>
        </p:txBody>
      </p:sp>
      <p:sp>
        <p:nvSpPr>
          <p:cNvPr id="3" name="Content Placeholder 2"/>
          <p:cNvSpPr>
            <a:spLocks noGrp="1"/>
          </p:cNvSpPr>
          <p:nvPr>
            <p:ph idx="1"/>
          </p:nvPr>
        </p:nvSpPr>
        <p:spPr/>
        <p:txBody>
          <a:bodyPr>
            <a:normAutofit lnSpcReduction="10000"/>
          </a:bodyPr>
          <a:lstStyle/>
          <a:p>
            <a:r>
              <a:rPr lang="en-IN" dirty="0" smtClean="0"/>
              <a:t>UI Component</a:t>
            </a:r>
          </a:p>
          <a:p>
            <a:r>
              <a:rPr lang="en-IN" dirty="0" smtClean="0"/>
              <a:t>Renderer</a:t>
            </a:r>
          </a:p>
          <a:p>
            <a:r>
              <a:rPr lang="en-IN" dirty="0" smtClean="0"/>
              <a:t>Validator</a:t>
            </a:r>
          </a:p>
          <a:p>
            <a:r>
              <a:rPr lang="en-IN" dirty="0" smtClean="0"/>
              <a:t>Backing Beans</a:t>
            </a:r>
          </a:p>
          <a:p>
            <a:r>
              <a:rPr lang="en-IN" dirty="0" smtClean="0"/>
              <a:t>Convertor</a:t>
            </a:r>
          </a:p>
          <a:p>
            <a:r>
              <a:rPr lang="en-IN" dirty="0" smtClean="0"/>
              <a:t>Event and Listeners</a:t>
            </a:r>
          </a:p>
          <a:p>
            <a:r>
              <a:rPr lang="en-IN" dirty="0" smtClean="0"/>
              <a:t>Message</a:t>
            </a:r>
          </a:p>
          <a:p>
            <a:r>
              <a:rPr lang="en-IN" dirty="0" smtClean="0"/>
              <a:t>Navigation</a:t>
            </a:r>
            <a:endParaRPr lang="en-IN" dirty="0"/>
          </a:p>
        </p:txBody>
      </p:sp>
    </p:spTree>
    <p:extLst>
      <p:ext uri="{BB962C8B-B14F-4D97-AF65-F5344CB8AC3E}">
        <p14:creationId xmlns:p14="http://schemas.microsoft.com/office/powerpoint/2010/main" val="574294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3280</TotalTime>
  <Words>3161</Words>
  <Application>Microsoft Office PowerPoint</Application>
  <PresentationFormat>On-screen Show (4:3)</PresentationFormat>
  <Paragraphs>448</Paragraphs>
  <Slides>66</Slides>
  <Notes>11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Session-1: JSF introduction , JSF components   JSF request processing lifecycle</vt:lpstr>
      <vt:lpstr>GTU Syllabus Java Server Faces</vt:lpstr>
      <vt:lpstr>Syllabus:</vt:lpstr>
      <vt:lpstr>Before Java server faces:</vt:lpstr>
      <vt:lpstr>JSF</vt:lpstr>
      <vt:lpstr>Benefits of JSF </vt:lpstr>
      <vt:lpstr>JSF Architecture </vt:lpstr>
      <vt:lpstr>JSF MVC Architecture</vt:lpstr>
      <vt:lpstr>JSF elements</vt:lpstr>
      <vt:lpstr>PowerPoint Presentation</vt:lpstr>
      <vt:lpstr>Component Tree</vt:lpstr>
      <vt:lpstr>JSF Request Processing Life Cycle</vt:lpstr>
      <vt:lpstr>PowerPoint Presentation</vt:lpstr>
      <vt:lpstr>PowerPoint Presentation</vt:lpstr>
      <vt:lpstr>PowerPoint Presentation</vt:lpstr>
      <vt:lpstr>PowerPoint Presentation</vt:lpstr>
      <vt:lpstr>PowerPoint Presentation</vt:lpstr>
      <vt:lpstr>PowerPoint Presentation</vt:lpstr>
      <vt:lpstr>Six phases of JSF request processing life-cycle</vt:lpstr>
      <vt:lpstr>JSF standard UI components</vt:lpstr>
      <vt:lpstr>  Two types of JSF Tag library: </vt:lpstr>
      <vt:lpstr>PowerPoint Presentation</vt:lpstr>
      <vt:lpstr>JSF Expression Language</vt:lpstr>
      <vt:lpstr>PowerPoint Presentation</vt:lpstr>
      <vt:lpstr>Session-2: JSF Convertor Tag</vt:lpstr>
      <vt:lpstr>JSF Convertor Tags </vt:lpstr>
      <vt:lpstr>PowerPoint Presentation</vt:lpstr>
      <vt:lpstr>PowerPoint Presentation</vt:lpstr>
      <vt:lpstr>PowerPoint Presentation</vt:lpstr>
      <vt:lpstr>PowerPoint Presentation</vt:lpstr>
      <vt:lpstr>PowerPoint Presentation</vt:lpstr>
      <vt:lpstr>Session 3: JSF validation Tag</vt:lpstr>
      <vt:lpstr>JSF Validation Tag</vt:lpstr>
      <vt:lpstr>PowerPoint Presentation</vt:lpstr>
      <vt:lpstr>PowerPoint Presentation</vt:lpstr>
      <vt:lpstr>PowerPoint Presentation</vt:lpstr>
      <vt:lpstr>PowerPoint Presentation</vt:lpstr>
      <vt:lpstr>PowerPoint Presentation</vt:lpstr>
      <vt:lpstr>Custom validator</vt:lpstr>
      <vt:lpstr>PowerPoint Presentation</vt:lpstr>
      <vt:lpstr>PowerPoint Presentation</vt:lpstr>
      <vt:lpstr>Session-4: JSF Facelets Tag</vt:lpstr>
      <vt:lpstr>JSF Facelets Tag   </vt:lpstr>
      <vt:lpstr>PowerPoint Presentation</vt:lpstr>
      <vt:lpstr>PowerPoint Presentation</vt:lpstr>
      <vt:lpstr>Creating Template steps </vt:lpstr>
      <vt:lpstr>PowerPoint Presentation</vt:lpstr>
      <vt:lpstr>PowerPoint Presentation</vt:lpstr>
      <vt:lpstr>PowerPoint Presentation</vt:lpstr>
      <vt:lpstr>PowerPoint Presentation</vt:lpstr>
      <vt:lpstr>Session-5: JSF Event Handling and Database Access</vt:lpstr>
      <vt:lpstr> JSF Event Handling</vt:lpstr>
      <vt:lpstr>PowerPoint Presentation</vt:lpstr>
      <vt:lpstr>Managed Beans</vt:lpstr>
      <vt:lpstr>Managed Beans</vt:lpstr>
      <vt:lpstr>Mapping Managed Beans</vt:lpstr>
      <vt:lpstr>Mapping Elements</vt:lpstr>
      <vt:lpstr>Binding Values</vt:lpstr>
      <vt:lpstr>JSF Navigation Model</vt:lpstr>
      <vt:lpstr>What Is Navigation?</vt:lpstr>
      <vt:lpstr>Navigation Elements in faces-config.xml</vt:lpstr>
      <vt:lpstr>Navigation Rules – Example</vt:lpstr>
      <vt:lpstr>Action Attribute in JSF Form</vt:lpstr>
      <vt:lpstr>JSF Database Access</vt:lpstr>
      <vt:lpstr>Session-5: JSF PrimeFaces Introduction</vt:lpstr>
      <vt:lpstr>JSF Primefaces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Java Server Faces</dc:title>
  <dc:creator>NCV</dc:creator>
  <cp:lastModifiedBy>NCV</cp:lastModifiedBy>
  <cp:revision>93</cp:revision>
  <dcterms:created xsi:type="dcterms:W3CDTF">2016-04-05T01:53:20Z</dcterms:created>
  <dcterms:modified xsi:type="dcterms:W3CDTF">2020-04-06T10:56:17Z</dcterms:modified>
</cp:coreProperties>
</file>