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4765747-FD8F-4DA7-8CA8-3B3F1C6417F9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1299B9-D8DE-4DB4-A9E7-DAA7AB7BAA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edge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LAN, MAN &amp; WAN 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(Wide Area Network)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main difference between a MAN and a WAN is that the WAN uses Long Distance Carriers. </a:t>
            </a:r>
          </a:p>
          <a:p>
            <a:pPr algn="just"/>
            <a:endParaRPr lang="en-IN" sz="2400" i="1" dirty="0" smtClean="0"/>
          </a:p>
          <a:p>
            <a:pPr algn="just"/>
            <a:r>
              <a:rPr lang="en-IN" sz="2400" i="1" dirty="0" smtClean="0"/>
              <a:t>A Wide Area Network is a network spanning a </a:t>
            </a:r>
            <a:r>
              <a:rPr lang="en-IN" sz="2400" dirty="0" smtClean="0"/>
              <a:t>large geographical area of around several hundred miles to across the globe.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May be privately owned or leased.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Also called “enterprise networks” if they are privately owned by a large company.</a:t>
            </a: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can be connected through cable, </a:t>
            </a:r>
            <a:r>
              <a:rPr lang="en-IN" dirty="0" err="1" smtClean="0"/>
              <a:t>fiber</a:t>
            </a:r>
            <a:r>
              <a:rPr lang="en-IN" dirty="0" smtClean="0"/>
              <a:t> or satellite</a:t>
            </a:r>
          </a:p>
          <a:p>
            <a:endParaRPr lang="en-IN" dirty="0" smtClean="0"/>
          </a:p>
          <a:p>
            <a:r>
              <a:rPr lang="en-IN" dirty="0" smtClean="0"/>
              <a:t>It is typically slower and less reliable than a LAN</a:t>
            </a:r>
          </a:p>
          <a:p>
            <a:endParaRPr lang="fr-FR" dirty="0" smtClean="0"/>
          </a:p>
          <a:p>
            <a:r>
              <a:rPr lang="fr-FR" dirty="0" smtClean="0"/>
              <a:t>Services </a:t>
            </a:r>
            <a:r>
              <a:rPr lang="fr-FR" dirty="0" err="1" smtClean="0"/>
              <a:t>include</a:t>
            </a:r>
            <a:r>
              <a:rPr lang="fr-FR" dirty="0" smtClean="0"/>
              <a:t> internet, Intranet ,etc.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8523" b="8003"/>
          <a:stretch>
            <a:fillRect/>
          </a:stretch>
        </p:blipFill>
        <p:spPr bwMode="auto">
          <a:xfrm>
            <a:off x="611560" y="1916832"/>
            <a:ext cx="799288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LAN &amp; WAN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41682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LAN, MAN &amp; WAN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63284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Vs. MAN Vs. WAN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7375"/>
          <a:stretch>
            <a:fillRect/>
          </a:stretch>
        </p:blipFill>
        <p:spPr>
          <a:xfrm>
            <a:off x="395536" y="1628800"/>
            <a:ext cx="8496944" cy="4465612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92088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(Local Area Network)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b="1" dirty="0" smtClean="0"/>
              <a:t>Local Area Network (LAN)</a:t>
            </a:r>
            <a:r>
              <a:rPr lang="en-US" sz="2000" dirty="0" smtClean="0"/>
              <a:t> covers a </a:t>
            </a:r>
            <a:r>
              <a:rPr lang="en-US" sz="2000" b="1" dirty="0" smtClean="0"/>
              <a:t>small distance</a:t>
            </a:r>
            <a:r>
              <a:rPr lang="en-US" sz="2000" dirty="0" smtClean="0"/>
              <a:t> and a </a:t>
            </a:r>
            <a:r>
              <a:rPr lang="en-US" sz="2000" b="1" dirty="0" smtClean="0"/>
              <a:t>small number of computers.</a:t>
            </a:r>
            <a:r>
              <a:rPr lang="en-US" sz="2000" dirty="0" smtClean="0"/>
              <a:t>                                             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LAN often connects the machines in a </a:t>
            </a:r>
            <a:r>
              <a:rPr lang="en-US" sz="2000" b="1" dirty="0" smtClean="0"/>
              <a:t>single room or building.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Data transferred in </a:t>
            </a:r>
            <a:r>
              <a:rPr lang="en-US" sz="2000" b="1" dirty="0" smtClean="0"/>
              <a:t>High speed</a:t>
            </a:r>
            <a:r>
              <a:rPr lang="en-US" sz="2000" dirty="0" smtClean="0"/>
              <a:t> which ranges from </a:t>
            </a:r>
            <a:r>
              <a:rPr lang="en-US" sz="2000" b="1" dirty="0" smtClean="0"/>
              <a:t>100 Mbps </a:t>
            </a:r>
            <a:r>
              <a:rPr lang="en-US" sz="2000" dirty="0" smtClean="0"/>
              <a:t>for system development and </a:t>
            </a:r>
            <a:r>
              <a:rPr lang="en-IN" sz="2000" dirty="0" smtClean="0"/>
              <a:t>which is faster than MAN and WAN</a:t>
            </a:r>
            <a:r>
              <a:rPr lang="en-US" sz="2000" dirty="0" smtClean="0"/>
              <a:t> and have a </a:t>
            </a:r>
            <a:r>
              <a:rPr lang="en-US" sz="2000" b="1" dirty="0" smtClean="0"/>
              <a:t>low implementation cost</a:t>
            </a:r>
            <a:r>
              <a:rPr lang="en-US" sz="2000" dirty="0" smtClean="0"/>
              <a:t>.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Upper limit: </a:t>
            </a:r>
            <a:r>
              <a:rPr lang="en-US" sz="2000" b="1" dirty="0" smtClean="0"/>
              <a:t>10 km </a:t>
            </a:r>
            <a:r>
              <a:rPr lang="en-US" sz="2000" dirty="0" smtClean="0"/>
              <a:t>; Lower limit: </a:t>
            </a:r>
            <a:r>
              <a:rPr lang="en-US" sz="2000" b="1" dirty="0" smtClean="0"/>
              <a:t>1 km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Twisted pair cable or Co-axial cable</a:t>
            </a:r>
            <a:r>
              <a:rPr lang="en-US" sz="2000" dirty="0" smtClean="0"/>
              <a:t> connects to the network.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Designed to share resources between PCs and workstation such as hardware or data.</a:t>
            </a:r>
            <a:endParaRPr lang="en-US" sz="2000" dirty="0" smtClean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Cost reductions through sharing of information and databases, resources and network services.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Increased information exchange between different departments in an organization, or between individuals.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Improve the community security.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Increasing number and variety of intelligent data terminals, PCs and workstations.</a:t>
            </a:r>
            <a:endParaRPr lang="en-IN" sz="24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Topologies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sz="quarter" idx="1"/>
          </p:nvPr>
        </p:nvGrpSpPr>
        <p:grpSpPr>
          <a:xfrm>
            <a:off x="301625" y="1527175"/>
            <a:ext cx="8504238" cy="4572000"/>
            <a:chOff x="1026150" y="1572122"/>
            <a:chExt cx="7051050" cy="5285878"/>
          </a:xfrm>
        </p:grpSpPr>
        <p:grpSp>
          <p:nvGrpSpPr>
            <p:cNvPr id="5" name="Group 14"/>
            <p:cNvGrpSpPr/>
            <p:nvPr/>
          </p:nvGrpSpPr>
          <p:grpSpPr>
            <a:xfrm>
              <a:off x="1026150" y="1572122"/>
              <a:ext cx="7051050" cy="5285878"/>
              <a:chOff x="1371600" y="1572122"/>
              <a:chExt cx="7051050" cy="5285878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83327" y="2667000"/>
                <a:ext cx="4522320" cy="2505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 descr="leaf_vector_tes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4716927" y="4419600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9" name="Picture 8" descr="leaf_vector_tes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340993">
                <a:off x="1371600" y="1988673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10" name="Picture 9" descr="leaf_vector_tes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1425629">
                <a:off x="5984250" y="1572122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793250" y="2691825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Bus Topology</a:t>
                </a:r>
                <a:endParaRPr lang="en-US" sz="16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1600" y="5417403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Star Topology</a:t>
                </a:r>
                <a:endParaRPr lang="en-US" sz="16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67200" y="3697069"/>
                <a:ext cx="16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LAN Topologies</a:t>
                </a:r>
                <a:endParaRPr 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324600" y="251460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Ring Topology</a:t>
              </a:r>
              <a:endParaRPr lang="en-US" sz="1600" b="1" dirty="0"/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us topolog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93354"/>
            <a:ext cx="8136904" cy="20676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1643" y="1556792"/>
            <a:ext cx="2210477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Bus Topology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632364000.JPG"/>
          <p:cNvPicPr>
            <a:picLocks noChangeAspect="1"/>
          </p:cNvPicPr>
          <p:nvPr/>
        </p:nvPicPr>
        <p:blipFill>
          <a:blip r:embed="rId3" cstate="print"/>
          <a:srcRect b="17181"/>
          <a:stretch>
            <a:fillRect/>
          </a:stretch>
        </p:blipFill>
        <p:spPr>
          <a:xfrm>
            <a:off x="432048" y="4005064"/>
            <a:ext cx="3419872" cy="2376264"/>
          </a:xfrm>
          <a:prstGeom prst="rect">
            <a:avLst/>
          </a:prstGeom>
        </p:spPr>
      </p:pic>
      <p:pic>
        <p:nvPicPr>
          <p:cNvPr id="11" name="Picture 10" descr="CA8VCM36CAJ9FAMGCAYMCDHCCA5RRDRRCAM1YA8OCAD4I3E4CA3BSGMHCAASJ9UWCAV1429RCAXFHT7DCAZ3I3I7CAC2LH61CA6LUYSLCAJ0T26WCAJ9J06ZCAZK62FMCA9SNAXVCAY5V7BJCAWYUOG2CAAU02CC.jpg"/>
          <p:cNvPicPr>
            <a:picLocks noChangeAspect="1"/>
          </p:cNvPicPr>
          <p:nvPr/>
        </p:nvPicPr>
        <p:blipFill>
          <a:blip r:embed="rId4" cstate="print"/>
          <a:srcRect r="616" b="8625"/>
          <a:stretch>
            <a:fillRect/>
          </a:stretch>
        </p:blipFill>
        <p:spPr>
          <a:xfrm>
            <a:off x="4800602" y="4020827"/>
            <a:ext cx="3299790" cy="23605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85859" y="6309320"/>
            <a:ext cx="2210477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Ring</a:t>
            </a:r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 Topology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6341258"/>
            <a:ext cx="2210477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Star</a:t>
            </a:r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rial" pitchFamily="34" charset="0"/>
                <a:cs typeface="Arial" pitchFamily="34" charset="0"/>
              </a:rPr>
              <a:t> Topology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(Metropolitan Area Network)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 smtClean="0"/>
              <a:t>A </a:t>
            </a:r>
            <a:r>
              <a:rPr lang="en-IN" sz="2400" i="1" dirty="0" smtClean="0"/>
              <a:t>Metropolitan Area Network (MAN) is a </a:t>
            </a:r>
            <a:r>
              <a:rPr lang="en-IN" sz="2400" dirty="0" smtClean="0"/>
              <a:t>network that is utilized across multiple buildings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Commonly used in school campuses or large companies with multiple buildings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It is larger than a LAN, but smaller than a WAN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It is also used to mean the interconnection of several LANs by bridging them together.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Metropolitan Area Network is a system of LANs connected throughout a city or metropolitan area.</a:t>
            </a:r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MANs have the requirement of using telecommunication media such as voice channels or data channels.</a:t>
            </a:r>
          </a:p>
          <a:p>
            <a:endParaRPr lang="en-IN" dirty="0" smtClean="0"/>
          </a:p>
          <a:p>
            <a:r>
              <a:rPr lang="en-IN" dirty="0" smtClean="0"/>
              <a:t>Branch offices are connected to head offices through MANs. Examples of organizations that use MANs are universities and colleges, grocery chains, and banks.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9208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</TotalTime>
  <Words>409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LAN, MAN &amp; WAN </vt:lpstr>
      <vt:lpstr>LAN</vt:lpstr>
      <vt:lpstr>LAN (Local Area Network)</vt:lpstr>
      <vt:lpstr>Advantages of LAN</vt:lpstr>
      <vt:lpstr>LAN Topologies</vt:lpstr>
      <vt:lpstr>Slide 6</vt:lpstr>
      <vt:lpstr>MAN (Metropolitan Area Network)</vt:lpstr>
      <vt:lpstr>Slide 8</vt:lpstr>
      <vt:lpstr>Slide 9</vt:lpstr>
      <vt:lpstr>WAN (Wide Area Network)</vt:lpstr>
      <vt:lpstr>Slide 11</vt:lpstr>
      <vt:lpstr>Slide 12</vt:lpstr>
      <vt:lpstr>Difference between LAN &amp; WAN</vt:lpstr>
      <vt:lpstr>Difference between LAN, MAN &amp; WAN</vt:lpstr>
      <vt:lpstr>LAN Vs. MAN Vs. WAN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LAN, MAN &amp; WAN</dc:title>
  <dc:creator>USER</dc:creator>
  <cp:lastModifiedBy>USER</cp:lastModifiedBy>
  <cp:revision>8</cp:revision>
  <dcterms:created xsi:type="dcterms:W3CDTF">2019-01-13T14:22:23Z</dcterms:created>
  <dcterms:modified xsi:type="dcterms:W3CDTF">2019-01-13T18:10:02Z</dcterms:modified>
</cp:coreProperties>
</file>