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notesMasterIdLst>
    <p:notesMasterId r:id="rId67"/>
  </p:notesMasterIdLst>
  <p:sldIdLst>
    <p:sldId id="256" r:id="rId2"/>
    <p:sldId id="257" r:id="rId3"/>
    <p:sldId id="294" r:id="rId4"/>
    <p:sldId id="293" r:id="rId5"/>
    <p:sldId id="260" r:id="rId6"/>
    <p:sldId id="262" r:id="rId7"/>
    <p:sldId id="295" r:id="rId8"/>
    <p:sldId id="261" r:id="rId9"/>
    <p:sldId id="289" r:id="rId10"/>
    <p:sldId id="290" r:id="rId11"/>
    <p:sldId id="263" r:id="rId12"/>
    <p:sldId id="300" r:id="rId13"/>
    <p:sldId id="264" r:id="rId14"/>
    <p:sldId id="268" r:id="rId15"/>
    <p:sldId id="266" r:id="rId16"/>
    <p:sldId id="296" r:id="rId17"/>
    <p:sldId id="291" r:id="rId18"/>
    <p:sldId id="310" r:id="rId19"/>
    <p:sldId id="307" r:id="rId20"/>
    <p:sldId id="306" r:id="rId21"/>
    <p:sldId id="305" r:id="rId22"/>
    <p:sldId id="267" r:id="rId23"/>
    <p:sldId id="269" r:id="rId24"/>
    <p:sldId id="270" r:id="rId25"/>
    <p:sldId id="271" r:id="rId26"/>
    <p:sldId id="301" r:id="rId27"/>
    <p:sldId id="302" r:id="rId28"/>
    <p:sldId id="272" r:id="rId29"/>
    <p:sldId id="279" r:id="rId30"/>
    <p:sldId id="304" r:id="rId31"/>
    <p:sldId id="280" r:id="rId32"/>
    <p:sldId id="281" r:id="rId33"/>
    <p:sldId id="282" r:id="rId34"/>
    <p:sldId id="303" r:id="rId35"/>
    <p:sldId id="283" r:id="rId36"/>
    <p:sldId id="284" r:id="rId37"/>
    <p:sldId id="285" r:id="rId38"/>
    <p:sldId id="298" r:id="rId39"/>
    <p:sldId id="320" r:id="rId40"/>
    <p:sldId id="321" r:id="rId41"/>
    <p:sldId id="322" r:id="rId42"/>
    <p:sldId id="330" r:id="rId43"/>
    <p:sldId id="312" r:id="rId44"/>
    <p:sldId id="314" r:id="rId45"/>
    <p:sldId id="315" r:id="rId46"/>
    <p:sldId id="317" r:id="rId47"/>
    <p:sldId id="319" r:id="rId48"/>
    <p:sldId id="336" r:id="rId49"/>
    <p:sldId id="337" r:id="rId50"/>
    <p:sldId id="338" r:id="rId51"/>
    <p:sldId id="339" r:id="rId52"/>
    <p:sldId id="341" r:id="rId53"/>
    <p:sldId id="342" r:id="rId54"/>
    <p:sldId id="343" r:id="rId55"/>
    <p:sldId id="344" r:id="rId56"/>
    <p:sldId id="326" r:id="rId57"/>
    <p:sldId id="325" r:id="rId58"/>
    <p:sldId id="328" r:id="rId59"/>
    <p:sldId id="334" r:id="rId60"/>
    <p:sldId id="331" r:id="rId61"/>
    <p:sldId id="335" r:id="rId62"/>
    <p:sldId id="333" r:id="rId63"/>
    <p:sldId id="332" r:id="rId64"/>
    <p:sldId id="346" r:id="rId65"/>
    <p:sldId id="34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381FB39-9333-4481-96CF-3310E96EFAA5}">
          <p14:sldIdLst>
            <p14:sldId id="256"/>
            <p14:sldId id="257"/>
            <p14:sldId id="260"/>
            <p14:sldId id="262"/>
          </p14:sldIdLst>
        </p14:section>
        <p14:section name="Untitled Section" id="{9D530B3D-8A48-438A-8B4C-A36A8A3112EF}">
          <p14:sldIdLst>
            <p14:sldId id="261"/>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66FFFF"/>
    <a:srgbClr val="43CEFF"/>
    <a:srgbClr val="FFFFFF"/>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01" autoAdjust="0"/>
    <p:restoredTop sz="94624" autoAdjust="0"/>
  </p:normalViewPr>
  <p:slideViewPr>
    <p:cSldViewPr>
      <p:cViewPr>
        <p:scale>
          <a:sx n="66" d="100"/>
          <a:sy n="66" d="100"/>
        </p:scale>
        <p:origin x="-1464" y="12"/>
      </p:cViewPr>
      <p:guideLst>
        <p:guide orient="horz" pos="2160"/>
        <p:guide pos="2880"/>
      </p:guideLst>
    </p:cSldViewPr>
  </p:slideViewPr>
  <p:outlineViewPr>
    <p:cViewPr>
      <p:scale>
        <a:sx n="33" d="100"/>
        <a:sy n="33" d="100"/>
      </p:scale>
      <p:origin x="54" y="6895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4728F-9451-4A07-86A8-C90E4DBE3485}" type="datetimeFigureOut">
              <a:rPr lang="en-US" smtClean="0"/>
              <a:pPr/>
              <a:t>9/12/2019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87C7A2-A9FF-4D80-B16D-FDF6A5B57FA7}" type="slidenum">
              <a:rPr lang="en-US" smtClean="0"/>
              <a:pPr/>
              <a:t>‹#›</a:t>
            </a:fld>
            <a:endParaRPr lang="en-US"/>
          </a:p>
        </p:txBody>
      </p:sp>
    </p:spTree>
    <p:extLst>
      <p:ext uri="{BB962C8B-B14F-4D97-AF65-F5344CB8AC3E}">
        <p14:creationId xmlns:p14="http://schemas.microsoft.com/office/powerpoint/2010/main" xmlns="" val="3355045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87C7A2-A9FF-4D80-B16D-FDF6A5B57FA7}"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CEEC87EA-15F7-4ECE-8E98-9BBC431FAF54}" type="datetime1">
              <a:rPr lang="en-US" smtClean="0"/>
              <a:pPr/>
              <a:t>9/12/2019</a:t>
            </a:fld>
            <a:endParaRPr lang="en-US"/>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728B90D1-6585-4DB3-BF1F-780EBF96D563}" type="slidenum">
              <a:rPr lang="en-US" smtClean="0"/>
              <a:pPr/>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EA869-8781-43CF-A6FB-FEE49A777606}" type="datetime1">
              <a:rPr lang="en-US" smtClean="0"/>
              <a:pPr/>
              <a:t>9/12/2019</a:t>
            </a:fld>
            <a:endParaRPr lang="en-US"/>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728B90D1-6585-4DB3-BF1F-780EBF96D56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38335-67E3-4C1B-A066-4FE53D435650}" type="datetime1">
              <a:rPr lang="en-US" smtClean="0"/>
              <a:pPr/>
              <a:t>9/12/2019</a:t>
            </a:fld>
            <a:endParaRPr lang="en-US"/>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728B90D1-6585-4DB3-BF1F-780EBF96D56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04564D-DD1E-45F7-B025-2DC774B52018}" type="datetime1">
              <a:rPr lang="en-US" smtClean="0"/>
              <a:pPr/>
              <a:t>9/12/2019</a:t>
            </a:fld>
            <a:endParaRPr lang="en-US"/>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728B90D1-6585-4DB3-BF1F-780EBF96D56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EBC23A8E-4C4D-4A48-BD30-71F20E44B640}" type="datetime1">
              <a:rPr lang="en-US" smtClean="0"/>
              <a:pPr/>
              <a:t>9/12/2019</a:t>
            </a:fld>
            <a:endParaRPr lang="en-US"/>
          </a:p>
        </p:txBody>
      </p:sp>
      <p:sp>
        <p:nvSpPr>
          <p:cNvPr id="91" name="Footer Placeholder 90"/>
          <p:cNvSpPr>
            <a:spLocks noGrp="1"/>
          </p:cNvSpPr>
          <p:nvPr>
            <p:ph type="ftr" sz="quarter" idx="11"/>
          </p:nvPr>
        </p:nvSpPr>
        <p:spPr/>
        <p:txBody>
          <a:bodyPr/>
          <a:lstStyle/>
          <a:p>
            <a:r>
              <a:rPr lang="en-US" dirty="0" smtClean="0"/>
              <a:t>  </a:t>
            </a:r>
            <a:endParaRPr lang="en-US" dirty="0"/>
          </a:p>
        </p:txBody>
      </p:sp>
      <p:sp>
        <p:nvSpPr>
          <p:cNvPr id="92" name="Slide Number Placeholder 91"/>
          <p:cNvSpPr>
            <a:spLocks noGrp="1"/>
          </p:cNvSpPr>
          <p:nvPr>
            <p:ph type="sldNum" sz="quarter" idx="12"/>
          </p:nvPr>
        </p:nvSpPr>
        <p:spPr/>
        <p:txBody>
          <a:bodyPr/>
          <a:lstStyle/>
          <a:p>
            <a:fld id="{728B90D1-6585-4DB3-BF1F-780EBF96D56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FC7CBD-EA7D-42DA-873D-0EA95788C909}" type="datetime1">
              <a:rPr lang="en-US" smtClean="0"/>
              <a:pPr/>
              <a:t>9/12/2019</a:t>
            </a:fld>
            <a:endParaRPr lang="en-US"/>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728B90D1-6585-4DB3-BF1F-780EBF96D56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A60C7C-8D92-47E6-8D66-62DD672F8615}" type="datetime1">
              <a:rPr lang="en-US" smtClean="0"/>
              <a:pPr/>
              <a:t>9/12/2019</a:t>
            </a:fld>
            <a:endParaRPr lang="en-US"/>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728B90D1-6585-4DB3-BF1F-780EBF96D56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71C57E-5D9C-4441-8423-E3F81C19D56A}" type="datetime1">
              <a:rPr lang="en-US" smtClean="0"/>
              <a:pPr/>
              <a:t>9/12/2019</a:t>
            </a:fld>
            <a:endParaRPr lang="en-US"/>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17B59-852C-4C8B-A9C8-C265C9930D32}" type="datetime1">
              <a:rPr lang="en-US" smtClean="0"/>
              <a:pPr/>
              <a:t>9/12/2019</a:t>
            </a:fld>
            <a:endParaRPr lang="en-US"/>
          </a:p>
        </p:txBody>
      </p:sp>
      <p:sp>
        <p:nvSpPr>
          <p:cNvPr id="3" name="Footer Placeholder 2"/>
          <p:cNvSpPr>
            <a:spLocks noGrp="1"/>
          </p:cNvSpPr>
          <p:nvPr>
            <p:ph type="ftr" sz="quarter" idx="1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728B90D1-6585-4DB3-BF1F-780EBF96D56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B9279B-1E7C-47F6-8134-3ED017DCA663}" type="datetime1">
              <a:rPr lang="en-US" smtClean="0"/>
              <a:pPr/>
              <a:t>9/12/2019</a:t>
            </a:fld>
            <a:endParaRPr lang="en-US"/>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728B90D1-6585-4DB3-BF1F-780EBF96D563}" type="slidenum">
              <a:rPr lang="en-US" smtClean="0"/>
              <a:pPr/>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BD3D70FC-9E8C-4B27-B5F2-F23E64E713ED}" type="datetime1">
              <a:rPr lang="en-US" smtClean="0"/>
              <a:pPr/>
              <a:t>9/12/2019</a:t>
            </a:fld>
            <a:endParaRPr lang="en-US"/>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728B90D1-6585-4DB3-BF1F-780EBF96D563}" type="slidenum">
              <a:rPr lang="en-US" smtClean="0"/>
              <a:pPr/>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29F4F2E8-81F7-4225-B183-76951965896D}" type="datetime1">
              <a:rPr lang="en-US" smtClean="0"/>
              <a:pPr/>
              <a:t>9/12/2019</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r>
              <a:rPr lang="en-US" dirty="0" smtClean="0"/>
              <a:t>  </a:t>
            </a:r>
            <a:endParaRPr lang="en-US" dirty="0"/>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728B90D1-6585-4DB3-BF1F-780EBF96D56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hf hdr="0" dt="0"/>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28B90D1-6585-4DB3-BF1F-780EBF96D563}" type="slidenum">
              <a:rPr lang="en-US" smtClean="0"/>
              <a:pPr/>
              <a:t>1</a:t>
            </a:fld>
            <a:endParaRPr lang="en-US" dirty="0"/>
          </a:p>
        </p:txBody>
      </p:sp>
      <p:sp>
        <p:nvSpPr>
          <p:cNvPr id="2" name="Title 1"/>
          <p:cNvSpPr>
            <a:spLocks noGrp="1"/>
          </p:cNvSpPr>
          <p:nvPr>
            <p:ph type="ctrTitle"/>
          </p:nvPr>
        </p:nvSpPr>
        <p:spPr>
          <a:xfrm>
            <a:off x="152400" y="2438400"/>
            <a:ext cx="4800600" cy="2438400"/>
          </a:xfrm>
        </p:spPr>
        <p:txBody>
          <a:bodyPr>
            <a:noAutofit/>
          </a:bodyPr>
          <a:lstStyle/>
          <a:p>
            <a:pPr lvl="0"/>
            <a:r>
              <a:rPr lang="en-US" sz="6600" dirty="0" smtClean="0">
                <a:latin typeface="Aharoni" pitchFamily="2" charset="-79"/>
                <a:cs typeface="Aharoni" pitchFamily="2" charset="-79"/>
              </a:rPr>
              <a:t>Linker and </a:t>
            </a:r>
            <a:br>
              <a:rPr lang="en-US" sz="6600" dirty="0" smtClean="0">
                <a:latin typeface="Aharoni" pitchFamily="2" charset="-79"/>
                <a:cs typeface="Aharoni" pitchFamily="2" charset="-79"/>
              </a:rPr>
            </a:br>
            <a:r>
              <a:rPr lang="en-US" sz="6600" dirty="0" smtClean="0">
                <a:latin typeface="Aharoni" pitchFamily="2" charset="-79"/>
                <a:cs typeface="Aharoni" pitchFamily="2" charset="-79"/>
              </a:rPr>
              <a:t>Loader</a:t>
            </a:r>
            <a:endParaRPr lang="en-US" sz="6600" dirty="0">
              <a:latin typeface="Aharoni" pitchFamily="2" charset="-79"/>
              <a:cs typeface="Aharoni" pitchFamily="2" charset="-79"/>
            </a:endParaRPr>
          </a:p>
        </p:txBody>
      </p:sp>
      <p:sp>
        <p:nvSpPr>
          <p:cNvPr id="3" name="Footer Placeholder 2"/>
          <p:cNvSpPr>
            <a:spLocks noGrp="1"/>
          </p:cNvSpPr>
          <p:nvPr>
            <p:ph type="ftr" sz="quarter" idx="11"/>
          </p:nvPr>
        </p:nvSpPr>
        <p:spPr/>
        <p:txBody>
          <a:bodyPr/>
          <a:lstStyle/>
          <a:p>
            <a:r>
              <a:rPr lang="en-US" dirty="0" smtClean="0"/>
              <a:t>  </a:t>
            </a:r>
            <a:endParaRPr lang="en-US" dirty="0"/>
          </a:p>
        </p:txBody>
      </p:sp>
      <p:sp>
        <p:nvSpPr>
          <p:cNvPr id="5" name="Title 1"/>
          <p:cNvSpPr txBox="1">
            <a:spLocks/>
          </p:cNvSpPr>
          <p:nvPr/>
        </p:nvSpPr>
        <p:spPr>
          <a:xfrm>
            <a:off x="4876800" y="3124200"/>
            <a:ext cx="4114800" cy="1143000"/>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endParaRPr kumimoji="0" lang="en-US" sz="4800" b="1" i="0" u="none" strike="noStrike" kern="1200" cap="none" spc="40" normalizeH="0" baseline="0" noProof="0" dirty="0">
              <a:ln w="13335" cmpd="sng">
                <a:solidFill>
                  <a:schemeClr val="accent1">
                    <a:lumMod val="50000"/>
                  </a:schemeClr>
                </a:solidFill>
                <a:prstDash val="solid"/>
              </a:ln>
              <a:solidFill>
                <a:schemeClr val="tx1">
                  <a:lumMod val="75000"/>
                </a:schemeClr>
              </a:solidFill>
              <a:effectLst/>
              <a:uLnTx/>
              <a:uFillTx/>
              <a:latin typeface="Aharoni" pitchFamily="2" charset="-79"/>
              <a:ea typeface="+mj-ea"/>
              <a:cs typeface="Aharoni" pitchFamily="2" charset="-79"/>
            </a:endParaRPr>
          </a:p>
        </p:txBody>
      </p:sp>
      <p:sp>
        <p:nvSpPr>
          <p:cNvPr id="8" name="Rectangle 7"/>
          <p:cNvSpPr/>
          <p:nvPr/>
        </p:nvSpPr>
        <p:spPr>
          <a:xfrm>
            <a:off x="1021313" y="2082225"/>
            <a:ext cx="2864887" cy="58477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3200" b="1" cap="none" spc="150" dirty="0" smtClean="0">
                <a:ln w="11430"/>
                <a:solidFill>
                  <a:srgbClr val="F8F8F8"/>
                </a:solidFill>
                <a:effectLst>
                  <a:outerShdw blurRad="25400" algn="tl" rotWithShape="0">
                    <a:srgbClr val="000000">
                      <a:alpha val="43000"/>
                    </a:srgbClr>
                  </a:outerShdw>
                </a:effectLst>
              </a:rPr>
              <a:t>SP Chapter - 5</a:t>
            </a:r>
            <a:endParaRPr lang="en-US" sz="3200" b="1" cap="none"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xmlns="" val="3482626069"/>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Program Relocation</a:t>
            </a:r>
            <a:endParaRPr lang="en-US" dirty="0">
              <a:solidFill>
                <a:srgbClr val="FFC000"/>
              </a:solidFill>
            </a:endParaRPr>
          </a:p>
        </p:txBody>
      </p:sp>
      <p:sp>
        <p:nvSpPr>
          <p:cNvPr id="3" name="Content Placeholder 2"/>
          <p:cNvSpPr>
            <a:spLocks noGrp="1"/>
          </p:cNvSpPr>
          <p:nvPr>
            <p:ph idx="1"/>
          </p:nvPr>
        </p:nvSpPr>
        <p:spPr/>
        <p:txBody>
          <a:bodyPr>
            <a:normAutofit/>
          </a:bodyPr>
          <a:lstStyle/>
          <a:p>
            <a:pPr algn="just">
              <a:lnSpc>
                <a:spcPct val="150000"/>
              </a:lnSpc>
            </a:pPr>
            <a:r>
              <a:rPr lang="en-US" sz="2800" dirty="0" smtClean="0">
                <a:solidFill>
                  <a:schemeClr val="tx1"/>
                </a:solidFill>
              </a:rPr>
              <a:t>“Program Relocation is the action of modifying the addresses used in </a:t>
            </a:r>
            <a:r>
              <a:rPr lang="en-US" sz="2800" dirty="0" smtClean="0">
                <a:solidFill>
                  <a:srgbClr val="FFC000"/>
                </a:solidFill>
              </a:rPr>
              <a:t>address sensitive instructions</a:t>
            </a:r>
            <a:r>
              <a:rPr lang="en-US" sz="2800" dirty="0" smtClean="0"/>
              <a:t> </a:t>
            </a:r>
            <a:r>
              <a:rPr lang="en-US" sz="2800" dirty="0" smtClean="0">
                <a:solidFill>
                  <a:schemeClr val="tx1"/>
                </a:solidFill>
              </a:rPr>
              <a:t>of the program such that the program can execute </a:t>
            </a:r>
            <a:r>
              <a:rPr lang="en-US" sz="2800" dirty="0" smtClean="0">
                <a:solidFill>
                  <a:srgbClr val="FFC000"/>
                </a:solidFill>
              </a:rPr>
              <a:t>correctly</a:t>
            </a:r>
            <a:r>
              <a:rPr lang="en-US" sz="2800" dirty="0" smtClean="0"/>
              <a:t> </a:t>
            </a:r>
            <a:r>
              <a:rPr lang="en-US" sz="2800" dirty="0">
                <a:solidFill>
                  <a:schemeClr val="tx1"/>
                </a:solidFill>
              </a:rPr>
              <a:t>f</a:t>
            </a:r>
            <a:r>
              <a:rPr lang="en-US" sz="2800" dirty="0" smtClean="0">
                <a:solidFill>
                  <a:schemeClr val="tx1"/>
                </a:solidFill>
              </a:rPr>
              <a:t>rom the designated area of the memory.”</a:t>
            </a:r>
          </a:p>
          <a:p>
            <a:pPr algn="just">
              <a:lnSpc>
                <a:spcPct val="150000"/>
              </a:lnSpc>
            </a:pPr>
            <a:endParaRPr lang="en-US" sz="2800"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10</a:t>
            </a:fld>
            <a:endParaRPr lang="en-US"/>
          </a:p>
        </p:txBody>
      </p:sp>
    </p:spTree>
    <p:extLst>
      <p:ext uri="{BB962C8B-B14F-4D97-AF65-F5344CB8AC3E}">
        <p14:creationId xmlns:p14="http://schemas.microsoft.com/office/powerpoint/2010/main" xmlns="" val="13368848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382000" cy="5410200"/>
          </a:xfrm>
        </p:spPr>
        <p:txBody>
          <a:bodyPr>
            <a:normAutofit/>
          </a:bodyPr>
          <a:lstStyle/>
          <a:p>
            <a:r>
              <a:rPr lang="en-US" sz="3200" dirty="0" smtClean="0">
                <a:solidFill>
                  <a:schemeClr val="tx1"/>
                </a:solidFill>
              </a:rPr>
              <a:t>If (Linked Origin = Translated Origin)</a:t>
            </a:r>
          </a:p>
          <a:p>
            <a:pPr marL="0" indent="0">
              <a:buNone/>
            </a:pPr>
            <a:r>
              <a:rPr lang="en-US" sz="3200" dirty="0" smtClean="0">
                <a:solidFill>
                  <a:schemeClr val="tx1"/>
                </a:solidFill>
              </a:rPr>
              <a:t>   {</a:t>
            </a:r>
          </a:p>
          <a:p>
            <a:pPr marL="685800" lvl="2" indent="0">
              <a:buNone/>
            </a:pPr>
            <a:r>
              <a:rPr lang="en-US" sz="2800" dirty="0" smtClean="0">
                <a:solidFill>
                  <a:schemeClr val="tx1"/>
                </a:solidFill>
              </a:rPr>
              <a:t>Relocation must be done by </a:t>
            </a:r>
            <a:r>
              <a:rPr lang="en-US" sz="2800" dirty="0" smtClean="0">
                <a:solidFill>
                  <a:srgbClr val="FFC000"/>
                </a:solidFill>
              </a:rPr>
              <a:t>linker</a:t>
            </a:r>
            <a:endParaRPr lang="en-US" sz="2800" dirty="0">
              <a:solidFill>
                <a:srgbClr val="FFC000"/>
              </a:solidFill>
            </a:endParaRPr>
          </a:p>
          <a:p>
            <a:pPr marL="0" indent="0">
              <a:buNone/>
            </a:pPr>
            <a:r>
              <a:rPr lang="en-US" sz="3200" dirty="0" smtClean="0"/>
              <a:t>   </a:t>
            </a:r>
            <a:r>
              <a:rPr lang="en-US" sz="3200" dirty="0" smtClean="0">
                <a:solidFill>
                  <a:schemeClr val="tx1"/>
                </a:solidFill>
              </a:rPr>
              <a:t>}</a:t>
            </a:r>
          </a:p>
          <a:p>
            <a:endParaRPr lang="en-US" sz="3200" dirty="0" smtClean="0">
              <a:solidFill>
                <a:schemeClr val="tx1"/>
              </a:solidFill>
            </a:endParaRPr>
          </a:p>
          <a:p>
            <a:r>
              <a:rPr lang="en-US" sz="3200" dirty="0">
                <a:solidFill>
                  <a:schemeClr val="tx1"/>
                </a:solidFill>
              </a:rPr>
              <a:t>If (</a:t>
            </a:r>
            <a:r>
              <a:rPr lang="en-US" sz="3200" dirty="0" smtClean="0">
                <a:solidFill>
                  <a:schemeClr val="tx1"/>
                </a:solidFill>
              </a:rPr>
              <a:t>Load </a:t>
            </a:r>
            <a:r>
              <a:rPr lang="en-US" sz="3200" dirty="0">
                <a:solidFill>
                  <a:schemeClr val="tx1"/>
                </a:solidFill>
              </a:rPr>
              <a:t>Origin = </a:t>
            </a:r>
            <a:r>
              <a:rPr lang="en-US" sz="3200" dirty="0" smtClean="0">
                <a:solidFill>
                  <a:schemeClr val="tx1"/>
                </a:solidFill>
              </a:rPr>
              <a:t>Linked </a:t>
            </a:r>
            <a:r>
              <a:rPr lang="en-US" sz="3200" dirty="0">
                <a:solidFill>
                  <a:schemeClr val="tx1"/>
                </a:solidFill>
              </a:rPr>
              <a:t>Origin)</a:t>
            </a:r>
          </a:p>
          <a:p>
            <a:pPr marL="0" indent="0">
              <a:buNone/>
            </a:pPr>
            <a:r>
              <a:rPr lang="en-US" sz="3200" dirty="0">
                <a:solidFill>
                  <a:schemeClr val="tx1"/>
                </a:solidFill>
              </a:rPr>
              <a:t>   {</a:t>
            </a:r>
          </a:p>
          <a:p>
            <a:pPr marL="685800" lvl="2" indent="0">
              <a:buNone/>
            </a:pPr>
            <a:r>
              <a:rPr lang="en-US" sz="2800" dirty="0">
                <a:solidFill>
                  <a:schemeClr val="tx1"/>
                </a:solidFill>
              </a:rPr>
              <a:t>Relocation must be done by </a:t>
            </a:r>
            <a:r>
              <a:rPr lang="en-US" sz="2800" dirty="0" smtClean="0">
                <a:solidFill>
                  <a:srgbClr val="FFC000"/>
                </a:solidFill>
              </a:rPr>
              <a:t>Loader</a:t>
            </a:r>
            <a:endParaRPr lang="en-US" sz="2800" dirty="0">
              <a:solidFill>
                <a:srgbClr val="FFC000"/>
              </a:solidFill>
            </a:endParaRPr>
          </a:p>
          <a:p>
            <a:pPr marL="0" indent="0">
              <a:buNone/>
            </a:pPr>
            <a:r>
              <a:rPr lang="en-US" sz="3200" dirty="0" smtClean="0">
                <a:solidFill>
                  <a:schemeClr val="tx1"/>
                </a:solidFill>
              </a:rPr>
              <a:t>   }</a:t>
            </a:r>
          </a:p>
          <a:p>
            <a:pPr marL="0" indent="0">
              <a:buNone/>
            </a:pPr>
            <a:endParaRPr lang="en-US" sz="3200" dirty="0"/>
          </a:p>
          <a:p>
            <a:endParaRPr lang="en-US" sz="3200" dirty="0"/>
          </a:p>
        </p:txBody>
      </p:sp>
      <p:sp>
        <p:nvSpPr>
          <p:cNvPr id="4" name="Slide Number Placeholder 3"/>
          <p:cNvSpPr>
            <a:spLocks noGrp="1"/>
          </p:cNvSpPr>
          <p:nvPr>
            <p:ph type="sldNum" sz="quarter" idx="12"/>
          </p:nvPr>
        </p:nvSpPr>
        <p:spPr/>
        <p:txBody>
          <a:bodyPr/>
          <a:lstStyle/>
          <a:p>
            <a:fld id="{728B90D1-6585-4DB3-BF1F-780EBF96D563}" type="slidenum">
              <a:rPr lang="en-US" smtClean="0"/>
              <a:pPr/>
              <a:t>11</a:t>
            </a:fld>
            <a:endParaRPr lang="en-US"/>
          </a:p>
        </p:txBody>
      </p:sp>
      <p:sp>
        <p:nvSpPr>
          <p:cNvPr id="5" name="Footer Placeholder 4"/>
          <p:cNvSpPr>
            <a:spLocks noGrp="1"/>
          </p:cNvSpPr>
          <p:nvPr>
            <p:ph type="ftr" sz="quarter" idx="11"/>
          </p:nvPr>
        </p:nvSpPr>
        <p:spPr/>
        <p:txBody>
          <a:bodyPr/>
          <a:lstStyle/>
          <a:p>
            <a:r>
              <a:rPr lang="en-US" dirty="0" smtClean="0"/>
              <a:t>  </a:t>
            </a:r>
            <a:endParaRPr lang="en-US" dirty="0"/>
          </a:p>
        </p:txBody>
      </p:sp>
      <p:cxnSp>
        <p:nvCxnSpPr>
          <p:cNvPr id="7" name="Straight Connector 6"/>
          <p:cNvCxnSpPr/>
          <p:nvPr/>
        </p:nvCxnSpPr>
        <p:spPr>
          <a:xfrm rot="5400000">
            <a:off x="3543300" y="952500"/>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276600" y="3886200"/>
            <a:ext cx="45720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10891181"/>
      </p:ext>
    </p:extLst>
  </p:cSld>
  <p:clrMapOvr>
    <a:masterClrMapping/>
  </p:clrMapOvr>
  <p:transition spd="slow">
    <p:cover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82000" cy="5410200"/>
          </a:xfrm>
        </p:spPr>
        <p:txBody>
          <a:bodyPr>
            <a:normAutofit/>
          </a:bodyPr>
          <a:lstStyle/>
          <a:p>
            <a:pPr marL="0" indent="0">
              <a:lnSpc>
                <a:spcPct val="150000"/>
              </a:lnSpc>
              <a:buNone/>
            </a:pPr>
            <a:endParaRPr lang="en-US" dirty="0" smtClean="0"/>
          </a:p>
          <a:p>
            <a:pPr>
              <a:lnSpc>
                <a:spcPct val="150000"/>
              </a:lnSpc>
            </a:pPr>
            <a:r>
              <a:rPr lang="en-US" dirty="0" smtClean="0">
                <a:solidFill>
                  <a:schemeClr val="tx1"/>
                </a:solidFill>
              </a:rPr>
              <a:t>In general Linker always performs Relocation, whereas some loaders do not. </a:t>
            </a:r>
          </a:p>
          <a:p>
            <a:pPr>
              <a:lnSpc>
                <a:spcPct val="150000"/>
              </a:lnSpc>
            </a:pPr>
            <a:r>
              <a:rPr lang="en-US" dirty="0" smtClean="0">
                <a:solidFill>
                  <a:schemeClr val="tx1"/>
                </a:solidFill>
              </a:rPr>
              <a:t>Here, we assume that loader doesn’t perform relocation </a:t>
            </a:r>
          </a:p>
          <a:p>
            <a:pPr marL="228600" indent="-228600">
              <a:lnSpc>
                <a:spcPct val="150000"/>
              </a:lnSpc>
              <a:buNone/>
            </a:pPr>
            <a:r>
              <a:rPr lang="en-US" dirty="0" smtClean="0">
                <a:solidFill>
                  <a:schemeClr val="tx1"/>
                </a:solidFill>
              </a:rPr>
              <a:t>   (i.e. Load Origin = Link Origin)  Such Loaders are called          </a:t>
            </a:r>
            <a:r>
              <a:rPr lang="en-US" dirty="0" smtClean="0">
                <a:solidFill>
                  <a:srgbClr val="FFC000"/>
                </a:solidFill>
              </a:rPr>
              <a:t>Absolute loaders</a:t>
            </a:r>
            <a:r>
              <a:rPr lang="en-US" dirty="0" smtClean="0"/>
              <a:t>.</a:t>
            </a:r>
            <a:endParaRPr lang="en-US" dirty="0"/>
          </a:p>
          <a:p>
            <a:pPr marL="0" indent="0">
              <a:lnSpc>
                <a:spcPct val="150000"/>
              </a:lnSpc>
              <a:buNone/>
            </a:pPr>
            <a:endParaRPr 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728B90D1-6585-4DB3-BF1F-780EBF96D563}" type="slidenum">
              <a:rPr lang="en-US" smtClean="0"/>
              <a:pPr/>
              <a:t>12</a:t>
            </a:fld>
            <a:endParaRPr lang="en-US"/>
          </a:p>
        </p:txBody>
      </p:sp>
      <p:sp>
        <p:nvSpPr>
          <p:cNvPr id="5" name="Footer Placeholder 4"/>
          <p:cNvSpPr>
            <a:spLocks noGrp="1"/>
          </p:cNvSpPr>
          <p:nvPr>
            <p:ph type="ftr" sz="quarter" idx="11"/>
          </p:nvPr>
        </p:nvSpPr>
        <p:spPr/>
        <p:txBody>
          <a:bodyPr/>
          <a:lstStyle/>
          <a:p>
            <a:r>
              <a:rPr lang="en-US" dirty="0" smtClean="0"/>
              <a:t>  </a:t>
            </a:r>
            <a:endParaRPr lang="en-US" dirty="0"/>
          </a:p>
        </p:txBody>
      </p:sp>
    </p:spTree>
    <p:extLst>
      <p:ext uri="{BB962C8B-B14F-4D97-AF65-F5344CB8AC3E}">
        <p14:creationId xmlns:p14="http://schemas.microsoft.com/office/powerpoint/2010/main" xmlns="" val="1910891181"/>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275907" indent="-342900">
              <a:spcAft>
                <a:spcPct val="0"/>
              </a:spcAft>
              <a:buClrTx/>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chemeClr val="tx1"/>
                </a:solidFill>
                <a:latin typeface="Arial" charset="0"/>
              </a:rPr>
              <a:t>Program – P</a:t>
            </a:r>
          </a:p>
          <a:p>
            <a:pPr marL="275907" indent="-342900">
              <a:spcAft>
                <a:spcPct val="0"/>
              </a:spcAft>
              <a:buClrTx/>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chemeClr val="tx1"/>
                </a:solidFill>
                <a:latin typeface="Arial" charset="0"/>
              </a:rPr>
              <a:t>Linked Origin - </a:t>
            </a:r>
            <a:r>
              <a:rPr lang="en-GB" dirty="0" err="1">
                <a:solidFill>
                  <a:schemeClr val="tx1"/>
                </a:solidFill>
                <a:latin typeface="Arial" charset="0"/>
              </a:rPr>
              <a:t>l_origin</a:t>
            </a:r>
            <a:r>
              <a:rPr lang="en-GB" baseline="-33000" dirty="0" err="1">
                <a:solidFill>
                  <a:schemeClr val="tx1"/>
                </a:solidFill>
                <a:latin typeface="Arial" charset="0"/>
              </a:rPr>
              <a:t>P</a:t>
            </a:r>
            <a:endParaRPr lang="en-GB" dirty="0" smtClean="0">
              <a:solidFill>
                <a:schemeClr val="tx1"/>
              </a:solidFill>
              <a:latin typeface="Arial" charset="0"/>
            </a:endParaRPr>
          </a:p>
          <a:p>
            <a:pPr marL="275907" indent="-342900">
              <a:spcAft>
                <a:spcPct val="0"/>
              </a:spcAft>
              <a:buClrTx/>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chemeClr val="tx1"/>
                </a:solidFill>
                <a:latin typeface="Arial" charset="0"/>
              </a:rPr>
              <a:t>Translated Origin - </a:t>
            </a:r>
            <a:r>
              <a:rPr lang="en-GB" dirty="0" err="1" smtClean="0">
                <a:solidFill>
                  <a:schemeClr val="tx1"/>
                </a:solidFill>
                <a:latin typeface="Arial" charset="0"/>
              </a:rPr>
              <a:t>t_origin</a:t>
            </a:r>
            <a:r>
              <a:rPr lang="en-GB" baseline="-33000" dirty="0" err="1" smtClean="0">
                <a:solidFill>
                  <a:schemeClr val="tx1"/>
                </a:solidFill>
                <a:latin typeface="Arial" charset="0"/>
              </a:rPr>
              <a:t>P</a:t>
            </a:r>
            <a:endParaRPr lang="en-GB" baseline="-33000" dirty="0" smtClean="0">
              <a:solidFill>
                <a:schemeClr val="tx1"/>
              </a:solidFill>
              <a:latin typeface="Arial" charset="0"/>
            </a:endParaRPr>
          </a:p>
          <a:p>
            <a:pPr marL="275907" indent="-342900">
              <a:spcAft>
                <a:spcPct val="0"/>
              </a:spcAft>
              <a:buClrTx/>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chemeClr val="tx1"/>
                </a:solidFill>
                <a:latin typeface="Arial" charset="0"/>
              </a:rPr>
              <a:t>Symbol (Operand) – </a:t>
            </a:r>
            <a:r>
              <a:rPr lang="en-GB" dirty="0" err="1" smtClean="0">
                <a:solidFill>
                  <a:schemeClr val="tx1"/>
                </a:solidFill>
                <a:latin typeface="Arial" charset="0"/>
              </a:rPr>
              <a:t>symb</a:t>
            </a:r>
            <a:endParaRPr lang="en-GB" dirty="0" smtClean="0">
              <a:solidFill>
                <a:schemeClr val="tx1"/>
              </a:solidFill>
              <a:latin typeface="Arial" charset="0"/>
            </a:endParaRPr>
          </a:p>
          <a:p>
            <a:pPr marL="275907" indent="-342900">
              <a:spcAft>
                <a:spcPct val="0"/>
              </a:spcAft>
              <a:buClrTx/>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a:latin typeface="Arial" charset="0"/>
            </a:endParaRPr>
          </a:p>
          <a:p>
            <a:pPr marL="275907" indent="-342900">
              <a:spcAft>
                <a:spcPct val="0"/>
              </a:spcAft>
              <a:buClrTx/>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latin typeface="Arial" charset="0"/>
            </a:endParaRPr>
          </a:p>
          <a:p>
            <a:pPr marL="0" indent="0">
              <a:spcAft>
                <a:spcPct val="0"/>
              </a:spcAft>
              <a:buClr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latin typeface="Arial" charset="0"/>
              </a:rPr>
              <a:t> </a:t>
            </a:r>
          </a:p>
          <a:p>
            <a:pPr>
              <a:spcAft>
                <a:spcPct val="0"/>
              </a:spcAft>
              <a:buClrTx/>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solidFill>
                  <a:schemeClr val="tx1"/>
                </a:solidFill>
                <a:latin typeface="Arial" charset="0"/>
              </a:rPr>
              <a:t>Relocation_factor</a:t>
            </a:r>
            <a:r>
              <a:rPr lang="en-GB" baseline="-33000" dirty="0" err="1" smtClean="0">
                <a:solidFill>
                  <a:schemeClr val="tx1"/>
                </a:solidFill>
                <a:latin typeface="Arial" charset="0"/>
              </a:rPr>
              <a:t>P</a:t>
            </a:r>
            <a:r>
              <a:rPr lang="en-GB" baseline="-33000" dirty="0" smtClean="0">
                <a:solidFill>
                  <a:schemeClr val="tx1"/>
                </a:solidFill>
                <a:latin typeface="Arial" charset="0"/>
              </a:rPr>
              <a:t> </a:t>
            </a:r>
            <a:r>
              <a:rPr lang="en-GB" dirty="0" smtClean="0">
                <a:solidFill>
                  <a:schemeClr val="tx1"/>
                </a:solidFill>
                <a:latin typeface="Arial" charset="0"/>
              </a:rPr>
              <a:t>can be positive, negative or zero.</a:t>
            </a:r>
          </a:p>
          <a:p>
            <a:pPr>
              <a:spcAft>
                <a:spcPct val="0"/>
              </a:spcAft>
              <a:buClrTx/>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baseline="-33000" dirty="0" smtClean="0">
              <a:latin typeface="Arial" charset="0"/>
            </a:endParaRPr>
          </a:p>
          <a:p>
            <a:pPr indent="-341313" algn="ctr">
              <a:spcAft>
                <a:spcPct val="0"/>
              </a:spcAft>
              <a:buClr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baseline="-33000" dirty="0" smtClean="0">
              <a:latin typeface="Arial" charset="0"/>
            </a:endParaRPr>
          </a:p>
          <a:p>
            <a:endParaRPr lang="en-US" dirty="0"/>
          </a:p>
        </p:txBody>
      </p:sp>
      <p:sp>
        <p:nvSpPr>
          <p:cNvPr id="4" name="Slide Number Placeholder 3"/>
          <p:cNvSpPr>
            <a:spLocks noGrp="1"/>
          </p:cNvSpPr>
          <p:nvPr>
            <p:ph type="sldNum" sz="quarter" idx="12"/>
          </p:nvPr>
        </p:nvSpPr>
        <p:spPr>
          <a:xfrm>
            <a:off x="6934200" y="6400800"/>
            <a:ext cx="2133600" cy="365125"/>
          </a:xfrm>
        </p:spPr>
        <p:txBody>
          <a:bodyPr/>
          <a:lstStyle/>
          <a:p>
            <a:fld id="{728B90D1-6585-4DB3-BF1F-780EBF96D563}" type="slidenum">
              <a:rPr lang="en-US" smtClean="0"/>
              <a:pPr/>
              <a:t>13</a:t>
            </a:fld>
            <a:endParaRPr lang="en-US" dirty="0"/>
          </a:p>
        </p:txBody>
      </p:sp>
      <p:sp>
        <p:nvSpPr>
          <p:cNvPr id="5" name="Title 2"/>
          <p:cNvSpPr>
            <a:spLocks noGrp="1"/>
          </p:cNvSpPr>
          <p:nvPr>
            <p:ph type="title"/>
          </p:nvPr>
        </p:nvSpPr>
        <p:spPr>
          <a:xfrm>
            <a:off x="457200" y="0"/>
            <a:ext cx="8229600" cy="990600"/>
          </a:xfrm>
        </p:spPr>
        <p:txBody>
          <a:bodyPr>
            <a:normAutofit/>
          </a:bodyPr>
          <a:lstStyle/>
          <a:p>
            <a:r>
              <a:rPr lang="en-US" dirty="0" smtClean="0">
                <a:solidFill>
                  <a:srgbClr val="FFC000"/>
                </a:solidFill>
              </a:rPr>
              <a:t>Performing Relocation</a:t>
            </a:r>
            <a:endParaRPr lang="en-US" dirty="0">
              <a:solidFill>
                <a:srgbClr val="FFC000"/>
              </a:solidFill>
            </a:endParaRPr>
          </a:p>
        </p:txBody>
      </p:sp>
      <p:sp>
        <p:nvSpPr>
          <p:cNvPr id="6" name="Footer Placeholder 5"/>
          <p:cNvSpPr>
            <a:spLocks noGrp="1"/>
          </p:cNvSpPr>
          <p:nvPr>
            <p:ph type="ftr" sz="quarter" idx="11"/>
          </p:nvPr>
        </p:nvSpPr>
        <p:spPr>
          <a:xfrm>
            <a:off x="6488723" y="6477000"/>
            <a:ext cx="2579077" cy="200533"/>
          </a:xfrm>
        </p:spPr>
        <p:txBody>
          <a:bodyPr/>
          <a:lstStyle/>
          <a:p>
            <a:r>
              <a:rPr lang="en-US" dirty="0" smtClean="0"/>
              <a:t>  </a:t>
            </a:r>
            <a:endParaRPr lang="en-US" dirty="0"/>
          </a:p>
        </p:txBody>
      </p:sp>
      <p:sp>
        <p:nvSpPr>
          <p:cNvPr id="7" name="Rectangle 6"/>
          <p:cNvSpPr/>
          <p:nvPr/>
        </p:nvSpPr>
        <p:spPr>
          <a:xfrm>
            <a:off x="1600200" y="3276600"/>
            <a:ext cx="6248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indent="-341313" algn="ctr">
              <a:spcAft>
                <a:spcPct val="0"/>
              </a:spcAft>
              <a:buClr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b="1" dirty="0" err="1">
                <a:solidFill>
                  <a:srgbClr val="0070C0"/>
                </a:solidFill>
                <a:latin typeface="Arial" charset="0"/>
              </a:rPr>
              <a:t>R</a:t>
            </a:r>
            <a:r>
              <a:rPr lang="en-GB" sz="2400" b="1" dirty="0" err="1" smtClean="0">
                <a:solidFill>
                  <a:srgbClr val="0070C0"/>
                </a:solidFill>
                <a:latin typeface="Arial" charset="0"/>
              </a:rPr>
              <a:t>elocation_factor</a:t>
            </a:r>
            <a:r>
              <a:rPr lang="en-GB" sz="2400" b="1" baseline="-33000" dirty="0" err="1" smtClean="0">
                <a:latin typeface="Arial" charset="0"/>
              </a:rPr>
              <a:t>P</a:t>
            </a:r>
            <a:r>
              <a:rPr lang="en-GB" sz="2400" b="1" baseline="-33000" dirty="0" smtClean="0">
                <a:latin typeface="Arial" charset="0"/>
              </a:rPr>
              <a:t> </a:t>
            </a:r>
            <a:r>
              <a:rPr lang="en-GB" sz="2400" b="1" dirty="0">
                <a:latin typeface="Arial" charset="0"/>
              </a:rPr>
              <a:t>= </a:t>
            </a:r>
            <a:r>
              <a:rPr lang="en-GB" sz="2400" b="1" dirty="0" err="1">
                <a:latin typeface="Arial" charset="0"/>
              </a:rPr>
              <a:t>l_origin</a:t>
            </a:r>
            <a:r>
              <a:rPr lang="en-GB" sz="2400" b="1" baseline="-33000" dirty="0" err="1">
                <a:latin typeface="Arial" charset="0"/>
              </a:rPr>
              <a:t>P</a:t>
            </a:r>
            <a:r>
              <a:rPr lang="en-GB" sz="2400" b="1" dirty="0">
                <a:latin typeface="Arial" charset="0"/>
              </a:rPr>
              <a:t> – </a:t>
            </a:r>
            <a:r>
              <a:rPr lang="en-GB" sz="2400" b="1" dirty="0" err="1">
                <a:latin typeface="Arial" charset="0"/>
              </a:rPr>
              <a:t>t_origin</a:t>
            </a:r>
            <a:r>
              <a:rPr lang="en-GB" sz="2400" b="1" baseline="-33000" dirty="0" err="1">
                <a:latin typeface="Arial" charset="0"/>
              </a:rPr>
              <a:t>P</a:t>
            </a:r>
            <a:r>
              <a:rPr lang="en-GB" sz="2400" b="1" baseline="-33000" dirty="0">
                <a:latin typeface="Arial" charset="0"/>
              </a:rPr>
              <a:t> </a:t>
            </a:r>
          </a:p>
        </p:txBody>
      </p:sp>
      <p:sp>
        <p:nvSpPr>
          <p:cNvPr id="9" name="Content Placeholder 5"/>
          <p:cNvSpPr txBox="1">
            <a:spLocks/>
          </p:cNvSpPr>
          <p:nvPr/>
        </p:nvSpPr>
        <p:spPr>
          <a:xfrm>
            <a:off x="1600200" y="4953000"/>
            <a:ext cx="6172200" cy="68580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dk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dk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dk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dk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dk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dk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dk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dk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dk1"/>
                </a:solidFill>
                <a:latin typeface="+mn-lt"/>
                <a:ea typeface="+mn-ea"/>
                <a:cs typeface="+mn-cs"/>
              </a:defRPr>
            </a:lvl9pPr>
          </a:lstStyle>
          <a:p>
            <a:pPr indent="-341313" algn="ctr">
              <a:spcAft>
                <a:spcPct val="0"/>
              </a:spcAft>
              <a:buClrTx/>
              <a:buFont typeface="Arial" pitchFamily="34"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err="1" smtClean="0">
                <a:latin typeface="Arial" charset="0"/>
              </a:rPr>
              <a:t>l</a:t>
            </a:r>
            <a:r>
              <a:rPr lang="en-GB" sz="2800" baseline="-33000" dirty="0" err="1" smtClean="0">
                <a:latin typeface="Arial" charset="0"/>
              </a:rPr>
              <a:t>symb</a:t>
            </a:r>
            <a:r>
              <a:rPr lang="en-GB" sz="2800" dirty="0" smtClean="0">
                <a:latin typeface="Arial" charset="0"/>
              </a:rPr>
              <a:t> = </a:t>
            </a:r>
            <a:r>
              <a:rPr lang="en-GB" sz="2800" dirty="0" err="1" smtClean="0">
                <a:latin typeface="Arial" charset="0"/>
              </a:rPr>
              <a:t>t</a:t>
            </a:r>
            <a:r>
              <a:rPr lang="en-GB" sz="2800" baseline="-33000" dirty="0" err="1" smtClean="0">
                <a:latin typeface="Arial" charset="0"/>
              </a:rPr>
              <a:t>symb</a:t>
            </a:r>
            <a:r>
              <a:rPr lang="en-GB" sz="2800" dirty="0" smtClean="0">
                <a:latin typeface="Arial" charset="0"/>
              </a:rPr>
              <a:t>  +  </a:t>
            </a:r>
            <a:r>
              <a:rPr lang="en-GB" sz="2800" b="1" dirty="0" err="1" smtClean="0">
                <a:solidFill>
                  <a:srgbClr val="0070C0"/>
                </a:solidFill>
                <a:latin typeface="Arial" charset="0"/>
              </a:rPr>
              <a:t>Relocation_factor</a:t>
            </a:r>
            <a:r>
              <a:rPr lang="en-GB" sz="2800" baseline="-33000" dirty="0" err="1" smtClean="0">
                <a:latin typeface="Arial" charset="0"/>
              </a:rPr>
              <a:t>P</a:t>
            </a:r>
            <a:endParaRPr lang="en-GB" sz="2800" baseline="-33000" dirty="0">
              <a:latin typeface="Arial" charset="0"/>
            </a:endParaRPr>
          </a:p>
        </p:txBody>
      </p:sp>
    </p:spTree>
    <p:extLst>
      <p:ext uri="{BB962C8B-B14F-4D97-AF65-F5344CB8AC3E}">
        <p14:creationId xmlns:p14="http://schemas.microsoft.com/office/powerpoint/2010/main" xmlns="" val="13672362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bg/>
                                          </p:spTgt>
                                        </p:tgtEl>
                                        <p:attrNameLst>
                                          <p:attrName>style.visibility</p:attrName>
                                        </p:attrNameLst>
                                      </p:cBhvr>
                                      <p:to>
                                        <p:strVal val="visible"/>
                                      </p:to>
                                    </p:set>
                                    <p:animEffect transition="in" filter="wipe(down)">
                                      <p:cBhvr>
                                        <p:cTn id="37" dur="500"/>
                                        <p:tgtEl>
                                          <p:spTgt spid="7">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down)">
                                      <p:cBhvr>
                                        <p:cTn id="42" dur="500"/>
                                        <p:tgtEl>
                                          <p:spTgt spid="7">
                                            <p:txEl>
                                              <p:pRg st="0" end="0"/>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9">
                                            <p:bg/>
                                          </p:spTgt>
                                        </p:tgtEl>
                                        <p:attrNameLst>
                                          <p:attrName>style.visibility</p:attrName>
                                        </p:attrNameLst>
                                      </p:cBhvr>
                                      <p:to>
                                        <p:strVal val="visible"/>
                                      </p:to>
                                    </p:set>
                                    <p:animEffect transition="in" filter="wipe(down)">
                                      <p:cBhvr>
                                        <p:cTn id="45" dur="500"/>
                                        <p:tgtEl>
                                          <p:spTgt spid="9">
                                            <p:bg/>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wipe(down)">
                                      <p:cBhvr>
                                        <p:cTn id="5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animBg="1"/>
      <p:bldP spid="9"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14</a:t>
            </a:fld>
            <a:endParaRPr lang="en-US"/>
          </a:p>
        </p:txBody>
      </p:sp>
      <p:sp>
        <p:nvSpPr>
          <p:cNvPr id="9" name="Title 2"/>
          <p:cNvSpPr>
            <a:spLocks noGrp="1"/>
          </p:cNvSpPr>
          <p:nvPr>
            <p:ph type="title"/>
          </p:nvPr>
        </p:nvSpPr>
        <p:spPr>
          <a:xfrm>
            <a:off x="457200" y="0"/>
            <a:ext cx="8229600" cy="990600"/>
          </a:xfrm>
        </p:spPr>
        <p:txBody>
          <a:bodyPr>
            <a:normAutofit/>
          </a:bodyPr>
          <a:lstStyle/>
          <a:p>
            <a:r>
              <a:rPr lang="en-US" dirty="0" smtClean="0">
                <a:solidFill>
                  <a:srgbClr val="FFC000"/>
                </a:solidFill>
              </a:rPr>
              <a:t>Ex. </a:t>
            </a:r>
            <a:endParaRPr lang="en-US" dirty="0">
              <a:solidFill>
                <a:srgbClr val="FFC000"/>
              </a:solidFill>
            </a:endParaRPr>
          </a:p>
        </p:txBody>
      </p:sp>
      <p:sp>
        <p:nvSpPr>
          <p:cNvPr id="22531" name="Rectangle 3"/>
          <p:cNvSpPr>
            <a:spLocks noChangeArrowheads="1"/>
          </p:cNvSpPr>
          <p:nvPr/>
        </p:nvSpPr>
        <p:spPr bwMode="auto">
          <a:xfrm>
            <a:off x="533400" y="990600"/>
            <a:ext cx="82296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effectLst/>
                <a:latin typeface="Arial" pitchFamily="34" charset="0"/>
                <a:ea typeface="DejaVu Sans"/>
                <a:cs typeface="Lohit Hindi"/>
              </a:rPr>
              <a:t>Suppose an object module contains three programs A,B and C. If they are located at following addresses</a:t>
            </a:r>
            <a:endParaRPr kumimoji="0" lang="en-US" sz="2000" b="0" i="0" u="none" strike="noStrike" cap="none" normalizeH="0" baseline="0" dirty="0" smtClean="0">
              <a:ln>
                <a:noFill/>
              </a:ln>
              <a:effectLst/>
              <a:latin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err="1" smtClean="0">
                <a:ln>
                  <a:noFill/>
                </a:ln>
                <a:effectLst/>
                <a:latin typeface="Arial" pitchFamily="34" charset="0"/>
                <a:ea typeface="DejaVu Sans"/>
                <a:cs typeface="Lohit Hindi"/>
              </a:rPr>
              <a:t>Prog</a:t>
            </a:r>
            <a:r>
              <a:rPr kumimoji="0" lang="en-US" sz="2000" b="0" i="0" u="none" strike="noStrike" cap="none" normalizeH="0" baseline="0" dirty="0" smtClean="0">
                <a:ln>
                  <a:noFill/>
                </a:ln>
                <a:effectLst/>
                <a:latin typeface="Arial" pitchFamily="34" charset="0"/>
                <a:ea typeface="DejaVu Sans"/>
                <a:cs typeface="Lohit Hindi"/>
              </a:rPr>
              <a:t>  Address </a:t>
            </a:r>
            <a:endParaRPr kumimoji="0" lang="en-US" sz="2000" b="0" i="0" u="none" strike="noStrike" cap="none" normalizeH="0" baseline="0" dirty="0" smtClean="0">
              <a:ln>
                <a:noFill/>
              </a:ln>
              <a:effectLst/>
              <a:latin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effectLst/>
                <a:latin typeface="Arial" pitchFamily="34" charset="0"/>
                <a:ea typeface="DejaVu Sans"/>
                <a:cs typeface="Lohit Hindi"/>
              </a:rPr>
              <a:t>A</a:t>
            </a:r>
            <a:r>
              <a:rPr kumimoji="0" lang="en-US" sz="2000" b="0" i="0" u="none" strike="noStrike" cap="none" normalizeH="0" baseline="0" dirty="0" smtClean="0">
                <a:ln>
                  <a:noFill/>
                </a:ln>
                <a:effectLst/>
                <a:latin typeface="Liberation Serif"/>
                <a:ea typeface="DejaVu Sans"/>
                <a:cs typeface="Lohit Hindi"/>
              </a:rPr>
              <a:t> </a:t>
            </a:r>
            <a:r>
              <a:rPr kumimoji="0" lang="en-US" sz="2000" b="0" i="0" u="none" strike="noStrike" cap="none" normalizeH="0" baseline="0" dirty="0" smtClean="0">
                <a:ln>
                  <a:noFill/>
                </a:ln>
                <a:effectLst/>
                <a:latin typeface="Arial" pitchFamily="34" charset="0"/>
                <a:ea typeface="DejaVu Sans"/>
                <a:cs typeface="Lohit Hindi"/>
              </a:rPr>
              <a:t> </a:t>
            </a:r>
            <a:r>
              <a:rPr kumimoji="0" lang="en-US" sz="2000" b="0" i="0" u="none" strike="noStrike" cap="none" normalizeH="0" baseline="0" dirty="0" smtClean="0">
                <a:ln>
                  <a:noFill/>
                </a:ln>
                <a:effectLst/>
                <a:latin typeface="Liberation Serif"/>
                <a:ea typeface="DejaVu Sans"/>
                <a:cs typeface="Lohit Hindi"/>
              </a:rPr>
              <a:t>      </a:t>
            </a:r>
            <a:r>
              <a:rPr kumimoji="0" lang="en-US" sz="2000" b="0" i="0" u="none" strike="noStrike" cap="none" normalizeH="0" baseline="0" dirty="0" smtClean="0">
                <a:ln>
                  <a:noFill/>
                </a:ln>
                <a:effectLst/>
                <a:latin typeface="Arial" pitchFamily="34" charset="0"/>
                <a:ea typeface="DejaVu Sans"/>
                <a:cs typeface="Lohit Hindi"/>
              </a:rPr>
              <a:t> 200-250</a:t>
            </a:r>
            <a:endParaRPr kumimoji="0" lang="en-US" sz="2000" b="0" i="0" u="none" strike="noStrike" cap="none" normalizeH="0" baseline="0" dirty="0" smtClean="0">
              <a:ln>
                <a:noFill/>
              </a:ln>
              <a:effectLst/>
              <a:latin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effectLst/>
                <a:latin typeface="Arial" pitchFamily="34" charset="0"/>
                <a:ea typeface="DejaVu Sans"/>
                <a:cs typeface="Lohit Hindi"/>
              </a:rPr>
              <a:t>B</a:t>
            </a:r>
            <a:r>
              <a:rPr kumimoji="0" lang="en-US" sz="2000" b="0" i="0" u="none" strike="noStrike" cap="none" normalizeH="0" baseline="0" dirty="0" smtClean="0">
                <a:ln>
                  <a:noFill/>
                </a:ln>
                <a:effectLst/>
                <a:latin typeface="Liberation Serif"/>
                <a:ea typeface="DejaVu Sans"/>
                <a:cs typeface="Lohit Hindi"/>
              </a:rPr>
              <a:t>        </a:t>
            </a:r>
            <a:r>
              <a:rPr kumimoji="0" lang="en-US" sz="2000" b="0" i="0" u="none" strike="noStrike" cap="none" normalizeH="0" baseline="0" dirty="0" smtClean="0">
                <a:ln>
                  <a:noFill/>
                </a:ln>
                <a:effectLst/>
                <a:latin typeface="Arial" pitchFamily="34" charset="0"/>
                <a:ea typeface="DejaVu Sans"/>
                <a:cs typeface="Lohit Hindi"/>
              </a:rPr>
              <a:t> 302-370</a:t>
            </a:r>
            <a:endParaRPr kumimoji="0" lang="en-US" sz="2000" b="0" i="0" u="none" strike="noStrike" cap="none" normalizeH="0" baseline="0" dirty="0" smtClean="0">
              <a:ln>
                <a:noFill/>
              </a:ln>
              <a:effectLst/>
              <a:latin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effectLst/>
                <a:latin typeface="Arial" pitchFamily="34" charset="0"/>
                <a:ea typeface="DejaVu Sans"/>
                <a:cs typeface="Lohit Hindi"/>
              </a:rPr>
              <a:t>C</a:t>
            </a:r>
            <a:r>
              <a:rPr kumimoji="0" lang="en-US" sz="2000" b="0" i="0" u="none" strike="noStrike" cap="none" normalizeH="0" baseline="0" dirty="0" smtClean="0">
                <a:ln>
                  <a:noFill/>
                </a:ln>
                <a:effectLst/>
                <a:latin typeface="Liberation Serif"/>
                <a:ea typeface="DejaVu Sans"/>
                <a:cs typeface="Lohit Hindi"/>
              </a:rPr>
              <a:t>        </a:t>
            </a:r>
            <a:r>
              <a:rPr kumimoji="0" lang="en-US" sz="2000" b="0" i="0" u="none" strike="noStrike" cap="none" normalizeH="0" baseline="0" dirty="0" smtClean="0">
                <a:ln>
                  <a:noFill/>
                </a:ln>
                <a:effectLst/>
                <a:latin typeface="Arial" pitchFamily="34" charset="0"/>
                <a:ea typeface="DejaVu Sans"/>
                <a:cs typeface="Lohit Hindi"/>
              </a:rPr>
              <a:t> 480-533</a:t>
            </a:r>
            <a:endParaRPr kumimoji="0" lang="en-US" sz="2000" b="0" i="0" u="none" strike="noStrike" cap="none" normalizeH="0" baseline="0" dirty="0" smtClean="0">
              <a:ln>
                <a:noFill/>
              </a:ln>
              <a:effectLst/>
              <a:latin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effectLst/>
                <a:latin typeface="Arial" pitchFamily="34" charset="0"/>
                <a:ea typeface="DejaVu Sans"/>
                <a:cs typeface="Lohit Hindi"/>
              </a:rPr>
              <a:t>Assume the </a:t>
            </a:r>
            <a:r>
              <a:rPr kumimoji="0" lang="en-US" sz="2000" b="0" i="0" u="none" strike="noStrike" cap="none" normalizeH="0" baseline="0" dirty="0" smtClean="0">
                <a:ln>
                  <a:noFill/>
                </a:ln>
                <a:solidFill>
                  <a:srgbClr val="FFC000"/>
                </a:solidFill>
                <a:effectLst/>
                <a:latin typeface="Arial" pitchFamily="34" charset="0"/>
                <a:ea typeface="DejaVu Sans"/>
                <a:cs typeface="Lohit Hindi"/>
              </a:rPr>
              <a:t>load address is 300 </a:t>
            </a:r>
            <a:r>
              <a:rPr kumimoji="0" lang="en-US" sz="2000" b="0" i="0" u="none" strike="noStrike" cap="none" normalizeH="0" baseline="0" dirty="0" smtClean="0">
                <a:ln>
                  <a:noFill/>
                </a:ln>
                <a:effectLst/>
                <a:latin typeface="Arial" pitchFamily="34" charset="0"/>
                <a:ea typeface="DejaVu Sans"/>
                <a:cs typeface="Lohit Hindi"/>
              </a:rPr>
              <a:t>for the executable A, B and C to be generated. </a:t>
            </a:r>
            <a:endParaRPr kumimoji="0" lang="en-US" sz="2000" b="0" i="0" u="none" strike="noStrike" cap="none" normalizeH="0" baseline="0" dirty="0" smtClean="0">
              <a:ln>
                <a:noFill/>
              </a:ln>
              <a:effectLst/>
              <a:latin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FFFFCC"/>
                </a:solidFill>
                <a:effectLst/>
                <a:latin typeface="Liberation Serif"/>
                <a:ea typeface="DejaVu Sans"/>
                <a:cs typeface="Lohit Hindi"/>
              </a:rPr>
              <a:t>         </a:t>
            </a:r>
            <a:r>
              <a:rPr kumimoji="0" lang="en-US" sz="2000" b="1" i="0" u="none" strike="noStrike" cap="none" normalizeH="0" baseline="0" dirty="0" smtClean="0">
                <a:ln>
                  <a:noFill/>
                </a:ln>
                <a:solidFill>
                  <a:srgbClr val="FFC000"/>
                </a:solidFill>
                <a:effectLst/>
                <a:latin typeface="Liberation Serif"/>
                <a:ea typeface="DejaVu Sans"/>
                <a:cs typeface="Lohit Hindi"/>
              </a:rPr>
              <a:t>  </a:t>
            </a:r>
            <a:r>
              <a:rPr kumimoji="0" lang="en-US" sz="2000" b="1" i="0" u="none" strike="noStrike" cap="none" normalizeH="0" baseline="0" dirty="0" smtClean="0">
                <a:ln>
                  <a:noFill/>
                </a:ln>
                <a:solidFill>
                  <a:srgbClr val="FFC000"/>
                </a:solidFill>
                <a:effectLst/>
                <a:latin typeface="Arial" pitchFamily="34" charset="0"/>
                <a:ea typeface="DejaVu Sans"/>
                <a:cs typeface="Lohit Hindi"/>
              </a:rPr>
              <a:t> </a:t>
            </a:r>
            <a:r>
              <a:rPr kumimoji="0" lang="en-US" sz="2000" b="1" i="0" u="none" strike="noStrike" cap="none" normalizeH="0" baseline="0" dirty="0" smtClean="0">
                <a:ln>
                  <a:noFill/>
                </a:ln>
                <a:solidFill>
                  <a:srgbClr val="FFC000"/>
                </a:solidFill>
                <a:effectLst/>
                <a:latin typeface="Liberation Serif"/>
                <a:ea typeface="DejaVu Sans"/>
                <a:cs typeface="Lohit Hindi"/>
              </a:rPr>
              <a:t>       </a:t>
            </a:r>
            <a:r>
              <a:rPr kumimoji="0" lang="en-US" sz="2000" b="1" i="0" u="none" strike="noStrike" cap="none" normalizeH="0" baseline="0" dirty="0" smtClean="0">
                <a:ln>
                  <a:noFill/>
                </a:ln>
                <a:solidFill>
                  <a:srgbClr val="FFC000"/>
                </a:solidFill>
                <a:effectLst/>
                <a:latin typeface="Arial" pitchFamily="34" charset="0"/>
                <a:ea typeface="DejaVu Sans"/>
                <a:cs typeface="Lohit Hindi"/>
              </a:rPr>
              <a:t> Find:</a:t>
            </a:r>
            <a:r>
              <a:rPr kumimoji="0" lang="en-US" sz="2000" b="1" i="0" u="none" strike="noStrike" cap="none" normalizeH="0" baseline="0" dirty="0" smtClean="0">
                <a:ln>
                  <a:noFill/>
                </a:ln>
                <a:solidFill>
                  <a:srgbClr val="FFC000"/>
                </a:solidFill>
                <a:effectLst/>
                <a:latin typeface="Liberation Serif"/>
                <a:ea typeface="DejaVu Sans"/>
                <a:cs typeface="Lohit Hindi"/>
              </a:rPr>
              <a:t>      	</a:t>
            </a:r>
            <a:r>
              <a:rPr kumimoji="0" lang="en-US" sz="2000" b="1" i="0" u="none" strike="noStrike" cap="none" normalizeH="0" baseline="0" dirty="0" err="1" smtClean="0">
                <a:ln>
                  <a:noFill/>
                </a:ln>
                <a:solidFill>
                  <a:srgbClr val="FFC000"/>
                </a:solidFill>
                <a:effectLst/>
                <a:latin typeface="Arial" pitchFamily="34" charset="0"/>
                <a:ea typeface="DejaVu Sans"/>
                <a:cs typeface="Lohit Hindi"/>
              </a:rPr>
              <a:t>i</a:t>
            </a:r>
            <a:r>
              <a:rPr kumimoji="0" lang="en-US" sz="2000" b="1" i="0" u="none" strike="noStrike" cap="none" normalizeH="0" baseline="0" dirty="0" smtClean="0">
                <a:ln>
                  <a:noFill/>
                </a:ln>
                <a:solidFill>
                  <a:srgbClr val="FFC000"/>
                </a:solidFill>
                <a:effectLst/>
                <a:latin typeface="Arial" pitchFamily="34" charset="0"/>
                <a:ea typeface="DejaVu Sans"/>
                <a:cs typeface="Lohit Hindi"/>
              </a:rPr>
              <a:t>) Find out size of each Program	</a:t>
            </a:r>
            <a:endParaRPr kumimoji="0" lang="en-US" sz="2000" b="1" i="0" u="none" strike="noStrike" cap="none" normalizeH="0" baseline="0" dirty="0" smtClean="0">
              <a:ln>
                <a:noFill/>
              </a:ln>
              <a:solidFill>
                <a:srgbClr val="FFC000"/>
              </a:solidFill>
              <a:effectLst/>
              <a:latin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rgbClr val="FFC000"/>
                </a:solidFill>
                <a:effectLst/>
                <a:latin typeface="Arial" pitchFamily="34" charset="0"/>
                <a:ea typeface="DejaVu Sans"/>
                <a:cs typeface="Lohit Hindi"/>
              </a:rPr>
              <a:t>  		             ii) Load origin of each program</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rgbClr val="FFC000"/>
                </a:solidFill>
                <a:effectLst/>
                <a:latin typeface="Arial" pitchFamily="34" charset="0"/>
                <a:ea typeface="DejaVu Sans"/>
                <a:cs typeface="Lohit Hindi"/>
              </a:rPr>
              <a:t>			iii)</a:t>
            </a:r>
            <a:r>
              <a:rPr kumimoji="0" lang="en-US" sz="2000" b="1" i="0" u="none" strike="noStrike" cap="none" normalizeH="0" dirty="0" smtClean="0">
                <a:ln>
                  <a:noFill/>
                </a:ln>
                <a:solidFill>
                  <a:srgbClr val="FFC000"/>
                </a:solidFill>
                <a:effectLst/>
                <a:latin typeface="Arial" pitchFamily="34" charset="0"/>
                <a:ea typeface="DejaVu Sans"/>
                <a:cs typeface="Lohit Hindi"/>
              </a:rPr>
              <a:t> Relocation Factor  for each Program</a:t>
            </a:r>
            <a:endParaRPr kumimoji="0" lang="en-US" sz="2000" b="1" i="0" u="none" strike="noStrike" cap="none" normalizeH="0" baseline="0" dirty="0" smtClean="0">
              <a:ln>
                <a:noFill/>
              </a:ln>
              <a:solidFill>
                <a:srgbClr val="FFC000"/>
              </a:solidFill>
              <a:effectLst/>
              <a:latin typeface="Arial" pitchFamily="34" charset="0"/>
              <a:ea typeface="DejaVu Sans"/>
              <a:cs typeface="Lohit Hindi"/>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FFFFCC"/>
                </a:solidFill>
                <a:effectLst/>
                <a:latin typeface="Liberation Serif"/>
                <a:ea typeface="DejaVu Sans"/>
                <a:cs typeface="Lohit Hindi"/>
              </a:rPr>
              <a:t>                          </a:t>
            </a:r>
            <a:r>
              <a:rPr kumimoji="0" lang="en-US" sz="2000" b="0" i="0" u="none" strike="noStrike" cap="none" normalizeH="0" baseline="0" dirty="0" smtClean="0">
                <a:ln>
                  <a:noFill/>
                </a:ln>
                <a:solidFill>
                  <a:schemeClr val="tx1"/>
                </a:solidFill>
                <a:effectLst/>
                <a:latin typeface="Arial" pitchFamily="34" charset="0"/>
              </a:rPr>
              <a:t> </a:t>
            </a:r>
          </a:p>
        </p:txBody>
      </p:sp>
    </p:spTree>
    <p:extLst>
      <p:ext uri="{BB962C8B-B14F-4D97-AF65-F5344CB8AC3E}">
        <p14:creationId xmlns:p14="http://schemas.microsoft.com/office/powerpoint/2010/main" xmlns="" val="2017334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31123" y="6416675"/>
            <a:ext cx="3481754" cy="365125"/>
          </a:xfrm>
        </p:spPr>
        <p:txBody>
          <a:bodyPr/>
          <a:lstStyle/>
          <a:p>
            <a:r>
              <a:rPr lang="en-US" dirty="0" smtClean="0"/>
              <a:t>  </a:t>
            </a:r>
            <a:endParaRPr lang="en-US" dirty="0"/>
          </a:p>
        </p:txBody>
      </p:sp>
      <p:sp>
        <p:nvSpPr>
          <p:cNvPr id="5" name="Slide Number Placeholder 4"/>
          <p:cNvSpPr>
            <a:spLocks noGrp="1"/>
          </p:cNvSpPr>
          <p:nvPr>
            <p:ph type="sldNum" sz="quarter" idx="12"/>
          </p:nvPr>
        </p:nvSpPr>
        <p:spPr>
          <a:xfrm>
            <a:off x="6553200" y="6569075"/>
            <a:ext cx="2133600" cy="365125"/>
          </a:xfrm>
        </p:spPr>
        <p:txBody>
          <a:bodyPr/>
          <a:lstStyle/>
          <a:p>
            <a:fld id="{728B90D1-6585-4DB3-BF1F-780EBF96D563}" type="slidenum">
              <a:rPr lang="en-US" smtClean="0"/>
              <a:pPr/>
              <a:t>15</a:t>
            </a:fld>
            <a:endParaRPr lang="en-US"/>
          </a:p>
        </p:txBody>
      </p:sp>
      <p:sp>
        <p:nvSpPr>
          <p:cNvPr id="7" name="Title 2"/>
          <p:cNvSpPr>
            <a:spLocks noGrp="1"/>
          </p:cNvSpPr>
          <p:nvPr>
            <p:ph type="title"/>
          </p:nvPr>
        </p:nvSpPr>
        <p:spPr>
          <a:xfrm>
            <a:off x="457200" y="152400"/>
            <a:ext cx="8229600" cy="990600"/>
          </a:xfrm>
        </p:spPr>
        <p:txBody>
          <a:bodyPr>
            <a:normAutofit/>
          </a:bodyPr>
          <a:lstStyle/>
          <a:p>
            <a:r>
              <a:rPr lang="en-US" dirty="0" smtClean="0">
                <a:solidFill>
                  <a:srgbClr val="FFC000"/>
                </a:solidFill>
              </a:rPr>
              <a:t>Solution</a:t>
            </a:r>
            <a:endParaRPr lang="en-US" dirty="0">
              <a:solidFill>
                <a:srgbClr val="FFC000"/>
              </a:solidFill>
            </a:endParaRPr>
          </a:p>
        </p:txBody>
      </p:sp>
      <p:sp>
        <p:nvSpPr>
          <p:cNvPr id="8" name="Rectangle 2"/>
          <p:cNvSpPr txBox="1">
            <a:spLocks noChangeArrowheads="1"/>
          </p:cNvSpPr>
          <p:nvPr/>
        </p:nvSpPr>
        <p:spPr>
          <a:xfrm>
            <a:off x="457200" y="4054475"/>
            <a:ext cx="3276600" cy="2346325"/>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pPr marL="430213" indent="-323850">
              <a:buClr>
                <a:srgbClr val="FFFF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b="1" dirty="0" smtClean="0">
                <a:solidFill>
                  <a:schemeClr val="tx1">
                    <a:lumMod val="95000"/>
                  </a:schemeClr>
                </a:solidFill>
              </a:rPr>
              <a:t>Size</a:t>
            </a:r>
          </a:p>
          <a:p>
            <a:pPr marL="1725613" lvl="1" indent="-573088">
              <a:buClr>
                <a:srgbClr val="FFFF00"/>
              </a:buClr>
              <a:buSzPct val="75000"/>
              <a:buFont typeface="Symbol"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smtClean="0"/>
              <a:t>A = 51</a:t>
            </a:r>
          </a:p>
          <a:p>
            <a:pPr marL="1725613" lvl="1" indent="-573088">
              <a:buClr>
                <a:srgbClr val="FFFF00"/>
              </a:buClr>
              <a:buSzPct val="75000"/>
              <a:buFont typeface="Symbol"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smtClean="0"/>
              <a:t>B = 69</a:t>
            </a:r>
          </a:p>
          <a:p>
            <a:pPr marL="1725613" lvl="1" indent="-573088">
              <a:buClr>
                <a:srgbClr val="FFFF00"/>
              </a:buClr>
              <a:buSzPct val="75000"/>
              <a:buFont typeface="Symbol"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smtClean="0"/>
              <a:t>C = 54</a:t>
            </a:r>
          </a:p>
        </p:txBody>
      </p:sp>
      <p:sp>
        <p:nvSpPr>
          <p:cNvPr id="9" name="Rectangle 3"/>
          <p:cNvSpPr txBox="1">
            <a:spLocks noChangeArrowheads="1"/>
          </p:cNvSpPr>
          <p:nvPr/>
        </p:nvSpPr>
        <p:spPr>
          <a:xfrm>
            <a:off x="3962400" y="4054475"/>
            <a:ext cx="4876800" cy="2117725"/>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pPr marL="563563" indent="-457200">
              <a:buClr>
                <a:srgbClr val="FFFF00"/>
              </a:buClr>
              <a:buSzPct val="100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b="1" dirty="0" smtClean="0"/>
              <a:t>Relocation Factor</a:t>
            </a:r>
          </a:p>
          <a:p>
            <a:pPr marL="1725613" lvl="1" indent="-573088">
              <a:buClr>
                <a:srgbClr val="FFFF00"/>
              </a:buClr>
              <a:buSzPct val="75000"/>
              <a:buFont typeface="Symbol" charset="2"/>
              <a:buNone/>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smtClean="0"/>
              <a:t>RF</a:t>
            </a:r>
            <a:r>
              <a:rPr lang="en-GB" sz="2800" baseline="-33000" dirty="0" smtClean="0"/>
              <a:t>A</a:t>
            </a:r>
            <a:r>
              <a:rPr lang="en-GB" sz="2800" dirty="0" smtClean="0"/>
              <a:t> = 300 – 200 = 100</a:t>
            </a:r>
          </a:p>
          <a:p>
            <a:pPr marL="1725613" lvl="1" indent="-573088">
              <a:buClr>
                <a:srgbClr val="FFFF00"/>
              </a:buClr>
              <a:buSzPct val="75000"/>
              <a:buFont typeface="Symbol" charset="2"/>
              <a:buNone/>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smtClean="0"/>
              <a:t>RF</a:t>
            </a:r>
            <a:r>
              <a:rPr lang="en-GB" sz="2800" baseline="-33000" dirty="0" smtClean="0"/>
              <a:t>B</a:t>
            </a:r>
            <a:r>
              <a:rPr lang="en-GB" sz="2800" dirty="0" smtClean="0"/>
              <a:t> = 351 – 302 = 49</a:t>
            </a:r>
          </a:p>
          <a:p>
            <a:pPr marL="1725613" lvl="1" indent="-573088">
              <a:buClr>
                <a:srgbClr val="FFFF00"/>
              </a:buClr>
              <a:buSzPct val="75000"/>
              <a:buFont typeface="Symbol" charset="2"/>
              <a:buNone/>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smtClean="0"/>
              <a:t>RF</a:t>
            </a:r>
            <a:r>
              <a:rPr lang="en-GB" sz="2800" baseline="-33000" dirty="0" smtClean="0"/>
              <a:t>C</a:t>
            </a:r>
            <a:r>
              <a:rPr lang="en-GB" sz="2800" dirty="0" smtClean="0"/>
              <a:t> = 420 – 480 = -60</a:t>
            </a:r>
          </a:p>
        </p:txBody>
      </p:sp>
      <p:sp>
        <p:nvSpPr>
          <p:cNvPr id="10" name="Rectangle 2"/>
          <p:cNvSpPr txBox="1">
            <a:spLocks noChangeArrowheads="1"/>
          </p:cNvSpPr>
          <p:nvPr/>
        </p:nvSpPr>
        <p:spPr>
          <a:xfrm>
            <a:off x="4038600" y="1600200"/>
            <a:ext cx="3276600" cy="23622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pPr marL="430213" indent="-323850">
              <a:buClr>
                <a:srgbClr val="FFFF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b="1" dirty="0" smtClean="0"/>
              <a:t>Load time Origin</a:t>
            </a:r>
          </a:p>
          <a:p>
            <a:pPr marL="1725613" lvl="1" indent="-573088">
              <a:buClr>
                <a:srgbClr val="FFFF00"/>
              </a:buClr>
              <a:buSzPct val="75000"/>
              <a:buFont typeface="Symbol"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smtClean="0"/>
              <a:t>A = 300</a:t>
            </a:r>
          </a:p>
          <a:p>
            <a:pPr marL="1725613" lvl="1" indent="-573088">
              <a:buClr>
                <a:srgbClr val="FFFF00"/>
              </a:buClr>
              <a:buSzPct val="75000"/>
              <a:buFont typeface="Symbol"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smtClean="0"/>
              <a:t>B =  351</a:t>
            </a:r>
          </a:p>
          <a:p>
            <a:pPr marL="1725613" lvl="1" indent="-573088">
              <a:buClr>
                <a:srgbClr val="FFFF00"/>
              </a:buClr>
              <a:buSzPct val="75000"/>
              <a:buFont typeface="Symbol"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smtClean="0"/>
              <a:t>C =  420</a:t>
            </a:r>
          </a:p>
        </p:txBody>
      </p:sp>
      <p:sp>
        <p:nvSpPr>
          <p:cNvPr id="11" name="Rectangle 10"/>
          <p:cNvSpPr/>
          <p:nvPr/>
        </p:nvSpPr>
        <p:spPr>
          <a:xfrm>
            <a:off x="609600" y="1676400"/>
            <a:ext cx="3581400" cy="1938992"/>
          </a:xfrm>
          <a:prstGeom prst="rect">
            <a:avLst/>
          </a:prstGeom>
        </p:spPr>
        <p:txBody>
          <a:bodyPr wrap="square">
            <a:spAutoFit/>
          </a:bodyPr>
          <a:lstStyle/>
          <a:p>
            <a:pPr lvl="0" eaLnBrk="0" fontAlgn="base" hangingPunct="0">
              <a:lnSpc>
                <a:spcPct val="150000"/>
              </a:lnSpc>
              <a:spcBef>
                <a:spcPct val="0"/>
              </a:spcBef>
              <a:spcAft>
                <a:spcPct val="0"/>
              </a:spcAft>
            </a:pPr>
            <a:r>
              <a:rPr lang="en-US" sz="2000" b="1" u="sng" dirty="0" err="1" smtClean="0">
                <a:solidFill>
                  <a:srgbClr val="FFC000"/>
                </a:solidFill>
                <a:latin typeface="Arial" pitchFamily="34" charset="0"/>
                <a:ea typeface="DejaVu Sans"/>
                <a:cs typeface="Lohit Hindi"/>
              </a:rPr>
              <a:t>Prog</a:t>
            </a:r>
            <a:r>
              <a:rPr lang="en-US" sz="2000" b="1" dirty="0" smtClean="0">
                <a:solidFill>
                  <a:srgbClr val="FFC000"/>
                </a:solidFill>
                <a:latin typeface="Arial" pitchFamily="34" charset="0"/>
                <a:ea typeface="DejaVu Sans"/>
                <a:cs typeface="Lohit Hindi"/>
              </a:rPr>
              <a:t>    </a:t>
            </a:r>
            <a:r>
              <a:rPr lang="en-US" sz="2000" b="1" u="sng" dirty="0" smtClean="0">
                <a:solidFill>
                  <a:srgbClr val="FFC000"/>
                </a:solidFill>
                <a:latin typeface="Arial" pitchFamily="34" charset="0"/>
                <a:ea typeface="DejaVu Sans"/>
                <a:cs typeface="Lohit Hindi"/>
              </a:rPr>
              <a:t>Address </a:t>
            </a:r>
            <a:endParaRPr lang="en-US" sz="2000" b="1" u="sng" dirty="0" smtClean="0">
              <a:solidFill>
                <a:srgbClr val="FFC000"/>
              </a:solidFill>
              <a:latin typeface="Arial" pitchFamily="34" charset="0"/>
            </a:endParaRPr>
          </a:p>
          <a:p>
            <a:pPr lvl="0" eaLnBrk="0" fontAlgn="base" hangingPunct="0">
              <a:lnSpc>
                <a:spcPct val="150000"/>
              </a:lnSpc>
              <a:spcBef>
                <a:spcPct val="0"/>
              </a:spcBef>
              <a:spcAft>
                <a:spcPct val="0"/>
              </a:spcAft>
            </a:pPr>
            <a:r>
              <a:rPr lang="en-US" sz="2000" b="1" dirty="0" smtClean="0">
                <a:solidFill>
                  <a:srgbClr val="FFC000"/>
                </a:solidFill>
                <a:latin typeface="Arial" pitchFamily="34" charset="0"/>
                <a:ea typeface="DejaVu Sans"/>
                <a:cs typeface="Lohit Hindi"/>
              </a:rPr>
              <a:t>A</a:t>
            </a:r>
            <a:r>
              <a:rPr lang="en-US" sz="2000" b="1" dirty="0" smtClean="0">
                <a:solidFill>
                  <a:srgbClr val="FFC000"/>
                </a:solidFill>
                <a:latin typeface="Liberation Serif"/>
                <a:ea typeface="DejaVu Sans"/>
                <a:cs typeface="Lohit Hindi"/>
              </a:rPr>
              <a:t> </a:t>
            </a:r>
            <a:r>
              <a:rPr lang="en-US" sz="2000" b="1" dirty="0" smtClean="0">
                <a:solidFill>
                  <a:srgbClr val="FFC000"/>
                </a:solidFill>
                <a:latin typeface="Arial" pitchFamily="34" charset="0"/>
                <a:ea typeface="DejaVu Sans"/>
                <a:cs typeface="Lohit Hindi"/>
              </a:rPr>
              <a:t> </a:t>
            </a:r>
            <a:r>
              <a:rPr lang="en-US" sz="2000" b="1" dirty="0" smtClean="0">
                <a:solidFill>
                  <a:srgbClr val="FFC000"/>
                </a:solidFill>
                <a:latin typeface="Liberation Serif"/>
                <a:ea typeface="DejaVu Sans"/>
                <a:cs typeface="Lohit Hindi"/>
              </a:rPr>
              <a:t>      </a:t>
            </a:r>
            <a:r>
              <a:rPr lang="en-US" sz="2000" b="1" dirty="0" smtClean="0">
                <a:solidFill>
                  <a:srgbClr val="FFC000"/>
                </a:solidFill>
                <a:latin typeface="Arial" pitchFamily="34" charset="0"/>
                <a:ea typeface="DejaVu Sans"/>
                <a:cs typeface="Lohit Hindi"/>
              </a:rPr>
              <a:t> 200-250</a:t>
            </a:r>
            <a:endParaRPr lang="en-US" sz="2000" b="1" dirty="0" smtClean="0">
              <a:solidFill>
                <a:srgbClr val="FFC000"/>
              </a:solidFill>
              <a:latin typeface="Arial" pitchFamily="34" charset="0"/>
            </a:endParaRPr>
          </a:p>
          <a:p>
            <a:pPr lvl="0" eaLnBrk="0" fontAlgn="base" hangingPunct="0">
              <a:lnSpc>
                <a:spcPct val="150000"/>
              </a:lnSpc>
              <a:spcBef>
                <a:spcPct val="0"/>
              </a:spcBef>
              <a:spcAft>
                <a:spcPct val="0"/>
              </a:spcAft>
            </a:pPr>
            <a:r>
              <a:rPr lang="en-US" sz="2000" b="1" dirty="0" smtClean="0">
                <a:solidFill>
                  <a:srgbClr val="FFC000"/>
                </a:solidFill>
                <a:latin typeface="Arial" pitchFamily="34" charset="0"/>
                <a:ea typeface="DejaVu Sans"/>
                <a:cs typeface="Lohit Hindi"/>
              </a:rPr>
              <a:t>B</a:t>
            </a:r>
            <a:r>
              <a:rPr lang="en-US" sz="2000" b="1" dirty="0" smtClean="0">
                <a:solidFill>
                  <a:srgbClr val="FFC000"/>
                </a:solidFill>
                <a:latin typeface="Liberation Serif"/>
                <a:ea typeface="DejaVu Sans"/>
                <a:cs typeface="Lohit Hindi"/>
              </a:rPr>
              <a:t>        </a:t>
            </a:r>
            <a:r>
              <a:rPr lang="en-US" sz="2000" b="1" dirty="0" smtClean="0">
                <a:solidFill>
                  <a:srgbClr val="FFC000"/>
                </a:solidFill>
                <a:latin typeface="Arial" pitchFamily="34" charset="0"/>
                <a:ea typeface="DejaVu Sans"/>
                <a:cs typeface="Lohit Hindi"/>
              </a:rPr>
              <a:t> 302-370</a:t>
            </a:r>
            <a:endParaRPr lang="en-US" sz="2000" b="1" dirty="0" smtClean="0">
              <a:solidFill>
                <a:srgbClr val="FFC000"/>
              </a:solidFill>
              <a:latin typeface="Arial" pitchFamily="34" charset="0"/>
            </a:endParaRPr>
          </a:p>
          <a:p>
            <a:pPr lvl="0" eaLnBrk="0" fontAlgn="base" hangingPunct="0">
              <a:lnSpc>
                <a:spcPct val="150000"/>
              </a:lnSpc>
              <a:spcBef>
                <a:spcPct val="0"/>
              </a:spcBef>
              <a:spcAft>
                <a:spcPct val="0"/>
              </a:spcAft>
            </a:pPr>
            <a:r>
              <a:rPr lang="en-US" sz="2000" b="1" dirty="0" smtClean="0">
                <a:solidFill>
                  <a:srgbClr val="FFC000"/>
                </a:solidFill>
                <a:latin typeface="Arial" pitchFamily="34" charset="0"/>
                <a:ea typeface="DejaVu Sans"/>
                <a:cs typeface="Lohit Hindi"/>
              </a:rPr>
              <a:t>C</a:t>
            </a:r>
            <a:r>
              <a:rPr lang="en-US" sz="2000" b="1" dirty="0" smtClean="0">
                <a:solidFill>
                  <a:srgbClr val="FFC000"/>
                </a:solidFill>
                <a:latin typeface="Liberation Serif"/>
                <a:ea typeface="DejaVu Sans"/>
                <a:cs typeface="Lohit Hindi"/>
              </a:rPr>
              <a:t>        </a:t>
            </a:r>
            <a:r>
              <a:rPr lang="en-US" sz="2000" b="1" dirty="0" smtClean="0">
                <a:solidFill>
                  <a:srgbClr val="FFC000"/>
                </a:solidFill>
                <a:latin typeface="Arial" pitchFamily="34" charset="0"/>
                <a:ea typeface="DejaVu Sans"/>
                <a:cs typeface="Lohit Hindi"/>
              </a:rPr>
              <a:t> 480-533</a:t>
            </a:r>
            <a:endParaRPr lang="en-US" sz="2000" b="1" dirty="0" smtClean="0">
              <a:solidFill>
                <a:srgbClr val="FFC000"/>
              </a:solidFill>
              <a:latin typeface="Arial" pitchFamily="34" charset="0"/>
            </a:endParaRPr>
          </a:p>
        </p:txBody>
      </p:sp>
    </p:spTree>
    <p:extLst>
      <p:ext uri="{BB962C8B-B14F-4D97-AF65-F5344CB8AC3E}">
        <p14:creationId xmlns:p14="http://schemas.microsoft.com/office/powerpoint/2010/main" xmlns="" val="22527284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20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2000"/>
                                        <p:tgtEl>
                                          <p:spTgt spid="10">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fade">
                                      <p:cBhvr>
                                        <p:cTn id="24" dur="2000"/>
                                        <p:tgtEl>
                                          <p:spTgt spid="10">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fade">
                                      <p:cBhvr>
                                        <p:cTn id="27" dur="2000"/>
                                        <p:tgtEl>
                                          <p:spTgt spid="10">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Effect transition="in" filter="fade">
                                      <p:cBhvr>
                                        <p:cTn id="30" dur="2000"/>
                                        <p:tgtEl>
                                          <p:spTgt spid="1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fade">
                                      <p:cBhvr>
                                        <p:cTn id="35" dur="2000"/>
                                        <p:tgtEl>
                                          <p:spTgt spid="9">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animEffect transition="in" filter="fade">
                                      <p:cBhvr>
                                        <p:cTn id="38" dur="2000"/>
                                        <p:tgtEl>
                                          <p:spTgt spid="9">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animEffect transition="in" filter="fade">
                                      <p:cBhvr>
                                        <p:cTn id="41" dur="2000"/>
                                        <p:tgtEl>
                                          <p:spTgt spid="9">
                                            <p:txEl>
                                              <p:pRg st="2" end="2"/>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9" grpId="0" build="allAtOnce"/>
      <p:bldP spid="10"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16</a:t>
            </a:fld>
            <a:endParaRPr lang="en-US"/>
          </a:p>
        </p:txBody>
      </p:sp>
      <p:sp>
        <p:nvSpPr>
          <p:cNvPr id="6" name="Title 2"/>
          <p:cNvSpPr txBox="1">
            <a:spLocks/>
          </p:cNvSpPr>
          <p:nvPr/>
        </p:nvSpPr>
        <p:spPr>
          <a:xfrm>
            <a:off x="304800" y="2362200"/>
            <a:ext cx="8686800" cy="990600"/>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b="1" spc="50" dirty="0" smtClean="0">
                <a:ln w="13335" cmpd="sng">
                  <a:solidFill>
                    <a:schemeClr val="accent1">
                      <a:lumMod val="50000"/>
                    </a:schemeClr>
                  </a:solidFill>
                  <a:prstDash val="solid"/>
                </a:ln>
                <a:solidFill>
                  <a:srgbClr val="FFC000"/>
                </a:solidFill>
                <a:latin typeface="+mj-lt"/>
                <a:ea typeface="+mj-ea"/>
                <a:cs typeface="+mj-cs"/>
              </a:rPr>
              <a:t>3.</a:t>
            </a:r>
          </a:p>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dirty="0" smtClean="0">
                <a:solidFill>
                  <a:srgbClr val="FFC000"/>
                </a:solidFill>
              </a:rPr>
              <a:t>Linking and Design of Linker</a:t>
            </a:r>
            <a:endParaRPr kumimoji="0" lang="en-US" sz="4800" b="1" i="0" u="none" strike="noStrike" kern="1200" cap="none" spc="50" normalizeH="0" baseline="0" noProof="0" dirty="0">
              <a:ln w="13335" cmpd="sng">
                <a:solidFill>
                  <a:schemeClr val="accent1">
                    <a:lumMod val="50000"/>
                  </a:schemeClr>
                </a:solidFill>
                <a:prstDash val="solid"/>
              </a:ln>
              <a:solidFill>
                <a:srgbClr val="FFC000"/>
              </a:solidFill>
              <a:effectLst/>
              <a:uLnTx/>
              <a:uFillTx/>
              <a:latin typeface="+mj-lt"/>
              <a:ea typeface="+mj-ea"/>
              <a:cs typeface="+mj-cs"/>
            </a:endParaRPr>
          </a:p>
        </p:txBody>
      </p:sp>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82000" cy="4191000"/>
          </a:xfrm>
        </p:spPr>
        <p:txBody>
          <a:bodyPr>
            <a:noAutofit/>
          </a:bodyPr>
          <a:lstStyle/>
          <a:p>
            <a:pPr algn="just">
              <a:buNone/>
            </a:pPr>
            <a:r>
              <a:rPr lang="en-IN" sz="2800" b="1" u="sng" dirty="0" smtClean="0">
                <a:solidFill>
                  <a:schemeClr val="tx1"/>
                </a:solidFill>
              </a:rPr>
              <a:t>Linking</a:t>
            </a:r>
            <a:endParaRPr lang="en-US" sz="2800" dirty="0" smtClean="0">
              <a:solidFill>
                <a:schemeClr val="tx1"/>
              </a:solidFill>
            </a:endParaRPr>
          </a:p>
          <a:p>
            <a:pPr algn="just"/>
            <a:r>
              <a:rPr lang="en-IN" sz="2800" dirty="0" smtClean="0">
                <a:solidFill>
                  <a:schemeClr val="tx1"/>
                </a:solidFill>
              </a:rPr>
              <a:t>Consider an application program AP consisting of a set of program units </a:t>
            </a:r>
            <a:r>
              <a:rPr lang="en-IN" sz="2800" dirty="0" smtClean="0">
                <a:solidFill>
                  <a:srgbClr val="FFC000"/>
                </a:solidFill>
              </a:rPr>
              <a:t>SP = {Pi}.</a:t>
            </a:r>
            <a:endParaRPr lang="en-US" sz="2800" dirty="0" smtClean="0">
              <a:solidFill>
                <a:srgbClr val="FFC000"/>
              </a:solidFill>
            </a:endParaRPr>
          </a:p>
          <a:p>
            <a:pPr algn="just">
              <a:buNone/>
            </a:pPr>
            <a:r>
              <a:rPr lang="en-IN" sz="2800" dirty="0" smtClean="0"/>
              <a:t> </a:t>
            </a:r>
            <a:endParaRPr lang="en-US" sz="2800" dirty="0" smtClean="0"/>
          </a:p>
          <a:p>
            <a:pPr algn="just"/>
            <a:r>
              <a:rPr lang="en-IN" sz="2800" dirty="0" smtClean="0">
                <a:solidFill>
                  <a:schemeClr val="tx1"/>
                </a:solidFill>
              </a:rPr>
              <a:t>A program unit </a:t>
            </a:r>
            <a:r>
              <a:rPr lang="en-IN" sz="2800" b="1" dirty="0" smtClean="0">
                <a:solidFill>
                  <a:srgbClr val="FFC000"/>
                </a:solidFill>
              </a:rPr>
              <a:t>Pi</a:t>
            </a:r>
            <a:r>
              <a:rPr lang="en-IN" sz="2800" dirty="0" smtClean="0"/>
              <a:t> </a:t>
            </a:r>
            <a:r>
              <a:rPr lang="en-IN" sz="2800" dirty="0" smtClean="0">
                <a:solidFill>
                  <a:schemeClr val="tx1"/>
                </a:solidFill>
              </a:rPr>
              <a:t>interacts with another program unit </a:t>
            </a:r>
            <a:r>
              <a:rPr lang="en-IN" sz="2800" b="1" dirty="0" err="1" smtClean="0">
                <a:solidFill>
                  <a:srgbClr val="00B0F0"/>
                </a:solidFill>
              </a:rPr>
              <a:t>P</a:t>
            </a:r>
            <a:r>
              <a:rPr lang="en-IN" sz="2800" b="1" dirty="0" err="1" smtClean="0">
                <a:solidFill>
                  <a:srgbClr val="00B0F0"/>
                </a:solidFill>
                <a:latin typeface="Times New Roman" pitchFamily="18" charset="0"/>
                <a:ea typeface="Verdana" pitchFamily="34" charset="0"/>
                <a:cs typeface="Times New Roman" pitchFamily="18" charset="0"/>
              </a:rPr>
              <a:t>j</a:t>
            </a:r>
            <a:r>
              <a:rPr lang="en-IN" sz="2800" dirty="0" smtClean="0"/>
              <a:t> </a:t>
            </a:r>
            <a:r>
              <a:rPr lang="en-IN" sz="2800" dirty="0" smtClean="0">
                <a:solidFill>
                  <a:schemeClr val="tx1"/>
                </a:solidFill>
              </a:rPr>
              <a:t>by using addresses of </a:t>
            </a:r>
            <a:r>
              <a:rPr lang="en-IN" sz="2800" dirty="0" err="1" smtClean="0">
                <a:solidFill>
                  <a:schemeClr val="tx1"/>
                </a:solidFill>
              </a:rPr>
              <a:t>Pj’s</a:t>
            </a:r>
            <a:r>
              <a:rPr lang="en-IN" sz="2800" dirty="0" smtClean="0">
                <a:solidFill>
                  <a:schemeClr val="tx1"/>
                </a:solidFill>
              </a:rPr>
              <a:t> instructions and data in its own instructions.</a:t>
            </a:r>
            <a:endParaRPr lang="en-US" sz="2800" dirty="0" smtClean="0">
              <a:solidFill>
                <a:schemeClr val="tx1"/>
              </a:solidFill>
            </a:endParaRPr>
          </a:p>
          <a:p>
            <a:pPr algn="just">
              <a:buNone/>
            </a:pPr>
            <a:r>
              <a:rPr lang="en-IN" sz="2800" dirty="0" smtClean="0"/>
              <a:t> </a:t>
            </a:r>
            <a:endParaRPr lang="en-US" sz="2800" dirty="0" smtClean="0"/>
          </a:p>
          <a:p>
            <a:pPr algn="just"/>
            <a:r>
              <a:rPr lang="en-IN" sz="2800" dirty="0" smtClean="0">
                <a:solidFill>
                  <a:schemeClr val="tx1"/>
                </a:solidFill>
              </a:rPr>
              <a:t>To realize such interactions, </a:t>
            </a:r>
            <a:r>
              <a:rPr lang="en-IN" sz="2800" dirty="0" err="1" smtClean="0">
                <a:solidFill>
                  <a:schemeClr val="tx1"/>
                </a:solidFill>
              </a:rPr>
              <a:t>Pj</a:t>
            </a:r>
            <a:r>
              <a:rPr lang="en-IN" sz="2800" dirty="0" smtClean="0">
                <a:solidFill>
                  <a:schemeClr val="tx1"/>
                </a:solidFill>
              </a:rPr>
              <a:t> and Pi must contain public definitions and external references as defined in the following: </a:t>
            </a:r>
            <a:endParaRPr lang="en-US" sz="2800" dirty="0" smtClean="0">
              <a:solidFill>
                <a:schemeClr val="tx1"/>
              </a:solidFill>
            </a:endParaRPr>
          </a:p>
          <a:p>
            <a:pPr algn="just">
              <a:buNone/>
            </a:pPr>
            <a:endParaRPr lang="en-US" sz="2800" dirty="0" smtClean="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17</a:t>
            </a:fld>
            <a:endParaRPr lang="en-US"/>
          </a:p>
        </p:txBody>
      </p:sp>
    </p:spTree>
    <p:extLst>
      <p:ext uri="{BB962C8B-B14F-4D97-AF65-F5344CB8AC3E}">
        <p14:creationId xmlns:p14="http://schemas.microsoft.com/office/powerpoint/2010/main" xmlns="" val="17561214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458200" cy="6858000"/>
          </a:xfrm>
        </p:spPr>
        <p:txBody>
          <a:bodyPr>
            <a:normAutofit/>
          </a:bodyPr>
          <a:lstStyle/>
          <a:p>
            <a:pPr>
              <a:buNone/>
            </a:pPr>
            <a:r>
              <a:rPr lang="en-IN" sz="2800" dirty="0" smtClean="0"/>
              <a:t> </a:t>
            </a:r>
            <a:endParaRPr lang="en-US" sz="2800" dirty="0" smtClean="0"/>
          </a:p>
          <a:p>
            <a:r>
              <a:rPr lang="en-IN" sz="2800" dirty="0" smtClean="0">
                <a:solidFill>
                  <a:schemeClr val="tx1"/>
                </a:solidFill>
              </a:rPr>
              <a:t>To realize such interactions, </a:t>
            </a:r>
            <a:r>
              <a:rPr lang="en-IN" sz="2800" dirty="0" err="1" smtClean="0">
                <a:solidFill>
                  <a:schemeClr val="tx1"/>
                </a:solidFill>
              </a:rPr>
              <a:t>Pj</a:t>
            </a:r>
            <a:r>
              <a:rPr lang="en-IN" sz="2800" dirty="0" smtClean="0">
                <a:solidFill>
                  <a:schemeClr val="tx1"/>
                </a:solidFill>
              </a:rPr>
              <a:t> and Pi must contain public definitions and external references as defined in the following: </a:t>
            </a:r>
            <a:endParaRPr lang="en-US" sz="2800" dirty="0" smtClean="0">
              <a:solidFill>
                <a:schemeClr val="tx1"/>
              </a:solidFill>
            </a:endParaRPr>
          </a:p>
          <a:p>
            <a:pPr>
              <a:buNone/>
            </a:pPr>
            <a:r>
              <a:rPr lang="en-IN" sz="2800" dirty="0" smtClean="0"/>
              <a:t> </a:t>
            </a:r>
            <a:endParaRPr lang="en-US" sz="2800" dirty="0" smtClean="0"/>
          </a:p>
          <a:p>
            <a:r>
              <a:rPr lang="en-IN" sz="2800" b="1" dirty="0" smtClean="0">
                <a:solidFill>
                  <a:srgbClr val="FFC000"/>
                </a:solidFill>
              </a:rPr>
              <a:t>Public definition</a:t>
            </a:r>
            <a:r>
              <a:rPr lang="en-IN" sz="2800" dirty="0" smtClean="0"/>
              <a:t>: </a:t>
            </a:r>
            <a:r>
              <a:rPr lang="en-IN" sz="2800" dirty="0" smtClean="0">
                <a:solidFill>
                  <a:schemeClr val="tx1"/>
                </a:solidFill>
              </a:rPr>
              <a:t>a symbol </a:t>
            </a:r>
            <a:r>
              <a:rPr lang="en-IN" sz="2800" b="1" dirty="0" err="1" smtClean="0">
                <a:solidFill>
                  <a:schemeClr val="tx1"/>
                </a:solidFill>
              </a:rPr>
              <a:t>pub_symb</a:t>
            </a:r>
            <a:r>
              <a:rPr lang="en-IN" sz="2800" dirty="0" smtClean="0">
                <a:solidFill>
                  <a:schemeClr val="tx1"/>
                </a:solidFill>
              </a:rPr>
              <a:t> defined in a program unit which may be</a:t>
            </a:r>
            <a:r>
              <a:rPr lang="en-IN" sz="2800" b="1" dirty="0" smtClean="0">
                <a:solidFill>
                  <a:schemeClr val="tx1"/>
                </a:solidFill>
              </a:rPr>
              <a:t> </a:t>
            </a:r>
            <a:r>
              <a:rPr lang="en-IN" sz="2800" dirty="0" smtClean="0">
                <a:solidFill>
                  <a:schemeClr val="tx1"/>
                </a:solidFill>
              </a:rPr>
              <a:t>referenced in other program units.</a:t>
            </a:r>
            <a:endParaRPr lang="en-US" sz="2800" dirty="0" smtClean="0">
              <a:solidFill>
                <a:schemeClr val="tx1"/>
              </a:solidFill>
            </a:endParaRPr>
          </a:p>
          <a:p>
            <a:pPr>
              <a:buNone/>
            </a:pPr>
            <a:r>
              <a:rPr lang="en-IN" sz="2800" dirty="0" smtClean="0"/>
              <a:t> </a:t>
            </a:r>
            <a:endParaRPr lang="en-US" sz="2800" dirty="0" smtClean="0"/>
          </a:p>
          <a:p>
            <a:pPr lvl="0"/>
            <a:r>
              <a:rPr lang="en-IN" sz="2800" b="1" dirty="0" smtClean="0">
                <a:solidFill>
                  <a:srgbClr val="FFC000"/>
                </a:solidFill>
              </a:rPr>
              <a:t>External reference</a:t>
            </a:r>
            <a:r>
              <a:rPr lang="en-IN" sz="2800" b="1" dirty="0" smtClean="0"/>
              <a:t>: </a:t>
            </a:r>
            <a:r>
              <a:rPr lang="en-IN" sz="2800" dirty="0" smtClean="0">
                <a:solidFill>
                  <a:schemeClr val="tx1"/>
                </a:solidFill>
              </a:rPr>
              <a:t>a reference to a symbol </a:t>
            </a:r>
            <a:r>
              <a:rPr lang="en-IN" sz="2800" b="1" dirty="0" err="1" smtClean="0">
                <a:solidFill>
                  <a:schemeClr val="tx1"/>
                </a:solidFill>
              </a:rPr>
              <a:t>ext_symb</a:t>
            </a:r>
            <a:r>
              <a:rPr lang="en-IN" sz="2800" dirty="0" smtClean="0">
                <a:solidFill>
                  <a:schemeClr val="tx1"/>
                </a:solidFill>
              </a:rPr>
              <a:t> which is not defined in the</a:t>
            </a:r>
            <a:r>
              <a:rPr lang="en-IN" sz="2800" b="1" dirty="0" smtClean="0">
                <a:solidFill>
                  <a:schemeClr val="tx1"/>
                </a:solidFill>
              </a:rPr>
              <a:t> </a:t>
            </a:r>
            <a:r>
              <a:rPr lang="en-IN" sz="2800" dirty="0" smtClean="0">
                <a:solidFill>
                  <a:schemeClr val="tx1"/>
                </a:solidFill>
              </a:rPr>
              <a:t>program unit </a:t>
            </a:r>
            <a:endParaRPr lang="en-US" sz="2800" dirty="0" smtClean="0">
              <a:solidFill>
                <a:schemeClr val="tx1"/>
              </a:solidFill>
            </a:endParaRPr>
          </a:p>
          <a:p>
            <a:pPr>
              <a:buNone/>
            </a:pPr>
            <a:endParaRPr lang="en-US" sz="2800" dirty="0" smtClean="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18</a:t>
            </a:fld>
            <a:endParaRPr lang="en-US"/>
          </a:p>
        </p:txBody>
      </p:sp>
    </p:spTree>
    <p:extLst>
      <p:ext uri="{BB962C8B-B14F-4D97-AF65-F5344CB8AC3E}">
        <p14:creationId xmlns:p14="http://schemas.microsoft.com/office/powerpoint/2010/main" xmlns="" val="17561214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858000"/>
          </a:xfrm>
        </p:spPr>
        <p:txBody>
          <a:bodyPr>
            <a:noAutofit/>
          </a:bodyPr>
          <a:lstStyle/>
          <a:p>
            <a:pPr algn="just">
              <a:buNone/>
            </a:pPr>
            <a:endParaRPr lang="en-US" dirty="0" smtClean="0"/>
          </a:p>
          <a:p>
            <a:pPr algn="just"/>
            <a:r>
              <a:rPr lang="en-IN" b="1" dirty="0" smtClean="0">
                <a:solidFill>
                  <a:srgbClr val="FFC000"/>
                </a:solidFill>
              </a:rPr>
              <a:t>EXTERN and ENTRY statements</a:t>
            </a:r>
            <a:endParaRPr lang="en-US" dirty="0" smtClean="0"/>
          </a:p>
          <a:p>
            <a:pPr algn="just"/>
            <a:r>
              <a:rPr lang="en-IN" dirty="0" smtClean="0">
                <a:solidFill>
                  <a:schemeClr val="tx1"/>
                </a:solidFill>
              </a:rPr>
              <a:t>The ENTRY statement lists the </a:t>
            </a:r>
            <a:r>
              <a:rPr lang="en-IN" u="sng" dirty="0" smtClean="0">
                <a:solidFill>
                  <a:schemeClr val="tx1"/>
                </a:solidFill>
              </a:rPr>
              <a:t>public definitions</a:t>
            </a:r>
            <a:r>
              <a:rPr lang="en-IN" dirty="0" smtClean="0">
                <a:solidFill>
                  <a:schemeClr val="tx1"/>
                </a:solidFill>
              </a:rPr>
              <a:t> of a program unit, i.e. it lists those symbols defined in a program unit which may be referenced in another program unit. </a:t>
            </a:r>
            <a:endParaRPr lang="en-US" dirty="0" smtClean="0">
              <a:solidFill>
                <a:schemeClr val="tx1"/>
              </a:solidFill>
            </a:endParaRPr>
          </a:p>
          <a:p>
            <a:pPr algn="just">
              <a:buNone/>
            </a:pPr>
            <a:endParaRPr lang="en-US" dirty="0" smtClean="0">
              <a:solidFill>
                <a:schemeClr val="tx1"/>
              </a:solidFill>
            </a:endParaRPr>
          </a:p>
          <a:p>
            <a:pPr algn="just"/>
            <a:r>
              <a:rPr lang="en-IN" dirty="0" smtClean="0">
                <a:solidFill>
                  <a:schemeClr val="tx1"/>
                </a:solidFill>
              </a:rPr>
              <a:t>The EXTRN statement lists those to which </a:t>
            </a:r>
            <a:r>
              <a:rPr lang="en-IN" u="sng" dirty="0" smtClean="0">
                <a:solidFill>
                  <a:schemeClr val="tx1"/>
                </a:solidFill>
              </a:rPr>
              <a:t>external references</a:t>
            </a:r>
            <a:r>
              <a:rPr lang="en-IN" dirty="0" smtClean="0">
                <a:solidFill>
                  <a:schemeClr val="tx1"/>
                </a:solidFill>
              </a:rPr>
              <a:t> are made in the program unit.</a:t>
            </a:r>
            <a:endParaRPr lang="en-US" dirty="0" smtClean="0">
              <a:solidFill>
                <a:schemeClr val="tx1"/>
              </a:solidFill>
            </a:endParaRPr>
          </a:p>
          <a:p>
            <a:pPr algn="just">
              <a:buNone/>
            </a:pPr>
            <a:r>
              <a:rPr lang="en-IN" dirty="0" smtClean="0">
                <a:solidFill>
                  <a:schemeClr val="tx1"/>
                </a:solidFill>
              </a:rPr>
              <a:t> </a:t>
            </a:r>
            <a:endParaRPr lang="en-US" dirty="0" smtClean="0">
              <a:solidFill>
                <a:schemeClr val="tx1"/>
              </a:solidFill>
            </a:endParaRPr>
          </a:p>
          <a:p>
            <a:pPr algn="just"/>
            <a:r>
              <a:rPr lang="en-IN" dirty="0" smtClean="0">
                <a:solidFill>
                  <a:schemeClr val="tx1"/>
                </a:solidFill>
              </a:rPr>
              <a:t>“Linking is the process of binding an external reference to the correct link time address”</a:t>
            </a:r>
            <a:endParaRPr lang="en-US" dirty="0" smtClean="0">
              <a:solidFill>
                <a:schemeClr val="tx1"/>
              </a:solidFill>
            </a:endParaRPr>
          </a:p>
          <a:p>
            <a:pPr algn="just">
              <a:buNone/>
            </a:pPr>
            <a:endParaRPr lang="en-US" dirty="0" smtClean="0">
              <a:solidFill>
                <a:schemeClr val="tx1"/>
              </a:solidFill>
            </a:endParaRPr>
          </a:p>
          <a:p>
            <a:pPr algn="just"/>
            <a:r>
              <a:rPr lang="en-IN" dirty="0" smtClean="0">
                <a:solidFill>
                  <a:schemeClr val="tx1"/>
                </a:solidFill>
              </a:rPr>
              <a:t>An external reference is said to be unresolved until the linking is performed on it.</a:t>
            </a:r>
            <a:endParaRPr lang="en-US" dirty="0" smtClean="0">
              <a:solidFill>
                <a:schemeClr val="tx1"/>
              </a:solidFill>
            </a:endParaRPr>
          </a:p>
          <a:p>
            <a:pPr algn="just"/>
            <a:r>
              <a:rPr lang="en-IN" dirty="0" smtClean="0">
                <a:solidFill>
                  <a:schemeClr val="tx1"/>
                </a:solidFill>
              </a:rPr>
              <a:t>It is said to be resolved when its linking is completed.</a:t>
            </a:r>
            <a:endParaRPr lang="en-US" dirty="0" smtClean="0">
              <a:solidFill>
                <a:schemeClr val="tx1"/>
              </a:solidFill>
            </a:endParaRPr>
          </a:p>
          <a:p>
            <a:pPr algn="just">
              <a:buNone/>
            </a:pPr>
            <a:r>
              <a:rPr lang="en-IN" dirty="0" smtClean="0"/>
              <a:t> </a:t>
            </a:r>
            <a:endParaRPr lang="en-US" dirty="0" smtClean="0"/>
          </a:p>
          <a:p>
            <a:pPr algn="just"/>
            <a:endParaRPr lang="en-US" dirty="0" smtClean="0"/>
          </a:p>
          <a:p>
            <a:pPr algn="just"/>
            <a:r>
              <a:rPr lang="en-IN" dirty="0" smtClean="0"/>
              <a:t> </a:t>
            </a:r>
            <a:endParaRPr lang="en-US" dirty="0" smtClean="0"/>
          </a:p>
          <a:p>
            <a:pPr algn="just"/>
            <a:r>
              <a:rPr lang="en-IN" dirty="0" smtClean="0"/>
              <a:t> </a:t>
            </a:r>
            <a:endParaRPr lang="en-US" dirty="0" smtClean="0"/>
          </a:p>
          <a:p>
            <a:pPr algn="just"/>
            <a:r>
              <a:rPr lang="en-IN" dirty="0" smtClean="0"/>
              <a:t> </a:t>
            </a:r>
            <a:endParaRPr lang="en-US" dirty="0" smtClean="0"/>
          </a:p>
          <a:p>
            <a:pPr algn="just"/>
            <a:r>
              <a:rPr lang="en-IN" dirty="0" smtClean="0"/>
              <a:t> </a:t>
            </a:r>
            <a:endParaRPr lang="en-US" dirty="0" smtClean="0"/>
          </a:p>
          <a:p>
            <a:pPr algn="just"/>
            <a:r>
              <a:rPr lang="en-IN" dirty="0" smtClean="0"/>
              <a:t> </a:t>
            </a:r>
            <a:endParaRPr lang="en-US" dirty="0" smtClean="0"/>
          </a:p>
          <a:p>
            <a:pPr algn="just">
              <a:lnSpc>
                <a:spcPct val="150000"/>
              </a:lnSpc>
            </a:pPr>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19</a:t>
            </a:fld>
            <a:endParaRPr lang="en-US"/>
          </a:p>
        </p:txBody>
      </p:sp>
    </p:spTree>
    <p:extLst>
      <p:ext uri="{BB962C8B-B14F-4D97-AF65-F5344CB8AC3E}">
        <p14:creationId xmlns:p14="http://schemas.microsoft.com/office/powerpoint/2010/main" xmlns="" val="17561214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990600"/>
          </a:xfrm>
        </p:spPr>
        <p:txBody>
          <a:bodyPr/>
          <a:lstStyle/>
          <a:p>
            <a:pPr algn="ctr">
              <a:tabLst>
                <a:tab pos="1524000" algn="l"/>
                <a:tab pos="3830638" algn="l"/>
              </a:tabLst>
            </a:pPr>
            <a:r>
              <a:rPr lang="en-US" dirty="0" smtClean="0">
                <a:solidFill>
                  <a:srgbClr val="FFC000"/>
                </a:solidFill>
              </a:rPr>
              <a:t>Topics Covered</a:t>
            </a:r>
            <a:endParaRPr lang="en-US" dirty="0">
              <a:solidFill>
                <a:srgbClr val="FFC000"/>
              </a:solidFill>
            </a:endParaRPr>
          </a:p>
        </p:txBody>
      </p:sp>
      <p:sp>
        <p:nvSpPr>
          <p:cNvPr id="6" name="Slide Number Placeholder 5"/>
          <p:cNvSpPr>
            <a:spLocks noGrp="1"/>
          </p:cNvSpPr>
          <p:nvPr>
            <p:ph type="sldNum" sz="quarter" idx="12"/>
          </p:nvPr>
        </p:nvSpPr>
        <p:spPr/>
        <p:txBody>
          <a:bodyPr/>
          <a:lstStyle/>
          <a:p>
            <a:fld id="{728B90D1-6585-4DB3-BF1F-780EBF96D563}" type="slidenum">
              <a:rPr lang="en-US" smtClean="0"/>
              <a:pPr/>
              <a:t>2</a:t>
            </a:fld>
            <a:endParaRPr lang="en-US"/>
          </a:p>
        </p:txBody>
      </p:sp>
      <p:sp>
        <p:nvSpPr>
          <p:cNvPr id="5" name="Content Placeholder 2"/>
          <p:cNvSpPr txBox="1">
            <a:spLocks/>
          </p:cNvSpPr>
          <p:nvPr/>
        </p:nvSpPr>
        <p:spPr>
          <a:xfrm>
            <a:off x="457200" y="861219"/>
            <a:ext cx="8229600" cy="53109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457200" indent="-457200">
              <a:buFont typeface="+mj-lt"/>
              <a:buAutoNum type="arabicParenR"/>
            </a:pPr>
            <a:r>
              <a:rPr lang="en-US" sz="1800" dirty="0" smtClean="0">
                <a:solidFill>
                  <a:schemeClr val="tx1"/>
                </a:solidFill>
              </a:rPr>
              <a:t>Introduction</a:t>
            </a:r>
          </a:p>
          <a:p>
            <a:pPr marL="457200" indent="-457200">
              <a:buFont typeface="+mj-lt"/>
              <a:buAutoNum type="arabicParenR"/>
            </a:pPr>
            <a:r>
              <a:rPr lang="en-US" sz="1800" dirty="0" smtClean="0">
                <a:solidFill>
                  <a:schemeClr val="tx1"/>
                </a:solidFill>
              </a:rPr>
              <a:t>Relocation of Linking Concept</a:t>
            </a:r>
          </a:p>
          <a:p>
            <a:pPr marL="457200" indent="-457200">
              <a:buFont typeface="+mj-lt"/>
              <a:buAutoNum type="arabicParenR"/>
            </a:pPr>
            <a:r>
              <a:rPr lang="en-US" sz="1800" dirty="0" smtClean="0">
                <a:solidFill>
                  <a:schemeClr val="tx1"/>
                </a:solidFill>
              </a:rPr>
              <a:t>Linking</a:t>
            </a:r>
          </a:p>
          <a:p>
            <a:pPr marL="457200" indent="-457200">
              <a:buFont typeface="+mj-lt"/>
              <a:buAutoNum type="arabicParenR"/>
            </a:pPr>
            <a:r>
              <a:rPr lang="en-US" sz="1800" dirty="0" smtClean="0">
                <a:solidFill>
                  <a:schemeClr val="tx1"/>
                </a:solidFill>
              </a:rPr>
              <a:t>Classification of the program based on relocation</a:t>
            </a:r>
          </a:p>
          <a:p>
            <a:pPr marL="457200" indent="-457200">
              <a:buFont typeface="+mj-lt"/>
              <a:buAutoNum type="arabicParenR"/>
            </a:pPr>
            <a:r>
              <a:rPr lang="en-US" sz="1800" dirty="0" smtClean="0">
                <a:solidFill>
                  <a:schemeClr val="tx1"/>
                </a:solidFill>
              </a:rPr>
              <a:t>Object Module</a:t>
            </a:r>
          </a:p>
          <a:p>
            <a:pPr marL="457200" indent="-457200">
              <a:buFont typeface="+mj-lt"/>
              <a:buAutoNum type="arabicParenR"/>
            </a:pPr>
            <a:r>
              <a:rPr lang="en-US" sz="1800" dirty="0" smtClean="0">
                <a:solidFill>
                  <a:schemeClr val="tx1"/>
                </a:solidFill>
              </a:rPr>
              <a:t>Linking of Overlay Structured Programs</a:t>
            </a:r>
          </a:p>
          <a:p>
            <a:pPr marL="457200" indent="-457200">
              <a:buFont typeface="+mj-lt"/>
              <a:buAutoNum type="arabicParenR"/>
            </a:pPr>
            <a:r>
              <a:rPr lang="en-US" sz="1800" dirty="0" smtClean="0">
                <a:solidFill>
                  <a:schemeClr val="tx1"/>
                </a:solidFill>
              </a:rPr>
              <a:t>Types of Loaders</a:t>
            </a:r>
          </a:p>
          <a:p>
            <a:pPr marL="857250" lvl="1" indent="-457200">
              <a:buFont typeface="+mj-lt"/>
              <a:buAutoNum type="arabicParenR"/>
            </a:pPr>
            <a:r>
              <a:rPr lang="en-US" sz="1800" dirty="0" smtClean="0">
                <a:solidFill>
                  <a:schemeClr val="accent5">
                    <a:lumMod val="60000"/>
                    <a:lumOff val="40000"/>
                  </a:schemeClr>
                </a:solidFill>
              </a:rPr>
              <a:t>Compile-and-Go Loaders</a:t>
            </a:r>
          </a:p>
          <a:p>
            <a:pPr marL="857250" lvl="1" indent="-457200">
              <a:buFont typeface="+mj-lt"/>
              <a:buAutoNum type="arabicParenR"/>
            </a:pPr>
            <a:r>
              <a:rPr lang="en-US" sz="1800" dirty="0" smtClean="0">
                <a:solidFill>
                  <a:schemeClr val="accent5">
                    <a:lumMod val="60000"/>
                    <a:lumOff val="40000"/>
                  </a:schemeClr>
                </a:solidFill>
              </a:rPr>
              <a:t>Bootstrap Loader</a:t>
            </a:r>
          </a:p>
          <a:p>
            <a:pPr marL="857250" lvl="1" indent="-457200">
              <a:buFont typeface="+mj-lt"/>
              <a:buAutoNum type="arabicParenR"/>
            </a:pPr>
            <a:r>
              <a:rPr lang="en-US" sz="1800" dirty="0" smtClean="0">
                <a:solidFill>
                  <a:schemeClr val="accent5">
                    <a:lumMod val="60000"/>
                    <a:lumOff val="40000"/>
                  </a:schemeClr>
                </a:solidFill>
              </a:rPr>
              <a:t>Absolute Loaders</a:t>
            </a:r>
          </a:p>
          <a:p>
            <a:pPr marL="857250" lvl="1" indent="-457200">
              <a:buFont typeface="+mj-lt"/>
              <a:buAutoNum type="arabicParenR"/>
            </a:pPr>
            <a:r>
              <a:rPr lang="en-US" sz="1800" dirty="0" smtClean="0">
                <a:solidFill>
                  <a:schemeClr val="accent5">
                    <a:lumMod val="60000"/>
                    <a:lumOff val="40000"/>
                  </a:schemeClr>
                </a:solidFill>
              </a:rPr>
              <a:t>Relocating Loaders  (or Direct Linking Loader)</a:t>
            </a:r>
          </a:p>
          <a:p>
            <a:pPr marL="857250" lvl="1" indent="-457200">
              <a:buFont typeface="+mj-lt"/>
              <a:buAutoNum type="arabicParenR"/>
            </a:pPr>
            <a:r>
              <a:rPr lang="en-IN" sz="1800" dirty="0" smtClean="0">
                <a:solidFill>
                  <a:schemeClr val="accent5">
                    <a:lumMod val="60000"/>
                    <a:lumOff val="40000"/>
                  </a:schemeClr>
                </a:solidFill>
              </a:rPr>
              <a:t>Linking Loaders</a:t>
            </a:r>
          </a:p>
          <a:p>
            <a:pPr marL="857250" lvl="1" indent="-457200">
              <a:buFont typeface="+mj-lt"/>
              <a:buAutoNum type="arabicParenR"/>
            </a:pPr>
            <a:r>
              <a:rPr lang="en-IN" sz="1800" dirty="0" smtClean="0">
                <a:solidFill>
                  <a:schemeClr val="accent5">
                    <a:lumMod val="60000"/>
                    <a:lumOff val="40000"/>
                  </a:schemeClr>
                </a:solidFill>
              </a:rPr>
              <a:t>Relocating Linking Loaders</a:t>
            </a:r>
          </a:p>
          <a:p>
            <a:pPr marL="857250" lvl="1" indent="-457200">
              <a:buFont typeface="+mj-lt"/>
              <a:buAutoNum type="arabicParenR"/>
            </a:pPr>
            <a:r>
              <a:rPr lang="en-US" sz="1800" dirty="0" smtClean="0">
                <a:solidFill>
                  <a:schemeClr val="accent5">
                    <a:lumMod val="60000"/>
                    <a:lumOff val="40000"/>
                  </a:schemeClr>
                </a:solidFill>
              </a:rPr>
              <a:t>General Loader Scheme</a:t>
            </a:r>
          </a:p>
          <a:p>
            <a:pPr marL="457200" indent="-457200">
              <a:buFont typeface="+mj-lt"/>
              <a:buAutoNum type="arabicParenR"/>
            </a:pPr>
            <a:r>
              <a:rPr lang="en-US" sz="1800" dirty="0" smtClean="0">
                <a:solidFill>
                  <a:schemeClr val="tx1"/>
                </a:solidFill>
              </a:rPr>
              <a:t>Dynamic Linking and Static Linking</a:t>
            </a:r>
          </a:p>
          <a:p>
            <a:pPr marL="457200" lvl="0" indent="-457200">
              <a:buFont typeface="+mj-lt"/>
              <a:buAutoNum type="arabicParenR"/>
            </a:pPr>
            <a:r>
              <a:rPr lang="en-US" sz="1800" dirty="0" smtClean="0">
                <a:solidFill>
                  <a:schemeClr val="tx1"/>
                </a:solidFill>
              </a:rPr>
              <a:t>Linking in MS DOS</a:t>
            </a:r>
          </a:p>
          <a:p>
            <a:pPr marL="457200" indent="-457200">
              <a:buFont typeface="+mj-lt"/>
              <a:buAutoNum type="arabicParenR"/>
            </a:pPr>
            <a:r>
              <a:rPr lang="en-US" sz="1800" dirty="0" smtClean="0">
                <a:solidFill>
                  <a:schemeClr val="tx1"/>
                </a:solidFill>
              </a:rPr>
              <a:t>Linkers v/s Loaders 	</a:t>
            </a:r>
          </a:p>
        </p:txBody>
      </p:sp>
    </p:spTree>
    <p:extLst>
      <p:ext uri="{BB962C8B-B14F-4D97-AF65-F5344CB8AC3E}">
        <p14:creationId xmlns:p14="http://schemas.microsoft.com/office/powerpoint/2010/main" xmlns="" val="3616060305"/>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a:t>
            </a:r>
            <a:endParaRPr lang="en-US" dirty="0"/>
          </a:p>
        </p:txBody>
      </p:sp>
      <p:sp>
        <p:nvSpPr>
          <p:cNvPr id="3" name="Content Placeholder 2"/>
          <p:cNvSpPr>
            <a:spLocks noGrp="1"/>
          </p:cNvSpPr>
          <p:nvPr>
            <p:ph idx="1"/>
          </p:nvPr>
        </p:nvSpPr>
        <p:spPr/>
        <p:txBody>
          <a:bodyPr/>
          <a:lstStyle/>
          <a:p>
            <a:pPr algn="just">
              <a:lnSpc>
                <a:spcPct val="150000"/>
              </a:lnSpc>
            </a:pPr>
            <a:r>
              <a:rPr lang="en-US" dirty="0" smtClean="0">
                <a:solidFill>
                  <a:schemeClr val="tx1"/>
                </a:solidFill>
              </a:rPr>
              <a:t>A program unit is any program or routine that </a:t>
            </a:r>
            <a:r>
              <a:rPr lang="en-US" dirty="0">
                <a:solidFill>
                  <a:schemeClr val="tx1"/>
                </a:solidFill>
              </a:rPr>
              <a:t>i</a:t>
            </a:r>
            <a:r>
              <a:rPr lang="en-US" dirty="0" smtClean="0">
                <a:solidFill>
                  <a:schemeClr val="tx1"/>
                </a:solidFill>
              </a:rPr>
              <a:t>s to be linked with another program or routine.</a:t>
            </a:r>
          </a:p>
          <a:p>
            <a:pPr algn="just">
              <a:lnSpc>
                <a:spcPct val="150000"/>
              </a:lnSpc>
            </a:pPr>
            <a:r>
              <a:rPr lang="en-US" dirty="0" smtClean="0">
                <a:solidFill>
                  <a:schemeClr val="tx1"/>
                </a:solidFill>
              </a:rPr>
              <a:t>For simplicity, we assume that each program unit has been assembled separately to produce an object module.</a:t>
            </a:r>
          </a:p>
          <a:p>
            <a:pPr algn="just">
              <a:lnSpc>
                <a:spcPct val="150000"/>
              </a:lnSpc>
            </a:pPr>
            <a:r>
              <a:rPr lang="en-US" b="1" dirty="0" smtClean="0">
                <a:solidFill>
                  <a:srgbClr val="FFC000"/>
                </a:solidFill>
              </a:rPr>
              <a:t>“Linking is the action of putting the correct linked addresses in those instructions of a program that contain external references.”</a:t>
            </a:r>
          </a:p>
          <a:p>
            <a:pPr algn="just">
              <a:lnSpc>
                <a:spcPct val="150000"/>
              </a:lnSpc>
            </a:pPr>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20</a:t>
            </a:fld>
            <a:endParaRPr lang="en-US"/>
          </a:p>
        </p:txBody>
      </p:sp>
    </p:spTree>
    <p:extLst>
      <p:ext uri="{BB962C8B-B14F-4D97-AF65-F5344CB8AC3E}">
        <p14:creationId xmlns:p14="http://schemas.microsoft.com/office/powerpoint/2010/main" xmlns="" val="17561214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21</a:t>
            </a:fld>
            <a:endParaRPr lang="en-US"/>
          </a:p>
        </p:txBody>
      </p:sp>
      <p:sp>
        <p:nvSpPr>
          <p:cNvPr id="6" name="Title 2"/>
          <p:cNvSpPr txBox="1">
            <a:spLocks/>
          </p:cNvSpPr>
          <p:nvPr/>
        </p:nvSpPr>
        <p:spPr>
          <a:xfrm>
            <a:off x="152400" y="3124200"/>
            <a:ext cx="8686800" cy="990600"/>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b="1" spc="50" dirty="0" smtClean="0">
                <a:ln w="13335" cmpd="sng">
                  <a:solidFill>
                    <a:schemeClr val="accent1">
                      <a:lumMod val="50000"/>
                    </a:schemeClr>
                  </a:solidFill>
                  <a:prstDash val="solid"/>
                </a:ln>
                <a:solidFill>
                  <a:srgbClr val="FFC000"/>
                </a:solidFill>
                <a:latin typeface="+mj-lt"/>
                <a:ea typeface="+mj-ea"/>
                <a:cs typeface="+mj-cs"/>
              </a:rPr>
              <a:t>4.</a:t>
            </a:r>
          </a:p>
          <a:p>
            <a:pPr lvl="0" algn="ctr">
              <a:spcBef>
                <a:spcPct val="0"/>
              </a:spcBef>
              <a:tabLst>
                <a:tab pos="3830638" algn="l"/>
              </a:tabLst>
              <a:defRPr/>
            </a:pPr>
            <a:r>
              <a:rPr lang="en-IN" sz="4800" dirty="0" smtClean="0">
                <a:solidFill>
                  <a:srgbClr val="FFC000"/>
                </a:solidFill>
              </a:rPr>
              <a:t>Classifications of Program </a:t>
            </a:r>
          </a:p>
          <a:p>
            <a:pPr lvl="0" algn="ctr">
              <a:spcBef>
                <a:spcPct val="0"/>
              </a:spcBef>
              <a:tabLst>
                <a:tab pos="3830638" algn="l"/>
              </a:tabLst>
              <a:defRPr/>
            </a:pPr>
            <a:r>
              <a:rPr lang="en-IN" sz="4800" dirty="0" smtClean="0">
                <a:solidFill>
                  <a:srgbClr val="FFC000"/>
                </a:solidFill>
              </a:rPr>
              <a:t>based on relocation </a:t>
            </a:r>
            <a:endParaRPr kumimoji="0" lang="en-US" sz="4800" b="1" i="0" u="none" strike="noStrike" kern="1200" cap="none" spc="50" normalizeH="0" baseline="0" noProof="0" dirty="0">
              <a:ln w="13335" cmpd="sng">
                <a:solidFill>
                  <a:schemeClr val="accent1">
                    <a:lumMod val="50000"/>
                  </a:schemeClr>
                </a:solidFill>
                <a:prstDash val="solid"/>
              </a:ln>
              <a:solidFill>
                <a:srgbClr val="FFC000"/>
              </a:solidFill>
              <a:effectLst/>
              <a:uLnTx/>
              <a:uFillTx/>
              <a:latin typeface="+mj-lt"/>
              <a:ea typeface="+mj-ea"/>
              <a:cs typeface="+mj-cs"/>
            </a:endParaRPr>
          </a:p>
        </p:txBody>
      </p:sp>
    </p:spTree>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fontScale="90000"/>
          </a:bodyPr>
          <a:lstStyle/>
          <a:p>
            <a:r>
              <a:rPr lang="en-IN" dirty="0" smtClean="0"/>
              <a:t>Classifications of Program based on relocation </a:t>
            </a:r>
            <a:br>
              <a:rPr lang="en-IN" dirty="0" smtClean="0"/>
            </a:br>
            <a:endParaRPr lang="en-US" dirty="0"/>
          </a:p>
        </p:txBody>
      </p:sp>
      <p:sp>
        <p:nvSpPr>
          <p:cNvPr id="3" name="Content Placeholder 2"/>
          <p:cNvSpPr>
            <a:spLocks noGrp="1"/>
          </p:cNvSpPr>
          <p:nvPr>
            <p:ph idx="1"/>
          </p:nvPr>
        </p:nvSpPr>
        <p:spPr/>
        <p:txBody>
          <a:bodyPr/>
          <a:lstStyle/>
          <a:p>
            <a:pPr indent="-341313">
              <a:lnSpc>
                <a:spcPct val="150000"/>
              </a:lnSpc>
              <a:buClr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b="1" dirty="0" smtClean="0">
                <a:solidFill>
                  <a:srgbClr val="FFC000"/>
                </a:solidFill>
              </a:rPr>
              <a:t>1)	  Non Relocatable Program</a:t>
            </a:r>
          </a:p>
          <a:p>
            <a:pPr indent="-341313">
              <a:lnSpc>
                <a:spcPct val="150000"/>
              </a:lnSpc>
              <a:buClr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b="1" dirty="0" smtClean="0">
                <a:solidFill>
                  <a:srgbClr val="FFC000"/>
                </a:solidFill>
              </a:rPr>
              <a:t>2)  Relocatable Programs</a:t>
            </a:r>
          </a:p>
          <a:p>
            <a:pPr indent="-341313">
              <a:lnSpc>
                <a:spcPct val="150000"/>
              </a:lnSpc>
              <a:buClr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b="1" dirty="0" smtClean="0">
                <a:solidFill>
                  <a:srgbClr val="FFC000"/>
                </a:solidFill>
              </a:rPr>
              <a:t>3)  Self Relocating Programs</a:t>
            </a:r>
          </a:p>
          <a:p>
            <a:pPr>
              <a:lnSpc>
                <a:spcPct val="150000"/>
              </a:lnSpc>
            </a:pPr>
            <a:endParaRPr lang="en-US" b="1" dirty="0">
              <a:solidFill>
                <a:srgbClr val="FFC000"/>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22</a:t>
            </a:fld>
            <a:endParaRPr lang="en-US"/>
          </a:p>
        </p:txBody>
      </p:sp>
    </p:spTree>
    <p:extLst>
      <p:ext uri="{BB962C8B-B14F-4D97-AF65-F5344CB8AC3E}">
        <p14:creationId xmlns:p14="http://schemas.microsoft.com/office/powerpoint/2010/main" xmlns="" val="3172831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23</a:t>
            </a:fld>
            <a:endParaRPr lang="en-US"/>
          </a:p>
        </p:txBody>
      </p:sp>
      <p:sp>
        <p:nvSpPr>
          <p:cNvPr id="6" name="Rectangle 1"/>
          <p:cNvSpPr>
            <a:spLocks noGrp="1" noChangeArrowheads="1"/>
          </p:cNvSpPr>
          <p:nvPr>
            <p:ph type="title"/>
          </p:nvPr>
        </p:nvSpPr>
        <p:spPr>
          <a:xfrm>
            <a:off x="457200" y="0"/>
            <a:ext cx="8229600" cy="1143000"/>
          </a:xfrm>
        </p:spPr>
        <p:txBody>
          <a:bodyPr/>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solidFill>
                  <a:srgbClr val="FFC000"/>
                </a:solidFill>
              </a:rPr>
              <a:t>1) Non Relocatable Program</a:t>
            </a:r>
          </a:p>
        </p:txBody>
      </p:sp>
      <p:sp>
        <p:nvSpPr>
          <p:cNvPr id="7" name="Rectangle 2"/>
          <p:cNvSpPr>
            <a:spLocks noGrp="1" noChangeArrowheads="1"/>
          </p:cNvSpPr>
          <p:nvPr>
            <p:ph idx="1"/>
          </p:nvPr>
        </p:nvSpPr>
        <p:spPr/>
        <p:txBody>
          <a:bodyPr>
            <a:normAutofit/>
          </a:bodyPr>
          <a:lstStyle/>
          <a:p>
            <a:pPr marL="447357" indent="-514350" eaLnBrk="1">
              <a:buClrTx/>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800" dirty="0" smtClean="0">
                <a:solidFill>
                  <a:schemeClr val="tx1"/>
                </a:solidFill>
              </a:rPr>
              <a:t>Can't Execute from Any Memory Area other than the area starting from its Translated Origin.</a:t>
            </a:r>
          </a:p>
          <a:p>
            <a:pPr marL="447357" indent="-514350" eaLnBrk="1">
              <a:buClrTx/>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sz="2800" dirty="0" smtClean="0">
              <a:solidFill>
                <a:schemeClr val="tx1"/>
              </a:solidFill>
            </a:endParaRPr>
          </a:p>
          <a:p>
            <a:pPr marL="447357" indent="-514350" eaLnBrk="1">
              <a:buClrTx/>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800" dirty="0" smtClean="0">
                <a:solidFill>
                  <a:schemeClr val="tx1"/>
                </a:solidFill>
              </a:rPr>
              <a:t>Lack of Address Sensitive Instruction</a:t>
            </a:r>
          </a:p>
          <a:p>
            <a:pPr marL="447357" indent="-514350" eaLnBrk="1">
              <a:buClrTx/>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sz="2800" dirty="0" smtClean="0">
              <a:solidFill>
                <a:schemeClr val="tx1"/>
              </a:solidFill>
            </a:endParaRPr>
          </a:p>
          <a:p>
            <a:pPr marL="447357" indent="-514350" eaLnBrk="1">
              <a:buClrTx/>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800" dirty="0" smtClean="0">
                <a:solidFill>
                  <a:schemeClr val="tx1"/>
                </a:solidFill>
              </a:rPr>
              <a:t>e.g.  Hand Coded Machine Language Program </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24</a:t>
            </a:fld>
            <a:endParaRPr lang="en-US"/>
          </a:p>
        </p:txBody>
      </p:sp>
      <p:sp>
        <p:nvSpPr>
          <p:cNvPr id="6" name="Rectangle 1"/>
          <p:cNvSpPr>
            <a:spLocks noGrp="1" noChangeArrowheads="1"/>
          </p:cNvSpPr>
          <p:nvPr>
            <p:ph type="title"/>
          </p:nvPr>
        </p:nvSpPr>
        <p:spPr/>
        <p:txBody>
          <a:bodyPr/>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solidFill>
                  <a:srgbClr val="FFC000"/>
                </a:solidFill>
              </a:rPr>
              <a:t>2) Relocatable Programs</a:t>
            </a:r>
          </a:p>
        </p:txBody>
      </p:sp>
      <p:sp>
        <p:nvSpPr>
          <p:cNvPr id="7" name="Rectangle 2"/>
          <p:cNvSpPr>
            <a:spLocks noGrp="1" noChangeArrowheads="1"/>
          </p:cNvSpPr>
          <p:nvPr>
            <p:ph idx="1"/>
          </p:nvPr>
        </p:nvSpPr>
        <p:spPr>
          <a:xfrm>
            <a:off x="457200" y="1570037"/>
            <a:ext cx="8229600" cy="4525963"/>
          </a:xfrm>
        </p:spPr>
        <p:txBody>
          <a:bodyPr>
            <a:normAutofit/>
          </a:bodyPr>
          <a:lstStyle/>
          <a:p>
            <a:pPr indent="-341313" eaLnBrk="1">
              <a:lnSpc>
                <a:spcPct val="150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800" dirty="0" smtClean="0">
                <a:solidFill>
                  <a:schemeClr val="tx1"/>
                </a:solidFill>
              </a:rPr>
              <a:t>1) It can be executed from Any Desired Memory Area, specified by linker or loader.</a:t>
            </a:r>
          </a:p>
          <a:p>
            <a:pPr indent="-341313" eaLnBrk="1">
              <a:lnSpc>
                <a:spcPct val="150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800" dirty="0" smtClean="0">
                <a:solidFill>
                  <a:schemeClr val="tx1"/>
                </a:solidFill>
              </a:rPr>
              <a:t>2) Availability of Address Sensitive Instruction</a:t>
            </a:r>
          </a:p>
          <a:p>
            <a:pPr indent="-341313" eaLnBrk="1">
              <a:lnSpc>
                <a:spcPct val="150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800" dirty="0" smtClean="0">
                <a:solidFill>
                  <a:schemeClr val="tx1"/>
                </a:solidFill>
              </a:rPr>
              <a:t>3) e.g. Object Module</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25</a:t>
            </a:fld>
            <a:endParaRPr lang="en-US"/>
          </a:p>
        </p:txBody>
      </p:sp>
      <p:sp>
        <p:nvSpPr>
          <p:cNvPr id="6" name="Rectangle 1"/>
          <p:cNvSpPr>
            <a:spLocks noGrp="1" noChangeArrowheads="1"/>
          </p:cNvSpPr>
          <p:nvPr>
            <p:ph type="title"/>
          </p:nvPr>
        </p:nvSpPr>
        <p:spPr>
          <a:xfrm>
            <a:off x="457200" y="0"/>
            <a:ext cx="8229600" cy="1143000"/>
          </a:xfrm>
        </p:spPr>
        <p:txBody>
          <a:bodyPr/>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solidFill>
                  <a:srgbClr val="FFC000"/>
                </a:solidFill>
              </a:rPr>
              <a:t>3) Self Relocating Programs</a:t>
            </a:r>
          </a:p>
        </p:txBody>
      </p:sp>
      <p:sp>
        <p:nvSpPr>
          <p:cNvPr id="7" name="Rectangle 2"/>
          <p:cNvSpPr>
            <a:spLocks noGrp="1" noChangeArrowheads="1"/>
          </p:cNvSpPr>
          <p:nvPr>
            <p:ph idx="1"/>
          </p:nvPr>
        </p:nvSpPr>
        <p:spPr>
          <a:xfrm>
            <a:off x="457200" y="1371600"/>
            <a:ext cx="8229600" cy="4525963"/>
          </a:xfrm>
        </p:spPr>
        <p:txBody>
          <a:bodyPr>
            <a:noAutofit/>
          </a:bodyPr>
          <a:lstStyle/>
          <a:p>
            <a:pPr marL="390207" indent="-457200" eaLnBrk="1">
              <a:lnSpc>
                <a:spcPct val="150000"/>
              </a:lnSpc>
              <a:buClrTx/>
              <a:buFontTx/>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800" dirty="0" smtClean="0">
                <a:solidFill>
                  <a:srgbClr val="FFFFFF"/>
                </a:solidFill>
              </a:rPr>
              <a:t>It can perform the relocation of its own address sensitive instructions. </a:t>
            </a:r>
          </a:p>
          <a:p>
            <a:pPr marL="390207" indent="-457200" eaLnBrk="1">
              <a:lnSpc>
                <a:spcPct val="150000"/>
              </a:lnSpc>
              <a:buClrTx/>
              <a:buFontTx/>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800" dirty="0" smtClean="0">
                <a:solidFill>
                  <a:srgbClr val="FFFFFF"/>
                </a:solidFill>
              </a:rPr>
              <a:t>It contains following2 provisions for this purpose:</a:t>
            </a:r>
          </a:p>
          <a:p>
            <a:pPr marL="664527" lvl="1" indent="-457200">
              <a:lnSpc>
                <a:spcPct val="150000"/>
              </a:lnSpc>
              <a:buClrTx/>
              <a:buFontTx/>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400" dirty="0" smtClean="0">
                <a:solidFill>
                  <a:srgbClr val="FFC000"/>
                </a:solidFill>
              </a:rPr>
              <a:t>A Table of the instructions concerning the </a:t>
            </a:r>
            <a:r>
              <a:rPr lang="en-IN" sz="2400" b="1" dirty="0" smtClean="0">
                <a:solidFill>
                  <a:srgbClr val="FFC000"/>
                </a:solidFill>
              </a:rPr>
              <a:t>address sensitive instructions</a:t>
            </a:r>
            <a:r>
              <a:rPr lang="en-IN" sz="2400" dirty="0" smtClean="0">
                <a:solidFill>
                  <a:srgbClr val="FFC000"/>
                </a:solidFill>
              </a:rPr>
              <a:t> (exists as a part of the program).</a:t>
            </a:r>
          </a:p>
          <a:p>
            <a:pPr marL="664527" lvl="1" indent="-457200">
              <a:lnSpc>
                <a:spcPct val="150000"/>
              </a:lnSpc>
              <a:buClrTx/>
              <a:buFontTx/>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rgbClr val="FFC000"/>
                </a:solidFill>
              </a:rPr>
              <a:t>Code to perform relocation of address sensitive instructions (also exists as a part of the program)  This is called the </a:t>
            </a:r>
            <a:r>
              <a:rPr lang="en-US" sz="2400" b="1" dirty="0" smtClean="0">
                <a:solidFill>
                  <a:srgbClr val="FFC000"/>
                </a:solidFill>
              </a:rPr>
              <a:t>relocating logic</a:t>
            </a:r>
            <a:r>
              <a:rPr lang="en-US" sz="2400" dirty="0" smtClean="0">
                <a:solidFill>
                  <a:srgbClr val="FFC000"/>
                </a:solidFill>
              </a:rPr>
              <a:t>.</a:t>
            </a:r>
            <a:endParaRPr lang="en-IN" sz="2400" dirty="0" smtClean="0">
              <a:solidFill>
                <a:srgbClr val="FFFFFF"/>
              </a:solidFill>
            </a:endParaRPr>
          </a:p>
          <a:p>
            <a:pPr indent="-341313" eaLnBrk="1">
              <a:lnSpc>
                <a:spcPct val="150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sz="2800" dirty="0" smtClean="0">
              <a:solidFill>
                <a:srgbClr val="FFFFFF"/>
              </a:solidFill>
            </a:endParaRPr>
          </a:p>
          <a:p>
            <a:pPr indent="-341313" eaLnBrk="1">
              <a:lnSpc>
                <a:spcPct val="150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sz="2800" dirty="0" smtClean="0">
              <a:solidFill>
                <a:srgbClr val="FFFFFF"/>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28B90D1-6585-4DB3-BF1F-780EBF96D563}" type="slidenum">
              <a:rPr lang="en-US" smtClean="0"/>
              <a:pPr/>
              <a:t>26</a:t>
            </a:fld>
            <a:endParaRPr lang="en-US"/>
          </a:p>
        </p:txBody>
      </p:sp>
      <p:sp>
        <p:nvSpPr>
          <p:cNvPr id="7" name="Rectangle 2"/>
          <p:cNvSpPr>
            <a:spLocks noGrp="1" noChangeArrowheads="1"/>
          </p:cNvSpPr>
          <p:nvPr>
            <p:ph idx="1"/>
          </p:nvPr>
        </p:nvSpPr>
        <p:spPr>
          <a:xfrm>
            <a:off x="228600" y="228600"/>
            <a:ext cx="8534400" cy="6248400"/>
          </a:xfrm>
        </p:spPr>
        <p:txBody>
          <a:bodyPr>
            <a:noAutofit/>
          </a:bodyPr>
          <a:lstStyle/>
          <a:p>
            <a:pPr marL="390207" indent="-457200" algn="just" eaLnBrk="1">
              <a:lnSpc>
                <a:spcPct val="150000"/>
              </a:lnSpc>
              <a:buClrTx/>
              <a:buFontTx/>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200" dirty="0" smtClean="0">
                <a:solidFill>
                  <a:srgbClr val="FFFFFF"/>
                </a:solidFill>
              </a:rPr>
              <a:t>The </a:t>
            </a:r>
            <a:r>
              <a:rPr lang="en-IN" sz="2200" dirty="0" smtClean="0">
                <a:solidFill>
                  <a:srgbClr val="FFC000"/>
                </a:solidFill>
              </a:rPr>
              <a:t>start address </a:t>
            </a:r>
            <a:r>
              <a:rPr lang="en-IN" sz="2200" dirty="0" smtClean="0">
                <a:solidFill>
                  <a:srgbClr val="FFFFFF"/>
                </a:solidFill>
              </a:rPr>
              <a:t>of the relocating logic is specified as the </a:t>
            </a:r>
            <a:r>
              <a:rPr lang="en-IN" sz="2200" dirty="0" smtClean="0">
                <a:solidFill>
                  <a:schemeClr val="tx1"/>
                </a:solidFill>
              </a:rPr>
              <a:t>execution start address </a:t>
            </a:r>
            <a:r>
              <a:rPr lang="en-IN" sz="2200" dirty="0" smtClean="0">
                <a:solidFill>
                  <a:srgbClr val="FFFFFF"/>
                </a:solidFill>
              </a:rPr>
              <a:t>of the program. </a:t>
            </a:r>
          </a:p>
          <a:p>
            <a:pPr marL="390207" indent="-457200" algn="just">
              <a:lnSpc>
                <a:spcPct val="150000"/>
              </a:lnSpc>
              <a:buClrTx/>
              <a:buFontTx/>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200" dirty="0" smtClean="0">
                <a:solidFill>
                  <a:schemeClr val="tx1"/>
                </a:solidFill>
              </a:rPr>
              <a:t>Relocating Logic is specified on the start of the Program. </a:t>
            </a:r>
            <a:r>
              <a:rPr lang="en-US" sz="2200" dirty="0" smtClean="0">
                <a:solidFill>
                  <a:srgbClr val="FFFFFF"/>
                </a:solidFill>
              </a:rPr>
              <a:t>Thus </a:t>
            </a:r>
            <a:r>
              <a:rPr lang="en-US" sz="2200" dirty="0" smtClean="0">
                <a:solidFill>
                  <a:srgbClr val="FFC000"/>
                </a:solidFill>
              </a:rPr>
              <a:t>relocating logic </a:t>
            </a:r>
            <a:r>
              <a:rPr lang="en-US" sz="2200" dirty="0" smtClean="0">
                <a:solidFill>
                  <a:srgbClr val="FFFFFF"/>
                </a:solidFill>
              </a:rPr>
              <a:t>gains control when the program is </a:t>
            </a:r>
            <a:r>
              <a:rPr lang="en-US" sz="2200" dirty="0" smtClean="0">
                <a:solidFill>
                  <a:schemeClr val="tx1"/>
                </a:solidFill>
              </a:rPr>
              <a:t>loaded</a:t>
            </a:r>
            <a:r>
              <a:rPr lang="en-US" sz="2200" dirty="0" smtClean="0">
                <a:solidFill>
                  <a:srgbClr val="FFFFFF"/>
                </a:solidFill>
              </a:rPr>
              <a:t> in memory for execution.</a:t>
            </a:r>
          </a:p>
          <a:p>
            <a:pPr marL="390207" indent="-457200" algn="just" eaLnBrk="1">
              <a:lnSpc>
                <a:spcPct val="150000"/>
              </a:lnSpc>
              <a:buClrTx/>
              <a:buFontTx/>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smtClean="0">
                <a:solidFill>
                  <a:srgbClr val="FFFFFF"/>
                </a:solidFill>
              </a:rPr>
              <a:t>It uses </a:t>
            </a:r>
            <a:r>
              <a:rPr lang="en-US" sz="2200" dirty="0" smtClean="0">
                <a:solidFill>
                  <a:srgbClr val="FFC000"/>
                </a:solidFill>
              </a:rPr>
              <a:t>load address </a:t>
            </a:r>
            <a:r>
              <a:rPr lang="en-US" sz="2200" dirty="0" smtClean="0">
                <a:solidFill>
                  <a:srgbClr val="FFFFFF"/>
                </a:solidFill>
              </a:rPr>
              <a:t>and the information concerning address sensitive instructions to perform its own relocation. </a:t>
            </a:r>
          </a:p>
          <a:p>
            <a:pPr marL="390207" indent="-457200" algn="just" eaLnBrk="1">
              <a:lnSpc>
                <a:spcPct val="150000"/>
              </a:lnSpc>
              <a:buClrTx/>
              <a:buFontTx/>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smtClean="0">
                <a:solidFill>
                  <a:schemeClr val="tx1"/>
                </a:solidFill>
              </a:rPr>
              <a:t>It can compute its own </a:t>
            </a:r>
            <a:r>
              <a:rPr lang="en-US" sz="2200" dirty="0" smtClean="0">
                <a:solidFill>
                  <a:srgbClr val="FFC000"/>
                </a:solidFill>
              </a:rPr>
              <a:t>Relocation Factor</a:t>
            </a:r>
            <a:r>
              <a:rPr lang="en-US" sz="2200" dirty="0" smtClean="0">
                <a:solidFill>
                  <a:schemeClr val="tx1"/>
                </a:solidFill>
              </a:rPr>
              <a:t>.</a:t>
            </a:r>
          </a:p>
          <a:p>
            <a:pPr marL="390207" indent="-457200" algn="just" eaLnBrk="1">
              <a:lnSpc>
                <a:spcPct val="150000"/>
              </a:lnSpc>
              <a:buClrTx/>
              <a:buFontTx/>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smtClean="0">
                <a:solidFill>
                  <a:schemeClr val="tx1"/>
                </a:solidFill>
              </a:rPr>
              <a:t>Using Relocation Factor it can perform relocation for whole program. </a:t>
            </a:r>
            <a:r>
              <a:rPr lang="en-US" sz="2200" dirty="0" smtClean="0">
                <a:solidFill>
                  <a:srgbClr val="FFFFFF"/>
                </a:solidFill>
              </a:rPr>
              <a:t>Thus, </a:t>
            </a:r>
            <a:r>
              <a:rPr lang="en-IN" sz="2200" dirty="0" smtClean="0">
                <a:solidFill>
                  <a:schemeClr val="tx1"/>
                </a:solidFill>
              </a:rPr>
              <a:t>It performs </a:t>
            </a:r>
            <a:r>
              <a:rPr lang="en-IN" sz="2200" dirty="0" smtClean="0">
                <a:solidFill>
                  <a:srgbClr val="FFC000"/>
                </a:solidFill>
              </a:rPr>
              <a:t>its own relocation</a:t>
            </a:r>
            <a:r>
              <a:rPr lang="en-IN" sz="2200" dirty="0" smtClean="0">
                <a:solidFill>
                  <a:schemeClr val="tx1"/>
                </a:solidFill>
              </a:rPr>
              <a:t>, at the start of execution.</a:t>
            </a:r>
            <a:endParaRPr lang="en-US" sz="2200" dirty="0" smtClean="0">
              <a:solidFill>
                <a:srgbClr val="FFFFFF"/>
              </a:solidFill>
            </a:endParaRPr>
          </a:p>
          <a:p>
            <a:pPr marL="390207" indent="-457200" algn="just" eaLnBrk="1">
              <a:lnSpc>
                <a:spcPct val="150000"/>
              </a:lnSpc>
              <a:buClrTx/>
              <a:buFontTx/>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smtClean="0">
                <a:solidFill>
                  <a:srgbClr val="FFFFFF"/>
                </a:solidFill>
              </a:rPr>
              <a:t>Execution control is now transferred to the relocated program.</a:t>
            </a:r>
            <a:endParaRPr lang="en-IN" sz="2200" dirty="0" smtClean="0">
              <a:solidFill>
                <a:srgbClr val="FFFFFF"/>
              </a:solidFill>
            </a:endParaRPr>
          </a:p>
          <a:p>
            <a:pPr indent="-341313" algn="just" eaLnBrk="1">
              <a:lnSpc>
                <a:spcPct val="150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sz="2200" dirty="0" smtClean="0">
              <a:solidFill>
                <a:srgbClr val="FFFFFF"/>
              </a:solidFill>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27</a:t>
            </a:fld>
            <a:endParaRPr lang="en-US"/>
          </a:p>
        </p:txBody>
      </p:sp>
      <p:sp>
        <p:nvSpPr>
          <p:cNvPr id="7" name="Rectangle 2"/>
          <p:cNvSpPr>
            <a:spLocks noGrp="1" noChangeArrowheads="1"/>
          </p:cNvSpPr>
          <p:nvPr>
            <p:ph idx="1"/>
          </p:nvPr>
        </p:nvSpPr>
        <p:spPr>
          <a:xfrm>
            <a:off x="457200" y="838200"/>
            <a:ext cx="8229600" cy="4525963"/>
          </a:xfrm>
        </p:spPr>
        <p:txBody>
          <a:bodyPr>
            <a:normAutofit/>
          </a:bodyPr>
          <a:lstStyle/>
          <a:p>
            <a:pPr indent="-341313" eaLnBrk="1">
              <a:lnSpc>
                <a:spcPct val="150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600" dirty="0" smtClean="0">
                <a:solidFill>
                  <a:schemeClr val="tx1"/>
                </a:solidFill>
              </a:rPr>
              <a:t>Notes :</a:t>
            </a:r>
          </a:p>
          <a:p>
            <a:pPr indent="-341313">
              <a:lnSpc>
                <a:spcPct val="150000"/>
              </a:lnSpc>
              <a:buClr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600" dirty="0" smtClean="0">
                <a:solidFill>
                  <a:schemeClr val="tx1"/>
                </a:solidFill>
              </a:rPr>
              <a:t>1) </a:t>
            </a:r>
            <a:r>
              <a:rPr lang="en-IN" sz="2800" dirty="0" smtClean="0">
                <a:solidFill>
                  <a:srgbClr val="FFC000"/>
                </a:solidFill>
              </a:rPr>
              <a:t>Self Relocating Programs </a:t>
            </a:r>
            <a:r>
              <a:rPr lang="en-IN" sz="2600" dirty="0" smtClean="0">
                <a:solidFill>
                  <a:schemeClr val="tx1"/>
                </a:solidFill>
              </a:rPr>
              <a:t>can be loaded in any area of memory for execution, just it performs its own relocation .</a:t>
            </a:r>
          </a:p>
          <a:p>
            <a:pPr indent="-341313" eaLnBrk="1">
              <a:lnSpc>
                <a:spcPct val="150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600" dirty="0" smtClean="0">
                <a:solidFill>
                  <a:schemeClr val="tx1"/>
                </a:solidFill>
              </a:rPr>
              <a:t>2) Ex. This can be Useful for Time sharing Operating System, where load address of a program is likely to be different for different executions.</a:t>
            </a:r>
          </a:p>
          <a:p>
            <a:pPr indent="-341313" eaLnBrk="1">
              <a:lnSpc>
                <a:spcPct val="150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sz="2600" dirty="0" smtClean="0">
              <a:solidFill>
                <a:srgbClr val="FFFFFF"/>
              </a:solidFill>
            </a:endParaRPr>
          </a:p>
          <a:p>
            <a:pPr indent="-341313" eaLnBrk="1">
              <a:lnSpc>
                <a:spcPct val="150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sz="2600" dirty="0" smtClean="0">
              <a:solidFill>
                <a:srgbClr val="FFFFFF"/>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Self Relocating Programs (Continue…)</a:t>
            </a:r>
            <a:endParaRPr lang="en-US" dirty="0"/>
          </a:p>
        </p:txBody>
      </p:sp>
      <p:sp>
        <p:nvSpPr>
          <p:cNvPr id="3" name="Content Placeholder 2"/>
          <p:cNvSpPr>
            <a:spLocks noGrp="1"/>
          </p:cNvSpPr>
          <p:nvPr>
            <p:ph idx="1"/>
          </p:nvPr>
        </p:nvSpPr>
        <p:spPr/>
        <p:txBody>
          <a:bodyPr>
            <a:normAutofit/>
          </a:bodyPr>
          <a:lstStyle/>
          <a:p>
            <a:r>
              <a:rPr lang="en-US" sz="2800" dirty="0" smtClean="0">
                <a:solidFill>
                  <a:schemeClr val="tx1"/>
                </a:solidFill>
              </a:rPr>
              <a:t>Two components:</a:t>
            </a:r>
          </a:p>
          <a:p>
            <a:pPr>
              <a:buNone/>
            </a:pPr>
            <a:endParaRPr lang="en-US" sz="2800" dirty="0" smtClean="0">
              <a:solidFill>
                <a:schemeClr val="tx1"/>
              </a:solidFill>
            </a:endParaRPr>
          </a:p>
          <a:p>
            <a:pPr marL="457200" indent="-457200">
              <a:buAutoNum type="arabicParenR"/>
            </a:pPr>
            <a:r>
              <a:rPr lang="en-US" sz="2800" b="1" dirty="0" smtClean="0">
                <a:solidFill>
                  <a:srgbClr val="FFC000"/>
                </a:solidFill>
              </a:rPr>
              <a:t>RELOCTAB</a:t>
            </a:r>
            <a:r>
              <a:rPr lang="en-US" sz="2800" dirty="0" smtClean="0">
                <a:solidFill>
                  <a:schemeClr val="tx1"/>
                </a:solidFill>
              </a:rPr>
              <a:t> : The table of information concerning the </a:t>
            </a:r>
            <a:r>
              <a:rPr lang="en-US" sz="2800" u="sng" dirty="0" smtClean="0">
                <a:solidFill>
                  <a:schemeClr val="tx1"/>
                </a:solidFill>
              </a:rPr>
              <a:t>address sensitive instructions</a:t>
            </a:r>
            <a:r>
              <a:rPr lang="en-US" sz="2800" dirty="0" smtClean="0">
                <a:solidFill>
                  <a:schemeClr val="tx1"/>
                </a:solidFill>
              </a:rPr>
              <a:t>.</a:t>
            </a:r>
          </a:p>
          <a:p>
            <a:pPr marL="457200" indent="-457200">
              <a:buAutoNum type="arabicParenR"/>
            </a:pPr>
            <a:endParaRPr lang="en-US" sz="2800" dirty="0" smtClean="0">
              <a:solidFill>
                <a:schemeClr val="tx1"/>
              </a:solidFill>
            </a:endParaRPr>
          </a:p>
          <a:p>
            <a:pPr marL="457200" indent="-457200">
              <a:buAutoNum type="arabicParenR"/>
            </a:pPr>
            <a:endParaRPr lang="en-US" sz="2800" dirty="0" smtClean="0">
              <a:solidFill>
                <a:schemeClr val="tx1"/>
              </a:solidFill>
            </a:endParaRPr>
          </a:p>
          <a:p>
            <a:pPr marL="457200" indent="-457200">
              <a:buAutoNum type="arabicParenR"/>
            </a:pPr>
            <a:r>
              <a:rPr lang="en-US" sz="2800" b="1" dirty="0" smtClean="0">
                <a:solidFill>
                  <a:srgbClr val="FFC000"/>
                </a:solidFill>
              </a:rPr>
              <a:t>Relocating Logic </a:t>
            </a:r>
            <a:r>
              <a:rPr lang="en-US" sz="2800" dirty="0" smtClean="0">
                <a:solidFill>
                  <a:schemeClr val="tx1"/>
                </a:solidFill>
              </a:rPr>
              <a:t>: Table containing </a:t>
            </a:r>
            <a:r>
              <a:rPr lang="en-US" sz="2800" u="sng" dirty="0" smtClean="0">
                <a:solidFill>
                  <a:schemeClr val="tx1"/>
                </a:solidFill>
              </a:rPr>
              <a:t>Code to perform the relocation</a:t>
            </a:r>
            <a:r>
              <a:rPr lang="en-US" sz="2800" dirty="0" smtClean="0">
                <a:solidFill>
                  <a:schemeClr val="tx1"/>
                </a:solidFill>
              </a:rPr>
              <a:t> of the Address sensitive instructions.</a:t>
            </a:r>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28</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Binary Program</a:t>
            </a:r>
            <a:endParaRPr lang="en-US" dirty="0">
              <a:solidFill>
                <a:srgbClr val="FFC000"/>
              </a:solidFill>
            </a:endParaRPr>
          </a:p>
        </p:txBody>
      </p:sp>
      <p:sp>
        <p:nvSpPr>
          <p:cNvPr id="3" name="Content Placeholder 2"/>
          <p:cNvSpPr>
            <a:spLocks noGrp="1"/>
          </p:cNvSpPr>
          <p:nvPr>
            <p:ph idx="1"/>
          </p:nvPr>
        </p:nvSpPr>
        <p:spPr/>
        <p:txBody>
          <a:bodyPr/>
          <a:lstStyle/>
          <a:p>
            <a:r>
              <a:rPr lang="en-US" dirty="0" smtClean="0">
                <a:solidFill>
                  <a:schemeClr val="tx1"/>
                </a:solidFill>
              </a:rPr>
              <a:t>A Binary program is a </a:t>
            </a:r>
            <a:r>
              <a:rPr lang="en-US" u="sng" dirty="0" smtClean="0">
                <a:solidFill>
                  <a:schemeClr val="tx1"/>
                </a:solidFill>
              </a:rPr>
              <a:t>machine language program</a:t>
            </a:r>
            <a:r>
              <a:rPr lang="en-US" dirty="0" smtClean="0">
                <a:solidFill>
                  <a:schemeClr val="tx1"/>
                </a:solidFill>
              </a:rPr>
              <a:t> comprising a set of program units SP such that for every Pi in SP</a:t>
            </a:r>
          </a:p>
          <a:p>
            <a:pPr>
              <a:buNone/>
            </a:pPr>
            <a:endParaRPr lang="en-US" dirty="0" smtClean="0">
              <a:solidFill>
                <a:schemeClr val="tx1"/>
              </a:solidFill>
            </a:endParaRPr>
          </a:p>
          <a:p>
            <a:pPr>
              <a:buNone/>
            </a:pPr>
            <a:r>
              <a:rPr lang="en-US" dirty="0" smtClean="0">
                <a:solidFill>
                  <a:schemeClr val="tx1"/>
                </a:solidFill>
              </a:rPr>
              <a:t>1) Pi has been relocated in memory area </a:t>
            </a:r>
          </a:p>
          <a:p>
            <a:pPr>
              <a:buNone/>
            </a:pPr>
            <a:r>
              <a:rPr lang="en-US" dirty="0" smtClean="0">
                <a:solidFill>
                  <a:schemeClr val="tx1"/>
                </a:solidFill>
              </a:rPr>
              <a:t>	whose </a:t>
            </a:r>
            <a:r>
              <a:rPr lang="en-US" u="sng" dirty="0" smtClean="0">
                <a:solidFill>
                  <a:schemeClr val="tx1"/>
                </a:solidFill>
              </a:rPr>
              <a:t>starting address</a:t>
            </a:r>
            <a:r>
              <a:rPr lang="en-US" dirty="0" smtClean="0">
                <a:solidFill>
                  <a:schemeClr val="tx1"/>
                </a:solidFill>
              </a:rPr>
              <a:t> matches its </a:t>
            </a:r>
            <a:r>
              <a:rPr lang="en-US" u="sng" dirty="0" smtClean="0">
                <a:solidFill>
                  <a:schemeClr val="tx1"/>
                </a:solidFill>
              </a:rPr>
              <a:t>linked origin</a:t>
            </a:r>
            <a:r>
              <a:rPr lang="en-US" dirty="0" smtClean="0">
                <a:solidFill>
                  <a:schemeClr val="tx1"/>
                </a:solidFill>
              </a:rPr>
              <a:t> and</a:t>
            </a:r>
          </a:p>
          <a:p>
            <a:pPr>
              <a:buNone/>
            </a:pPr>
            <a:endParaRPr lang="en-US" dirty="0" smtClean="0">
              <a:solidFill>
                <a:schemeClr val="tx1"/>
              </a:solidFill>
            </a:endParaRPr>
          </a:p>
          <a:p>
            <a:pPr>
              <a:buNone/>
            </a:pPr>
            <a:r>
              <a:rPr lang="en-US" dirty="0" smtClean="0">
                <a:solidFill>
                  <a:schemeClr val="tx1"/>
                </a:solidFill>
              </a:rPr>
              <a:t>2) each </a:t>
            </a:r>
            <a:r>
              <a:rPr lang="en-US" u="sng" dirty="0" smtClean="0">
                <a:solidFill>
                  <a:schemeClr val="tx1"/>
                </a:solidFill>
              </a:rPr>
              <a:t>external references in Pi has been resolved</a:t>
            </a:r>
            <a:r>
              <a:rPr lang="en-US" dirty="0" smtClean="0">
                <a:solidFill>
                  <a:schemeClr val="tx1"/>
                </a:solidFill>
              </a:rPr>
              <a:t>.</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29</a:t>
            </a:fld>
            <a:endParaRPr lang="en-US"/>
          </a:p>
        </p:txBody>
      </p:sp>
    </p:spTree>
    <p:extLst>
      <p:ext uri="{BB962C8B-B14F-4D97-AF65-F5344CB8AC3E}">
        <p14:creationId xmlns:p14="http://schemas.microsoft.com/office/powerpoint/2010/main" xmlns="" val="292969892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3</a:t>
            </a:fld>
            <a:endParaRPr lang="en-US"/>
          </a:p>
        </p:txBody>
      </p:sp>
      <p:sp>
        <p:nvSpPr>
          <p:cNvPr id="6" name="Title 2"/>
          <p:cNvSpPr txBox="1">
            <a:spLocks/>
          </p:cNvSpPr>
          <p:nvPr/>
        </p:nvSpPr>
        <p:spPr>
          <a:xfrm>
            <a:off x="2286000" y="2362200"/>
            <a:ext cx="4876800" cy="990600"/>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kumimoji="0" lang="en-US" sz="4800" b="1" i="0" u="none" strike="noStrike" kern="1200" cap="none" spc="50" normalizeH="0" baseline="0" noProof="0" dirty="0" smtClean="0">
                <a:ln w="13335" cmpd="sng">
                  <a:solidFill>
                    <a:schemeClr val="accent1">
                      <a:lumMod val="50000"/>
                    </a:schemeClr>
                  </a:solidFill>
                  <a:prstDash val="solid"/>
                </a:ln>
                <a:solidFill>
                  <a:srgbClr val="FFC000"/>
                </a:solidFill>
                <a:effectLst/>
                <a:uLnTx/>
                <a:uFillTx/>
                <a:latin typeface="+mj-lt"/>
                <a:ea typeface="+mj-ea"/>
                <a:cs typeface="+mj-cs"/>
              </a:rPr>
              <a:t>1.</a:t>
            </a:r>
          </a:p>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kumimoji="0" lang="en-US" sz="4800" b="1" i="0" u="none" strike="noStrike" kern="1200" cap="none" spc="50" normalizeH="0" baseline="0" noProof="0" dirty="0" smtClean="0">
                <a:ln w="13335" cmpd="sng">
                  <a:solidFill>
                    <a:schemeClr val="accent1">
                      <a:lumMod val="50000"/>
                    </a:schemeClr>
                  </a:solidFill>
                  <a:prstDash val="solid"/>
                </a:ln>
                <a:solidFill>
                  <a:srgbClr val="FFC000"/>
                </a:solidFill>
                <a:effectLst/>
                <a:uLnTx/>
                <a:uFillTx/>
                <a:latin typeface="+mj-lt"/>
                <a:ea typeface="+mj-ea"/>
                <a:cs typeface="+mj-cs"/>
              </a:rPr>
              <a:t>Introduction</a:t>
            </a:r>
            <a:endParaRPr kumimoji="0" lang="en-US" sz="4800" b="1" i="0" u="none" strike="noStrike" kern="1200" cap="none" spc="50" normalizeH="0" baseline="0" noProof="0" dirty="0">
              <a:ln w="13335" cmpd="sng">
                <a:solidFill>
                  <a:schemeClr val="accent1">
                    <a:lumMod val="50000"/>
                  </a:schemeClr>
                </a:solidFill>
                <a:prstDash val="solid"/>
              </a:ln>
              <a:solidFill>
                <a:srgbClr val="FFC000"/>
              </a:solidFill>
              <a:effectLst/>
              <a:uLnTx/>
              <a:uFillTx/>
              <a:latin typeface="+mj-lt"/>
              <a:ea typeface="+mj-ea"/>
              <a:cs typeface="+mj-cs"/>
            </a:endParaRPr>
          </a:p>
        </p:txBody>
      </p:sp>
    </p:spTree>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30</a:t>
            </a:fld>
            <a:endParaRPr lang="en-US"/>
          </a:p>
        </p:txBody>
      </p:sp>
      <p:sp>
        <p:nvSpPr>
          <p:cNvPr id="6" name="Title 2"/>
          <p:cNvSpPr txBox="1">
            <a:spLocks/>
          </p:cNvSpPr>
          <p:nvPr/>
        </p:nvSpPr>
        <p:spPr>
          <a:xfrm>
            <a:off x="304800" y="2362200"/>
            <a:ext cx="8686800" cy="990600"/>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b="1" spc="50" dirty="0" smtClean="0">
                <a:ln w="13335" cmpd="sng">
                  <a:solidFill>
                    <a:schemeClr val="accent1">
                      <a:lumMod val="50000"/>
                    </a:schemeClr>
                  </a:solidFill>
                  <a:prstDash val="solid"/>
                </a:ln>
                <a:solidFill>
                  <a:srgbClr val="FFC000"/>
                </a:solidFill>
                <a:latin typeface="+mj-lt"/>
                <a:ea typeface="+mj-ea"/>
                <a:cs typeface="+mj-cs"/>
              </a:rPr>
              <a:t>5.</a:t>
            </a:r>
          </a:p>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dirty="0" smtClean="0">
                <a:solidFill>
                  <a:srgbClr val="FFC000"/>
                </a:solidFill>
              </a:rPr>
              <a:t>Object Module</a:t>
            </a:r>
            <a:endParaRPr kumimoji="0" lang="en-US" sz="4800" b="1" i="0" u="none" strike="noStrike" kern="1200" cap="none" spc="50" normalizeH="0" baseline="0" noProof="0" dirty="0">
              <a:ln w="13335" cmpd="sng">
                <a:solidFill>
                  <a:schemeClr val="accent1">
                    <a:lumMod val="50000"/>
                  </a:schemeClr>
                </a:solidFill>
                <a:prstDash val="solid"/>
              </a:ln>
              <a:solidFill>
                <a:srgbClr val="FFC000"/>
              </a:solidFill>
              <a:effectLst/>
              <a:uLnTx/>
              <a:uFillTx/>
              <a:latin typeface="+mj-lt"/>
              <a:ea typeface="+mj-ea"/>
              <a:cs typeface="+mj-cs"/>
            </a:endParaRPr>
          </a:p>
        </p:txBody>
      </p:sp>
    </p:spTree>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Module</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object module of a program unit contains all the information that would be needed to relocate and link the program unit with other program units. </a:t>
            </a:r>
          </a:p>
          <a:p>
            <a:r>
              <a:rPr lang="en-US" dirty="0" smtClean="0">
                <a:solidFill>
                  <a:schemeClr val="tx1"/>
                </a:solidFill>
              </a:rPr>
              <a:t>The object module of a program Pi contains following four component: </a:t>
            </a:r>
          </a:p>
          <a:p>
            <a:pPr marL="457200" indent="-457200">
              <a:buFont typeface="+mj-lt"/>
              <a:buAutoNum type="arabicParenR"/>
            </a:pPr>
            <a:r>
              <a:rPr lang="en-US" dirty="0" smtClean="0">
                <a:solidFill>
                  <a:schemeClr val="tx1"/>
                </a:solidFill>
              </a:rPr>
              <a:t>Header</a:t>
            </a:r>
          </a:p>
          <a:p>
            <a:pPr marL="457200" indent="-457200">
              <a:buFont typeface="+mj-lt"/>
              <a:buAutoNum type="arabicParenR"/>
            </a:pPr>
            <a:r>
              <a:rPr lang="en-US" dirty="0" smtClean="0">
                <a:solidFill>
                  <a:schemeClr val="tx1"/>
                </a:solidFill>
              </a:rPr>
              <a:t>Program</a:t>
            </a:r>
          </a:p>
          <a:p>
            <a:pPr marL="457200" indent="-457200">
              <a:buFont typeface="+mj-lt"/>
              <a:buAutoNum type="arabicParenR"/>
            </a:pPr>
            <a:r>
              <a:rPr lang="en-US" dirty="0" smtClean="0">
                <a:solidFill>
                  <a:schemeClr val="tx1"/>
                </a:solidFill>
              </a:rPr>
              <a:t>Relocation Table (RELOCTAB)</a:t>
            </a:r>
          </a:p>
          <a:p>
            <a:pPr marL="457200" indent="-457200">
              <a:buFont typeface="+mj-lt"/>
              <a:buAutoNum type="arabicParenR"/>
            </a:pPr>
            <a:r>
              <a:rPr lang="en-US" dirty="0" smtClean="0">
                <a:solidFill>
                  <a:schemeClr val="tx1"/>
                </a:solidFill>
              </a:rPr>
              <a:t>Linking Table (LINKTAB)</a:t>
            </a:r>
          </a:p>
          <a:p>
            <a:endParaRPr lang="en-US" dirty="0" smtClean="0">
              <a:solidFill>
                <a:schemeClr val="tx1"/>
              </a:solidFill>
            </a:endParaRPr>
          </a:p>
          <a:p>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31</a:t>
            </a:fld>
            <a:endParaRPr lang="en-US"/>
          </a:p>
        </p:txBody>
      </p:sp>
    </p:spTree>
    <p:extLst>
      <p:ext uri="{BB962C8B-B14F-4D97-AF65-F5344CB8AC3E}">
        <p14:creationId xmlns:p14="http://schemas.microsoft.com/office/powerpoint/2010/main" xmlns="" val="7488921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38800"/>
          </a:xfrm>
        </p:spPr>
        <p:txBody>
          <a:bodyPr>
            <a:normAutofit lnSpcReduction="10000"/>
          </a:bodyPr>
          <a:lstStyle/>
          <a:p>
            <a:pPr marL="0" indent="0">
              <a:buNone/>
            </a:pPr>
            <a:r>
              <a:rPr lang="en-US" b="1" dirty="0" smtClean="0">
                <a:solidFill>
                  <a:srgbClr val="43CEFF"/>
                </a:solidFill>
              </a:rPr>
              <a:t>1) Header</a:t>
            </a:r>
          </a:p>
          <a:p>
            <a:pPr marL="365760" lvl="1" indent="0">
              <a:buNone/>
            </a:pPr>
            <a:r>
              <a:rPr lang="en-US" sz="2400" dirty="0" smtClean="0"/>
              <a:t>It contains </a:t>
            </a:r>
            <a:r>
              <a:rPr lang="en-US" sz="2400" i="1" dirty="0" smtClean="0">
                <a:solidFill>
                  <a:srgbClr val="FFC000"/>
                </a:solidFill>
              </a:rPr>
              <a:t>translated origin</a:t>
            </a:r>
            <a:r>
              <a:rPr lang="en-US" sz="2400" dirty="0" smtClean="0"/>
              <a:t>, </a:t>
            </a:r>
            <a:r>
              <a:rPr lang="en-US" sz="2400" i="1" dirty="0" smtClean="0">
                <a:solidFill>
                  <a:srgbClr val="FFC000"/>
                </a:solidFill>
              </a:rPr>
              <a:t>size</a:t>
            </a:r>
            <a:r>
              <a:rPr lang="en-US" sz="2400" dirty="0" smtClean="0"/>
              <a:t> and </a:t>
            </a:r>
            <a:r>
              <a:rPr lang="en-US" sz="2400" i="1" dirty="0" smtClean="0">
                <a:solidFill>
                  <a:srgbClr val="FFC000"/>
                </a:solidFill>
              </a:rPr>
              <a:t>executab</a:t>
            </a:r>
            <a:r>
              <a:rPr lang="en-US" sz="2400" i="1" dirty="0">
                <a:solidFill>
                  <a:srgbClr val="FFC000"/>
                </a:solidFill>
              </a:rPr>
              <a:t>le</a:t>
            </a:r>
            <a:r>
              <a:rPr lang="en-US" sz="2400" dirty="0">
                <a:solidFill>
                  <a:srgbClr val="FFC000"/>
                </a:solidFill>
              </a:rPr>
              <a:t> </a:t>
            </a:r>
            <a:r>
              <a:rPr lang="en-US" sz="2400" i="1" dirty="0">
                <a:solidFill>
                  <a:srgbClr val="FFC000"/>
                </a:solidFill>
              </a:rPr>
              <a:t>start </a:t>
            </a:r>
            <a:r>
              <a:rPr lang="en-US" sz="2400" i="1" dirty="0" smtClean="0">
                <a:solidFill>
                  <a:srgbClr val="FFC000"/>
                </a:solidFill>
              </a:rPr>
              <a:t>address </a:t>
            </a:r>
            <a:r>
              <a:rPr lang="en-US" sz="2400" dirty="0" smtClean="0"/>
              <a:t>of P.</a:t>
            </a:r>
          </a:p>
          <a:p>
            <a:pPr marL="0" indent="0">
              <a:buNone/>
            </a:pPr>
            <a:r>
              <a:rPr lang="en-US" b="1" dirty="0" smtClean="0">
                <a:solidFill>
                  <a:srgbClr val="43CEFF"/>
                </a:solidFill>
              </a:rPr>
              <a:t>2) Program</a:t>
            </a:r>
          </a:p>
          <a:p>
            <a:pPr marL="0" indent="0">
              <a:buNone/>
            </a:pPr>
            <a:r>
              <a:rPr lang="en-US" dirty="0">
                <a:solidFill>
                  <a:schemeClr val="tx1"/>
                </a:solidFill>
              </a:rPr>
              <a:t> </a:t>
            </a:r>
            <a:r>
              <a:rPr lang="en-US" dirty="0" smtClean="0">
                <a:solidFill>
                  <a:schemeClr val="tx1"/>
                </a:solidFill>
              </a:rPr>
              <a:t>    Contains Language Program.</a:t>
            </a:r>
          </a:p>
          <a:p>
            <a:pPr marL="0" indent="0">
              <a:buNone/>
            </a:pPr>
            <a:r>
              <a:rPr lang="en-US" b="1" dirty="0" smtClean="0">
                <a:solidFill>
                  <a:srgbClr val="43CEFF"/>
                </a:solidFill>
              </a:rPr>
              <a:t>3) Relocation Table (RELOCTAB)</a:t>
            </a:r>
          </a:p>
          <a:p>
            <a:pPr marL="457200" indent="-457200">
              <a:buNone/>
            </a:pPr>
            <a:r>
              <a:rPr lang="en-US" dirty="0">
                <a:solidFill>
                  <a:schemeClr val="tx1"/>
                </a:solidFill>
              </a:rPr>
              <a:t> </a:t>
            </a:r>
            <a:r>
              <a:rPr lang="en-US" dirty="0" smtClean="0">
                <a:solidFill>
                  <a:schemeClr val="tx1"/>
                </a:solidFill>
              </a:rPr>
              <a:t>    describes the instructions that would require relocation. It contains a single field i.e.</a:t>
            </a:r>
          </a:p>
          <a:p>
            <a:pPr marL="457200" indent="-457200">
              <a:buNone/>
            </a:pPr>
            <a:r>
              <a:rPr lang="en-US" dirty="0">
                <a:solidFill>
                  <a:schemeClr val="tx1"/>
                </a:solidFill>
              </a:rPr>
              <a:t>	</a:t>
            </a:r>
            <a:r>
              <a:rPr lang="en-US" u="sng" dirty="0" smtClean="0">
                <a:solidFill>
                  <a:schemeClr val="tx1"/>
                </a:solidFill>
              </a:rPr>
              <a:t>Translated Address </a:t>
            </a:r>
            <a:r>
              <a:rPr lang="en-US" dirty="0" smtClean="0">
                <a:solidFill>
                  <a:schemeClr val="tx1"/>
                </a:solidFill>
              </a:rPr>
              <a:t>: Translated address of an address sensitive instruction. </a:t>
            </a:r>
          </a:p>
          <a:p>
            <a:pPr marL="0" indent="0">
              <a:buNone/>
            </a:pPr>
            <a:r>
              <a:rPr lang="en-US" b="1" dirty="0" smtClean="0">
                <a:solidFill>
                  <a:srgbClr val="43CEFF"/>
                </a:solidFill>
              </a:rPr>
              <a:t>4) Linking table (LINKTAB)</a:t>
            </a:r>
          </a:p>
          <a:p>
            <a:pPr marL="406400" indent="-406400">
              <a:buNone/>
            </a:pPr>
            <a:r>
              <a:rPr lang="en-US" dirty="0" smtClean="0">
                <a:solidFill>
                  <a:schemeClr val="tx1"/>
                </a:solidFill>
              </a:rPr>
              <a:t>     A Table containing </a:t>
            </a:r>
            <a:r>
              <a:rPr lang="en-US" i="1" dirty="0" smtClean="0">
                <a:solidFill>
                  <a:schemeClr val="tx1"/>
                </a:solidFill>
              </a:rPr>
              <a:t>Public Definitions</a:t>
            </a:r>
            <a:r>
              <a:rPr lang="en-US" dirty="0" smtClean="0">
                <a:solidFill>
                  <a:schemeClr val="tx1"/>
                </a:solidFill>
              </a:rPr>
              <a:t> (PD) and </a:t>
            </a:r>
            <a:r>
              <a:rPr lang="en-US" i="1" dirty="0" smtClean="0">
                <a:solidFill>
                  <a:schemeClr val="tx1"/>
                </a:solidFill>
              </a:rPr>
              <a:t>external references    </a:t>
            </a:r>
            <a:r>
              <a:rPr lang="en-US" dirty="0" smtClean="0">
                <a:solidFill>
                  <a:schemeClr val="tx1"/>
                </a:solidFill>
              </a:rPr>
              <a:t>(EXT) in P.</a:t>
            </a:r>
          </a:p>
          <a:p>
            <a:pPr marL="0" indent="0">
              <a:buNone/>
            </a:pPr>
            <a:r>
              <a:rPr lang="en-US" dirty="0">
                <a:solidFill>
                  <a:schemeClr val="tx1"/>
                </a:solidFill>
              </a:rPr>
              <a:t> </a:t>
            </a:r>
            <a:r>
              <a:rPr lang="en-US" dirty="0" smtClean="0">
                <a:solidFill>
                  <a:schemeClr val="tx1"/>
                </a:solidFill>
              </a:rPr>
              <a:t>    Each entry contains three fields.</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32</a:t>
            </a:fld>
            <a:endParaRPr lang="en-US"/>
          </a:p>
        </p:txBody>
      </p:sp>
    </p:spTree>
    <p:extLst>
      <p:ext uri="{BB962C8B-B14F-4D97-AF65-F5344CB8AC3E}">
        <p14:creationId xmlns:p14="http://schemas.microsoft.com/office/powerpoint/2010/main" xmlns="" val="24596530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r>
              <a:rPr lang="en-US" u="sng" dirty="0" smtClean="0">
                <a:solidFill>
                  <a:schemeClr val="tx1"/>
                </a:solidFill>
              </a:rPr>
              <a:t>Symbol</a:t>
            </a:r>
            <a:r>
              <a:rPr lang="en-US" dirty="0" smtClean="0">
                <a:solidFill>
                  <a:schemeClr val="tx1"/>
                </a:solidFill>
              </a:rPr>
              <a:t> 	: Symbol Name</a:t>
            </a:r>
          </a:p>
          <a:p>
            <a:r>
              <a:rPr lang="en-US" u="sng" dirty="0" smtClean="0">
                <a:solidFill>
                  <a:schemeClr val="tx1"/>
                </a:solidFill>
              </a:rPr>
              <a:t>Type	</a:t>
            </a:r>
            <a:r>
              <a:rPr lang="en-US" dirty="0" smtClean="0">
                <a:solidFill>
                  <a:schemeClr val="tx1"/>
                </a:solidFill>
              </a:rPr>
              <a:t>	: Public Definition (PD) or External Entry (EXT)</a:t>
            </a:r>
          </a:p>
          <a:p>
            <a:r>
              <a:rPr lang="en-US" u="sng" dirty="0" smtClean="0">
                <a:solidFill>
                  <a:schemeClr val="tx1"/>
                </a:solidFill>
              </a:rPr>
              <a:t>Translated Address</a:t>
            </a:r>
            <a:r>
              <a:rPr lang="en-US" dirty="0" smtClean="0">
                <a:solidFill>
                  <a:schemeClr val="tx1"/>
                </a:solidFill>
              </a:rPr>
              <a:t> : </a:t>
            </a:r>
          </a:p>
          <a:p>
            <a:r>
              <a:rPr lang="en-US" dirty="0" smtClean="0">
                <a:solidFill>
                  <a:schemeClr val="tx1"/>
                </a:solidFill>
              </a:rPr>
              <a:t>if(Type == PD)</a:t>
            </a:r>
          </a:p>
          <a:p>
            <a:pPr marL="0" indent="0">
              <a:buNone/>
            </a:pPr>
            <a:r>
              <a:rPr lang="en-US" dirty="0">
                <a:solidFill>
                  <a:schemeClr val="tx1"/>
                </a:solidFill>
              </a:rPr>
              <a:t> </a:t>
            </a:r>
            <a:r>
              <a:rPr lang="en-US" dirty="0" smtClean="0">
                <a:solidFill>
                  <a:schemeClr val="tx1"/>
                </a:solidFill>
              </a:rPr>
              <a:t>  { </a:t>
            </a:r>
          </a:p>
          <a:p>
            <a:pPr marL="0" indent="0">
              <a:buNone/>
            </a:pPr>
            <a:r>
              <a:rPr lang="en-US" dirty="0" smtClean="0">
                <a:solidFill>
                  <a:schemeClr val="tx1"/>
                </a:solidFill>
              </a:rPr>
              <a:t>	Translated Address = Translated address of the </a:t>
            </a:r>
          </a:p>
          <a:p>
            <a:pPr marL="0" indent="0">
              <a:buNone/>
            </a:pPr>
            <a:r>
              <a:rPr lang="en-US" dirty="0">
                <a:solidFill>
                  <a:schemeClr val="tx1"/>
                </a:solidFill>
              </a:rPr>
              <a:t> </a:t>
            </a:r>
            <a:r>
              <a:rPr lang="en-US" dirty="0" smtClean="0">
                <a:solidFill>
                  <a:schemeClr val="tx1"/>
                </a:solidFill>
              </a:rPr>
              <a:t>          first memory word allocated to the symbol</a:t>
            </a:r>
          </a:p>
          <a:p>
            <a:pPr marL="0" indent="0">
              <a:buNone/>
            </a:pPr>
            <a:r>
              <a:rPr lang="en-US" dirty="0">
                <a:solidFill>
                  <a:schemeClr val="tx1"/>
                </a:solidFill>
              </a:rPr>
              <a:t> </a:t>
            </a:r>
            <a:r>
              <a:rPr lang="en-US" dirty="0" smtClean="0">
                <a:solidFill>
                  <a:schemeClr val="tx1"/>
                </a:solidFill>
              </a:rPr>
              <a:t>  }</a:t>
            </a:r>
          </a:p>
          <a:p>
            <a:pPr marL="0" indent="0">
              <a:buNone/>
            </a:pPr>
            <a:r>
              <a:rPr lang="en-US" dirty="0">
                <a:solidFill>
                  <a:schemeClr val="tx1"/>
                </a:solidFill>
              </a:rPr>
              <a:t> </a:t>
            </a:r>
            <a:r>
              <a:rPr lang="en-US" dirty="0" smtClean="0">
                <a:solidFill>
                  <a:schemeClr val="tx1"/>
                </a:solidFill>
              </a:rPr>
              <a:t>  If(Type == EXT)</a:t>
            </a:r>
          </a:p>
          <a:p>
            <a:pPr marL="0" indent="0">
              <a:buNone/>
            </a:pPr>
            <a:r>
              <a:rPr lang="en-US" dirty="0">
                <a:solidFill>
                  <a:schemeClr val="tx1"/>
                </a:solidFill>
              </a:rPr>
              <a:t> </a:t>
            </a:r>
            <a:r>
              <a:rPr lang="en-US" dirty="0" smtClean="0">
                <a:solidFill>
                  <a:schemeClr val="tx1"/>
                </a:solidFill>
              </a:rPr>
              <a:t>  {</a:t>
            </a:r>
          </a:p>
          <a:p>
            <a:pPr marL="860425" indent="-860425">
              <a:buNone/>
            </a:pPr>
            <a:r>
              <a:rPr lang="en-US" dirty="0" smtClean="0">
                <a:solidFill>
                  <a:schemeClr val="tx1"/>
                </a:solidFill>
              </a:rPr>
              <a:t>	Translated </a:t>
            </a:r>
            <a:r>
              <a:rPr lang="en-US" dirty="0">
                <a:solidFill>
                  <a:schemeClr val="tx1"/>
                </a:solidFill>
              </a:rPr>
              <a:t>Address = Translated address </a:t>
            </a:r>
            <a:r>
              <a:rPr lang="en-US" dirty="0" smtClean="0">
                <a:solidFill>
                  <a:schemeClr val="tx1"/>
                </a:solidFill>
              </a:rPr>
              <a:t>is the address of the memory word that contains address of the symbol.</a:t>
            </a:r>
          </a:p>
          <a:p>
            <a:pPr marL="0" indent="0">
              <a:buNone/>
            </a:pPr>
            <a:r>
              <a:rPr lang="en-US" dirty="0" smtClean="0">
                <a:solidFill>
                  <a:schemeClr val="tx1"/>
                </a:solidFill>
              </a:rPr>
              <a:t>   }</a:t>
            </a: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33</a:t>
            </a:fld>
            <a:endParaRPr lang="en-US"/>
          </a:p>
        </p:txBody>
      </p:sp>
    </p:spTree>
    <p:extLst>
      <p:ext uri="{BB962C8B-B14F-4D97-AF65-F5344CB8AC3E}">
        <p14:creationId xmlns:p14="http://schemas.microsoft.com/office/powerpoint/2010/main" xmlns="" val="23202056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80">
                                          <p:stCondLst>
                                            <p:cond delay="0"/>
                                          </p:stCondLst>
                                        </p:cTn>
                                        <p:tgtEl>
                                          <p:spTgt spid="3">
                                            <p:txEl>
                                              <p:pRg st="6" end="6"/>
                                            </p:txEl>
                                          </p:spTgt>
                                        </p:tgtEl>
                                      </p:cBhvr>
                                    </p:animEffect>
                                    <p:anim calcmode="lin" valueType="num">
                                      <p:cBhvr>
                                        <p:cTn id="2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6" end="6"/>
                                            </p:txEl>
                                          </p:spTgt>
                                        </p:tgtEl>
                                      </p:cBhvr>
                                      <p:to x="100000" y="60000"/>
                                    </p:animScale>
                                    <p:animScale>
                                      <p:cBhvr>
                                        <p:cTn id="30" dur="166" decel="50000">
                                          <p:stCondLst>
                                            <p:cond delay="676"/>
                                          </p:stCondLst>
                                        </p:cTn>
                                        <p:tgtEl>
                                          <p:spTgt spid="3">
                                            <p:txEl>
                                              <p:pRg st="6" end="6"/>
                                            </p:txEl>
                                          </p:spTgt>
                                        </p:tgtEl>
                                      </p:cBhvr>
                                      <p:to x="100000" y="100000"/>
                                    </p:animScale>
                                    <p:animScale>
                                      <p:cBhvr>
                                        <p:cTn id="31" dur="26">
                                          <p:stCondLst>
                                            <p:cond delay="1312"/>
                                          </p:stCondLst>
                                        </p:cTn>
                                        <p:tgtEl>
                                          <p:spTgt spid="3">
                                            <p:txEl>
                                              <p:pRg st="6" end="6"/>
                                            </p:txEl>
                                          </p:spTgt>
                                        </p:tgtEl>
                                      </p:cBhvr>
                                      <p:to x="100000" y="80000"/>
                                    </p:animScale>
                                    <p:animScale>
                                      <p:cBhvr>
                                        <p:cTn id="32" dur="166" decel="50000">
                                          <p:stCondLst>
                                            <p:cond delay="1338"/>
                                          </p:stCondLst>
                                        </p:cTn>
                                        <p:tgtEl>
                                          <p:spTgt spid="3">
                                            <p:txEl>
                                              <p:pRg st="6" end="6"/>
                                            </p:txEl>
                                          </p:spTgt>
                                        </p:tgtEl>
                                      </p:cBhvr>
                                      <p:to x="100000" y="100000"/>
                                    </p:animScale>
                                    <p:animScale>
                                      <p:cBhvr>
                                        <p:cTn id="33" dur="26">
                                          <p:stCondLst>
                                            <p:cond delay="1642"/>
                                          </p:stCondLst>
                                        </p:cTn>
                                        <p:tgtEl>
                                          <p:spTgt spid="3">
                                            <p:txEl>
                                              <p:pRg st="6" end="6"/>
                                            </p:txEl>
                                          </p:spTgt>
                                        </p:tgtEl>
                                      </p:cBhvr>
                                      <p:to x="100000" y="90000"/>
                                    </p:animScale>
                                    <p:animScale>
                                      <p:cBhvr>
                                        <p:cTn id="34" dur="166" decel="50000">
                                          <p:stCondLst>
                                            <p:cond delay="1668"/>
                                          </p:stCondLst>
                                        </p:cTn>
                                        <p:tgtEl>
                                          <p:spTgt spid="3">
                                            <p:txEl>
                                              <p:pRg st="6" end="6"/>
                                            </p:txEl>
                                          </p:spTgt>
                                        </p:tgtEl>
                                      </p:cBhvr>
                                      <p:to x="100000" y="100000"/>
                                    </p:animScale>
                                    <p:animScale>
                                      <p:cBhvr>
                                        <p:cTn id="35" dur="26">
                                          <p:stCondLst>
                                            <p:cond delay="1808"/>
                                          </p:stCondLst>
                                        </p:cTn>
                                        <p:tgtEl>
                                          <p:spTgt spid="3">
                                            <p:txEl>
                                              <p:pRg st="6" end="6"/>
                                            </p:txEl>
                                          </p:spTgt>
                                        </p:tgtEl>
                                      </p:cBhvr>
                                      <p:to x="100000" y="95000"/>
                                    </p:animScale>
                                    <p:animScale>
                                      <p:cBhvr>
                                        <p:cTn id="36" dur="166" decel="50000">
                                          <p:stCondLst>
                                            <p:cond delay="1834"/>
                                          </p:stCondLst>
                                        </p:cTn>
                                        <p:tgtEl>
                                          <p:spTgt spid="3">
                                            <p:txEl>
                                              <p:pRg st="6" end="6"/>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80">
                                          <p:stCondLst>
                                            <p:cond delay="0"/>
                                          </p:stCondLst>
                                        </p:cTn>
                                        <p:tgtEl>
                                          <p:spTgt spid="3">
                                            <p:txEl>
                                              <p:pRg st="10" end="10"/>
                                            </p:txEl>
                                          </p:spTgt>
                                        </p:tgtEl>
                                      </p:cBhvr>
                                    </p:animEffect>
                                    <p:anim calcmode="lin" valueType="num">
                                      <p:cBhvr>
                                        <p:cTn id="40"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10" end="10"/>
                                            </p:txEl>
                                          </p:spTgt>
                                        </p:tgtEl>
                                      </p:cBhvr>
                                      <p:to x="100000" y="60000"/>
                                    </p:animScale>
                                    <p:animScale>
                                      <p:cBhvr>
                                        <p:cTn id="46" dur="166" decel="50000">
                                          <p:stCondLst>
                                            <p:cond delay="676"/>
                                          </p:stCondLst>
                                        </p:cTn>
                                        <p:tgtEl>
                                          <p:spTgt spid="3">
                                            <p:txEl>
                                              <p:pRg st="10" end="10"/>
                                            </p:txEl>
                                          </p:spTgt>
                                        </p:tgtEl>
                                      </p:cBhvr>
                                      <p:to x="100000" y="100000"/>
                                    </p:animScale>
                                    <p:animScale>
                                      <p:cBhvr>
                                        <p:cTn id="47" dur="26">
                                          <p:stCondLst>
                                            <p:cond delay="1312"/>
                                          </p:stCondLst>
                                        </p:cTn>
                                        <p:tgtEl>
                                          <p:spTgt spid="3">
                                            <p:txEl>
                                              <p:pRg st="10" end="10"/>
                                            </p:txEl>
                                          </p:spTgt>
                                        </p:tgtEl>
                                      </p:cBhvr>
                                      <p:to x="100000" y="80000"/>
                                    </p:animScale>
                                    <p:animScale>
                                      <p:cBhvr>
                                        <p:cTn id="48" dur="166" decel="50000">
                                          <p:stCondLst>
                                            <p:cond delay="1338"/>
                                          </p:stCondLst>
                                        </p:cTn>
                                        <p:tgtEl>
                                          <p:spTgt spid="3">
                                            <p:txEl>
                                              <p:pRg st="10" end="10"/>
                                            </p:txEl>
                                          </p:spTgt>
                                        </p:tgtEl>
                                      </p:cBhvr>
                                      <p:to x="100000" y="100000"/>
                                    </p:animScale>
                                    <p:animScale>
                                      <p:cBhvr>
                                        <p:cTn id="49" dur="26">
                                          <p:stCondLst>
                                            <p:cond delay="1642"/>
                                          </p:stCondLst>
                                        </p:cTn>
                                        <p:tgtEl>
                                          <p:spTgt spid="3">
                                            <p:txEl>
                                              <p:pRg st="10" end="10"/>
                                            </p:txEl>
                                          </p:spTgt>
                                        </p:tgtEl>
                                      </p:cBhvr>
                                      <p:to x="100000" y="90000"/>
                                    </p:animScale>
                                    <p:animScale>
                                      <p:cBhvr>
                                        <p:cTn id="50" dur="166" decel="50000">
                                          <p:stCondLst>
                                            <p:cond delay="1668"/>
                                          </p:stCondLst>
                                        </p:cTn>
                                        <p:tgtEl>
                                          <p:spTgt spid="3">
                                            <p:txEl>
                                              <p:pRg st="10" end="10"/>
                                            </p:txEl>
                                          </p:spTgt>
                                        </p:tgtEl>
                                      </p:cBhvr>
                                      <p:to x="100000" y="100000"/>
                                    </p:animScale>
                                    <p:animScale>
                                      <p:cBhvr>
                                        <p:cTn id="51" dur="26">
                                          <p:stCondLst>
                                            <p:cond delay="1808"/>
                                          </p:stCondLst>
                                        </p:cTn>
                                        <p:tgtEl>
                                          <p:spTgt spid="3">
                                            <p:txEl>
                                              <p:pRg st="10" end="10"/>
                                            </p:txEl>
                                          </p:spTgt>
                                        </p:tgtEl>
                                      </p:cBhvr>
                                      <p:to x="100000" y="95000"/>
                                    </p:animScale>
                                    <p:animScale>
                                      <p:cBhvr>
                                        <p:cTn id="52" dur="166" decel="50000">
                                          <p:stCondLst>
                                            <p:cond delay="1834"/>
                                          </p:stCondLst>
                                        </p:cTn>
                                        <p:tgtEl>
                                          <p:spTgt spid="3">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34</a:t>
            </a:fld>
            <a:endParaRPr lang="en-US"/>
          </a:p>
        </p:txBody>
      </p:sp>
      <p:sp>
        <p:nvSpPr>
          <p:cNvPr id="6" name="Title 2"/>
          <p:cNvSpPr txBox="1">
            <a:spLocks/>
          </p:cNvSpPr>
          <p:nvPr/>
        </p:nvSpPr>
        <p:spPr>
          <a:xfrm>
            <a:off x="304800" y="1447800"/>
            <a:ext cx="8686800" cy="2362200"/>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endParaRPr lang="en-US" sz="4800" b="1" spc="50" dirty="0" smtClean="0">
              <a:ln w="13335" cmpd="sng">
                <a:solidFill>
                  <a:schemeClr val="accent1">
                    <a:lumMod val="50000"/>
                  </a:schemeClr>
                </a:solidFill>
                <a:prstDash val="solid"/>
              </a:ln>
              <a:solidFill>
                <a:srgbClr val="FFC000"/>
              </a:solidFill>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b="1" dirty="0" smtClean="0">
                <a:solidFill>
                  <a:srgbClr val="FFC000"/>
                </a:solidFill>
              </a:rPr>
              <a:t>6.</a:t>
            </a:r>
          </a:p>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b="1" dirty="0" smtClean="0">
                <a:solidFill>
                  <a:srgbClr val="FFC000"/>
                </a:solidFill>
              </a:rPr>
              <a:t>Linking of Overlay Structure Program </a:t>
            </a:r>
            <a:endParaRPr kumimoji="0" lang="en-US" sz="4800" b="1" i="0" u="none" strike="noStrike" kern="1200" cap="none" spc="50" normalizeH="0" baseline="0" noProof="0" dirty="0">
              <a:ln w="13335" cmpd="sng">
                <a:solidFill>
                  <a:schemeClr val="accent1">
                    <a:lumMod val="50000"/>
                  </a:schemeClr>
                </a:solidFill>
                <a:prstDash val="solid"/>
              </a:ln>
              <a:solidFill>
                <a:srgbClr val="FFC000"/>
              </a:solidFill>
              <a:effectLst/>
              <a:uLnTx/>
              <a:uFillTx/>
              <a:latin typeface="+mj-lt"/>
              <a:ea typeface="+mj-ea"/>
              <a:cs typeface="+mj-cs"/>
            </a:endParaRPr>
          </a:p>
        </p:txBody>
      </p:sp>
    </p:spTree>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1143000"/>
          </a:xfrm>
        </p:spPr>
        <p:txBody>
          <a:bodyPr/>
          <a:lstStyle/>
          <a:p>
            <a:r>
              <a:rPr lang="en-US" dirty="0" smtClean="0">
                <a:solidFill>
                  <a:srgbClr val="FFC000"/>
                </a:solidFill>
              </a:rPr>
              <a:t>Linking of Overlay Structure Program</a:t>
            </a:r>
            <a:endParaRPr lang="en-US" dirty="0">
              <a:solidFill>
                <a:srgbClr val="FFC000"/>
              </a:solidFill>
            </a:endParaRPr>
          </a:p>
        </p:txBody>
      </p:sp>
      <p:sp>
        <p:nvSpPr>
          <p:cNvPr id="3" name="Content Placeholder 2"/>
          <p:cNvSpPr>
            <a:spLocks noGrp="1"/>
          </p:cNvSpPr>
          <p:nvPr>
            <p:ph idx="1"/>
          </p:nvPr>
        </p:nvSpPr>
        <p:spPr>
          <a:xfrm>
            <a:off x="304800" y="1524000"/>
            <a:ext cx="8229600" cy="4525963"/>
          </a:xfrm>
        </p:spPr>
        <p:txBody>
          <a:bodyPr>
            <a:normAutofit lnSpcReduction="10000"/>
          </a:bodyPr>
          <a:lstStyle/>
          <a:p>
            <a:pPr algn="just"/>
            <a:r>
              <a:rPr lang="en-US" dirty="0" smtClean="0">
                <a:solidFill>
                  <a:schemeClr val="tx1"/>
                </a:solidFill>
              </a:rPr>
              <a:t>Some parts of a program may be executed only briefly, or not at all, during execution.</a:t>
            </a:r>
          </a:p>
          <a:p>
            <a:pPr algn="just"/>
            <a:r>
              <a:rPr lang="en-US" dirty="0" smtClean="0">
                <a:solidFill>
                  <a:schemeClr val="tx1"/>
                </a:solidFill>
              </a:rPr>
              <a:t>Memory requirements can be reduced by not keeping these parts in memory at all times.</a:t>
            </a:r>
          </a:p>
          <a:p>
            <a:pPr algn="just"/>
            <a:r>
              <a:rPr lang="en-US" dirty="0" smtClean="0">
                <a:solidFill>
                  <a:schemeClr val="tx1"/>
                </a:solidFill>
              </a:rPr>
              <a:t>It is achieved as follows: Some parts of the programs are given the </a:t>
            </a:r>
            <a:r>
              <a:rPr lang="en-US" u="sng" dirty="0" smtClean="0">
                <a:solidFill>
                  <a:schemeClr val="tx1"/>
                </a:solidFill>
              </a:rPr>
              <a:t>same load address</a:t>
            </a:r>
            <a:r>
              <a:rPr lang="en-US" dirty="0" smtClean="0">
                <a:solidFill>
                  <a:schemeClr val="tx1"/>
                </a:solidFill>
              </a:rPr>
              <a:t> during linking. This way only one part can be in memory at any time because loading of another part that has the same load address would overwrite it.</a:t>
            </a:r>
          </a:p>
          <a:p>
            <a:pPr algn="just"/>
            <a:r>
              <a:rPr lang="en-US" dirty="0" smtClean="0">
                <a:solidFill>
                  <a:srgbClr val="FFC000"/>
                </a:solidFill>
              </a:rPr>
              <a:t>“An Overlay is the part of the program that has the </a:t>
            </a:r>
            <a:r>
              <a:rPr lang="en-US" u="sng" dirty="0" smtClean="0">
                <a:solidFill>
                  <a:srgbClr val="FFC000"/>
                </a:solidFill>
              </a:rPr>
              <a:t>same</a:t>
            </a:r>
            <a:r>
              <a:rPr lang="en-US" dirty="0" smtClean="0">
                <a:solidFill>
                  <a:srgbClr val="FFC000"/>
                </a:solidFill>
              </a:rPr>
              <a:t> load origin as some other part of the program. ”</a:t>
            </a:r>
          </a:p>
          <a:p>
            <a:pPr algn="just"/>
            <a:r>
              <a:rPr lang="en-US" dirty="0" smtClean="0">
                <a:solidFill>
                  <a:srgbClr val="FFC000"/>
                </a:solidFill>
              </a:rPr>
              <a:t>“A program containing overlay is known as overlay structured program.”</a:t>
            </a:r>
          </a:p>
          <a:p>
            <a:pPr algn="just"/>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35</a:t>
            </a:fld>
            <a:endParaRPr lang="en-US"/>
          </a:p>
        </p:txBody>
      </p:sp>
    </p:spTree>
    <p:extLst>
      <p:ext uri="{BB962C8B-B14F-4D97-AF65-F5344CB8AC3E}">
        <p14:creationId xmlns:p14="http://schemas.microsoft.com/office/powerpoint/2010/main" xmlns="" val="36464079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80">
                                          <p:stCondLst>
                                            <p:cond delay="0"/>
                                          </p:stCondLst>
                                        </p:cTn>
                                        <p:tgtEl>
                                          <p:spTgt spid="3">
                                            <p:txEl>
                                              <p:pRg st="4" end="4"/>
                                            </p:txEl>
                                          </p:spTgt>
                                        </p:tgtEl>
                                      </p:cBhvr>
                                    </p:animEffect>
                                    <p:anim calcmode="lin" valueType="num">
                                      <p:cBhvr>
                                        <p:cTn id="2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4" end="4"/>
                                            </p:txEl>
                                          </p:spTgt>
                                        </p:tgtEl>
                                      </p:cBhvr>
                                      <p:to x="100000" y="60000"/>
                                    </p:animScale>
                                    <p:animScale>
                                      <p:cBhvr>
                                        <p:cTn id="30" dur="166" decel="50000">
                                          <p:stCondLst>
                                            <p:cond delay="676"/>
                                          </p:stCondLst>
                                        </p:cTn>
                                        <p:tgtEl>
                                          <p:spTgt spid="3">
                                            <p:txEl>
                                              <p:pRg st="4" end="4"/>
                                            </p:txEl>
                                          </p:spTgt>
                                        </p:tgtEl>
                                      </p:cBhvr>
                                      <p:to x="100000" y="100000"/>
                                    </p:animScale>
                                    <p:animScale>
                                      <p:cBhvr>
                                        <p:cTn id="31" dur="26">
                                          <p:stCondLst>
                                            <p:cond delay="1312"/>
                                          </p:stCondLst>
                                        </p:cTn>
                                        <p:tgtEl>
                                          <p:spTgt spid="3">
                                            <p:txEl>
                                              <p:pRg st="4" end="4"/>
                                            </p:txEl>
                                          </p:spTgt>
                                        </p:tgtEl>
                                      </p:cBhvr>
                                      <p:to x="100000" y="80000"/>
                                    </p:animScale>
                                    <p:animScale>
                                      <p:cBhvr>
                                        <p:cTn id="32" dur="166" decel="50000">
                                          <p:stCondLst>
                                            <p:cond delay="1338"/>
                                          </p:stCondLst>
                                        </p:cTn>
                                        <p:tgtEl>
                                          <p:spTgt spid="3">
                                            <p:txEl>
                                              <p:pRg st="4" end="4"/>
                                            </p:txEl>
                                          </p:spTgt>
                                        </p:tgtEl>
                                      </p:cBhvr>
                                      <p:to x="100000" y="100000"/>
                                    </p:animScale>
                                    <p:animScale>
                                      <p:cBhvr>
                                        <p:cTn id="33" dur="26">
                                          <p:stCondLst>
                                            <p:cond delay="1642"/>
                                          </p:stCondLst>
                                        </p:cTn>
                                        <p:tgtEl>
                                          <p:spTgt spid="3">
                                            <p:txEl>
                                              <p:pRg st="4" end="4"/>
                                            </p:txEl>
                                          </p:spTgt>
                                        </p:tgtEl>
                                      </p:cBhvr>
                                      <p:to x="100000" y="90000"/>
                                    </p:animScale>
                                    <p:animScale>
                                      <p:cBhvr>
                                        <p:cTn id="34" dur="166" decel="50000">
                                          <p:stCondLst>
                                            <p:cond delay="1668"/>
                                          </p:stCondLst>
                                        </p:cTn>
                                        <p:tgtEl>
                                          <p:spTgt spid="3">
                                            <p:txEl>
                                              <p:pRg st="4" end="4"/>
                                            </p:txEl>
                                          </p:spTgt>
                                        </p:tgtEl>
                                      </p:cBhvr>
                                      <p:to x="100000" y="100000"/>
                                    </p:animScale>
                                    <p:animScale>
                                      <p:cBhvr>
                                        <p:cTn id="35" dur="26">
                                          <p:stCondLst>
                                            <p:cond delay="1808"/>
                                          </p:stCondLst>
                                        </p:cTn>
                                        <p:tgtEl>
                                          <p:spTgt spid="3">
                                            <p:txEl>
                                              <p:pRg st="4" end="4"/>
                                            </p:txEl>
                                          </p:spTgt>
                                        </p:tgtEl>
                                      </p:cBhvr>
                                      <p:to x="100000" y="95000"/>
                                    </p:animScale>
                                    <p:animScale>
                                      <p:cBhvr>
                                        <p:cTn id="36"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lnSpcReduction="10000"/>
          </a:bodyPr>
          <a:lstStyle/>
          <a:p>
            <a:pPr algn="just"/>
            <a:r>
              <a:rPr lang="en-US" dirty="0" smtClean="0">
                <a:solidFill>
                  <a:schemeClr val="tx1"/>
                </a:solidFill>
              </a:rPr>
              <a:t>An Overlay Structured Program contains following:</a:t>
            </a:r>
          </a:p>
          <a:p>
            <a:pPr marL="0" indent="0" algn="just">
              <a:buNone/>
            </a:pPr>
            <a:r>
              <a:rPr lang="en-US" dirty="0" smtClean="0">
                <a:solidFill>
                  <a:schemeClr val="tx1"/>
                </a:solidFill>
              </a:rPr>
              <a:t>1) A permanently resident part, called </a:t>
            </a:r>
            <a:r>
              <a:rPr lang="en-US" dirty="0" smtClean="0">
                <a:solidFill>
                  <a:srgbClr val="FFC000"/>
                </a:solidFill>
              </a:rPr>
              <a:t>ROOT.</a:t>
            </a:r>
          </a:p>
          <a:p>
            <a:pPr marL="349250" indent="-349250" algn="just">
              <a:buNone/>
            </a:pPr>
            <a:r>
              <a:rPr lang="en-US" dirty="0" smtClean="0">
                <a:solidFill>
                  <a:schemeClr val="tx1"/>
                </a:solidFill>
              </a:rPr>
              <a:t>2) A set of </a:t>
            </a:r>
            <a:r>
              <a:rPr lang="en-US" dirty="0" smtClean="0">
                <a:solidFill>
                  <a:srgbClr val="FFC000"/>
                </a:solidFill>
              </a:rPr>
              <a:t>overlays </a:t>
            </a:r>
            <a:r>
              <a:rPr lang="en-US" dirty="0" smtClean="0">
                <a:solidFill>
                  <a:schemeClr val="tx1"/>
                </a:solidFill>
              </a:rPr>
              <a:t>that would be loaded in memory when needed.</a:t>
            </a:r>
          </a:p>
          <a:p>
            <a:pPr algn="just"/>
            <a:r>
              <a:rPr lang="en-US" dirty="0">
                <a:solidFill>
                  <a:schemeClr val="tx1"/>
                </a:solidFill>
              </a:rPr>
              <a:t>An Overlay </a:t>
            </a:r>
            <a:r>
              <a:rPr lang="en-US" dirty="0" smtClean="0">
                <a:solidFill>
                  <a:schemeClr val="tx1"/>
                </a:solidFill>
              </a:rPr>
              <a:t>manager is linked with the root.</a:t>
            </a:r>
          </a:p>
          <a:p>
            <a:pPr algn="just"/>
            <a:r>
              <a:rPr lang="en-US" dirty="0" smtClean="0">
                <a:solidFill>
                  <a:schemeClr val="tx1"/>
                </a:solidFill>
              </a:rPr>
              <a:t>Root is loaded in memory and given control of execution.</a:t>
            </a:r>
          </a:p>
          <a:p>
            <a:pPr algn="just"/>
            <a:r>
              <a:rPr lang="en-US" dirty="0" smtClean="0">
                <a:solidFill>
                  <a:schemeClr val="tx1"/>
                </a:solidFill>
              </a:rPr>
              <a:t>It invokes overlay manager when it needs to refer to a function or data located in an overlay.</a:t>
            </a:r>
          </a:p>
          <a:p>
            <a:pPr algn="just"/>
            <a:r>
              <a:rPr lang="en-US" dirty="0" smtClean="0">
                <a:solidFill>
                  <a:schemeClr val="tx1"/>
                </a:solidFill>
              </a:rPr>
              <a:t>The manager organizes loading of required overlay, which would overwrite previously loaded overlay with same load origin.</a:t>
            </a:r>
          </a:p>
          <a:p>
            <a:pPr algn="just"/>
            <a:r>
              <a:rPr lang="en-US" dirty="0" smtClean="0">
                <a:solidFill>
                  <a:schemeClr val="tx1"/>
                </a:solidFill>
              </a:rPr>
              <a:t>A familiar example of overlay structured program is an </a:t>
            </a:r>
            <a:r>
              <a:rPr lang="en-US" dirty="0" smtClean="0">
                <a:solidFill>
                  <a:srgbClr val="FFC000"/>
                </a:solidFill>
              </a:rPr>
              <a:t>Assembler</a:t>
            </a:r>
            <a:r>
              <a:rPr lang="en-US" dirty="0" smtClean="0"/>
              <a:t>.</a:t>
            </a:r>
          </a:p>
          <a:p>
            <a:pPr algn="just"/>
            <a:r>
              <a:rPr lang="en-US" dirty="0" smtClean="0">
                <a:solidFill>
                  <a:schemeClr val="tx1"/>
                </a:solidFill>
              </a:rPr>
              <a:t>The </a:t>
            </a:r>
            <a:r>
              <a:rPr lang="en-US" u="sng" dirty="0" smtClean="0">
                <a:solidFill>
                  <a:schemeClr val="tx1"/>
                </a:solidFill>
              </a:rPr>
              <a:t>passes</a:t>
            </a:r>
            <a:r>
              <a:rPr lang="en-US" dirty="0" smtClean="0">
                <a:solidFill>
                  <a:schemeClr val="tx1"/>
                </a:solidFill>
              </a:rPr>
              <a:t> of the assembler would perform different overlays, whereas </a:t>
            </a:r>
            <a:r>
              <a:rPr lang="en-US" u="sng" dirty="0" smtClean="0">
                <a:solidFill>
                  <a:schemeClr val="tx1"/>
                </a:solidFill>
              </a:rPr>
              <a:t>data structures</a:t>
            </a:r>
            <a:r>
              <a:rPr lang="en-US" dirty="0" smtClean="0">
                <a:solidFill>
                  <a:schemeClr val="tx1"/>
                </a:solidFill>
              </a:rPr>
              <a:t> shared by them would exist in the root.</a:t>
            </a:r>
          </a:p>
          <a:p>
            <a:pPr algn="just"/>
            <a:endParaRPr lang="en-US" dirty="0"/>
          </a:p>
          <a:p>
            <a:pPr marL="349250" indent="-349250" algn="just">
              <a:buNone/>
            </a:pPr>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36</a:t>
            </a:fld>
            <a:endParaRPr lang="en-US"/>
          </a:p>
        </p:txBody>
      </p:sp>
    </p:spTree>
    <p:extLst>
      <p:ext uri="{BB962C8B-B14F-4D97-AF65-F5344CB8AC3E}">
        <p14:creationId xmlns:p14="http://schemas.microsoft.com/office/powerpoint/2010/main" xmlns="" val="12913310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7" end="7"/>
                                            </p:txEl>
                                          </p:spTgt>
                                        </p:tgtEl>
                                        <p:attrNameLst>
                                          <p:attrName>r</p:attrName>
                                        </p:attrNameLst>
                                      </p:cBhvr>
                                    </p:animRot>
                                    <p:animRot by="-240000">
                                      <p:cBhvr>
                                        <p:cTn id="7" dur="200" fill="hold">
                                          <p:stCondLst>
                                            <p:cond delay="200"/>
                                          </p:stCondLst>
                                        </p:cTn>
                                        <p:tgtEl>
                                          <p:spTgt spid="3">
                                            <p:txEl>
                                              <p:pRg st="7" end="7"/>
                                            </p:txEl>
                                          </p:spTgt>
                                        </p:tgtEl>
                                        <p:attrNameLst>
                                          <p:attrName>r</p:attrName>
                                        </p:attrNameLst>
                                      </p:cBhvr>
                                    </p:animRot>
                                    <p:animRot by="240000">
                                      <p:cBhvr>
                                        <p:cTn id="8" dur="200" fill="hold">
                                          <p:stCondLst>
                                            <p:cond delay="400"/>
                                          </p:stCondLst>
                                        </p:cTn>
                                        <p:tgtEl>
                                          <p:spTgt spid="3">
                                            <p:txEl>
                                              <p:pRg st="7" end="7"/>
                                            </p:txEl>
                                          </p:spTgt>
                                        </p:tgtEl>
                                        <p:attrNameLst>
                                          <p:attrName>r</p:attrName>
                                        </p:attrNameLst>
                                      </p:cBhvr>
                                    </p:animRot>
                                    <p:animRot by="-240000">
                                      <p:cBhvr>
                                        <p:cTn id="9" dur="200" fill="hold">
                                          <p:stCondLst>
                                            <p:cond delay="600"/>
                                          </p:stCondLst>
                                        </p:cTn>
                                        <p:tgtEl>
                                          <p:spTgt spid="3">
                                            <p:txEl>
                                              <p:pRg st="7" end="7"/>
                                            </p:txEl>
                                          </p:spTgt>
                                        </p:tgtEl>
                                        <p:attrNameLst>
                                          <p:attrName>r</p:attrName>
                                        </p:attrNameLst>
                                      </p:cBhvr>
                                    </p:animRot>
                                    <p:animRot by="120000">
                                      <p:cBhvr>
                                        <p:cTn id="10" dur="200" fill="hold">
                                          <p:stCondLst>
                                            <p:cond delay="800"/>
                                          </p:stCondLst>
                                        </p:cTn>
                                        <p:tgtEl>
                                          <p:spTgt spid="3">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4495800" cy="762000"/>
          </a:xfrm>
        </p:spPr>
        <p:txBody>
          <a:bodyPr>
            <a:normAutofit/>
          </a:bodyPr>
          <a:lstStyle/>
          <a:p>
            <a:r>
              <a:rPr lang="en-US" dirty="0" smtClean="0"/>
              <a:t>Overlay Tree</a:t>
            </a: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37</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751" y="951644"/>
            <a:ext cx="7156449" cy="407755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 name="Rectangle 2"/>
          <p:cNvSpPr txBox="1">
            <a:spLocks noChangeArrowheads="1"/>
          </p:cNvSpPr>
          <p:nvPr/>
        </p:nvSpPr>
        <p:spPr>
          <a:xfrm>
            <a:off x="304800" y="5105400"/>
            <a:ext cx="8412162" cy="1295400"/>
          </a:xfrm>
          <a:prstGeom prst="rect">
            <a:avLst/>
          </a:prstGeom>
        </p:spPr>
        <p:txBody>
          <a:bodyPr vert="horz" lIns="91440" tIns="45720" rIns="91440" bIns="45720" rtlCol="0">
            <a:normAutofit fontScale="92500" lnSpcReduction="20000"/>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pPr marL="275907" indent="-342900">
              <a:buClrTx/>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Here, </a:t>
            </a:r>
            <a:r>
              <a:rPr lang="en-IN" dirty="0" err="1" smtClean="0"/>
              <a:t>trans_a</a:t>
            </a:r>
            <a:r>
              <a:rPr lang="en-IN" dirty="0" smtClean="0"/>
              <a:t>, </a:t>
            </a:r>
            <a:r>
              <a:rPr lang="en-IN" dirty="0" err="1" smtClean="0"/>
              <a:t>trans_b</a:t>
            </a:r>
            <a:r>
              <a:rPr lang="en-IN" dirty="0" smtClean="0"/>
              <a:t> and </a:t>
            </a:r>
            <a:r>
              <a:rPr lang="en-IN" dirty="0" err="1" smtClean="0"/>
              <a:t>trans_c</a:t>
            </a:r>
            <a:r>
              <a:rPr lang="en-IN" dirty="0" smtClean="0"/>
              <a:t> are mutually exclusive. So they can be made into separate overlays. </a:t>
            </a:r>
          </a:p>
          <a:p>
            <a:pPr marL="275907" indent="-342900">
              <a:buClrTx/>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Read and Write are put into root, since they are needed for each set of data.</a:t>
            </a:r>
          </a:p>
          <a:p>
            <a:pPr indent="-341313">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dirty="0" smtClean="0"/>
          </a:p>
        </p:txBody>
      </p:sp>
    </p:spTree>
    <p:extLst>
      <p:ext uri="{BB962C8B-B14F-4D97-AF65-F5344CB8AC3E}">
        <p14:creationId xmlns:p14="http://schemas.microsoft.com/office/powerpoint/2010/main" xmlns="" val="32194101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38</a:t>
            </a:fld>
            <a:endParaRPr lang="en-US"/>
          </a:p>
        </p:txBody>
      </p:sp>
      <p:sp>
        <p:nvSpPr>
          <p:cNvPr id="6" name="Title 2"/>
          <p:cNvSpPr txBox="1">
            <a:spLocks/>
          </p:cNvSpPr>
          <p:nvPr/>
        </p:nvSpPr>
        <p:spPr>
          <a:xfrm>
            <a:off x="304800" y="2362200"/>
            <a:ext cx="8686800" cy="990600"/>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b="1" spc="50" dirty="0" smtClean="0">
                <a:ln w="13335" cmpd="sng">
                  <a:solidFill>
                    <a:schemeClr val="accent1">
                      <a:lumMod val="50000"/>
                    </a:schemeClr>
                  </a:solidFill>
                  <a:prstDash val="solid"/>
                </a:ln>
                <a:solidFill>
                  <a:srgbClr val="FFC000"/>
                </a:solidFill>
                <a:latin typeface="+mj-lt"/>
                <a:ea typeface="+mj-ea"/>
                <a:cs typeface="+mj-cs"/>
              </a:rPr>
              <a:t>7. </a:t>
            </a:r>
          </a:p>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b="1" spc="50" dirty="0" smtClean="0">
                <a:ln w="13335" cmpd="sng">
                  <a:solidFill>
                    <a:schemeClr val="accent1">
                      <a:lumMod val="50000"/>
                    </a:schemeClr>
                  </a:solidFill>
                  <a:prstDash val="solid"/>
                </a:ln>
                <a:solidFill>
                  <a:srgbClr val="FFC000"/>
                </a:solidFill>
                <a:latin typeface="+mj-lt"/>
                <a:ea typeface="+mj-ea"/>
                <a:cs typeface="+mj-cs"/>
              </a:rPr>
              <a:t>Types Of Loaders</a:t>
            </a:r>
          </a:p>
        </p:txBody>
      </p:sp>
    </p:spTree>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a:ln>
            <a:noFill/>
          </a:ln>
        </p:spPr>
        <p:txBody>
          <a:bodyPr>
            <a:normAutofit/>
          </a:bodyPr>
          <a:lstStyle/>
          <a:p>
            <a:pPr algn="ctr"/>
            <a:r>
              <a:rPr lang="en-US" sz="4800" dirty="0" smtClean="0"/>
              <a:t>Types Of Loaders</a:t>
            </a:r>
            <a:endParaRPr lang="en-US" sz="4800" dirty="0"/>
          </a:p>
        </p:txBody>
      </p:sp>
      <p:sp>
        <p:nvSpPr>
          <p:cNvPr id="3" name="Content Placeholder 2"/>
          <p:cNvSpPr>
            <a:spLocks noGrp="1"/>
          </p:cNvSpPr>
          <p:nvPr>
            <p:ph idx="1"/>
          </p:nvPr>
        </p:nvSpPr>
        <p:spPr>
          <a:xfrm>
            <a:off x="457200" y="1676400"/>
            <a:ext cx="8229600" cy="4525963"/>
          </a:xfrm>
        </p:spPr>
        <p:txBody>
          <a:bodyPr>
            <a:noAutofit/>
          </a:bodyPr>
          <a:lstStyle/>
          <a:p>
            <a:pPr marL="457200" indent="-457200">
              <a:buFont typeface="+mj-lt"/>
              <a:buAutoNum type="arabicParenR"/>
            </a:pPr>
            <a:r>
              <a:rPr lang="en-US" sz="2800" dirty="0" smtClean="0">
                <a:solidFill>
                  <a:srgbClr val="FFC000"/>
                </a:solidFill>
              </a:rPr>
              <a:t>Compile-and-Go Loaders</a:t>
            </a:r>
          </a:p>
          <a:p>
            <a:pPr marL="457200" indent="-457200">
              <a:buFont typeface="+mj-lt"/>
              <a:buAutoNum type="arabicParenR"/>
            </a:pPr>
            <a:r>
              <a:rPr lang="en-US" sz="2800" dirty="0" smtClean="0">
                <a:solidFill>
                  <a:srgbClr val="FFC000"/>
                </a:solidFill>
              </a:rPr>
              <a:t>Bootstrap Loader</a:t>
            </a:r>
          </a:p>
          <a:p>
            <a:pPr marL="457200" indent="-457200">
              <a:buFont typeface="+mj-lt"/>
              <a:buAutoNum type="arabicParenR"/>
            </a:pPr>
            <a:r>
              <a:rPr lang="en-US" sz="2800" dirty="0" smtClean="0">
                <a:solidFill>
                  <a:srgbClr val="FFC000"/>
                </a:solidFill>
              </a:rPr>
              <a:t>Absolute Loaders</a:t>
            </a:r>
          </a:p>
          <a:p>
            <a:pPr marL="457200" indent="-457200">
              <a:buFont typeface="+mj-lt"/>
              <a:buAutoNum type="arabicParenR"/>
            </a:pPr>
            <a:r>
              <a:rPr lang="en-US" sz="2800" dirty="0" smtClean="0">
                <a:solidFill>
                  <a:srgbClr val="FFC000"/>
                </a:solidFill>
              </a:rPr>
              <a:t>Relocating Loaders (or Direct Linking Loader)</a:t>
            </a:r>
          </a:p>
          <a:p>
            <a:pPr marL="457200" indent="-457200">
              <a:buFont typeface="+mj-lt"/>
              <a:buAutoNum type="arabicParenR"/>
            </a:pPr>
            <a:r>
              <a:rPr lang="en-IN" sz="2800" dirty="0" smtClean="0">
                <a:solidFill>
                  <a:srgbClr val="FFC000"/>
                </a:solidFill>
              </a:rPr>
              <a:t>Linking Loaders</a:t>
            </a:r>
          </a:p>
          <a:p>
            <a:pPr marL="457200" indent="-457200">
              <a:buFont typeface="+mj-lt"/>
              <a:buAutoNum type="arabicParenR"/>
            </a:pPr>
            <a:r>
              <a:rPr lang="en-IN" sz="2800" dirty="0" smtClean="0">
                <a:solidFill>
                  <a:srgbClr val="FFC000"/>
                </a:solidFill>
              </a:rPr>
              <a:t>Relocating Linking Loaders</a:t>
            </a:r>
          </a:p>
          <a:p>
            <a:pPr marL="457200" indent="-457200">
              <a:buFont typeface="+mj-lt"/>
              <a:buAutoNum type="arabicParenR"/>
            </a:pPr>
            <a:r>
              <a:rPr lang="en-US" sz="2800" dirty="0" smtClean="0">
                <a:solidFill>
                  <a:srgbClr val="FFC000"/>
                </a:solidFill>
              </a:rPr>
              <a:t>General Loader Scheme</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39</a:t>
            </a:fld>
            <a:endParaRPr lang="en-US"/>
          </a:p>
        </p:txBody>
      </p:sp>
    </p:spTree>
    <p:extLst>
      <p:ext uri="{BB962C8B-B14F-4D97-AF65-F5344CB8AC3E}">
        <p14:creationId xmlns:p14="http://schemas.microsoft.com/office/powerpoint/2010/main" xmlns="" val="45630862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990600"/>
          </a:xfrm>
        </p:spPr>
        <p:txBody>
          <a:bodyPr/>
          <a:lstStyle/>
          <a:p>
            <a:r>
              <a:rPr lang="en-US" dirty="0" smtClean="0">
                <a:solidFill>
                  <a:srgbClr val="FFC000"/>
                </a:solidFill>
              </a:rPr>
              <a:t>1) Introduction</a:t>
            </a:r>
            <a:endParaRPr lang="en-US" dirty="0">
              <a:solidFill>
                <a:srgbClr val="FFC000"/>
              </a:solidFill>
            </a:endParaRPr>
          </a:p>
        </p:txBody>
      </p:sp>
      <p:pic>
        <p:nvPicPr>
          <p:cNvPr id="4" name="Picture 5"/>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1143000" y="3810000"/>
            <a:ext cx="6667560" cy="27432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6" name="Slide Number Placeholder 5"/>
          <p:cNvSpPr>
            <a:spLocks noGrp="1"/>
          </p:cNvSpPr>
          <p:nvPr>
            <p:ph type="sldNum" sz="quarter" idx="12"/>
          </p:nvPr>
        </p:nvSpPr>
        <p:spPr/>
        <p:txBody>
          <a:bodyPr/>
          <a:lstStyle/>
          <a:p>
            <a:fld id="{728B90D1-6585-4DB3-BF1F-780EBF96D563}" type="slidenum">
              <a:rPr lang="en-US" smtClean="0"/>
              <a:pPr/>
              <a:t>4</a:t>
            </a:fld>
            <a:endParaRPr lang="en-US"/>
          </a:p>
        </p:txBody>
      </p:sp>
      <p:sp>
        <p:nvSpPr>
          <p:cNvPr id="5" name="Content Placeholder 2"/>
          <p:cNvSpPr txBox="1">
            <a:spLocks/>
          </p:cNvSpPr>
          <p:nvPr/>
        </p:nvSpPr>
        <p:spPr>
          <a:xfrm>
            <a:off x="457200" y="1013619"/>
            <a:ext cx="8229600" cy="26439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smtClean="0"/>
              <a:t>Execution of a program involves following steps:</a:t>
            </a:r>
          </a:p>
          <a:p>
            <a:pPr marL="457200" indent="-457200">
              <a:buAutoNum type="arabicParenR"/>
            </a:pPr>
            <a:r>
              <a:rPr lang="en-US" u="sng" dirty="0" smtClean="0">
                <a:solidFill>
                  <a:srgbClr val="FFFFFF"/>
                </a:solidFill>
              </a:rPr>
              <a:t>Translation </a:t>
            </a:r>
            <a:r>
              <a:rPr lang="en-US" dirty="0" smtClean="0"/>
              <a:t>of the program</a:t>
            </a:r>
          </a:p>
          <a:p>
            <a:pPr marL="457200" indent="-457200">
              <a:buAutoNum type="arabicParenR"/>
            </a:pPr>
            <a:r>
              <a:rPr lang="en-US" u="sng" dirty="0" smtClean="0"/>
              <a:t>Linking</a:t>
            </a:r>
            <a:r>
              <a:rPr lang="en-US" dirty="0" smtClean="0"/>
              <a:t> of program with needed information for the execution</a:t>
            </a:r>
          </a:p>
          <a:p>
            <a:pPr marL="457200" indent="-457200">
              <a:buAutoNum type="arabicParenR"/>
            </a:pPr>
            <a:r>
              <a:rPr lang="en-US" u="sng" dirty="0" smtClean="0"/>
              <a:t>Relocation</a:t>
            </a:r>
            <a:r>
              <a:rPr lang="en-US" dirty="0" smtClean="0"/>
              <a:t> of a program to execute from a specific memory area allocated to it.</a:t>
            </a:r>
          </a:p>
          <a:p>
            <a:pPr marL="457200" indent="-457200">
              <a:buAutoNum type="arabicParenR"/>
            </a:pPr>
            <a:r>
              <a:rPr lang="en-US" u="sng" dirty="0" smtClean="0"/>
              <a:t>Loading</a:t>
            </a:r>
            <a:r>
              <a:rPr lang="en-US" dirty="0" smtClean="0"/>
              <a:t> of program in memory for execution.</a:t>
            </a:r>
            <a:endParaRPr lang="en-US" dirty="0"/>
          </a:p>
        </p:txBody>
      </p:sp>
      <p:sp>
        <p:nvSpPr>
          <p:cNvPr id="2" name="Footer Placeholder 1"/>
          <p:cNvSpPr>
            <a:spLocks noGrp="1"/>
          </p:cNvSpPr>
          <p:nvPr>
            <p:ph type="ftr" sz="quarter" idx="11"/>
          </p:nvPr>
        </p:nvSpPr>
        <p:spPr/>
        <p:txBody>
          <a:bodyPr/>
          <a:lstStyle/>
          <a:p>
            <a:r>
              <a:rPr lang="en-US" dirty="0" smtClean="0"/>
              <a:t>  </a:t>
            </a:r>
            <a:endParaRPr lang="en-US" dirty="0"/>
          </a:p>
        </p:txBody>
      </p:sp>
    </p:spTree>
    <p:extLst>
      <p:ext uri="{BB962C8B-B14F-4D97-AF65-F5344CB8AC3E}">
        <p14:creationId xmlns:p14="http://schemas.microsoft.com/office/powerpoint/2010/main" xmlns="" val="3616060305"/>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marL="457200" indent="-457200"/>
            <a:r>
              <a:rPr lang="en-US" dirty="0" smtClean="0">
                <a:solidFill>
                  <a:srgbClr val="FFC000"/>
                </a:solidFill>
              </a:rPr>
              <a:t>1) Compile-and-Go Loaders </a:t>
            </a:r>
          </a:p>
        </p:txBody>
      </p:sp>
      <p:sp>
        <p:nvSpPr>
          <p:cNvPr id="3" name="Content Placeholder 2"/>
          <p:cNvSpPr>
            <a:spLocks noGrp="1"/>
          </p:cNvSpPr>
          <p:nvPr>
            <p:ph idx="1"/>
          </p:nvPr>
        </p:nvSpPr>
        <p:spPr>
          <a:xfrm>
            <a:off x="381000" y="1219200"/>
            <a:ext cx="8382000" cy="4953000"/>
          </a:xfrm>
        </p:spPr>
        <p:txBody>
          <a:bodyPr>
            <a:normAutofit/>
          </a:bodyPr>
          <a:lstStyle/>
          <a:p>
            <a:pPr algn="just">
              <a:lnSpc>
                <a:spcPct val="150000"/>
              </a:lnSpc>
              <a:buFont typeface="Wingdings" pitchFamily="2" charset="2"/>
              <a:buChar char="ü"/>
            </a:pPr>
            <a:r>
              <a:rPr lang="en-US" dirty="0" smtClean="0">
                <a:solidFill>
                  <a:schemeClr val="tx1"/>
                </a:solidFill>
              </a:rPr>
              <a:t>This loading scheme is also called assemble-and-go.</a:t>
            </a:r>
          </a:p>
          <a:p>
            <a:pPr algn="just">
              <a:lnSpc>
                <a:spcPct val="150000"/>
              </a:lnSpc>
              <a:buFont typeface="Wingdings" pitchFamily="2" charset="2"/>
              <a:buChar char="ü"/>
            </a:pPr>
            <a:r>
              <a:rPr lang="en-US" dirty="0" smtClean="0">
                <a:solidFill>
                  <a:schemeClr val="tx1"/>
                </a:solidFill>
              </a:rPr>
              <a:t>A compile and go loader is one in which the </a:t>
            </a:r>
            <a:r>
              <a:rPr lang="en-US" u="sng" dirty="0" smtClean="0">
                <a:solidFill>
                  <a:schemeClr val="tx1"/>
                </a:solidFill>
              </a:rPr>
              <a:t>assembler itself </a:t>
            </a:r>
            <a:r>
              <a:rPr lang="en-US" dirty="0" smtClean="0">
                <a:solidFill>
                  <a:schemeClr val="tx1"/>
                </a:solidFill>
              </a:rPr>
              <a:t>does the processes of compiling then place the assembled instruction in the designated memory locations.</a:t>
            </a:r>
          </a:p>
          <a:p>
            <a:pPr algn="just">
              <a:lnSpc>
                <a:spcPct val="150000"/>
              </a:lnSpc>
              <a:buFont typeface="Wingdings" pitchFamily="2" charset="2"/>
              <a:buChar char="ü"/>
            </a:pPr>
            <a:r>
              <a:rPr lang="en-US" dirty="0" smtClean="0">
                <a:solidFill>
                  <a:schemeClr val="tx1"/>
                </a:solidFill>
              </a:rPr>
              <a:t>The assembly process is first executed and then the assembler causes a transfer to the first instruction of the program.</a:t>
            </a:r>
          </a:p>
          <a:p>
            <a:pPr algn="just">
              <a:lnSpc>
                <a:spcPct val="150000"/>
              </a:lnSpc>
              <a:buFont typeface="Wingdings" pitchFamily="2" charset="2"/>
              <a:buChar char="ü"/>
            </a:pPr>
            <a:r>
              <a:rPr lang="en-US" dirty="0" smtClean="0">
                <a:solidFill>
                  <a:schemeClr val="tx1"/>
                </a:solidFill>
              </a:rPr>
              <a:t>E.G. WATFOR FORTRAN compiler.</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40</a:t>
            </a:fld>
            <a:endParaRPr lang="en-US"/>
          </a:p>
        </p:txBody>
      </p:sp>
    </p:spTree>
    <p:extLst>
      <p:ext uri="{BB962C8B-B14F-4D97-AF65-F5344CB8AC3E}">
        <p14:creationId xmlns:p14="http://schemas.microsoft.com/office/powerpoint/2010/main" xmlns="" val="456308621"/>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r>
              <a:rPr lang="en-US"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Advantages</a:t>
            </a:r>
          </a:p>
        </p:txBody>
      </p:sp>
      <p:sp>
        <p:nvSpPr>
          <p:cNvPr id="3" name="Content Placeholder 2"/>
          <p:cNvSpPr>
            <a:spLocks noGrp="1"/>
          </p:cNvSpPr>
          <p:nvPr>
            <p:ph idx="1"/>
          </p:nvPr>
        </p:nvSpPr>
        <p:spPr>
          <a:xfrm>
            <a:off x="304800" y="990600"/>
            <a:ext cx="8229600" cy="1295400"/>
          </a:xfrm>
        </p:spPr>
        <p:txBody>
          <a:bodyPr>
            <a:normAutofit/>
          </a:bodyPr>
          <a:lstStyle/>
          <a:p>
            <a:pPr marL="457200" indent="-457200" algn="just">
              <a:buFont typeface="+mj-lt"/>
              <a:buAutoNum type="arabicParenR"/>
            </a:pPr>
            <a:r>
              <a:rPr lang="en-US" dirty="0" smtClean="0">
                <a:solidFill>
                  <a:schemeClr val="tx1"/>
                </a:solidFill>
              </a:rPr>
              <a:t>Simple and easier to implement.</a:t>
            </a:r>
          </a:p>
          <a:p>
            <a:pPr marL="457200" indent="-457200" algn="just">
              <a:buFont typeface="+mj-lt"/>
              <a:buAutoNum type="arabicParenR"/>
            </a:pPr>
            <a:r>
              <a:rPr lang="en-US" dirty="0" smtClean="0">
                <a:solidFill>
                  <a:schemeClr val="tx1"/>
                </a:solidFill>
              </a:rPr>
              <a:t>No additional routines are required to load the compiled code into the memory.</a:t>
            </a:r>
          </a:p>
        </p:txBody>
      </p:sp>
      <p:sp>
        <p:nvSpPr>
          <p:cNvPr id="5" name="Slide Number Placeholder 4"/>
          <p:cNvSpPr>
            <a:spLocks noGrp="1"/>
          </p:cNvSpPr>
          <p:nvPr>
            <p:ph type="sldNum" sz="quarter" idx="12"/>
          </p:nvPr>
        </p:nvSpPr>
        <p:spPr/>
        <p:txBody>
          <a:bodyPr/>
          <a:lstStyle/>
          <a:p>
            <a:fld id="{728B90D1-6585-4DB3-BF1F-780EBF96D563}" type="slidenum">
              <a:rPr lang="en-US" smtClean="0"/>
              <a:pPr/>
              <a:t>41</a:t>
            </a:fld>
            <a:endParaRPr lang="en-US"/>
          </a:p>
        </p:txBody>
      </p:sp>
      <p:sp>
        <p:nvSpPr>
          <p:cNvPr id="6" name="Title 1"/>
          <p:cNvSpPr txBox="1">
            <a:spLocks/>
          </p:cNvSpPr>
          <p:nvPr/>
        </p:nvSpPr>
        <p:spPr>
          <a:xfrm>
            <a:off x="304800" y="2514600"/>
            <a:ext cx="8229600" cy="609600"/>
          </a:xfrm>
          <a:prstGeom prst="rect">
            <a:avLst/>
          </a:prstGeom>
        </p:spPr>
        <p:txBody>
          <a:bodyPr vert="horz" lIns="91440" tIns="45720" rIns="91440" bIns="45720" rtlCol="0" anchor="b">
            <a:normAutofit lnSpcReduction="10000"/>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marR="0" lvl="0" indent="-457200" algn="l" defTabSz="914400" rtl="0" eaLnBrk="1" fontAlgn="auto" latinLnBrk="0" hangingPunct="1">
              <a:lnSpc>
                <a:spcPct val="100000"/>
              </a:lnSpc>
              <a:spcBef>
                <a:spcPct val="0"/>
              </a:spcBef>
              <a:spcAft>
                <a:spcPts val="0"/>
              </a:spcAft>
              <a:buClrTx/>
              <a:buSzTx/>
              <a:buFontTx/>
              <a:buNone/>
              <a:tabLst>
                <a:tab pos="3830638" algn="l"/>
              </a:tabLst>
              <a:defRPr/>
            </a:pPr>
            <a:r>
              <a:rPr kumimoji="0" lang="en-US" sz="3600" b="1" i="0" u="none" strike="noStrike" kern="120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mj-lt"/>
                <a:ea typeface="+mj-ea"/>
                <a:cs typeface="+mj-cs"/>
              </a:rPr>
              <a:t>Disadvantages</a:t>
            </a:r>
          </a:p>
        </p:txBody>
      </p:sp>
      <p:sp>
        <p:nvSpPr>
          <p:cNvPr id="7" name="Content Placeholder 2"/>
          <p:cNvSpPr txBox="1">
            <a:spLocks/>
          </p:cNvSpPr>
          <p:nvPr/>
        </p:nvSpPr>
        <p:spPr>
          <a:xfrm>
            <a:off x="228600" y="3276600"/>
            <a:ext cx="8382000" cy="3124200"/>
          </a:xfrm>
          <a:prstGeom prst="rect">
            <a:avLst/>
          </a:prstGeom>
        </p:spPr>
        <p:txBody>
          <a:bodyPr vert="horz" lIns="91440" tIns="45720" rIns="91440" bIns="45720" rtlCol="0">
            <a:normAutofit/>
          </a:bodyPr>
          <a:lstStyle/>
          <a:p>
            <a:pPr marL="457200" marR="0" lvl="0" indent="-457200" algn="just" defTabSz="914400" rtl="0" eaLnBrk="1" fontAlgn="auto" latinLnBrk="0" hangingPunct="1">
              <a:lnSpc>
                <a:spcPct val="100000"/>
              </a:lnSpc>
              <a:spcBef>
                <a:spcPct val="20000"/>
              </a:spcBef>
              <a:spcAft>
                <a:spcPts val="0"/>
              </a:spcAft>
              <a:buClr>
                <a:schemeClr val="accent1">
                  <a:lumMod val="60000"/>
                  <a:lumOff val="40000"/>
                </a:schemeClr>
              </a:buClr>
              <a:buSzTx/>
              <a:buFont typeface="+mj-lt"/>
              <a:buAutoNum type="arabicParen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Wastage in memory space due to the presence of the assembler.</a:t>
            </a:r>
          </a:p>
          <a:p>
            <a:pPr marL="457200" marR="0" lvl="0" indent="-457200" algn="just" defTabSz="914400" rtl="0" eaLnBrk="1" fontAlgn="auto" latinLnBrk="0" hangingPunct="1">
              <a:lnSpc>
                <a:spcPct val="100000"/>
              </a:lnSpc>
              <a:spcBef>
                <a:spcPct val="20000"/>
              </a:spcBef>
              <a:spcAft>
                <a:spcPts val="0"/>
              </a:spcAft>
              <a:buClr>
                <a:schemeClr val="accent1">
                  <a:lumMod val="60000"/>
                  <a:lumOff val="40000"/>
                </a:schemeClr>
              </a:buClr>
              <a:buSzTx/>
              <a:buFont typeface="+mj-lt"/>
              <a:buAutoNum type="arabicParen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There is a need to re-assemble the code every time it is to be run.</a:t>
            </a:r>
          </a:p>
          <a:p>
            <a:pPr marL="457200" marR="0" lvl="0" indent="-457200" algn="just" defTabSz="914400" rtl="0" eaLnBrk="1" fontAlgn="auto" latinLnBrk="0" hangingPunct="1">
              <a:lnSpc>
                <a:spcPct val="100000"/>
              </a:lnSpc>
              <a:spcBef>
                <a:spcPct val="20000"/>
              </a:spcBef>
              <a:spcAft>
                <a:spcPts val="0"/>
              </a:spcAft>
              <a:buClr>
                <a:schemeClr val="accent1">
                  <a:lumMod val="60000"/>
                  <a:lumOff val="40000"/>
                </a:schemeClr>
              </a:buClr>
              <a:buSzTx/>
              <a:buFont typeface="+mj-lt"/>
              <a:buAutoNum type="arabicParen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It becomes increasingly difficult to handle large number of segments when the input code is written in a variety of HLL say one routine in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pascal</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and one in FORTRAN and so on.</a:t>
            </a:r>
          </a:p>
        </p:txBody>
      </p:sp>
    </p:spTree>
    <p:extLst>
      <p:ext uri="{BB962C8B-B14F-4D97-AF65-F5344CB8AC3E}">
        <p14:creationId xmlns:p14="http://schemas.microsoft.com/office/powerpoint/2010/main" xmlns="" val="456308621"/>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marL="457200" indent="-457200"/>
            <a:r>
              <a:rPr lang="en-US" dirty="0" smtClean="0">
                <a:solidFill>
                  <a:srgbClr val="FFC000"/>
                </a:solidFill>
              </a:rPr>
              <a:t>2) Bootstrap Loader</a:t>
            </a:r>
          </a:p>
        </p:txBody>
      </p:sp>
      <p:sp>
        <p:nvSpPr>
          <p:cNvPr id="3" name="Content Placeholder 2"/>
          <p:cNvSpPr>
            <a:spLocks noGrp="1"/>
          </p:cNvSpPr>
          <p:nvPr>
            <p:ph idx="1"/>
          </p:nvPr>
        </p:nvSpPr>
        <p:spPr>
          <a:xfrm>
            <a:off x="457200" y="838200"/>
            <a:ext cx="8305800" cy="4525963"/>
          </a:xfrm>
        </p:spPr>
        <p:txBody>
          <a:bodyPr>
            <a:noAutofit/>
          </a:bodyPr>
          <a:lstStyle/>
          <a:p>
            <a:pPr marL="457200" indent="-457200" algn="just">
              <a:lnSpc>
                <a:spcPct val="150000"/>
              </a:lnSpc>
              <a:buFont typeface="+mj-lt"/>
              <a:buAutoNum type="arabicParenR"/>
            </a:pPr>
            <a:r>
              <a:rPr lang="en-US" sz="2200" dirty="0" smtClean="0">
                <a:solidFill>
                  <a:schemeClr val="tx1"/>
                </a:solidFill>
              </a:rPr>
              <a:t>The OS has to be loaded in memory when a computer's Power is turned on.</a:t>
            </a:r>
          </a:p>
          <a:p>
            <a:pPr marL="457200" indent="-457200" algn="just">
              <a:lnSpc>
                <a:spcPct val="150000"/>
              </a:lnSpc>
              <a:buFont typeface="+mj-lt"/>
              <a:buAutoNum type="arabicParenR"/>
            </a:pPr>
            <a:r>
              <a:rPr lang="en-US" sz="2200" dirty="0" smtClean="0">
                <a:solidFill>
                  <a:schemeClr val="tx1"/>
                </a:solidFill>
              </a:rPr>
              <a:t>It typically involves loading several programs in memory.</a:t>
            </a:r>
          </a:p>
          <a:p>
            <a:pPr marL="457200" indent="-457200" algn="just">
              <a:lnSpc>
                <a:spcPct val="150000"/>
              </a:lnSpc>
              <a:buFont typeface="+mj-lt"/>
              <a:buAutoNum type="arabicParenR"/>
            </a:pPr>
            <a:r>
              <a:rPr lang="en-US" sz="2200" dirty="0" smtClean="0">
                <a:solidFill>
                  <a:schemeClr val="tx1"/>
                </a:solidFill>
              </a:rPr>
              <a:t>Because the computer’s memory doesn’t contain any program or data at this time – not even absolute loader – </a:t>
            </a:r>
            <a:r>
              <a:rPr lang="en-US" sz="2200" b="1" dirty="0" smtClean="0">
                <a:solidFill>
                  <a:schemeClr val="tx1"/>
                </a:solidFill>
              </a:rPr>
              <a:t>“The task of loading the OS is performed by a special purpose loader called Bootstrap Loader” .</a:t>
            </a:r>
          </a:p>
          <a:p>
            <a:pPr marL="457200" indent="-457200" algn="just">
              <a:lnSpc>
                <a:spcPct val="150000"/>
              </a:lnSpc>
              <a:buFont typeface="+mj-lt"/>
              <a:buAutoNum type="arabicParenR"/>
            </a:pPr>
            <a:r>
              <a:rPr lang="en-US" sz="2200" dirty="0" smtClean="0">
                <a:solidFill>
                  <a:schemeClr val="tx1"/>
                </a:solidFill>
              </a:rPr>
              <a:t>The bootstrap loader is a tiny program that can fit into a single record on a floppy or hard disk.</a:t>
            </a:r>
          </a:p>
          <a:p>
            <a:pPr marL="457200" indent="-457200" algn="just">
              <a:lnSpc>
                <a:spcPct val="150000"/>
              </a:lnSpc>
              <a:buFont typeface="+mj-lt"/>
              <a:buAutoNum type="arabicParenR"/>
            </a:pPr>
            <a:r>
              <a:rPr lang="en-US" sz="2200" dirty="0" smtClean="0">
                <a:solidFill>
                  <a:schemeClr val="tx1"/>
                </a:solidFill>
              </a:rPr>
              <a:t>Recall that absolute loader loads a program and passes the control to it for execution.</a:t>
            </a:r>
          </a:p>
        </p:txBody>
      </p:sp>
      <p:sp>
        <p:nvSpPr>
          <p:cNvPr id="5" name="Slide Number Placeholder 4"/>
          <p:cNvSpPr>
            <a:spLocks noGrp="1"/>
          </p:cNvSpPr>
          <p:nvPr>
            <p:ph type="sldNum" sz="quarter" idx="12"/>
          </p:nvPr>
        </p:nvSpPr>
        <p:spPr/>
        <p:txBody>
          <a:bodyPr/>
          <a:lstStyle/>
          <a:p>
            <a:fld id="{728B90D1-6585-4DB3-BF1F-780EBF96D563}" type="slidenum">
              <a:rPr lang="en-US" smtClean="0"/>
              <a:pPr/>
              <a:t>42</a:t>
            </a:fld>
            <a:endParaRPr lang="en-US"/>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marL="457200" indent="-457200"/>
            <a:r>
              <a:rPr lang="en-US" dirty="0" smtClean="0">
                <a:solidFill>
                  <a:schemeClr val="tx1">
                    <a:lumMod val="65000"/>
                  </a:schemeClr>
                </a:solidFill>
              </a:rPr>
              <a:t>Bootstrap Loader (Continue…)</a:t>
            </a:r>
          </a:p>
        </p:txBody>
      </p:sp>
      <p:sp>
        <p:nvSpPr>
          <p:cNvPr id="3" name="Content Placeholder 2"/>
          <p:cNvSpPr>
            <a:spLocks noGrp="1"/>
          </p:cNvSpPr>
          <p:nvPr>
            <p:ph idx="1"/>
          </p:nvPr>
        </p:nvSpPr>
        <p:spPr>
          <a:xfrm>
            <a:off x="381000" y="990600"/>
            <a:ext cx="8305800" cy="4525963"/>
          </a:xfrm>
        </p:spPr>
        <p:txBody>
          <a:bodyPr>
            <a:noAutofit/>
          </a:bodyPr>
          <a:lstStyle/>
          <a:p>
            <a:pPr marL="514350" indent="-514350" algn="just">
              <a:lnSpc>
                <a:spcPct val="150000"/>
              </a:lnSpc>
              <a:buFont typeface="+mj-lt"/>
              <a:buAutoNum type="arabicParenR" startAt="6"/>
            </a:pPr>
            <a:r>
              <a:rPr lang="en-US" sz="2200" dirty="0" smtClean="0">
                <a:solidFill>
                  <a:schemeClr val="tx1"/>
                </a:solidFill>
              </a:rPr>
              <a:t>The Bootstrap loader uses this scheme in its operation. </a:t>
            </a:r>
          </a:p>
          <a:p>
            <a:pPr marL="514350" indent="-514350" algn="just">
              <a:lnSpc>
                <a:spcPct val="150000"/>
              </a:lnSpc>
              <a:buFont typeface="+mj-lt"/>
              <a:buAutoNum type="arabicParenR" startAt="6"/>
            </a:pPr>
            <a:r>
              <a:rPr lang="en-US" sz="2200" dirty="0" smtClean="0">
                <a:solidFill>
                  <a:schemeClr val="tx1"/>
                </a:solidFill>
              </a:rPr>
              <a:t>The computer is configured in such a way that when its power is switched on, its hardware loads a special record from the </a:t>
            </a:r>
            <a:r>
              <a:rPr lang="en-US" sz="2200" dirty="0" err="1" smtClean="0">
                <a:solidFill>
                  <a:schemeClr val="tx1"/>
                </a:solidFill>
              </a:rPr>
              <a:t>harddisk</a:t>
            </a:r>
            <a:r>
              <a:rPr lang="en-US" sz="2200" dirty="0" smtClean="0">
                <a:solidFill>
                  <a:schemeClr val="tx1"/>
                </a:solidFill>
              </a:rPr>
              <a:t> that contains the bootstrap loader and transfers the control on it for execution.</a:t>
            </a:r>
          </a:p>
          <a:p>
            <a:pPr marL="514350" indent="-514350" algn="just">
              <a:lnSpc>
                <a:spcPct val="150000"/>
              </a:lnSpc>
              <a:buFont typeface="+mj-lt"/>
              <a:buAutoNum type="arabicParenR" startAt="8"/>
            </a:pPr>
            <a:r>
              <a:rPr lang="en-US" sz="2000" dirty="0" smtClean="0">
                <a:solidFill>
                  <a:schemeClr val="tx1"/>
                </a:solidFill>
              </a:rPr>
              <a:t>When the bootstrap loader obtains the control, it loads a more capable loader in memory and passes the control over it.</a:t>
            </a:r>
          </a:p>
          <a:p>
            <a:pPr marL="514350" indent="-514350" algn="just">
              <a:lnSpc>
                <a:spcPct val="150000"/>
              </a:lnSpc>
              <a:buFont typeface="+mj-lt"/>
              <a:buAutoNum type="arabicParenR" startAt="8"/>
            </a:pPr>
            <a:r>
              <a:rPr lang="en-US" sz="2000" dirty="0" smtClean="0">
                <a:solidFill>
                  <a:schemeClr val="tx1"/>
                </a:solidFill>
              </a:rPr>
              <a:t>This loader loads initial set of the components of the OS, which load more components, and so on until the complete OS has been loaded in memory</a:t>
            </a:r>
            <a:r>
              <a:rPr lang="en-US" sz="2200" dirty="0" smtClean="0">
                <a:solidFill>
                  <a:schemeClr val="tx1"/>
                </a:solidFill>
              </a:rPr>
              <a:t>.</a:t>
            </a:r>
            <a:endParaRPr lang="en-US" sz="2000"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43</a:t>
            </a:fld>
            <a:endParaRPr lang="en-US"/>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marL="457200" indent="-457200"/>
            <a:r>
              <a:rPr lang="en-US" dirty="0" smtClean="0">
                <a:solidFill>
                  <a:srgbClr val="FFC000"/>
                </a:solidFill>
              </a:rPr>
              <a:t>3) Absolute Loader</a:t>
            </a:r>
          </a:p>
        </p:txBody>
      </p:sp>
      <p:sp>
        <p:nvSpPr>
          <p:cNvPr id="3" name="Content Placeholder 2"/>
          <p:cNvSpPr>
            <a:spLocks noGrp="1"/>
          </p:cNvSpPr>
          <p:nvPr>
            <p:ph idx="1"/>
          </p:nvPr>
        </p:nvSpPr>
        <p:spPr>
          <a:xfrm>
            <a:off x="152400" y="685800"/>
            <a:ext cx="8686800" cy="5029200"/>
          </a:xfrm>
        </p:spPr>
        <p:txBody>
          <a:bodyPr>
            <a:noAutofit/>
          </a:bodyPr>
          <a:lstStyle/>
          <a:p>
            <a:pPr marL="457200" indent="-457200">
              <a:lnSpc>
                <a:spcPct val="150000"/>
              </a:lnSpc>
              <a:buFont typeface="+mj-lt"/>
              <a:buAutoNum type="arabicParenR"/>
            </a:pPr>
            <a:r>
              <a:rPr lang="en-US" sz="2200" dirty="0" smtClean="0">
                <a:solidFill>
                  <a:schemeClr val="tx1"/>
                </a:solidFill>
              </a:rPr>
              <a:t>An absolute loader loads binary program in memory for execution.</a:t>
            </a:r>
            <a:endParaRPr lang="en-US" sz="2200" b="1" dirty="0" smtClean="0">
              <a:solidFill>
                <a:schemeClr val="tx1"/>
              </a:solidFill>
            </a:endParaRPr>
          </a:p>
          <a:p>
            <a:pPr marL="457200" indent="-457200">
              <a:lnSpc>
                <a:spcPct val="150000"/>
              </a:lnSpc>
              <a:buFont typeface="+mj-lt"/>
              <a:buAutoNum type="arabicParenR"/>
            </a:pPr>
            <a:r>
              <a:rPr lang="en-US" sz="2200" dirty="0" smtClean="0">
                <a:solidFill>
                  <a:schemeClr val="tx1"/>
                </a:solidFill>
              </a:rPr>
              <a:t>We assume that binary program is stored in a file that contains following :</a:t>
            </a:r>
          </a:p>
          <a:p>
            <a:pPr marL="731520" lvl="1" indent="-457200">
              <a:lnSpc>
                <a:spcPct val="150000"/>
              </a:lnSpc>
              <a:buFont typeface="Wingdings" pitchFamily="2" charset="2"/>
              <a:buChar char="v"/>
            </a:pPr>
            <a:r>
              <a:rPr lang="en-US" sz="2200" dirty="0" smtClean="0"/>
              <a:t>A header record showing the </a:t>
            </a:r>
            <a:r>
              <a:rPr lang="en-US" sz="2200" b="1" dirty="0" smtClean="0">
                <a:solidFill>
                  <a:srgbClr val="FFC000"/>
                </a:solidFill>
              </a:rPr>
              <a:t>load origin</a:t>
            </a:r>
            <a:r>
              <a:rPr lang="en-US" sz="2200" dirty="0" smtClean="0"/>
              <a:t>, length and load time execution start address of the program.</a:t>
            </a:r>
          </a:p>
          <a:p>
            <a:pPr marL="731520" lvl="1" indent="-457200">
              <a:lnSpc>
                <a:spcPct val="150000"/>
              </a:lnSpc>
              <a:buFont typeface="Wingdings" pitchFamily="2" charset="2"/>
              <a:buChar char="v"/>
            </a:pPr>
            <a:r>
              <a:rPr lang="en-US" sz="2200" dirty="0" smtClean="0"/>
              <a:t>A sequence of binary image records containing program’s code.</a:t>
            </a:r>
          </a:p>
          <a:p>
            <a:pPr marL="731520" lvl="1" indent="-457200">
              <a:lnSpc>
                <a:spcPct val="150000"/>
              </a:lnSpc>
              <a:buFont typeface="Wingdings" pitchFamily="2" charset="2"/>
              <a:buChar char="v"/>
            </a:pPr>
            <a:r>
              <a:rPr lang="en-US" sz="2200" dirty="0" smtClean="0"/>
              <a:t>Each binary image contains the part of the program’s code in the form of the sequence of bytes,  the load address of the first byte of this code, and a count of number of bytes of this code.</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44</a:t>
            </a:fld>
            <a:endParaRPr lang="en-US"/>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nodeType="clickEffect">
                                  <p:stCondLst>
                                    <p:cond delay="0"/>
                                  </p:stCondLst>
                                  <p:childTnLst>
                                    <p:animScale>
                                      <p:cBhvr>
                                        <p:cTn id="36" dur="2000" fill="hold"/>
                                        <p:tgtEl>
                                          <p:spTgt spid="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marL="457200" indent="-457200"/>
            <a:r>
              <a:rPr lang="en-US" dirty="0" smtClean="0">
                <a:solidFill>
                  <a:schemeClr val="tx1">
                    <a:lumMod val="65000"/>
                  </a:schemeClr>
                </a:solidFill>
              </a:rPr>
              <a:t>Absolute Loader (Continue..)</a:t>
            </a:r>
          </a:p>
        </p:txBody>
      </p:sp>
      <p:sp>
        <p:nvSpPr>
          <p:cNvPr id="3" name="Content Placeholder 2"/>
          <p:cNvSpPr>
            <a:spLocks noGrp="1"/>
          </p:cNvSpPr>
          <p:nvPr>
            <p:ph idx="1"/>
          </p:nvPr>
        </p:nvSpPr>
        <p:spPr>
          <a:xfrm>
            <a:off x="228600" y="762000"/>
            <a:ext cx="8534400" cy="6096000"/>
          </a:xfrm>
        </p:spPr>
        <p:txBody>
          <a:bodyPr>
            <a:noAutofit/>
          </a:bodyPr>
          <a:lstStyle/>
          <a:p>
            <a:pPr marL="514350" indent="-514350" algn="just">
              <a:lnSpc>
                <a:spcPct val="150000"/>
              </a:lnSpc>
              <a:buFont typeface="+mj-lt"/>
              <a:buAutoNum type="arabicParenR" startAt="3"/>
            </a:pPr>
            <a:r>
              <a:rPr lang="en-US" sz="2200" dirty="0" smtClean="0">
                <a:solidFill>
                  <a:schemeClr val="tx1"/>
                </a:solidFill>
              </a:rPr>
              <a:t>The absolute loader notes the </a:t>
            </a:r>
            <a:r>
              <a:rPr lang="en-US" sz="2200" b="1" dirty="0" smtClean="0">
                <a:solidFill>
                  <a:schemeClr val="tx1"/>
                </a:solidFill>
              </a:rPr>
              <a:t>load origin </a:t>
            </a:r>
            <a:r>
              <a:rPr lang="en-US" sz="2200" dirty="0" smtClean="0">
                <a:solidFill>
                  <a:schemeClr val="tx1"/>
                </a:solidFill>
              </a:rPr>
              <a:t>and the length of the program mentioned in the header record. </a:t>
            </a:r>
          </a:p>
          <a:p>
            <a:pPr marL="457200" indent="-457200" algn="just">
              <a:lnSpc>
                <a:spcPct val="150000"/>
              </a:lnSpc>
              <a:buFont typeface="+mj-lt"/>
              <a:buAutoNum type="arabicParenR" startAt="3"/>
            </a:pPr>
            <a:r>
              <a:rPr lang="en-US" sz="2200" dirty="0" smtClean="0">
                <a:solidFill>
                  <a:schemeClr val="tx1"/>
                </a:solidFill>
              </a:rPr>
              <a:t>It then enters the loop  that reads binary image record and moves the code contained in it to the memory starting area starting on the address mentioned in the binary image record.</a:t>
            </a:r>
          </a:p>
          <a:p>
            <a:pPr marL="457200" indent="-457200" algn="just">
              <a:lnSpc>
                <a:spcPct val="150000"/>
              </a:lnSpc>
              <a:buFont typeface="+mj-lt"/>
              <a:buAutoNum type="arabicParenR" startAt="3"/>
            </a:pPr>
            <a:r>
              <a:rPr lang="en-US" sz="2200" dirty="0" smtClean="0">
                <a:solidFill>
                  <a:schemeClr val="tx1"/>
                </a:solidFill>
              </a:rPr>
              <a:t>At the end , it transfers the control to the execution start address of the program.</a:t>
            </a:r>
          </a:p>
          <a:p>
            <a:pPr marL="514350" indent="-514350" algn="just">
              <a:lnSpc>
                <a:spcPct val="150000"/>
              </a:lnSpc>
              <a:buFont typeface="+mj-lt"/>
              <a:buAutoNum type="arabicParenR" startAt="6"/>
            </a:pPr>
            <a:r>
              <a:rPr lang="en-US" sz="2200" dirty="0" smtClean="0">
                <a:solidFill>
                  <a:schemeClr val="tx1"/>
                </a:solidFill>
              </a:rPr>
              <a:t>The absolute loader’s use is limited to loading of the programs that either have </a:t>
            </a:r>
            <a:r>
              <a:rPr lang="en-US" sz="2200" b="1" dirty="0" smtClean="0">
                <a:solidFill>
                  <a:schemeClr val="tx1"/>
                </a:solidFill>
              </a:rPr>
              <a:t>load origin = linked origin </a:t>
            </a:r>
            <a:r>
              <a:rPr lang="en-US" sz="2200" dirty="0" smtClean="0">
                <a:solidFill>
                  <a:schemeClr val="tx1"/>
                </a:solidFill>
              </a:rPr>
              <a:t>or are self relocating.</a:t>
            </a:r>
          </a:p>
          <a:p>
            <a:pPr marL="514350" indent="-514350" algn="just">
              <a:lnSpc>
                <a:spcPct val="150000"/>
              </a:lnSpc>
              <a:buNone/>
            </a:pPr>
            <a:r>
              <a:rPr lang="en-US" sz="2200" dirty="0" smtClean="0">
                <a:solidFill>
                  <a:schemeClr val="tx1"/>
                </a:solidFill>
              </a:rPr>
              <a:t>Note : Many components of OS have this property, So OS uses an absolute loader to load these components when needed.</a:t>
            </a:r>
          </a:p>
          <a:p>
            <a:pPr marL="457200" indent="-457200" algn="just">
              <a:lnSpc>
                <a:spcPct val="150000"/>
              </a:lnSpc>
              <a:buFont typeface="+mj-lt"/>
              <a:buAutoNum type="arabicParenR" startAt="3"/>
            </a:pPr>
            <a:endParaRPr lang="en-US" sz="2200" dirty="0" smtClean="0">
              <a:solidFill>
                <a:schemeClr val="tx1"/>
              </a:solidFill>
            </a:endParaRPr>
          </a:p>
          <a:p>
            <a:pPr marL="457200" indent="-457200" algn="just">
              <a:lnSpc>
                <a:spcPct val="150000"/>
              </a:lnSpc>
              <a:buFont typeface="+mj-lt"/>
              <a:buAutoNum type="arabicParenR" startAt="3"/>
            </a:pPr>
            <a:endParaRPr lang="en-US" sz="2200" dirty="0" smtClean="0">
              <a:solidFill>
                <a:schemeClr val="tx1"/>
              </a:solidFill>
            </a:endParaRPr>
          </a:p>
        </p:txBody>
      </p:sp>
      <p:sp>
        <p:nvSpPr>
          <p:cNvPr id="5" name="Slide Number Placeholder 4"/>
          <p:cNvSpPr>
            <a:spLocks noGrp="1"/>
          </p:cNvSpPr>
          <p:nvPr>
            <p:ph type="sldNum" sz="quarter" idx="12"/>
          </p:nvPr>
        </p:nvSpPr>
        <p:spPr/>
        <p:txBody>
          <a:bodyPr/>
          <a:lstStyle/>
          <a:p>
            <a:fld id="{728B90D1-6585-4DB3-BF1F-780EBF96D563}" type="slidenum">
              <a:rPr lang="en-US" smtClean="0"/>
              <a:pPr/>
              <a:t>45</a:t>
            </a:fld>
            <a:endParaRPr lang="en-US" dirty="0"/>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marL="457200" indent="-457200"/>
            <a:r>
              <a:rPr lang="en-US" dirty="0" smtClean="0">
                <a:solidFill>
                  <a:srgbClr val="FFC000"/>
                </a:solidFill>
              </a:rPr>
              <a:t>4) Relocating Loader</a:t>
            </a:r>
          </a:p>
        </p:txBody>
      </p:sp>
      <p:sp>
        <p:nvSpPr>
          <p:cNvPr id="3" name="Content Placeholder 2"/>
          <p:cNvSpPr>
            <a:spLocks noGrp="1"/>
          </p:cNvSpPr>
          <p:nvPr>
            <p:ph idx="1"/>
          </p:nvPr>
        </p:nvSpPr>
        <p:spPr>
          <a:xfrm>
            <a:off x="0" y="685800"/>
            <a:ext cx="8991600" cy="5029200"/>
          </a:xfrm>
        </p:spPr>
        <p:txBody>
          <a:bodyPr>
            <a:noAutofit/>
          </a:bodyPr>
          <a:lstStyle/>
          <a:p>
            <a:pPr marL="457200" indent="-457200" algn="just">
              <a:lnSpc>
                <a:spcPct val="150000"/>
              </a:lnSpc>
              <a:buFont typeface="+mj-lt"/>
              <a:buAutoNum type="arabicParenR"/>
            </a:pPr>
            <a:r>
              <a:rPr lang="en-US" sz="2200" dirty="0" smtClean="0">
                <a:solidFill>
                  <a:schemeClr val="tx1"/>
                </a:solidFill>
              </a:rPr>
              <a:t>A relocating loader loads a program in a designated area of memory, relocates it so that it can execute correctly in that area of memory, and passes the control to it for execution.  </a:t>
            </a:r>
          </a:p>
          <a:p>
            <a:pPr marL="457200" indent="-457200" algn="just">
              <a:lnSpc>
                <a:spcPct val="150000"/>
              </a:lnSpc>
              <a:buFont typeface="+mj-lt"/>
              <a:buAutoNum type="arabicParenR"/>
            </a:pPr>
            <a:r>
              <a:rPr lang="en-US" sz="2200" dirty="0" smtClean="0">
                <a:solidFill>
                  <a:schemeClr val="tx1"/>
                </a:solidFill>
              </a:rPr>
              <a:t>We assume that a program is stored in a file that contains following :</a:t>
            </a:r>
          </a:p>
          <a:p>
            <a:pPr marL="731520" lvl="1" indent="-457200" algn="just">
              <a:lnSpc>
                <a:spcPct val="150000"/>
              </a:lnSpc>
              <a:buFont typeface="Wingdings" pitchFamily="2" charset="2"/>
              <a:buChar char="v"/>
            </a:pPr>
            <a:r>
              <a:rPr lang="en-US" sz="2200" dirty="0" smtClean="0"/>
              <a:t>A header record showing the </a:t>
            </a:r>
            <a:r>
              <a:rPr lang="en-US" sz="2200" b="1" dirty="0" smtClean="0">
                <a:solidFill>
                  <a:srgbClr val="FFC000"/>
                </a:solidFill>
              </a:rPr>
              <a:t>linked origin</a:t>
            </a:r>
            <a:r>
              <a:rPr lang="en-US" sz="2200" dirty="0" smtClean="0"/>
              <a:t>, length and linked execution start address of the program.</a:t>
            </a:r>
          </a:p>
          <a:p>
            <a:pPr marL="731520" lvl="1" indent="-457200" algn="just">
              <a:lnSpc>
                <a:spcPct val="150000"/>
              </a:lnSpc>
              <a:buFont typeface="Wingdings" pitchFamily="2" charset="2"/>
              <a:buChar char="v"/>
            </a:pPr>
            <a:r>
              <a:rPr lang="en-US" sz="2200" dirty="0" smtClean="0"/>
              <a:t>A sequence of binary image records containing program’s code.</a:t>
            </a:r>
          </a:p>
          <a:p>
            <a:pPr marL="731520" lvl="1" indent="-457200" algn="just">
              <a:lnSpc>
                <a:spcPct val="150000"/>
              </a:lnSpc>
              <a:buFont typeface="Wingdings" pitchFamily="2" charset="2"/>
              <a:buChar char="v"/>
            </a:pPr>
            <a:r>
              <a:rPr lang="en-US" sz="2200" dirty="0" smtClean="0"/>
              <a:t>Each binary image contains the part of the program’s code in the form of the sequence of bytes,  the linked address of the first byte of this code, and a count of number of bytes of this code.</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46</a:t>
            </a:fld>
            <a:endParaRPr lang="en-US"/>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nodeType="clickEffect">
                                  <p:stCondLst>
                                    <p:cond delay="0"/>
                                  </p:stCondLst>
                                  <p:childTnLst>
                                    <p:animScale>
                                      <p:cBhvr>
                                        <p:cTn id="30" dur="2000" fill="hold"/>
                                        <p:tgtEl>
                                          <p:spTgt spid="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marL="457200" indent="-457200"/>
            <a:r>
              <a:rPr lang="en-US" dirty="0" smtClean="0">
                <a:solidFill>
                  <a:schemeClr val="tx1">
                    <a:lumMod val="65000"/>
                  </a:schemeClr>
                </a:solidFill>
              </a:rPr>
              <a:t>Relocating Loader (Continue..)</a:t>
            </a:r>
          </a:p>
        </p:txBody>
      </p:sp>
      <p:sp>
        <p:nvSpPr>
          <p:cNvPr id="3" name="Content Placeholder 2"/>
          <p:cNvSpPr>
            <a:spLocks noGrp="1"/>
          </p:cNvSpPr>
          <p:nvPr>
            <p:ph idx="1"/>
          </p:nvPr>
        </p:nvSpPr>
        <p:spPr>
          <a:xfrm>
            <a:off x="76200" y="1066800"/>
            <a:ext cx="8763000" cy="5029200"/>
          </a:xfrm>
        </p:spPr>
        <p:txBody>
          <a:bodyPr>
            <a:noAutofit/>
          </a:bodyPr>
          <a:lstStyle/>
          <a:p>
            <a:pPr marL="731520" lvl="1" indent="-457200" algn="just">
              <a:lnSpc>
                <a:spcPct val="150000"/>
              </a:lnSpc>
              <a:buFont typeface="Wingdings" pitchFamily="2" charset="2"/>
              <a:buChar char="v"/>
            </a:pPr>
            <a:r>
              <a:rPr lang="en-US" sz="2400" dirty="0" smtClean="0"/>
              <a:t>A table analogous to the RELOCTAB table, giving linked addresses of the address sensitive instructions in the program.</a:t>
            </a:r>
          </a:p>
          <a:p>
            <a:pPr marL="731520" lvl="1" indent="-457200" algn="just">
              <a:lnSpc>
                <a:spcPct val="150000"/>
              </a:lnSpc>
              <a:buFont typeface="Wingdings" pitchFamily="2" charset="2"/>
              <a:buChar char="v"/>
            </a:pPr>
            <a:endParaRPr lang="en-US" sz="2400" dirty="0" smtClean="0"/>
          </a:p>
          <a:p>
            <a:pPr marL="731520" lvl="1" indent="-457200" algn="just">
              <a:lnSpc>
                <a:spcPct val="150000"/>
              </a:lnSpc>
              <a:buNone/>
            </a:pPr>
            <a:r>
              <a:rPr lang="en-US" sz="2800" dirty="0" smtClean="0"/>
              <a:t>Note : </a:t>
            </a:r>
          </a:p>
          <a:p>
            <a:pPr marL="731520" lvl="1" indent="-457200" algn="just">
              <a:lnSpc>
                <a:spcPct val="150000"/>
              </a:lnSpc>
              <a:buNone/>
            </a:pPr>
            <a:r>
              <a:rPr lang="en-US" sz="2800" dirty="0" smtClean="0"/>
              <a:t>	</a:t>
            </a:r>
            <a:r>
              <a:rPr lang="en-US" sz="2600" dirty="0" smtClean="0"/>
              <a:t>The header record and the binary image records differ from those used for absolute loaders in that they contain </a:t>
            </a:r>
            <a:r>
              <a:rPr lang="en-US" sz="2600" b="1" dirty="0" smtClean="0">
                <a:solidFill>
                  <a:srgbClr val="FFC000"/>
                </a:solidFill>
              </a:rPr>
              <a:t>linked addresses </a:t>
            </a:r>
            <a:r>
              <a:rPr lang="en-US" sz="2600" dirty="0" smtClean="0"/>
              <a:t>rather than </a:t>
            </a:r>
            <a:r>
              <a:rPr lang="en-US" sz="2600" b="1" dirty="0" smtClean="0">
                <a:solidFill>
                  <a:srgbClr val="FFC000"/>
                </a:solidFill>
              </a:rPr>
              <a:t>load time address</a:t>
            </a:r>
            <a:r>
              <a:rPr lang="en-US" sz="2600" dirty="0" smtClean="0"/>
              <a:t>.</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47</a:t>
            </a:fld>
            <a:endParaRPr lang="en-US"/>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marL="457200" indent="-457200"/>
            <a:r>
              <a:rPr lang="en-US" dirty="0" smtClean="0">
                <a:solidFill>
                  <a:srgbClr val="FFC000"/>
                </a:solidFill>
              </a:rPr>
              <a:t>5) </a:t>
            </a:r>
            <a:r>
              <a:rPr lang="en-IN" dirty="0" smtClean="0">
                <a:solidFill>
                  <a:srgbClr val="FFC000"/>
                </a:solidFill>
              </a:rPr>
              <a:t>Linking Loaders</a:t>
            </a:r>
            <a:endParaRPr lang="en-US" dirty="0" smtClean="0">
              <a:solidFill>
                <a:srgbClr val="FFC000"/>
              </a:solidFill>
            </a:endParaRPr>
          </a:p>
        </p:txBody>
      </p:sp>
      <p:sp>
        <p:nvSpPr>
          <p:cNvPr id="3" name="Content Placeholder 2"/>
          <p:cNvSpPr>
            <a:spLocks noGrp="1"/>
          </p:cNvSpPr>
          <p:nvPr>
            <p:ph idx="1"/>
          </p:nvPr>
        </p:nvSpPr>
        <p:spPr>
          <a:xfrm>
            <a:off x="228600" y="838200"/>
            <a:ext cx="8686800" cy="5029200"/>
          </a:xfrm>
        </p:spPr>
        <p:txBody>
          <a:bodyPr>
            <a:noAutofit/>
          </a:bodyPr>
          <a:lstStyle/>
          <a:p>
            <a:pPr marL="457200" indent="-457200">
              <a:lnSpc>
                <a:spcPct val="150000"/>
              </a:lnSpc>
              <a:buFont typeface="+mj-lt"/>
              <a:buAutoNum type="arabicParenR"/>
            </a:pPr>
            <a:r>
              <a:rPr lang="en-IN" dirty="0" smtClean="0">
                <a:solidFill>
                  <a:schemeClr val="tx1"/>
                </a:solidFill>
              </a:rPr>
              <a:t>A modern program comprises several </a:t>
            </a:r>
            <a:r>
              <a:rPr lang="en-IN" dirty="0" smtClean="0">
                <a:solidFill>
                  <a:srgbClr val="FFC000"/>
                </a:solidFill>
              </a:rPr>
              <a:t>procedures or subroutines </a:t>
            </a:r>
            <a:r>
              <a:rPr lang="en-IN" dirty="0" smtClean="0">
                <a:solidFill>
                  <a:schemeClr val="tx1"/>
                </a:solidFill>
              </a:rPr>
              <a:t>together with the main program module.</a:t>
            </a:r>
            <a:endParaRPr lang="en-US" dirty="0" smtClean="0">
              <a:solidFill>
                <a:schemeClr val="tx1"/>
              </a:solidFill>
            </a:endParaRPr>
          </a:p>
          <a:p>
            <a:pPr marL="457200" indent="-457200">
              <a:lnSpc>
                <a:spcPct val="150000"/>
              </a:lnSpc>
              <a:buFont typeface="+mj-lt"/>
              <a:buAutoNum type="arabicParenR"/>
            </a:pPr>
            <a:r>
              <a:rPr lang="en-IN" dirty="0" smtClean="0">
                <a:solidFill>
                  <a:schemeClr val="tx1"/>
                </a:solidFill>
              </a:rPr>
              <a:t>The translator, in such cases as a compiler, will translate them all </a:t>
            </a:r>
            <a:r>
              <a:rPr lang="en-IN" dirty="0" smtClean="0">
                <a:solidFill>
                  <a:srgbClr val="FFC000"/>
                </a:solidFill>
              </a:rPr>
              <a:t>independently into distinct object modules </a:t>
            </a:r>
            <a:r>
              <a:rPr lang="en-IN" dirty="0" smtClean="0">
                <a:solidFill>
                  <a:schemeClr val="tx1"/>
                </a:solidFill>
              </a:rPr>
              <a:t>usually stored in the secondary memory.</a:t>
            </a:r>
            <a:endParaRPr lang="en-US" dirty="0" smtClean="0">
              <a:solidFill>
                <a:schemeClr val="tx1"/>
              </a:solidFill>
            </a:endParaRPr>
          </a:p>
          <a:p>
            <a:pPr marL="457200" indent="-457200">
              <a:lnSpc>
                <a:spcPct val="150000"/>
              </a:lnSpc>
              <a:buFont typeface="+mj-lt"/>
              <a:buAutoNum type="arabicParenR"/>
            </a:pPr>
            <a:r>
              <a:rPr lang="en-IN" dirty="0" smtClean="0">
                <a:solidFill>
                  <a:schemeClr val="tx1"/>
                </a:solidFill>
              </a:rPr>
              <a:t>Execution of the program in such cases is performed by </a:t>
            </a:r>
            <a:r>
              <a:rPr lang="en-IN" dirty="0" smtClean="0">
                <a:solidFill>
                  <a:srgbClr val="FFC000"/>
                </a:solidFill>
              </a:rPr>
              <a:t>linking together these independent object modules </a:t>
            </a:r>
            <a:r>
              <a:rPr lang="en-IN" dirty="0" smtClean="0">
                <a:solidFill>
                  <a:schemeClr val="tx1"/>
                </a:solidFill>
              </a:rPr>
              <a:t>and loading them into the main memory.</a:t>
            </a:r>
            <a:endParaRPr lang="en-US" dirty="0" smtClean="0">
              <a:solidFill>
                <a:schemeClr val="tx1"/>
              </a:solidFill>
            </a:endParaRPr>
          </a:p>
          <a:p>
            <a:pPr marL="457200" indent="-457200">
              <a:lnSpc>
                <a:spcPct val="150000"/>
              </a:lnSpc>
              <a:buFont typeface="+mj-lt"/>
              <a:buAutoNum type="arabicParenR"/>
            </a:pPr>
            <a:r>
              <a:rPr lang="en-IN" dirty="0" smtClean="0">
                <a:solidFill>
                  <a:schemeClr val="tx1"/>
                </a:solidFill>
              </a:rPr>
              <a:t>Linking of various object modules is done by the linker.</a:t>
            </a:r>
            <a:endParaRPr lang="en-US"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48</a:t>
            </a:fld>
            <a:endParaRPr lang="en-US"/>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marL="457200" indent="-457200"/>
            <a:r>
              <a:rPr lang="en-IN" dirty="0" smtClean="0">
                <a:solidFill>
                  <a:schemeClr val="tx1">
                    <a:lumMod val="65000"/>
                  </a:schemeClr>
                </a:solidFill>
              </a:rPr>
              <a:t>Linking Loaders (Continue..)</a:t>
            </a:r>
            <a:endParaRPr lang="en-US" dirty="0" smtClean="0">
              <a:solidFill>
                <a:schemeClr val="tx1">
                  <a:lumMod val="65000"/>
                </a:schemeClr>
              </a:solidFill>
            </a:endParaRPr>
          </a:p>
        </p:txBody>
      </p:sp>
      <p:sp>
        <p:nvSpPr>
          <p:cNvPr id="3" name="Content Placeholder 2"/>
          <p:cNvSpPr>
            <a:spLocks noGrp="1"/>
          </p:cNvSpPr>
          <p:nvPr>
            <p:ph idx="1"/>
          </p:nvPr>
        </p:nvSpPr>
        <p:spPr>
          <a:xfrm>
            <a:off x="152400" y="1143000"/>
            <a:ext cx="8686800" cy="5029200"/>
          </a:xfrm>
        </p:spPr>
        <p:txBody>
          <a:bodyPr>
            <a:noAutofit/>
          </a:bodyPr>
          <a:lstStyle/>
          <a:p>
            <a:pPr marL="457200" indent="-457200">
              <a:lnSpc>
                <a:spcPct val="150000"/>
              </a:lnSpc>
              <a:buFont typeface="+mj-lt"/>
              <a:buAutoNum type="arabicParenR" startAt="5"/>
            </a:pPr>
            <a:r>
              <a:rPr lang="en-IN" dirty="0" smtClean="0">
                <a:solidFill>
                  <a:schemeClr val="tx1"/>
                </a:solidFill>
              </a:rPr>
              <a:t>Special system program called linking loader </a:t>
            </a:r>
            <a:r>
              <a:rPr lang="en-IN" dirty="0" smtClean="0">
                <a:solidFill>
                  <a:srgbClr val="FFC000"/>
                </a:solidFill>
              </a:rPr>
              <a:t>gathers various object modules</a:t>
            </a:r>
            <a:r>
              <a:rPr lang="en-IN" dirty="0" smtClean="0">
                <a:solidFill>
                  <a:schemeClr val="tx1"/>
                </a:solidFill>
              </a:rPr>
              <a:t>, links them together to produce single executable binary program and loads them into the memory.</a:t>
            </a:r>
            <a:endParaRPr lang="en-US" dirty="0" smtClean="0">
              <a:solidFill>
                <a:schemeClr val="tx1"/>
              </a:solidFill>
            </a:endParaRPr>
          </a:p>
          <a:p>
            <a:pPr marL="457200" indent="-457200">
              <a:lnSpc>
                <a:spcPct val="150000"/>
              </a:lnSpc>
              <a:buFont typeface="+mj-lt"/>
              <a:buAutoNum type="arabicParenR" startAt="5"/>
            </a:pPr>
            <a:r>
              <a:rPr lang="en-IN" dirty="0" smtClean="0">
                <a:solidFill>
                  <a:schemeClr val="tx1"/>
                </a:solidFill>
              </a:rPr>
              <a:t>This category of loaders leads to a popular class of loaders called “direct-linking loaders”.</a:t>
            </a:r>
            <a:endParaRPr lang="en-US" dirty="0" smtClean="0">
              <a:solidFill>
                <a:schemeClr val="tx1"/>
              </a:solidFill>
            </a:endParaRPr>
          </a:p>
          <a:p>
            <a:pPr marL="457200" indent="-457200">
              <a:lnSpc>
                <a:spcPct val="150000"/>
              </a:lnSpc>
              <a:buFont typeface="+mj-lt"/>
              <a:buAutoNum type="arabicParenR" startAt="5"/>
            </a:pPr>
            <a:r>
              <a:rPr lang="en-IN" dirty="0" smtClean="0">
                <a:solidFill>
                  <a:schemeClr val="tx1"/>
                </a:solidFill>
              </a:rPr>
              <a:t>The loaders used in these situations are usually called linking loaders, which link the necessary library functions and symbolic references.</a:t>
            </a:r>
            <a:endParaRPr lang="en-US"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49</a:t>
            </a:fld>
            <a:endParaRPr lang="en-US" dirty="0"/>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a:bodyPr>
          <a:lstStyle/>
          <a:p>
            <a:pPr>
              <a:buFont typeface="Wingdings" pitchFamily="2" charset="2"/>
              <a:buChar char="§"/>
            </a:pPr>
            <a:r>
              <a:rPr lang="en-US" dirty="0">
                <a:solidFill>
                  <a:schemeClr val="tx1"/>
                </a:solidFill>
              </a:rPr>
              <a:t>The origin of the program may have to be changed by the linker or the loader for two reasons:</a:t>
            </a:r>
          </a:p>
          <a:p>
            <a:pPr marL="806450" indent="-685800">
              <a:buNone/>
            </a:pPr>
            <a:r>
              <a:rPr lang="en-US" dirty="0">
                <a:solidFill>
                  <a:schemeClr val="tx1"/>
                </a:solidFill>
              </a:rPr>
              <a:t>   1)  The same set of translated addresses may have been used in </a:t>
            </a:r>
            <a:r>
              <a:rPr lang="en-US" u="sng" dirty="0">
                <a:solidFill>
                  <a:schemeClr val="tx1"/>
                </a:solidFill>
              </a:rPr>
              <a:t>different</a:t>
            </a:r>
            <a:r>
              <a:rPr lang="en-US" dirty="0">
                <a:solidFill>
                  <a:schemeClr val="tx1"/>
                </a:solidFill>
              </a:rPr>
              <a:t> object modules. (Ex. Object Modules of Library routines.)</a:t>
            </a:r>
          </a:p>
          <a:p>
            <a:pPr marL="806450" indent="-685800">
              <a:buNone/>
            </a:pPr>
            <a:r>
              <a:rPr lang="en-US" dirty="0">
                <a:solidFill>
                  <a:schemeClr val="tx1"/>
                </a:solidFill>
              </a:rPr>
              <a:t>	Memory allocation for such programs would </a:t>
            </a:r>
            <a:r>
              <a:rPr lang="en-US" u="sng" dirty="0">
                <a:solidFill>
                  <a:schemeClr val="tx1"/>
                </a:solidFill>
              </a:rPr>
              <a:t>conflict</a:t>
            </a:r>
            <a:r>
              <a:rPr lang="en-US" dirty="0">
                <a:solidFill>
                  <a:schemeClr val="tx1"/>
                </a:solidFill>
              </a:rPr>
              <a:t> unless origins are changed.</a:t>
            </a:r>
          </a:p>
          <a:p>
            <a:pPr marL="806450" indent="-806450">
              <a:buNone/>
            </a:pPr>
            <a:r>
              <a:rPr lang="en-US" dirty="0">
                <a:solidFill>
                  <a:schemeClr val="tx1"/>
                </a:solidFill>
              </a:rPr>
              <a:t>    2)  An </a:t>
            </a:r>
            <a:r>
              <a:rPr lang="en-US" u="sng" dirty="0">
                <a:solidFill>
                  <a:schemeClr val="tx1"/>
                </a:solidFill>
              </a:rPr>
              <a:t>OS</a:t>
            </a:r>
            <a:r>
              <a:rPr lang="en-US" dirty="0">
                <a:solidFill>
                  <a:schemeClr val="tx1"/>
                </a:solidFill>
              </a:rPr>
              <a:t> may require that a program should be executed from a </a:t>
            </a:r>
            <a:r>
              <a:rPr lang="en-US" u="sng" dirty="0">
                <a:solidFill>
                  <a:schemeClr val="tx1"/>
                </a:solidFill>
              </a:rPr>
              <a:t>specific area</a:t>
            </a:r>
            <a:r>
              <a:rPr lang="en-US" dirty="0">
                <a:solidFill>
                  <a:schemeClr val="tx1"/>
                </a:solidFill>
              </a:rPr>
              <a:t> of the memory. This may require a change in its origin.</a:t>
            </a:r>
          </a:p>
          <a:p>
            <a:pPr>
              <a:buFont typeface="Wingdings" pitchFamily="2" charset="2"/>
              <a:buChar char="§"/>
            </a:pPr>
            <a:r>
              <a:rPr lang="en-US" dirty="0">
                <a:solidFill>
                  <a:schemeClr val="tx1"/>
                </a:solidFill>
              </a:rPr>
              <a:t>This requires to change the origin.</a:t>
            </a:r>
          </a:p>
          <a:p>
            <a:pPr>
              <a:buFont typeface="Wingdings" pitchFamily="2" charset="2"/>
              <a:buChar char="§"/>
            </a:pPr>
            <a:r>
              <a:rPr lang="en-US" dirty="0">
                <a:solidFill>
                  <a:schemeClr val="tx1"/>
                </a:solidFill>
              </a:rPr>
              <a:t>Change in Origin leads to change </a:t>
            </a:r>
            <a:r>
              <a:rPr lang="en-US" dirty="0" smtClean="0">
                <a:solidFill>
                  <a:schemeClr val="tx1"/>
                </a:solidFill>
              </a:rPr>
              <a:t>in the </a:t>
            </a:r>
            <a:r>
              <a:rPr lang="en-US" dirty="0">
                <a:solidFill>
                  <a:schemeClr val="tx1"/>
                </a:solidFill>
              </a:rPr>
              <a:t>execution start address and in the addresses assigned to symbols.</a:t>
            </a: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728B90D1-6585-4DB3-BF1F-780EBF96D563}" type="slidenum">
              <a:rPr lang="en-US" smtClean="0"/>
              <a:pPr/>
              <a:t>5</a:t>
            </a:fld>
            <a:endParaRPr lang="en-US"/>
          </a:p>
        </p:txBody>
      </p:sp>
      <p:sp>
        <p:nvSpPr>
          <p:cNvPr id="2" name="Footer Placeholder 1"/>
          <p:cNvSpPr>
            <a:spLocks noGrp="1"/>
          </p:cNvSpPr>
          <p:nvPr>
            <p:ph type="ftr" sz="quarter" idx="11"/>
          </p:nvPr>
        </p:nvSpPr>
        <p:spPr/>
        <p:txBody>
          <a:bodyPr/>
          <a:lstStyle/>
          <a:p>
            <a:r>
              <a:rPr lang="en-US" dirty="0" smtClean="0"/>
              <a:t>  </a:t>
            </a:r>
            <a:endParaRPr lang="en-US" dirty="0"/>
          </a:p>
        </p:txBody>
      </p:sp>
    </p:spTree>
    <p:extLst>
      <p:ext uri="{BB962C8B-B14F-4D97-AF65-F5344CB8AC3E}">
        <p14:creationId xmlns:p14="http://schemas.microsoft.com/office/powerpoint/2010/main" xmlns="" val="2735972465"/>
      </p:ext>
    </p:extLst>
  </p:cSld>
  <p:clrMapOvr>
    <a:masterClrMapping/>
  </p:clrMapOvr>
  <mc:AlternateContent xmlns:mc="http://schemas.openxmlformats.org/markup-compatibility/2006">
    <mc:Choice xmlns:p14="http://schemas.microsoft.com/office/powerpoint/2010/main" xmlns="" Requires="p14">
      <p:transition p14:dur="1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686800" cy="5029200"/>
          </a:xfrm>
        </p:spPr>
        <p:txBody>
          <a:bodyPr>
            <a:noAutofit/>
          </a:bodyPr>
          <a:lstStyle/>
          <a:p>
            <a:pPr marL="457200" indent="-457200">
              <a:lnSpc>
                <a:spcPct val="150000"/>
              </a:lnSpc>
              <a:buFont typeface="+mj-lt"/>
              <a:buAutoNum type="arabicParenR" startAt="8"/>
            </a:pPr>
            <a:r>
              <a:rPr lang="en-IN" dirty="0" smtClean="0">
                <a:solidFill>
                  <a:schemeClr val="tx1"/>
                </a:solidFill>
              </a:rPr>
              <a:t>Essentially, linking loaders accept and link together a set of object programs and a single file to load them into the core.</a:t>
            </a:r>
            <a:endParaRPr lang="en-US" dirty="0" smtClean="0">
              <a:solidFill>
                <a:schemeClr val="tx1"/>
              </a:solidFill>
            </a:endParaRPr>
          </a:p>
          <a:p>
            <a:pPr marL="457200" indent="-457200">
              <a:lnSpc>
                <a:spcPct val="150000"/>
              </a:lnSpc>
              <a:buFont typeface="+mj-lt"/>
              <a:buAutoNum type="arabicParenR" startAt="8"/>
            </a:pPr>
            <a:r>
              <a:rPr lang="en-IN" dirty="0" smtClean="0">
                <a:solidFill>
                  <a:schemeClr val="tx1"/>
                </a:solidFill>
              </a:rPr>
              <a:t>Linking loaders additionally perform relocation and overcome disadvantages of other loading schemes.</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50</a:t>
            </a:fld>
            <a:endParaRPr lang="en-US" dirty="0"/>
          </a:p>
        </p:txBody>
      </p:sp>
      <p:sp>
        <p:nvSpPr>
          <p:cNvPr id="7" name="Title 1"/>
          <p:cNvSpPr>
            <a:spLocks noGrp="1"/>
          </p:cNvSpPr>
          <p:nvPr>
            <p:ph type="title"/>
          </p:nvPr>
        </p:nvSpPr>
        <p:spPr>
          <a:xfrm>
            <a:off x="457200" y="-304800"/>
            <a:ext cx="8229600" cy="1143000"/>
          </a:xfrm>
        </p:spPr>
        <p:txBody>
          <a:bodyPr>
            <a:normAutofit/>
          </a:bodyPr>
          <a:lstStyle/>
          <a:p>
            <a:pPr marL="457200" indent="-457200"/>
            <a:r>
              <a:rPr lang="en-IN" dirty="0" smtClean="0">
                <a:solidFill>
                  <a:schemeClr val="tx1">
                    <a:lumMod val="65000"/>
                  </a:schemeClr>
                </a:solidFill>
              </a:rPr>
              <a:t>Linking Loaders (Continue..)</a:t>
            </a:r>
            <a:endParaRPr lang="en-US" dirty="0" smtClean="0">
              <a:solidFill>
                <a:schemeClr val="tx1">
                  <a:lumMod val="65000"/>
                </a:schemeClr>
              </a:solidFill>
            </a:endParaRPr>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a:bodyPr>
          <a:lstStyle/>
          <a:p>
            <a:r>
              <a:rPr lang="en-US" dirty="0" smtClean="0">
                <a:solidFill>
                  <a:srgbClr val="FFC000"/>
                </a:solidFill>
              </a:rPr>
              <a:t>6) </a:t>
            </a:r>
            <a:r>
              <a:rPr lang="en-IN" dirty="0" smtClean="0">
                <a:solidFill>
                  <a:srgbClr val="FFC000"/>
                </a:solidFill>
              </a:rPr>
              <a:t>Relocating Linking Loaders</a:t>
            </a:r>
            <a:endParaRPr lang="en-US" dirty="0">
              <a:solidFill>
                <a:srgbClr val="FFC000"/>
              </a:solidFill>
            </a:endParaRPr>
          </a:p>
        </p:txBody>
      </p:sp>
      <p:sp>
        <p:nvSpPr>
          <p:cNvPr id="3" name="Content Placeholder 2"/>
          <p:cNvSpPr>
            <a:spLocks noGrp="1"/>
          </p:cNvSpPr>
          <p:nvPr>
            <p:ph idx="1"/>
          </p:nvPr>
        </p:nvSpPr>
        <p:spPr>
          <a:xfrm>
            <a:off x="152400" y="609600"/>
            <a:ext cx="8839200" cy="5029200"/>
          </a:xfrm>
        </p:spPr>
        <p:txBody>
          <a:bodyPr>
            <a:noAutofit/>
          </a:bodyPr>
          <a:lstStyle/>
          <a:p>
            <a:pPr marL="457200" indent="-457200">
              <a:lnSpc>
                <a:spcPct val="150000"/>
              </a:lnSpc>
              <a:buFont typeface="+mj-lt"/>
              <a:buAutoNum type="arabicParenR"/>
            </a:pPr>
            <a:r>
              <a:rPr lang="en-IN" sz="2000" dirty="0" smtClean="0">
                <a:solidFill>
                  <a:schemeClr val="tx1"/>
                </a:solidFill>
              </a:rPr>
              <a:t>Relocating linking loaders combines together </a:t>
            </a:r>
          </a:p>
          <a:p>
            <a:pPr marL="788670" lvl="1" indent="-514350">
              <a:lnSpc>
                <a:spcPct val="150000"/>
              </a:lnSpc>
              <a:buFont typeface="+mj-lt"/>
              <a:buAutoNum type="romanLcPeriod"/>
            </a:pPr>
            <a:r>
              <a:rPr lang="en-IN" dirty="0" smtClean="0"/>
              <a:t>T</a:t>
            </a:r>
            <a:r>
              <a:rPr lang="en-IN" dirty="0" smtClean="0">
                <a:solidFill>
                  <a:schemeClr val="tx1"/>
                </a:solidFill>
              </a:rPr>
              <a:t>he </a:t>
            </a:r>
            <a:r>
              <a:rPr lang="en-IN" b="1" dirty="0" smtClean="0">
                <a:solidFill>
                  <a:srgbClr val="FFFF00"/>
                </a:solidFill>
              </a:rPr>
              <a:t>Relocating capabilities </a:t>
            </a:r>
            <a:r>
              <a:rPr lang="en-IN" dirty="0" smtClean="0">
                <a:solidFill>
                  <a:schemeClr val="tx1"/>
                </a:solidFill>
              </a:rPr>
              <a:t>of relocating loaders and </a:t>
            </a:r>
          </a:p>
          <a:p>
            <a:pPr marL="788670" lvl="1" indent="-514350">
              <a:lnSpc>
                <a:spcPct val="150000"/>
              </a:lnSpc>
              <a:buFont typeface="+mj-lt"/>
              <a:buAutoNum type="romanLcPeriod"/>
            </a:pPr>
            <a:r>
              <a:rPr lang="en-IN" dirty="0" smtClean="0"/>
              <a:t>T</a:t>
            </a:r>
            <a:r>
              <a:rPr lang="en-IN" dirty="0" smtClean="0">
                <a:solidFill>
                  <a:schemeClr val="tx1"/>
                </a:solidFill>
              </a:rPr>
              <a:t>he </a:t>
            </a:r>
            <a:r>
              <a:rPr lang="en-IN" b="1" dirty="0" smtClean="0">
                <a:solidFill>
                  <a:srgbClr val="FFFF00"/>
                </a:solidFill>
              </a:rPr>
              <a:t>Advanced linking features</a:t>
            </a:r>
            <a:r>
              <a:rPr lang="en-IN" dirty="0" smtClean="0">
                <a:solidFill>
                  <a:schemeClr val="tx1"/>
                </a:solidFill>
              </a:rPr>
              <a:t> of linking loaders and presents a more robust loading scheme.</a:t>
            </a:r>
            <a:endParaRPr lang="en-US" dirty="0" smtClean="0">
              <a:solidFill>
                <a:schemeClr val="tx1"/>
              </a:solidFill>
            </a:endParaRPr>
          </a:p>
          <a:p>
            <a:pPr marL="457200" indent="-457200">
              <a:lnSpc>
                <a:spcPct val="150000"/>
              </a:lnSpc>
              <a:buFont typeface="+mj-lt"/>
              <a:buAutoNum type="arabicParenR"/>
            </a:pPr>
            <a:r>
              <a:rPr lang="en-IN" sz="2000" dirty="0" smtClean="0">
                <a:solidFill>
                  <a:schemeClr val="tx1"/>
                </a:solidFill>
              </a:rPr>
              <a:t>This eliminates the need to use two separate programs for linking and loading respectively.</a:t>
            </a:r>
            <a:endParaRPr lang="en-US" sz="2000" dirty="0" smtClean="0">
              <a:solidFill>
                <a:schemeClr val="tx1"/>
              </a:solidFill>
            </a:endParaRPr>
          </a:p>
          <a:p>
            <a:pPr marL="457200" indent="-457200">
              <a:lnSpc>
                <a:spcPct val="150000"/>
              </a:lnSpc>
              <a:buFont typeface="+mj-lt"/>
              <a:buAutoNum type="arabicParenR"/>
            </a:pPr>
            <a:r>
              <a:rPr lang="en-IN" sz="2000" dirty="0" smtClean="0">
                <a:solidFill>
                  <a:srgbClr val="FFFF00"/>
                </a:solidFill>
              </a:rPr>
              <a:t>These loaders can perform relocation and linking both.</a:t>
            </a:r>
            <a:endParaRPr lang="en-US" sz="2000" dirty="0" smtClean="0">
              <a:solidFill>
                <a:srgbClr val="FFFF00"/>
              </a:solidFill>
            </a:endParaRPr>
          </a:p>
          <a:p>
            <a:pPr marL="457200" indent="-457200">
              <a:lnSpc>
                <a:spcPct val="150000"/>
              </a:lnSpc>
              <a:buFont typeface="+mj-lt"/>
              <a:buAutoNum type="arabicParenR"/>
            </a:pPr>
            <a:r>
              <a:rPr lang="en-IN" sz="2000" dirty="0" smtClean="0">
                <a:solidFill>
                  <a:schemeClr val="tx1"/>
                </a:solidFill>
              </a:rPr>
              <a:t>These types of loaders are especially useful in dynamic runtime environment, wherein the link and load origins are highly dependent upon the runtime situations.</a:t>
            </a:r>
          </a:p>
          <a:p>
            <a:pPr marL="457200" indent="-457200">
              <a:lnSpc>
                <a:spcPct val="150000"/>
              </a:lnSpc>
              <a:buFont typeface="+mj-lt"/>
              <a:buAutoNum type="arabicParenR"/>
            </a:pPr>
            <a:r>
              <a:rPr lang="en-IN" sz="2000" dirty="0" smtClean="0">
                <a:solidFill>
                  <a:schemeClr val="tx1"/>
                </a:solidFill>
              </a:rPr>
              <a:t>These loaders can work efficiently with support from the operating system and utilize the memory and other resources efficiently.</a:t>
            </a:r>
            <a:endParaRPr lang="en-US" sz="2000" dirty="0" smtClean="0">
              <a:solidFill>
                <a:schemeClr val="tx1"/>
              </a:solidFill>
            </a:endParaRPr>
          </a:p>
          <a:p>
            <a:pPr marL="457200" indent="-457200">
              <a:lnSpc>
                <a:spcPct val="150000"/>
              </a:lnSpc>
              <a:buFont typeface="+mj-lt"/>
              <a:buAutoNum type="arabicParenR"/>
            </a:pPr>
            <a:endParaRPr lang="en-US" sz="2000" dirty="0" smtClean="0">
              <a:solidFill>
                <a:schemeClr val="tx1"/>
              </a:solidFill>
            </a:endParaRPr>
          </a:p>
        </p:txBody>
      </p:sp>
      <p:sp>
        <p:nvSpPr>
          <p:cNvPr id="5" name="Slide Number Placeholder 4"/>
          <p:cNvSpPr>
            <a:spLocks noGrp="1"/>
          </p:cNvSpPr>
          <p:nvPr>
            <p:ph type="sldNum" sz="quarter" idx="12"/>
          </p:nvPr>
        </p:nvSpPr>
        <p:spPr/>
        <p:txBody>
          <a:bodyPr/>
          <a:lstStyle/>
          <a:p>
            <a:fld id="{728B90D1-6585-4DB3-BF1F-780EBF96D563}" type="slidenum">
              <a:rPr lang="en-US" smtClean="0"/>
              <a:pPr/>
              <a:t>51</a:t>
            </a:fld>
            <a:endParaRPr lang="en-US"/>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IN" dirty="0" smtClean="0">
                <a:solidFill>
                  <a:srgbClr val="FFC000"/>
                </a:solidFill>
              </a:rPr>
              <a:t>7) General Loader Schemes</a:t>
            </a:r>
            <a:endParaRPr lang="en-US" sz="2800" dirty="0" smtClean="0">
              <a:solidFill>
                <a:srgbClr val="FFC000"/>
              </a:solidFill>
            </a:endParaRPr>
          </a:p>
        </p:txBody>
      </p:sp>
      <p:sp>
        <p:nvSpPr>
          <p:cNvPr id="3" name="Content Placeholder 2"/>
          <p:cNvSpPr>
            <a:spLocks noGrp="1"/>
          </p:cNvSpPr>
          <p:nvPr>
            <p:ph idx="1"/>
          </p:nvPr>
        </p:nvSpPr>
        <p:spPr>
          <a:xfrm>
            <a:off x="152400" y="838200"/>
            <a:ext cx="8686800" cy="5029200"/>
          </a:xfrm>
        </p:spPr>
        <p:txBody>
          <a:bodyPr>
            <a:noAutofit/>
          </a:bodyPr>
          <a:lstStyle/>
          <a:p>
            <a:pPr marL="457200" indent="-457200">
              <a:lnSpc>
                <a:spcPct val="150000"/>
              </a:lnSpc>
              <a:buFont typeface="+mj-lt"/>
              <a:buAutoNum type="arabicParenR"/>
            </a:pPr>
            <a:r>
              <a:rPr lang="en-IN" dirty="0" smtClean="0">
                <a:solidFill>
                  <a:schemeClr val="tx1"/>
                </a:solidFill>
              </a:rPr>
              <a:t>The general loading scheme improves the </a:t>
            </a:r>
            <a:r>
              <a:rPr lang="en-IN" dirty="0" smtClean="0">
                <a:solidFill>
                  <a:srgbClr val="FFFF00"/>
                </a:solidFill>
              </a:rPr>
              <a:t>compile/assemble-and-go</a:t>
            </a:r>
            <a:r>
              <a:rPr lang="en-IN" dirty="0" smtClean="0">
                <a:solidFill>
                  <a:schemeClr val="tx1"/>
                </a:solidFill>
              </a:rPr>
              <a:t> scheme by allowing different source programs (or modules of the same program) to be translated separately into their respective object programs.	</a:t>
            </a:r>
            <a:endParaRPr lang="en-US" sz="2000" dirty="0" smtClean="0">
              <a:solidFill>
                <a:schemeClr val="tx1"/>
              </a:solidFill>
            </a:endParaRPr>
          </a:p>
          <a:p>
            <a:pPr marL="457200" indent="-457200">
              <a:lnSpc>
                <a:spcPct val="150000"/>
              </a:lnSpc>
              <a:buFont typeface="+mj-lt"/>
              <a:buAutoNum type="arabicParenR"/>
            </a:pPr>
            <a:r>
              <a:rPr lang="en-IN" dirty="0" smtClean="0">
                <a:solidFill>
                  <a:schemeClr val="tx1"/>
                </a:solidFill>
              </a:rPr>
              <a:t>The object code (modules) is stored in the secondary storage area; and then, they are loaded.</a:t>
            </a:r>
            <a:endParaRPr lang="en-US" sz="2000" dirty="0" smtClean="0">
              <a:solidFill>
                <a:schemeClr val="tx1"/>
              </a:solidFill>
            </a:endParaRPr>
          </a:p>
          <a:p>
            <a:pPr marL="457200" indent="-457200">
              <a:lnSpc>
                <a:spcPct val="150000"/>
              </a:lnSpc>
              <a:buFont typeface="+mj-lt"/>
              <a:buAutoNum type="arabicParenR"/>
            </a:pPr>
            <a:r>
              <a:rPr lang="en-IN" dirty="0" smtClean="0">
                <a:solidFill>
                  <a:schemeClr val="tx1"/>
                </a:solidFill>
              </a:rPr>
              <a:t>The loader usually combines the object codes and executes them by loading them into the memory, including the space where the assembler had been in the assemble-and-go scheme.</a:t>
            </a:r>
            <a:endParaRPr lang="en-US" sz="2000"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52</a:t>
            </a:fld>
            <a:endParaRPr lang="en-US"/>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IN" dirty="0" smtClean="0">
                <a:solidFill>
                  <a:schemeClr val="tx1">
                    <a:lumMod val="85000"/>
                  </a:schemeClr>
                </a:solidFill>
              </a:rPr>
              <a:t>General Loader Schemes (Continue..)</a:t>
            </a:r>
            <a:endParaRPr lang="en-US" sz="2800" dirty="0" smtClean="0">
              <a:solidFill>
                <a:schemeClr val="tx1">
                  <a:lumMod val="85000"/>
                </a:schemeClr>
              </a:solidFill>
            </a:endParaRPr>
          </a:p>
        </p:txBody>
      </p:sp>
      <p:sp>
        <p:nvSpPr>
          <p:cNvPr id="3" name="Content Placeholder 2"/>
          <p:cNvSpPr>
            <a:spLocks noGrp="1"/>
          </p:cNvSpPr>
          <p:nvPr>
            <p:ph idx="1"/>
          </p:nvPr>
        </p:nvSpPr>
        <p:spPr>
          <a:xfrm>
            <a:off x="228600" y="1066800"/>
            <a:ext cx="8686800" cy="5029200"/>
          </a:xfrm>
        </p:spPr>
        <p:txBody>
          <a:bodyPr>
            <a:noAutofit/>
          </a:bodyPr>
          <a:lstStyle/>
          <a:p>
            <a:pPr marL="457200" indent="-457200">
              <a:lnSpc>
                <a:spcPct val="150000"/>
              </a:lnSpc>
              <a:buFont typeface="+mj-lt"/>
              <a:buAutoNum type="arabicParenR" startAt="4"/>
            </a:pPr>
            <a:r>
              <a:rPr lang="en-IN" dirty="0" smtClean="0">
                <a:solidFill>
                  <a:schemeClr val="tx1"/>
                </a:solidFill>
              </a:rPr>
              <a:t>Rather than the entire assembler sitting in the memory, a small utility component called loader does the job.</a:t>
            </a:r>
            <a:endParaRPr lang="en-US" sz="2000" dirty="0" smtClean="0">
              <a:solidFill>
                <a:schemeClr val="tx1"/>
              </a:solidFill>
            </a:endParaRPr>
          </a:p>
          <a:p>
            <a:pPr marL="457200" indent="-457200">
              <a:lnSpc>
                <a:spcPct val="150000"/>
              </a:lnSpc>
              <a:buFont typeface="+mj-lt"/>
              <a:buAutoNum type="arabicParenR" startAt="4"/>
            </a:pPr>
            <a:r>
              <a:rPr lang="en-IN" dirty="0" smtClean="0">
                <a:solidFill>
                  <a:schemeClr val="tx1"/>
                </a:solidFill>
              </a:rPr>
              <a:t>Note that the loader program is comparatively much smaller than the assembler, hence making more space available to the user for their programs.</a:t>
            </a:r>
            <a:endParaRPr lang="en-US" sz="2000"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53</a:t>
            </a:fld>
            <a:endParaRPr lang="en-US"/>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IN" dirty="0" smtClean="0">
                <a:solidFill>
                  <a:schemeClr val="accent2">
                    <a:lumMod val="60000"/>
                    <a:lumOff val="40000"/>
                  </a:schemeClr>
                </a:solidFill>
              </a:rPr>
              <a:t>Advantages of the general loading scheme</a:t>
            </a:r>
            <a:endParaRPr lang="en-US" dirty="0" smtClean="0">
              <a:solidFill>
                <a:schemeClr val="accent2">
                  <a:lumMod val="60000"/>
                  <a:lumOff val="40000"/>
                </a:schemeClr>
              </a:solidFill>
            </a:endParaRPr>
          </a:p>
        </p:txBody>
      </p:sp>
      <p:sp>
        <p:nvSpPr>
          <p:cNvPr id="3" name="Content Placeholder 2"/>
          <p:cNvSpPr>
            <a:spLocks noGrp="1"/>
          </p:cNvSpPr>
          <p:nvPr>
            <p:ph idx="1"/>
          </p:nvPr>
        </p:nvSpPr>
        <p:spPr>
          <a:xfrm>
            <a:off x="76200" y="914400"/>
            <a:ext cx="8686800" cy="5029200"/>
          </a:xfrm>
        </p:spPr>
        <p:txBody>
          <a:bodyPr>
            <a:noAutofit/>
          </a:bodyPr>
          <a:lstStyle/>
          <a:p>
            <a:pPr marL="457200" indent="-457200" algn="just">
              <a:lnSpc>
                <a:spcPct val="150000"/>
              </a:lnSpc>
              <a:buAutoNum type="arabicParenR"/>
            </a:pPr>
            <a:r>
              <a:rPr lang="en-IN" dirty="0" smtClean="0">
                <a:solidFill>
                  <a:schemeClr val="tx1"/>
                </a:solidFill>
              </a:rPr>
              <a:t>Saves memory as loaders are smaller in size than assemblers. The loader replaces the assembler.</a:t>
            </a:r>
            <a:endParaRPr lang="en-US" dirty="0" smtClean="0">
              <a:solidFill>
                <a:schemeClr val="tx1"/>
              </a:solidFill>
            </a:endParaRPr>
          </a:p>
          <a:p>
            <a:pPr marL="457200" indent="-457200" algn="just">
              <a:lnSpc>
                <a:spcPct val="150000"/>
              </a:lnSpc>
              <a:buAutoNum type="arabicParenR"/>
            </a:pPr>
            <a:r>
              <a:rPr lang="en-IN" dirty="0" smtClean="0">
                <a:solidFill>
                  <a:schemeClr val="tx1"/>
                </a:solidFill>
              </a:rPr>
              <a:t>Reassembly of the program is no more needed for later execution of the program.</a:t>
            </a:r>
            <a:endParaRPr lang="en-US" dirty="0" smtClean="0">
              <a:solidFill>
                <a:schemeClr val="tx1"/>
              </a:solidFill>
            </a:endParaRPr>
          </a:p>
          <a:p>
            <a:pPr marL="457200" indent="-457200" algn="just">
              <a:lnSpc>
                <a:spcPct val="150000"/>
              </a:lnSpc>
              <a:buAutoNum type="arabicParenR"/>
            </a:pPr>
            <a:r>
              <a:rPr lang="en-IN" dirty="0" smtClean="0">
                <a:solidFill>
                  <a:schemeClr val="tx1"/>
                </a:solidFill>
              </a:rPr>
              <a:t>The object file is available and can be loaded and executed directly at the desired location.</a:t>
            </a:r>
            <a:endParaRPr lang="en-US" dirty="0" smtClean="0">
              <a:solidFill>
                <a:schemeClr val="tx1"/>
              </a:solidFill>
            </a:endParaRPr>
          </a:p>
          <a:p>
            <a:pPr algn="just">
              <a:lnSpc>
                <a:spcPct val="150000"/>
              </a:lnSpc>
              <a:buNone/>
            </a:pPr>
            <a:endParaRPr lang="en-US"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54</a:t>
            </a:fld>
            <a:endParaRPr lang="en-US"/>
          </a:p>
        </p:txBody>
      </p:sp>
    </p:spTree>
    <p:extLst>
      <p:ext uri="{BB962C8B-B14F-4D97-AF65-F5344CB8AC3E}">
        <p14:creationId xmlns:p14="http://schemas.microsoft.com/office/powerpoint/2010/main" xmlns="" val="456308621"/>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0" cy="1143000"/>
          </a:xfrm>
        </p:spPr>
        <p:txBody>
          <a:bodyPr>
            <a:normAutofit fontScale="90000"/>
          </a:bodyPr>
          <a:lstStyle/>
          <a:p>
            <a:pPr lvl="0"/>
            <a:r>
              <a:rPr lang="en-IN" dirty="0" smtClean="0">
                <a:solidFill>
                  <a:schemeClr val="accent2">
                    <a:lumMod val="60000"/>
                    <a:lumOff val="40000"/>
                  </a:schemeClr>
                </a:solidFill>
              </a:rPr>
              <a:t>Disadvantages of the general loading scheme</a:t>
            </a:r>
            <a:endParaRPr lang="en-US" sz="3200" dirty="0" smtClean="0">
              <a:solidFill>
                <a:schemeClr val="accent2">
                  <a:lumMod val="60000"/>
                  <a:lumOff val="40000"/>
                </a:schemeClr>
              </a:solidFill>
            </a:endParaRPr>
          </a:p>
        </p:txBody>
      </p:sp>
      <p:sp>
        <p:nvSpPr>
          <p:cNvPr id="3" name="Content Placeholder 2"/>
          <p:cNvSpPr>
            <a:spLocks noGrp="1"/>
          </p:cNvSpPr>
          <p:nvPr>
            <p:ph idx="1"/>
          </p:nvPr>
        </p:nvSpPr>
        <p:spPr>
          <a:xfrm>
            <a:off x="152400" y="838200"/>
            <a:ext cx="8686800" cy="5029200"/>
          </a:xfrm>
        </p:spPr>
        <p:txBody>
          <a:bodyPr>
            <a:noAutofit/>
          </a:bodyPr>
          <a:lstStyle/>
          <a:p>
            <a:pPr lvl="1">
              <a:lnSpc>
                <a:spcPct val="150000"/>
              </a:lnSpc>
              <a:buNone/>
            </a:pPr>
            <a:endParaRPr lang="en-US" sz="2400" dirty="0" smtClean="0"/>
          </a:p>
          <a:p>
            <a:pPr marL="822960" lvl="1" indent="-457200">
              <a:lnSpc>
                <a:spcPct val="150000"/>
              </a:lnSpc>
              <a:buAutoNum type="arabicParenR"/>
            </a:pPr>
            <a:r>
              <a:rPr lang="en-IN" sz="2400" dirty="0" smtClean="0"/>
              <a:t>The loader is more complicated and needs to manage multiple object files.</a:t>
            </a:r>
          </a:p>
          <a:p>
            <a:pPr marL="822960" lvl="1" indent="-457200">
              <a:lnSpc>
                <a:spcPct val="150000"/>
              </a:lnSpc>
              <a:buAutoNum type="arabicParenR"/>
            </a:pPr>
            <a:r>
              <a:rPr lang="en-IN" sz="2400" dirty="0" smtClean="0"/>
              <a:t>Secondary storage is required to store object files, and they cannot be directly placed into the memory by assemblers.</a:t>
            </a:r>
            <a:endParaRPr lang="en-US" sz="2400"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55</a:t>
            </a:fld>
            <a:endParaRPr lang="en-US"/>
          </a:p>
        </p:txBody>
      </p:sp>
    </p:spTree>
    <p:extLst>
      <p:ext uri="{BB962C8B-B14F-4D97-AF65-F5344CB8AC3E}">
        <p14:creationId xmlns:p14="http://schemas.microsoft.com/office/powerpoint/2010/main" xmlns="" val="456308621"/>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56</a:t>
            </a:fld>
            <a:endParaRPr lang="en-US"/>
          </a:p>
        </p:txBody>
      </p:sp>
      <p:sp>
        <p:nvSpPr>
          <p:cNvPr id="6" name="Title 2"/>
          <p:cNvSpPr txBox="1">
            <a:spLocks/>
          </p:cNvSpPr>
          <p:nvPr/>
        </p:nvSpPr>
        <p:spPr>
          <a:xfrm>
            <a:off x="304800" y="2362200"/>
            <a:ext cx="8686800" cy="990600"/>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endParaRPr lang="en-US" sz="4800" b="1" spc="50" dirty="0" smtClean="0">
              <a:ln w="13335" cmpd="sng">
                <a:solidFill>
                  <a:schemeClr val="accent1">
                    <a:lumMod val="50000"/>
                  </a:schemeClr>
                </a:solidFill>
                <a:prstDash val="solid"/>
              </a:ln>
              <a:solidFill>
                <a:srgbClr val="FFC000"/>
              </a:solidFill>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dirty="0" smtClean="0">
                <a:solidFill>
                  <a:srgbClr val="FFC000"/>
                </a:solidFill>
              </a:rPr>
              <a:t>8.</a:t>
            </a:r>
          </a:p>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dirty="0" smtClean="0">
                <a:solidFill>
                  <a:srgbClr val="FFC000"/>
                </a:solidFill>
              </a:rPr>
              <a:t>Dynamic Linking and Static Linking</a:t>
            </a:r>
            <a:endParaRPr kumimoji="0" lang="en-US" sz="4800" b="1" i="0" u="none" strike="noStrike" kern="1200" cap="none" spc="50" normalizeH="0" baseline="0" noProof="0" dirty="0">
              <a:ln w="13335" cmpd="sng">
                <a:solidFill>
                  <a:schemeClr val="accent1">
                    <a:lumMod val="50000"/>
                  </a:schemeClr>
                </a:solidFill>
                <a:prstDash val="solid"/>
              </a:ln>
              <a:solidFill>
                <a:srgbClr val="FFC000"/>
              </a:solidFill>
              <a:effectLst/>
              <a:uLnTx/>
              <a:uFillTx/>
              <a:latin typeface="+mj-lt"/>
              <a:ea typeface="+mj-ea"/>
              <a:cs typeface="+mj-cs"/>
            </a:endParaRPr>
          </a:p>
        </p:txBody>
      </p:sp>
    </p:spTree>
  </p:cSld>
  <p:clrMapOvr>
    <a:masterClrMapping/>
  </p:clrMapOvr>
  <p:transition spd="slow">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marL="731520" lvl="1" indent="-457200">
              <a:lnSpc>
                <a:spcPct val="150000"/>
              </a:lnSpc>
            </a:pPr>
            <a:r>
              <a:rPr lang="en-IN" sz="2800" b="1" dirty="0" smtClean="0">
                <a:solidFill>
                  <a:srgbClr val="FFC000"/>
                </a:solidFill>
              </a:rPr>
              <a:t>Static Linking</a:t>
            </a:r>
            <a:endParaRPr lang="en-US" sz="2800" dirty="0" smtClean="0">
              <a:solidFill>
                <a:srgbClr val="FFC000"/>
              </a:solidFill>
            </a:endParaRPr>
          </a:p>
        </p:txBody>
      </p:sp>
      <p:sp>
        <p:nvSpPr>
          <p:cNvPr id="3" name="Content Placeholder 2"/>
          <p:cNvSpPr>
            <a:spLocks noGrp="1"/>
          </p:cNvSpPr>
          <p:nvPr>
            <p:ph idx="1"/>
          </p:nvPr>
        </p:nvSpPr>
        <p:spPr>
          <a:xfrm>
            <a:off x="76200" y="1066800"/>
            <a:ext cx="8763000" cy="5410200"/>
          </a:xfrm>
        </p:spPr>
        <p:txBody>
          <a:bodyPr>
            <a:noAutofit/>
          </a:bodyPr>
          <a:lstStyle/>
          <a:p>
            <a:pPr marL="457200" lvl="0" indent="-457200" algn="just">
              <a:lnSpc>
                <a:spcPct val="150000"/>
              </a:lnSpc>
              <a:buAutoNum type="arabicParenR"/>
            </a:pPr>
            <a:r>
              <a:rPr lang="en-IN" dirty="0" smtClean="0">
                <a:solidFill>
                  <a:schemeClr val="tx1"/>
                </a:solidFill>
              </a:rPr>
              <a:t>In static linking, the linker links all modules of a program </a:t>
            </a:r>
            <a:r>
              <a:rPr lang="en-IN" b="1" dirty="0" smtClean="0">
                <a:solidFill>
                  <a:srgbClr val="43CEFF"/>
                </a:solidFill>
              </a:rPr>
              <a:t>before its execution begins</a:t>
            </a:r>
            <a:r>
              <a:rPr lang="en-IN" dirty="0" smtClean="0">
                <a:solidFill>
                  <a:schemeClr val="tx1"/>
                </a:solidFill>
              </a:rPr>
              <a:t>.</a:t>
            </a:r>
          </a:p>
          <a:p>
            <a:pPr marL="457200" lvl="0" indent="-457200" algn="just">
              <a:lnSpc>
                <a:spcPct val="150000"/>
              </a:lnSpc>
              <a:buAutoNum type="arabicParenR"/>
            </a:pPr>
            <a:r>
              <a:rPr lang="en-IN" dirty="0" smtClean="0">
                <a:solidFill>
                  <a:schemeClr val="tx1"/>
                </a:solidFill>
              </a:rPr>
              <a:t>it produces a binary program that </a:t>
            </a:r>
            <a:r>
              <a:rPr lang="en-IN" b="1" dirty="0" smtClean="0">
                <a:solidFill>
                  <a:srgbClr val="43CEFF"/>
                </a:solidFill>
              </a:rPr>
              <a:t>does not contain any unresolved external references</a:t>
            </a:r>
            <a:r>
              <a:rPr lang="en-IN" dirty="0" smtClean="0">
                <a:solidFill>
                  <a:schemeClr val="tx1"/>
                </a:solidFill>
              </a:rPr>
              <a:t>.</a:t>
            </a:r>
          </a:p>
          <a:p>
            <a:pPr marL="457200" lvl="0" indent="-457200" algn="just">
              <a:lnSpc>
                <a:spcPct val="150000"/>
              </a:lnSpc>
              <a:buAutoNum type="arabicParenR"/>
            </a:pPr>
            <a:r>
              <a:rPr lang="en-IN" dirty="0" smtClean="0">
                <a:solidFill>
                  <a:schemeClr val="tx1"/>
                </a:solidFill>
              </a:rPr>
              <a:t>If statically linked programs use the </a:t>
            </a:r>
            <a:r>
              <a:rPr lang="en-IN" dirty="0" smtClean="0">
                <a:solidFill>
                  <a:srgbClr val="FFC000"/>
                </a:solidFill>
              </a:rPr>
              <a:t>same module </a:t>
            </a:r>
            <a:r>
              <a:rPr lang="en-IN" dirty="0" smtClean="0">
                <a:solidFill>
                  <a:schemeClr val="tx1"/>
                </a:solidFill>
              </a:rPr>
              <a:t>from a library, each program will get a </a:t>
            </a:r>
            <a:r>
              <a:rPr lang="en-IN" dirty="0" smtClean="0">
                <a:solidFill>
                  <a:srgbClr val="FFC000"/>
                </a:solidFill>
              </a:rPr>
              <a:t>private copy of the module</a:t>
            </a:r>
            <a:r>
              <a:rPr lang="en-IN" dirty="0" smtClean="0">
                <a:solidFill>
                  <a:schemeClr val="tx1"/>
                </a:solidFill>
              </a:rPr>
              <a:t>.</a:t>
            </a:r>
            <a:endParaRPr lang="en-US" dirty="0" smtClean="0">
              <a:solidFill>
                <a:schemeClr val="tx1"/>
              </a:solidFill>
            </a:endParaRPr>
          </a:p>
          <a:p>
            <a:pPr marL="457200" lvl="0" indent="-457200" algn="just">
              <a:lnSpc>
                <a:spcPct val="150000"/>
              </a:lnSpc>
              <a:buAutoNum type="arabicParenR"/>
            </a:pPr>
            <a:r>
              <a:rPr lang="en-IN" dirty="0" smtClean="0">
                <a:solidFill>
                  <a:schemeClr val="tx1"/>
                </a:solidFill>
              </a:rPr>
              <a:t>If many programs that use the module are in execution at the same time, many copies of the module might be present in memory.</a:t>
            </a:r>
            <a:endParaRPr lang="en-US" dirty="0" smtClean="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57</a:t>
            </a:fld>
            <a:endParaRPr lang="en-US"/>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8763000" cy="5029200"/>
          </a:xfrm>
        </p:spPr>
        <p:txBody>
          <a:bodyPr>
            <a:noAutofit/>
          </a:bodyPr>
          <a:lstStyle/>
          <a:p>
            <a:pPr marL="457200" lvl="0" indent="-457200">
              <a:lnSpc>
                <a:spcPct val="150000"/>
              </a:lnSpc>
              <a:buAutoNum type="arabicParenR"/>
            </a:pPr>
            <a:r>
              <a:rPr lang="en-IN" dirty="0" smtClean="0">
                <a:solidFill>
                  <a:schemeClr val="tx1"/>
                </a:solidFill>
              </a:rPr>
              <a:t>Dynamic linking is performed during execution of a binary program.</a:t>
            </a:r>
          </a:p>
          <a:p>
            <a:pPr marL="457200" lvl="0" indent="-457200">
              <a:lnSpc>
                <a:spcPct val="150000"/>
              </a:lnSpc>
              <a:buAutoNum type="arabicParenR"/>
            </a:pPr>
            <a:r>
              <a:rPr lang="en-IN" dirty="0" smtClean="0">
                <a:solidFill>
                  <a:schemeClr val="tx1"/>
                </a:solidFill>
              </a:rPr>
              <a:t>The linker is invoked when an </a:t>
            </a:r>
            <a:r>
              <a:rPr lang="en-IN" b="1" dirty="0" smtClean="0">
                <a:solidFill>
                  <a:srgbClr val="43CEFF"/>
                </a:solidFill>
              </a:rPr>
              <a:t>unresolved external reference </a:t>
            </a:r>
            <a:r>
              <a:rPr lang="en-IN" dirty="0" smtClean="0">
                <a:solidFill>
                  <a:schemeClr val="tx1"/>
                </a:solidFill>
              </a:rPr>
              <a:t>is encountered and resumes execution of the program.</a:t>
            </a:r>
            <a:endParaRPr lang="en-US" sz="2000" dirty="0" smtClean="0">
              <a:solidFill>
                <a:schemeClr val="tx1"/>
              </a:solidFill>
            </a:endParaRPr>
          </a:p>
          <a:p>
            <a:pPr marL="457200" lvl="0" indent="-457200">
              <a:lnSpc>
                <a:spcPct val="150000"/>
              </a:lnSpc>
              <a:buAutoNum type="arabicParenR"/>
            </a:pPr>
            <a:r>
              <a:rPr lang="en-IN" dirty="0" smtClean="0">
                <a:solidFill>
                  <a:schemeClr val="tx1"/>
                </a:solidFill>
              </a:rPr>
              <a:t>This arrangement has several benefits concerning use, sharing and updating of library modules.</a:t>
            </a:r>
            <a:endParaRPr lang="en-US" sz="2000" dirty="0" smtClean="0">
              <a:solidFill>
                <a:schemeClr val="tx1"/>
              </a:solidFill>
            </a:endParaRPr>
          </a:p>
          <a:p>
            <a:pPr marL="457200" lvl="0" indent="-457200">
              <a:lnSpc>
                <a:spcPct val="150000"/>
              </a:lnSpc>
              <a:buAutoNum type="arabicParenR"/>
            </a:pPr>
            <a:r>
              <a:rPr lang="en-IN" dirty="0" smtClean="0">
                <a:solidFill>
                  <a:schemeClr val="tx1"/>
                </a:solidFill>
              </a:rPr>
              <a:t>If the module referenced by a program has already been linked to another program that is in execution, a copy of the module would exist in memory. The </a:t>
            </a:r>
            <a:r>
              <a:rPr lang="en-IN" dirty="0" smtClean="0">
                <a:solidFill>
                  <a:srgbClr val="FFC000"/>
                </a:solidFill>
              </a:rPr>
              <a:t>same copy of the module </a:t>
            </a:r>
            <a:r>
              <a:rPr lang="en-IN" dirty="0" smtClean="0">
                <a:solidFill>
                  <a:schemeClr val="tx1"/>
                </a:solidFill>
              </a:rPr>
              <a:t>could be linked to this program as well, thus saving memory.</a:t>
            </a:r>
            <a:endParaRPr lang="en-US" sz="2000" dirty="0" smtClean="0">
              <a:solidFill>
                <a:schemeClr val="tx1"/>
              </a:solidFill>
            </a:endParaRPr>
          </a:p>
        </p:txBody>
      </p:sp>
      <p:sp>
        <p:nvSpPr>
          <p:cNvPr id="5" name="Slide Number Placeholder 4"/>
          <p:cNvSpPr>
            <a:spLocks noGrp="1"/>
          </p:cNvSpPr>
          <p:nvPr>
            <p:ph type="sldNum" sz="quarter" idx="12"/>
          </p:nvPr>
        </p:nvSpPr>
        <p:spPr/>
        <p:txBody>
          <a:bodyPr/>
          <a:lstStyle/>
          <a:p>
            <a:fld id="{728B90D1-6585-4DB3-BF1F-780EBF96D563}" type="slidenum">
              <a:rPr lang="en-US" smtClean="0"/>
              <a:pPr/>
              <a:t>58</a:t>
            </a:fld>
            <a:endParaRPr lang="en-US"/>
          </a:p>
        </p:txBody>
      </p:sp>
      <p:sp>
        <p:nvSpPr>
          <p:cNvPr id="7" name="Title 1"/>
          <p:cNvSpPr txBox="1">
            <a:spLocks/>
          </p:cNvSpPr>
          <p:nvPr/>
        </p:nvSpPr>
        <p:spPr>
          <a:xfrm>
            <a:off x="304800" y="-381000"/>
            <a:ext cx="8229600" cy="1143000"/>
          </a:xfrm>
          <a:prstGeom prst="rect">
            <a:avLst/>
          </a:prstGeom>
        </p:spPr>
        <p:txBody>
          <a:bodyPr vert="horz" lIns="91440" tIns="45720" rIns="91440" bIns="45720" rtlCol="0" anchor="b">
            <a:normAutofit/>
          </a:bodyPr>
          <a:lstStyle/>
          <a:p>
            <a:pPr marL="731520" marR="0" lvl="1" indent="-457200" defTabSz="914400" eaLnBrk="1" fontAlgn="auto" latinLnBrk="0" hangingPunct="1">
              <a:lnSpc>
                <a:spcPct val="150000"/>
              </a:lnSpc>
              <a:spcBef>
                <a:spcPts val="0"/>
              </a:spcBef>
              <a:spcAft>
                <a:spcPts val="0"/>
              </a:spcAft>
              <a:buClrTx/>
              <a:buSzTx/>
              <a:buFontTx/>
              <a:buNone/>
              <a:tabLst/>
              <a:defRPr/>
            </a:pPr>
            <a:r>
              <a:rPr kumimoji="0" lang="en-IN" sz="3200" b="1" i="0" u="none" strike="noStrike" kern="0" cap="none" spc="0" normalizeH="0" baseline="0" noProof="0" dirty="0" smtClean="0">
                <a:ln>
                  <a:noFill/>
                </a:ln>
                <a:solidFill>
                  <a:srgbClr val="FFC000"/>
                </a:solidFill>
                <a:effectLst/>
                <a:uLnTx/>
                <a:uFillTx/>
              </a:rPr>
              <a:t>Dynamic  Linking</a:t>
            </a:r>
            <a:endParaRPr kumimoji="0" lang="en-US" sz="3200" b="0" i="0" u="none" strike="noStrike" kern="0" cap="none" spc="0" normalizeH="0" baseline="0" noProof="0" dirty="0" smtClean="0">
              <a:ln>
                <a:noFill/>
              </a:ln>
              <a:solidFill>
                <a:srgbClr val="FFC000"/>
              </a:solidFill>
              <a:effectLst/>
              <a:uLnTx/>
              <a:uFillTx/>
            </a:endParaRPr>
          </a:p>
        </p:txBody>
      </p:sp>
    </p:spTree>
    <p:extLst>
      <p:ext uri="{BB962C8B-B14F-4D97-AF65-F5344CB8AC3E}">
        <p14:creationId xmlns:p14="http://schemas.microsoft.com/office/powerpoint/2010/main" xmlns="" val="45630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59</a:t>
            </a:fld>
            <a:endParaRPr lang="en-US"/>
          </a:p>
        </p:txBody>
      </p:sp>
      <p:sp>
        <p:nvSpPr>
          <p:cNvPr id="6" name="Title 2"/>
          <p:cNvSpPr txBox="1">
            <a:spLocks/>
          </p:cNvSpPr>
          <p:nvPr/>
        </p:nvSpPr>
        <p:spPr>
          <a:xfrm>
            <a:off x="304800" y="2362200"/>
            <a:ext cx="8686800" cy="990600"/>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dirty="0" smtClean="0">
                <a:solidFill>
                  <a:srgbClr val="FFC000"/>
                </a:solidFill>
              </a:rPr>
              <a:t>9.</a:t>
            </a:r>
          </a:p>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dirty="0" smtClean="0">
                <a:solidFill>
                  <a:srgbClr val="FFC000"/>
                </a:solidFill>
              </a:rPr>
              <a:t>Linking in MS DOS</a:t>
            </a:r>
          </a:p>
        </p:txBody>
      </p:sp>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686800" cy="6019800"/>
          </a:xfrm>
        </p:spPr>
        <p:txBody>
          <a:bodyPr>
            <a:normAutofit/>
          </a:bodyPr>
          <a:lstStyle/>
          <a:p>
            <a:pPr>
              <a:lnSpc>
                <a:spcPct val="250000"/>
              </a:lnSpc>
              <a:buFont typeface="Wingdings" pitchFamily="2" charset="2"/>
              <a:buChar char="§"/>
            </a:pPr>
            <a:r>
              <a:rPr lang="en-US" dirty="0" smtClean="0">
                <a:solidFill>
                  <a:schemeClr val="tx1"/>
                </a:solidFill>
              </a:rPr>
              <a:t>Terminology used</a:t>
            </a:r>
          </a:p>
          <a:p>
            <a:pPr marL="457200" indent="-457200">
              <a:lnSpc>
                <a:spcPct val="250000"/>
              </a:lnSpc>
              <a:buAutoNum type="arabicParenR"/>
            </a:pPr>
            <a:r>
              <a:rPr lang="en-US" dirty="0" smtClean="0">
                <a:solidFill>
                  <a:schemeClr val="tx1"/>
                </a:solidFill>
              </a:rPr>
              <a:t>Translation Time Address	 : Address assigned by </a:t>
            </a:r>
            <a:r>
              <a:rPr lang="en-US" b="1" dirty="0" smtClean="0">
                <a:solidFill>
                  <a:srgbClr val="FFC000"/>
                </a:solidFill>
              </a:rPr>
              <a:t>Translator</a:t>
            </a:r>
          </a:p>
          <a:p>
            <a:pPr marL="457200" indent="-457200">
              <a:lnSpc>
                <a:spcPct val="250000"/>
              </a:lnSpc>
              <a:buAutoNum type="arabicParenR"/>
            </a:pPr>
            <a:r>
              <a:rPr lang="en-US" dirty="0" smtClean="0">
                <a:solidFill>
                  <a:schemeClr val="tx1"/>
                </a:solidFill>
              </a:rPr>
              <a:t>Linked Address </a:t>
            </a:r>
            <a:r>
              <a:rPr lang="en-US" dirty="0">
                <a:solidFill>
                  <a:schemeClr val="tx1"/>
                </a:solidFill>
              </a:rPr>
              <a:t>	</a:t>
            </a:r>
            <a:r>
              <a:rPr lang="en-US" dirty="0" smtClean="0">
                <a:solidFill>
                  <a:schemeClr val="tx1"/>
                </a:solidFill>
              </a:rPr>
              <a:t>         	 : </a:t>
            </a:r>
            <a:r>
              <a:rPr lang="en-US" dirty="0">
                <a:solidFill>
                  <a:schemeClr val="tx1"/>
                </a:solidFill>
              </a:rPr>
              <a:t>Address assigned by </a:t>
            </a:r>
            <a:r>
              <a:rPr lang="en-US" b="1" dirty="0" smtClean="0">
                <a:solidFill>
                  <a:srgbClr val="FFC000"/>
                </a:solidFill>
              </a:rPr>
              <a:t>Linker</a:t>
            </a:r>
          </a:p>
          <a:p>
            <a:pPr marL="457200" indent="-457200">
              <a:lnSpc>
                <a:spcPct val="250000"/>
              </a:lnSpc>
              <a:buFont typeface="Arial" pitchFamily="34" charset="0"/>
              <a:buAutoNum type="arabicParenR"/>
            </a:pPr>
            <a:r>
              <a:rPr lang="en-US" dirty="0" smtClean="0">
                <a:solidFill>
                  <a:schemeClr val="tx1"/>
                </a:solidFill>
              </a:rPr>
              <a:t>Load Time Address 	 : </a:t>
            </a:r>
            <a:r>
              <a:rPr lang="en-US" dirty="0">
                <a:solidFill>
                  <a:schemeClr val="tx1"/>
                </a:solidFill>
              </a:rPr>
              <a:t>Address assigned by </a:t>
            </a:r>
            <a:r>
              <a:rPr lang="en-US" b="1" dirty="0" smtClean="0">
                <a:solidFill>
                  <a:srgbClr val="FFC000"/>
                </a:solidFill>
              </a:rPr>
              <a:t>Loader  </a:t>
            </a:r>
            <a:endParaRPr lang="en-US" b="1" dirty="0">
              <a:solidFill>
                <a:srgbClr val="FFC000"/>
              </a:solidFill>
            </a:endParaRPr>
          </a:p>
        </p:txBody>
      </p:sp>
      <p:sp>
        <p:nvSpPr>
          <p:cNvPr id="4" name="Slide Number Placeholder 3"/>
          <p:cNvSpPr>
            <a:spLocks noGrp="1"/>
          </p:cNvSpPr>
          <p:nvPr>
            <p:ph type="sldNum" sz="quarter" idx="12"/>
          </p:nvPr>
        </p:nvSpPr>
        <p:spPr/>
        <p:txBody>
          <a:bodyPr/>
          <a:lstStyle/>
          <a:p>
            <a:fld id="{728B90D1-6585-4DB3-BF1F-780EBF96D563}" type="slidenum">
              <a:rPr lang="en-US" smtClean="0"/>
              <a:pPr/>
              <a:t>6</a:t>
            </a:fld>
            <a:endParaRPr lang="en-US"/>
          </a:p>
        </p:txBody>
      </p:sp>
      <p:sp>
        <p:nvSpPr>
          <p:cNvPr id="2" name="Footer Placeholder 1"/>
          <p:cNvSpPr>
            <a:spLocks noGrp="1"/>
          </p:cNvSpPr>
          <p:nvPr>
            <p:ph type="ftr" sz="quarter" idx="11"/>
          </p:nvPr>
        </p:nvSpPr>
        <p:spPr/>
        <p:txBody>
          <a:bodyPr/>
          <a:lstStyle/>
          <a:p>
            <a:r>
              <a:rPr lang="en-US" dirty="0" smtClean="0"/>
              <a:t>  </a:t>
            </a:r>
            <a:endParaRPr lang="en-US" dirty="0"/>
          </a:p>
        </p:txBody>
      </p:sp>
    </p:spTree>
    <p:extLst>
      <p:ext uri="{BB962C8B-B14F-4D97-AF65-F5344CB8AC3E}">
        <p14:creationId xmlns:p14="http://schemas.microsoft.com/office/powerpoint/2010/main" xmlns="" val="26224223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IN" dirty="0" smtClean="0"/>
              <a:t>Linking in MSDOS</a:t>
            </a:r>
            <a:endParaRPr lang="en-US" dirty="0"/>
          </a:p>
        </p:txBody>
      </p:sp>
      <p:sp>
        <p:nvSpPr>
          <p:cNvPr id="3" name="Content Placeholder 2"/>
          <p:cNvSpPr>
            <a:spLocks noGrp="1"/>
          </p:cNvSpPr>
          <p:nvPr>
            <p:ph idx="1"/>
          </p:nvPr>
        </p:nvSpPr>
        <p:spPr>
          <a:xfrm>
            <a:off x="304800" y="1219200"/>
            <a:ext cx="8534400" cy="5334000"/>
          </a:xfrm>
        </p:spPr>
        <p:txBody>
          <a:bodyPr>
            <a:normAutofit/>
          </a:bodyPr>
          <a:lstStyle/>
          <a:p>
            <a:pPr lvl="0" algn="just"/>
            <a:r>
              <a:rPr lang="en-IN" dirty="0" smtClean="0">
                <a:solidFill>
                  <a:schemeClr val="tx1"/>
                </a:solidFill>
              </a:rPr>
              <a:t>We discuss the design of a linker for the Intel 8088/80x86 processors which resembles LINK of MS DOS in many respects.</a:t>
            </a:r>
            <a:r>
              <a:rPr lang="en-IN" b="1" dirty="0" smtClean="0">
                <a:solidFill>
                  <a:schemeClr val="tx1"/>
                </a:solidFill>
              </a:rPr>
              <a:t> </a:t>
            </a:r>
            <a:endParaRPr lang="en-US" dirty="0" smtClean="0">
              <a:solidFill>
                <a:schemeClr val="tx1"/>
              </a:solidFill>
            </a:endParaRPr>
          </a:p>
          <a:p>
            <a:pPr lvl="0" algn="just"/>
            <a:r>
              <a:rPr lang="en-IN" dirty="0" smtClean="0">
                <a:solidFill>
                  <a:schemeClr val="tx1"/>
                </a:solidFill>
              </a:rPr>
              <a:t>It may be noted that the object modules of MS DOS differ from the Intel specifications in some respects.</a:t>
            </a:r>
            <a:endParaRPr lang="en-US" dirty="0" smtClean="0">
              <a:solidFill>
                <a:schemeClr val="tx1"/>
              </a:solidFill>
            </a:endParaRPr>
          </a:p>
          <a:p>
            <a:pPr algn="just">
              <a:buNone/>
            </a:pPr>
            <a:endParaRPr lang="en-US" dirty="0" smtClean="0">
              <a:solidFill>
                <a:schemeClr val="tx1"/>
              </a:solidFill>
            </a:endParaRPr>
          </a:p>
          <a:p>
            <a:pPr algn="just"/>
            <a:r>
              <a:rPr lang="en-IN" b="1" dirty="0" smtClean="0">
                <a:solidFill>
                  <a:schemeClr val="tx1"/>
                </a:solidFill>
              </a:rPr>
              <a:t>Object Module Format (Explain object module of the program)</a:t>
            </a:r>
            <a:endParaRPr lang="en-US" dirty="0" smtClean="0">
              <a:solidFill>
                <a:schemeClr val="tx1"/>
              </a:solidFill>
            </a:endParaRPr>
          </a:p>
          <a:p>
            <a:pPr lvl="0" algn="just"/>
            <a:r>
              <a:rPr lang="en-IN" dirty="0" smtClean="0">
                <a:solidFill>
                  <a:schemeClr val="tx1"/>
                </a:solidFill>
              </a:rPr>
              <a:t>An Intel 8088 object module is a </a:t>
            </a:r>
            <a:r>
              <a:rPr lang="en-IN" b="1" dirty="0" smtClean="0">
                <a:solidFill>
                  <a:schemeClr val="tx1"/>
                </a:solidFill>
              </a:rPr>
              <a:t>sequence of object records</a:t>
            </a:r>
            <a:r>
              <a:rPr lang="en-IN" dirty="0" smtClean="0">
                <a:solidFill>
                  <a:schemeClr val="tx1"/>
                </a:solidFill>
              </a:rPr>
              <a:t>, each object record describing </a:t>
            </a:r>
            <a:r>
              <a:rPr lang="en-IN" u="sng" dirty="0" smtClean="0">
                <a:solidFill>
                  <a:schemeClr val="tx1"/>
                </a:solidFill>
              </a:rPr>
              <a:t>specific aspects </a:t>
            </a:r>
            <a:r>
              <a:rPr lang="en-IN" dirty="0" smtClean="0">
                <a:solidFill>
                  <a:schemeClr val="tx1"/>
                </a:solidFill>
              </a:rPr>
              <a:t>of the programs in the object module.</a:t>
            </a:r>
            <a:endParaRPr lang="en-US"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60</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IN" dirty="0" smtClean="0"/>
              <a:t>Linking in MSDOS</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lvl="0">
              <a:lnSpc>
                <a:spcPct val="150000"/>
              </a:lnSpc>
            </a:pPr>
            <a:r>
              <a:rPr lang="en-IN" dirty="0" smtClean="0">
                <a:solidFill>
                  <a:schemeClr val="tx1"/>
                </a:solidFill>
              </a:rPr>
              <a:t>There are 14 types of object records containing the following five basic categories of information: </a:t>
            </a:r>
            <a:endParaRPr lang="en-US" dirty="0" smtClean="0">
              <a:solidFill>
                <a:schemeClr val="tx1"/>
              </a:solidFill>
            </a:endParaRPr>
          </a:p>
          <a:p>
            <a:pPr marL="457200" indent="-457200">
              <a:lnSpc>
                <a:spcPct val="150000"/>
              </a:lnSpc>
              <a:buAutoNum type="arabicParenR"/>
            </a:pPr>
            <a:r>
              <a:rPr lang="en-IN" dirty="0" smtClean="0">
                <a:solidFill>
                  <a:schemeClr val="tx1"/>
                </a:solidFill>
              </a:rPr>
              <a:t>Binary image (i.e. code generated by a translator) </a:t>
            </a:r>
          </a:p>
          <a:p>
            <a:pPr marL="457200" indent="-457200">
              <a:lnSpc>
                <a:spcPct val="150000"/>
              </a:lnSpc>
              <a:buAutoNum type="arabicParenR"/>
            </a:pPr>
            <a:r>
              <a:rPr lang="en-IN" dirty="0" smtClean="0">
                <a:solidFill>
                  <a:schemeClr val="tx1"/>
                </a:solidFill>
              </a:rPr>
              <a:t>External references</a:t>
            </a:r>
          </a:p>
          <a:p>
            <a:pPr marL="457200" indent="-457200">
              <a:lnSpc>
                <a:spcPct val="150000"/>
              </a:lnSpc>
              <a:buAutoNum type="arabicParenR"/>
            </a:pPr>
            <a:r>
              <a:rPr lang="en-IN" dirty="0" smtClean="0">
                <a:solidFill>
                  <a:schemeClr val="tx1"/>
                </a:solidFill>
              </a:rPr>
              <a:t>Public definitions</a:t>
            </a:r>
            <a:endParaRPr lang="en-US" dirty="0" smtClean="0">
              <a:solidFill>
                <a:schemeClr val="tx1"/>
              </a:solidFill>
            </a:endParaRPr>
          </a:p>
          <a:p>
            <a:pPr marL="457200" indent="-457200">
              <a:lnSpc>
                <a:spcPct val="150000"/>
              </a:lnSpc>
              <a:buAutoNum type="arabicParenR"/>
            </a:pPr>
            <a:r>
              <a:rPr lang="en-IN" dirty="0" smtClean="0">
                <a:solidFill>
                  <a:schemeClr val="tx1"/>
                </a:solidFill>
              </a:rPr>
              <a:t>Debugging information (e.g. line number in source program).</a:t>
            </a:r>
            <a:endParaRPr lang="en-US" dirty="0" smtClean="0">
              <a:solidFill>
                <a:schemeClr val="tx1"/>
              </a:solidFill>
            </a:endParaRPr>
          </a:p>
          <a:p>
            <a:pPr marL="457200" indent="-457200">
              <a:lnSpc>
                <a:spcPct val="150000"/>
              </a:lnSpc>
              <a:buAutoNum type="arabicParenR"/>
            </a:pPr>
            <a:r>
              <a:rPr lang="en-IN" dirty="0" smtClean="0">
                <a:solidFill>
                  <a:schemeClr val="tx1"/>
                </a:solidFill>
              </a:rPr>
              <a:t>Miscellaneous information (e.g. comments in the source program).</a:t>
            </a:r>
            <a:endParaRPr lang="en-US"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61</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72000"/>
          </a:xfrm>
        </p:spPr>
        <p:txBody>
          <a:bodyPr>
            <a:normAutofit/>
          </a:bodyPr>
          <a:lstStyle/>
          <a:p>
            <a:pPr lvl="0"/>
            <a:r>
              <a:rPr lang="en-IN" dirty="0" smtClean="0">
                <a:solidFill>
                  <a:schemeClr val="tx1"/>
                </a:solidFill>
              </a:rPr>
              <a:t>We only consider the object records corresponding to first three categories (a total of eight object record types).</a:t>
            </a:r>
            <a:endParaRPr lang="en-US" dirty="0" smtClean="0">
              <a:solidFill>
                <a:schemeClr val="tx1"/>
              </a:solidFill>
            </a:endParaRPr>
          </a:p>
          <a:p>
            <a:pPr>
              <a:buNone/>
            </a:pPr>
            <a:endParaRPr lang="en-US" dirty="0" smtClean="0">
              <a:solidFill>
                <a:schemeClr val="tx1"/>
              </a:solidFill>
            </a:endParaRPr>
          </a:p>
          <a:p>
            <a:pPr lvl="0"/>
            <a:r>
              <a:rPr lang="en-IN" dirty="0" smtClean="0">
                <a:solidFill>
                  <a:schemeClr val="tx1"/>
                </a:solidFill>
              </a:rPr>
              <a:t>Each object record contains variable length information and may refer to the contents of previous object records.</a:t>
            </a:r>
            <a:endParaRPr lang="en-US" dirty="0" smtClean="0">
              <a:solidFill>
                <a:schemeClr val="tx1"/>
              </a:solidFill>
            </a:endParaRPr>
          </a:p>
          <a:p>
            <a:pPr>
              <a:buNone/>
            </a:pPr>
            <a:endParaRPr lang="en-US" dirty="0" smtClean="0">
              <a:solidFill>
                <a:schemeClr val="tx1"/>
              </a:solidFill>
            </a:endParaRPr>
          </a:p>
          <a:p>
            <a:pPr lvl="0"/>
            <a:r>
              <a:rPr lang="en-IN" dirty="0" smtClean="0">
                <a:solidFill>
                  <a:schemeClr val="tx1"/>
                </a:solidFill>
              </a:rPr>
              <a:t>Each name in an object record is represented in the following format:</a:t>
            </a:r>
            <a:endParaRPr lang="en-US" dirty="0" smtClean="0">
              <a:solidFill>
                <a:schemeClr val="tx1"/>
              </a:solidFill>
            </a:endParaRPr>
          </a:p>
          <a:p>
            <a:pPr>
              <a:buNone/>
            </a:pPr>
            <a:endParaRPr lang="en-US"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62</a:t>
            </a:fld>
            <a:endParaRPr lang="en-US"/>
          </a:p>
        </p:txBody>
      </p:sp>
      <p:pic>
        <p:nvPicPr>
          <p:cNvPr id="1027" name="Picture 3"/>
          <p:cNvPicPr>
            <a:picLocks noChangeAspect="1" noChangeArrowheads="1"/>
          </p:cNvPicPr>
          <p:nvPr/>
        </p:nvPicPr>
        <p:blipFill>
          <a:blip r:embed="rId2"/>
          <a:srcRect/>
          <a:stretch>
            <a:fillRect/>
          </a:stretch>
        </p:blipFill>
        <p:spPr bwMode="auto">
          <a:xfrm>
            <a:off x="2438400" y="5181600"/>
            <a:ext cx="3467100" cy="5048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dirty="0" smtClean="0">
                <a:solidFill>
                  <a:srgbClr val="FFC000"/>
                </a:solidFill>
              </a:rPr>
              <a:t>10. Linker v/s Loader</a:t>
            </a:r>
            <a:endParaRPr lang="en-US" dirty="0">
              <a:solidFill>
                <a:srgbClr val="FFC000"/>
              </a:solidFill>
            </a:endParaRPr>
          </a:p>
        </p:txBody>
      </p:sp>
      <p:graphicFrame>
        <p:nvGraphicFramePr>
          <p:cNvPr id="6" name="Content Placeholder 5"/>
          <p:cNvGraphicFramePr>
            <a:graphicFrameLocks noGrp="1"/>
          </p:cNvGraphicFramePr>
          <p:nvPr>
            <p:ph idx="1"/>
          </p:nvPr>
        </p:nvGraphicFramePr>
        <p:xfrm>
          <a:off x="457200" y="1447800"/>
          <a:ext cx="8229600" cy="4572001"/>
        </p:xfrm>
        <a:graphic>
          <a:graphicData uri="http://schemas.openxmlformats.org/drawingml/2006/table">
            <a:tbl>
              <a:tblPr firstRow="1" bandRow="1">
                <a:tableStyleId>{5C22544A-7EE6-4342-B048-85BDC9FD1C3A}</a:tableStyleId>
              </a:tblPr>
              <a:tblGrid>
                <a:gridCol w="4114800"/>
                <a:gridCol w="4114800"/>
              </a:tblGrid>
              <a:tr h="870045">
                <a:tc>
                  <a:txBody>
                    <a:bodyPr/>
                    <a:lstStyle/>
                    <a:p>
                      <a:pPr algn="ctr"/>
                      <a:r>
                        <a:rPr lang="en-US" dirty="0" smtClean="0"/>
                        <a:t>Linker</a:t>
                      </a:r>
                      <a:endParaRPr lang="en-US" dirty="0"/>
                    </a:p>
                  </a:txBody>
                  <a:tcPr/>
                </a:tc>
                <a:tc>
                  <a:txBody>
                    <a:bodyPr/>
                    <a:lstStyle/>
                    <a:p>
                      <a:pPr algn="ctr"/>
                      <a:r>
                        <a:rPr lang="en-US" dirty="0" smtClean="0"/>
                        <a:t>Loader</a:t>
                      </a:r>
                      <a:endParaRPr lang="en-US" dirty="0"/>
                    </a:p>
                  </a:txBody>
                  <a:tcPr/>
                </a:tc>
              </a:tr>
              <a:tr h="870045">
                <a:tc>
                  <a:txBody>
                    <a:bodyPr/>
                    <a:lstStyle/>
                    <a:p>
                      <a:pPr algn="l" fontAlgn="t"/>
                      <a:r>
                        <a:rPr lang="en-US"/>
                        <a:t>It generates the executable module of a source program.</a:t>
                      </a:r>
                    </a:p>
                  </a:txBody>
                  <a:tcPr marL="76200" marR="76200" marT="76200" marB="76200"/>
                </a:tc>
                <a:tc>
                  <a:txBody>
                    <a:bodyPr/>
                    <a:lstStyle/>
                    <a:p>
                      <a:pPr algn="l" fontAlgn="t"/>
                      <a:r>
                        <a:rPr lang="en-US" dirty="0"/>
                        <a:t>It loads the executable module to the main memory.</a:t>
                      </a:r>
                    </a:p>
                  </a:txBody>
                  <a:tcPr marL="76200" marR="76200" marT="76200" marB="76200"/>
                </a:tc>
              </a:tr>
              <a:tr h="870045">
                <a:tc>
                  <a:txBody>
                    <a:bodyPr/>
                    <a:lstStyle/>
                    <a:p>
                      <a:pPr algn="l" fontAlgn="t"/>
                      <a:r>
                        <a:rPr lang="en-US" dirty="0"/>
                        <a:t>It takes </a:t>
                      </a:r>
                      <a:r>
                        <a:rPr lang="en-US" dirty="0" smtClean="0"/>
                        <a:t>the </a:t>
                      </a:r>
                      <a:r>
                        <a:rPr lang="en-US" dirty="0"/>
                        <a:t>object code generated by an </a:t>
                      </a:r>
                      <a:r>
                        <a:rPr lang="en-US" dirty="0" smtClean="0"/>
                        <a:t>assembler as input.</a:t>
                      </a:r>
                      <a:endParaRPr lang="en-US" dirty="0"/>
                    </a:p>
                  </a:txBody>
                  <a:tcPr marL="76200" marR="76200" marT="76200" marB="76200"/>
                </a:tc>
                <a:tc>
                  <a:txBody>
                    <a:bodyPr/>
                    <a:lstStyle/>
                    <a:p>
                      <a:pPr algn="l" fontAlgn="t"/>
                      <a:r>
                        <a:rPr lang="en-US" dirty="0"/>
                        <a:t>It takes executable module generated by a </a:t>
                      </a:r>
                      <a:r>
                        <a:rPr lang="en-US" dirty="0" smtClean="0"/>
                        <a:t>linker as input.</a:t>
                      </a:r>
                      <a:endParaRPr lang="en-US" dirty="0"/>
                    </a:p>
                  </a:txBody>
                  <a:tcPr marL="76200" marR="76200" marT="76200" marB="76200"/>
                </a:tc>
              </a:tr>
              <a:tr h="1091821">
                <a:tc>
                  <a:txBody>
                    <a:bodyPr/>
                    <a:lstStyle/>
                    <a:p>
                      <a:pPr algn="l" fontAlgn="t"/>
                      <a:r>
                        <a:rPr lang="en-US" dirty="0"/>
                        <a:t>It combines all the object modules of a source code to generate an executable module.</a:t>
                      </a:r>
                    </a:p>
                  </a:txBody>
                  <a:tcPr marL="76200" marR="76200" marT="76200" marB="76200"/>
                </a:tc>
                <a:tc>
                  <a:txBody>
                    <a:bodyPr/>
                    <a:lstStyle/>
                    <a:p>
                      <a:pPr algn="l" fontAlgn="t"/>
                      <a:r>
                        <a:rPr lang="en-US" dirty="0"/>
                        <a:t>It allocates the addresses to an executable module in main memory for execution.</a:t>
                      </a:r>
                    </a:p>
                  </a:txBody>
                  <a:tcPr marL="76200" marR="76200" marT="76200" marB="76200"/>
                </a:tc>
              </a:tr>
              <a:tr h="870045">
                <a:tc>
                  <a:txBody>
                    <a:bodyPr/>
                    <a:lstStyle/>
                    <a:p>
                      <a:pPr algn="l" fontAlgn="t"/>
                      <a:r>
                        <a:rPr lang="en-US" dirty="0"/>
                        <a:t>Linkage Editor, Dynamic linker.</a:t>
                      </a:r>
                    </a:p>
                  </a:txBody>
                  <a:tcPr marL="76200" marR="76200" marT="76200" marB="76200"/>
                </a:tc>
                <a:tc>
                  <a:txBody>
                    <a:bodyPr/>
                    <a:lstStyle/>
                    <a:p>
                      <a:pPr algn="l" fontAlgn="t"/>
                      <a:r>
                        <a:rPr lang="en-US" dirty="0"/>
                        <a:t>Absolute loading, </a:t>
                      </a:r>
                      <a:r>
                        <a:rPr lang="en-US" dirty="0" err="1"/>
                        <a:t>Relocatable</a:t>
                      </a:r>
                      <a:r>
                        <a:rPr lang="en-US" dirty="0"/>
                        <a:t> loading and Dynamic Run-time loading.</a:t>
                      </a:r>
                    </a:p>
                  </a:txBody>
                  <a:tcPr marL="76200" marR="76200" marT="76200" marB="76200"/>
                </a:tc>
              </a:tr>
            </a:tbl>
          </a:graphicData>
        </a:graphic>
      </p:graphicFrame>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63</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9438"/>
          </a:xfrm>
        </p:spPr>
        <p:txBody>
          <a:bodyPr>
            <a:normAutofit fontScale="90000"/>
          </a:bodyPr>
          <a:lstStyle/>
          <a:p>
            <a:pPr algn="ctr"/>
            <a:r>
              <a:rPr lang="en-US" dirty="0" smtClean="0">
                <a:solidFill>
                  <a:srgbClr val="FFC000"/>
                </a:solidFill>
              </a:rPr>
              <a:t>Important Questions</a:t>
            </a:r>
            <a:endParaRPr lang="en-IN" dirty="0">
              <a:solidFill>
                <a:srgbClr val="FFC000"/>
              </a:solidFill>
            </a:endParaRPr>
          </a:p>
        </p:txBody>
      </p:sp>
      <p:sp>
        <p:nvSpPr>
          <p:cNvPr id="3" name="Content Placeholder 2"/>
          <p:cNvSpPr>
            <a:spLocks noGrp="1"/>
          </p:cNvSpPr>
          <p:nvPr>
            <p:ph idx="1"/>
          </p:nvPr>
        </p:nvSpPr>
        <p:spPr>
          <a:xfrm>
            <a:off x="457200" y="1143000"/>
            <a:ext cx="8229600" cy="51816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normAutofit/>
          </a:bodyPr>
          <a:lstStyle/>
          <a:p>
            <a:pPr marL="457200" lvl="0" indent="-457200">
              <a:buClrTx/>
              <a:buFont typeface="+mj-lt"/>
              <a:buAutoNum type="arabicParenR"/>
            </a:pPr>
            <a:r>
              <a:rPr lang="en-IN" dirty="0" smtClean="0">
                <a:solidFill>
                  <a:schemeClr val="bg1"/>
                </a:solidFill>
                <a:latin typeface="Aparajita" pitchFamily="34" charset="0"/>
                <a:ea typeface="Verdana" pitchFamily="34" charset="0"/>
                <a:cs typeface="Aparajita" pitchFamily="34" charset="0"/>
              </a:rPr>
              <a:t>What is program relocation? How relocation is performed by linker? </a:t>
            </a:r>
          </a:p>
          <a:p>
            <a:pPr marL="457200" lvl="0" indent="-457200">
              <a:buClrTx/>
              <a:buFont typeface="+mj-lt"/>
              <a:buAutoNum type="arabicParenR"/>
            </a:pPr>
            <a:r>
              <a:rPr lang="en-IN" dirty="0" smtClean="0">
                <a:solidFill>
                  <a:schemeClr val="bg1"/>
                </a:solidFill>
                <a:latin typeface="Aparajita" pitchFamily="34" charset="0"/>
                <a:ea typeface="Verdana" pitchFamily="34" charset="0"/>
                <a:cs typeface="Aparajita" pitchFamily="34" charset="0"/>
              </a:rPr>
              <a:t>Explain design of a linker.</a:t>
            </a:r>
          </a:p>
          <a:p>
            <a:pPr marL="457200" lvl="0" indent="-457200">
              <a:buClrTx/>
              <a:buFont typeface="+mj-lt"/>
              <a:buAutoNum type="arabicParenR"/>
            </a:pPr>
            <a:r>
              <a:rPr lang="en-IN" dirty="0" smtClean="0">
                <a:solidFill>
                  <a:schemeClr val="bg1"/>
                </a:solidFill>
                <a:latin typeface="Aparajita" pitchFamily="34" charset="0"/>
                <a:ea typeface="Verdana" pitchFamily="34" charset="0"/>
                <a:cs typeface="Aparajita" pitchFamily="34" charset="0"/>
              </a:rPr>
              <a:t>What is Program Relocation? Explain Self Relocating Programs.</a:t>
            </a:r>
          </a:p>
          <a:p>
            <a:pPr marL="457200" lvl="0" indent="-457200">
              <a:buClrTx/>
              <a:buFont typeface="+mj-lt"/>
              <a:buAutoNum type="arabicParenR"/>
            </a:pPr>
            <a:r>
              <a:rPr lang="en-IN" dirty="0" smtClean="0">
                <a:solidFill>
                  <a:schemeClr val="bg1"/>
                </a:solidFill>
                <a:latin typeface="Aparajita" pitchFamily="34" charset="0"/>
                <a:ea typeface="Verdana" pitchFamily="34" charset="0"/>
                <a:cs typeface="Aparajita" pitchFamily="34" charset="0"/>
              </a:rPr>
              <a:t>What is Overlay? Explain the execution of an overlay structured program.</a:t>
            </a:r>
          </a:p>
          <a:p>
            <a:pPr marL="457200" lvl="0" indent="-457200">
              <a:buClrTx/>
              <a:buFont typeface="+mj-lt"/>
              <a:buAutoNum type="arabicParenR"/>
            </a:pPr>
            <a:r>
              <a:rPr lang="en-IN" dirty="0" smtClean="0">
                <a:solidFill>
                  <a:schemeClr val="bg1"/>
                </a:solidFill>
                <a:latin typeface="Aparajita" pitchFamily="34" charset="0"/>
                <a:ea typeface="Verdana" pitchFamily="34" charset="0"/>
                <a:cs typeface="Aparajita" pitchFamily="34" charset="0"/>
              </a:rPr>
              <a:t>Explain Absolute loader with example.</a:t>
            </a:r>
          </a:p>
          <a:p>
            <a:pPr marL="457200" lvl="0" indent="-457200">
              <a:buClrTx/>
              <a:buFont typeface="+mj-lt"/>
              <a:buAutoNum type="arabicParenR"/>
            </a:pPr>
            <a:r>
              <a:rPr lang="en-IN" dirty="0" smtClean="0">
                <a:solidFill>
                  <a:schemeClr val="bg1"/>
                </a:solidFill>
                <a:latin typeface="Aparajita" pitchFamily="34" charset="0"/>
                <a:ea typeface="Verdana" pitchFamily="34" charset="0"/>
                <a:cs typeface="Aparajita" pitchFamily="34" charset="0"/>
              </a:rPr>
              <a:t>Explain Relocating loader.</a:t>
            </a:r>
          </a:p>
          <a:p>
            <a:pPr marL="457200" lvl="0" indent="-457200">
              <a:buClrTx/>
              <a:buFont typeface="+mj-lt"/>
              <a:buAutoNum type="arabicParenR"/>
            </a:pPr>
            <a:r>
              <a:rPr lang="en-IN" dirty="0" smtClean="0">
                <a:solidFill>
                  <a:schemeClr val="bg1"/>
                </a:solidFill>
                <a:latin typeface="Aparajita" pitchFamily="34" charset="0"/>
                <a:ea typeface="Verdana" pitchFamily="34" charset="0"/>
                <a:cs typeface="Aparajita" pitchFamily="34" charset="0"/>
              </a:rPr>
              <a:t>Explain Direct linking Loader .</a:t>
            </a:r>
          </a:p>
          <a:p>
            <a:pPr marL="457200" lvl="0" indent="-457200">
              <a:buClrTx/>
              <a:buFont typeface="+mj-lt"/>
              <a:buAutoNum type="arabicParenR"/>
            </a:pPr>
            <a:r>
              <a:rPr lang="en-IN" dirty="0" smtClean="0">
                <a:solidFill>
                  <a:schemeClr val="bg1"/>
                </a:solidFill>
                <a:latin typeface="Aparajita" pitchFamily="34" charset="0"/>
                <a:ea typeface="Verdana" pitchFamily="34" charset="0"/>
                <a:cs typeface="Aparajita" pitchFamily="34" charset="0"/>
              </a:rPr>
              <a:t>Explain </a:t>
            </a:r>
            <a:r>
              <a:rPr lang="en-IN" dirty="0" err="1" smtClean="0">
                <a:solidFill>
                  <a:schemeClr val="bg1"/>
                </a:solidFill>
                <a:latin typeface="Aparajita" pitchFamily="34" charset="0"/>
                <a:ea typeface="Verdana" pitchFamily="34" charset="0"/>
                <a:cs typeface="Aparajita" pitchFamily="34" charset="0"/>
              </a:rPr>
              <a:t>Boostrap</a:t>
            </a:r>
            <a:r>
              <a:rPr lang="en-IN" dirty="0" smtClean="0">
                <a:solidFill>
                  <a:schemeClr val="bg1"/>
                </a:solidFill>
                <a:latin typeface="Aparajita" pitchFamily="34" charset="0"/>
                <a:ea typeface="Verdana" pitchFamily="34" charset="0"/>
                <a:cs typeface="Aparajita" pitchFamily="34" charset="0"/>
              </a:rPr>
              <a:t> loader.</a:t>
            </a:r>
          </a:p>
          <a:p>
            <a:pPr marL="457200" lvl="0" indent="-457200">
              <a:buClrTx/>
              <a:buFont typeface="+mj-lt"/>
              <a:buAutoNum type="arabicParenR"/>
            </a:pPr>
            <a:r>
              <a:rPr lang="en-IN" dirty="0" smtClean="0">
                <a:solidFill>
                  <a:schemeClr val="bg1"/>
                </a:solidFill>
                <a:latin typeface="Aparajita" pitchFamily="34" charset="0"/>
                <a:ea typeface="Verdana" pitchFamily="34" charset="0"/>
                <a:cs typeface="Aparajita" pitchFamily="34" charset="0"/>
              </a:rPr>
              <a:t>Compare Loader and Linker. </a:t>
            </a:r>
          </a:p>
          <a:p>
            <a:pPr marL="457200" lvl="0" indent="-457200">
              <a:buClrTx/>
              <a:buFont typeface="+mj-lt"/>
              <a:buAutoNum type="arabicParenR"/>
            </a:pPr>
            <a:r>
              <a:rPr lang="en-IN" dirty="0" smtClean="0">
                <a:solidFill>
                  <a:schemeClr val="bg1"/>
                </a:solidFill>
                <a:latin typeface="Aparajita" pitchFamily="34" charset="0"/>
                <a:ea typeface="Verdana" pitchFamily="34" charset="0"/>
                <a:cs typeface="Aparajita" pitchFamily="34" charset="0"/>
              </a:rPr>
              <a:t>Explain Object Module of a Program Unit P in Linker.  </a:t>
            </a:r>
          </a:p>
          <a:p>
            <a:pPr marL="457200" lvl="0" indent="-457200">
              <a:buClrTx/>
              <a:buFont typeface="+mj-lt"/>
              <a:buAutoNum type="arabicParenR"/>
            </a:pPr>
            <a:r>
              <a:rPr lang="en-IN" dirty="0" smtClean="0">
                <a:solidFill>
                  <a:schemeClr val="bg1"/>
                </a:solidFill>
                <a:latin typeface="Aparajita" pitchFamily="34" charset="0"/>
                <a:ea typeface="Verdana" pitchFamily="34" charset="0"/>
                <a:cs typeface="Aparajita" pitchFamily="34" charset="0"/>
              </a:rPr>
              <a:t>Explain Linking in MS DOS.</a:t>
            </a:r>
          </a:p>
          <a:p>
            <a:pPr marL="457200" indent="-457200">
              <a:buClrTx/>
              <a:buFont typeface="+mj-lt"/>
              <a:buAutoNum type="arabicParenR"/>
            </a:pPr>
            <a:endParaRPr lang="en-IN" dirty="0">
              <a:solidFill>
                <a:schemeClr val="bg1"/>
              </a:solidFill>
              <a:latin typeface="Aparajita" pitchFamily="34" charset="0"/>
              <a:ea typeface="Verdana" pitchFamily="34" charset="0"/>
              <a:cs typeface="Aparajita" pitchFamily="34" charset="0"/>
            </a:endParaRPr>
          </a:p>
        </p:txBody>
      </p:sp>
      <p:sp>
        <p:nvSpPr>
          <p:cNvPr id="5" name="Slide Number Placeholder 4"/>
          <p:cNvSpPr>
            <a:spLocks noGrp="1"/>
          </p:cNvSpPr>
          <p:nvPr>
            <p:ph type="sldNum" sz="quarter" idx="12"/>
          </p:nvPr>
        </p:nvSpPr>
        <p:spPr/>
        <p:txBody>
          <a:bodyPr/>
          <a:lstStyle/>
          <a:p>
            <a:fld id="{728B90D1-6585-4DB3-BF1F-780EBF96D563}" type="slidenum">
              <a:rPr lang="en-US" smtClean="0"/>
              <a:pPr/>
              <a:t>64</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14800"/>
            <a:ext cx="8229600" cy="1630363"/>
          </a:xfrm>
        </p:spPr>
        <p:txBody>
          <a:bodyPr>
            <a:normAutofit fontScale="77500" lnSpcReduction="20000"/>
          </a:bodyPr>
          <a:lstStyle/>
          <a:p>
            <a:pPr algn="ctr">
              <a:lnSpc>
                <a:spcPct val="200000"/>
              </a:lnSpc>
              <a:buNone/>
            </a:pPr>
            <a:r>
              <a:rPr lang="en-US" sz="3100" dirty="0" smtClean="0">
                <a:solidFill>
                  <a:srgbClr val="43CEFF"/>
                </a:solidFill>
              </a:rPr>
              <a:t>Reference</a:t>
            </a:r>
            <a:r>
              <a:rPr lang="en-US" dirty="0" smtClean="0">
                <a:solidFill>
                  <a:srgbClr val="43CEFF"/>
                </a:solidFill>
              </a:rPr>
              <a:t>:</a:t>
            </a:r>
          </a:p>
          <a:p>
            <a:pPr algn="ctr">
              <a:lnSpc>
                <a:spcPct val="200000"/>
              </a:lnSpc>
              <a:buNone/>
            </a:pPr>
            <a:r>
              <a:rPr lang="en-US" sz="3500" dirty="0" smtClean="0">
                <a:solidFill>
                  <a:srgbClr val="43CEFF"/>
                </a:solidFill>
              </a:rPr>
              <a:t>	- “System Programming” by D. M. </a:t>
            </a:r>
            <a:r>
              <a:rPr lang="en-US" sz="3500" dirty="0" err="1" smtClean="0">
                <a:solidFill>
                  <a:srgbClr val="43CEFF"/>
                </a:solidFill>
              </a:rPr>
              <a:t>Dhamdhere</a:t>
            </a:r>
            <a:endParaRPr lang="en-US" sz="3500" dirty="0" smtClean="0">
              <a:solidFill>
                <a:srgbClr val="43CEFF"/>
              </a:solidFill>
            </a:endParaRPr>
          </a:p>
          <a:p>
            <a:pPr algn="ctr">
              <a:buNone/>
            </a:pPr>
            <a:endParaRPr lang="en-IN" dirty="0">
              <a:solidFill>
                <a:srgbClr val="43CEFF"/>
              </a:solidFill>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65</a:t>
            </a:fld>
            <a:endParaRPr lang="en-US"/>
          </a:p>
        </p:txBody>
      </p:sp>
      <p:sp>
        <p:nvSpPr>
          <p:cNvPr id="6" name="Rectangle 5"/>
          <p:cNvSpPr/>
          <p:nvPr/>
        </p:nvSpPr>
        <p:spPr>
          <a:xfrm>
            <a:off x="1990959" y="1676400"/>
            <a:ext cx="5629041" cy="132343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cap="none" spc="0" dirty="0" smtClean="0">
                <a:ln w="11430"/>
                <a:solidFill>
                  <a:srgbClr val="FFC000"/>
                </a:solidFill>
                <a:effectLst>
                  <a:outerShdw blurRad="50800" dist="39000" dir="5460000" algn="tl">
                    <a:srgbClr val="000000">
                      <a:alpha val="38000"/>
                    </a:srgbClr>
                  </a:outerShdw>
                </a:effectLst>
              </a:rPr>
              <a:t>THANK YOU</a:t>
            </a:r>
            <a:endParaRPr lang="en-IN" sz="8000" b="1" cap="none" spc="0" dirty="0">
              <a:ln w="11430"/>
              <a:solidFill>
                <a:srgbClr val="FFC000"/>
              </a:solidFill>
              <a:effectLst>
                <a:outerShdw blurRad="50800" dist="39000" dir="5460000" algn="tl">
                  <a:srgbClr val="000000">
                    <a:alpha val="38000"/>
                  </a:srgbClr>
                </a:outerShdw>
              </a:effectLs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7</a:t>
            </a:fld>
            <a:endParaRPr lang="en-US"/>
          </a:p>
        </p:txBody>
      </p:sp>
      <p:sp>
        <p:nvSpPr>
          <p:cNvPr id="6" name="Title 2"/>
          <p:cNvSpPr txBox="1">
            <a:spLocks/>
          </p:cNvSpPr>
          <p:nvPr/>
        </p:nvSpPr>
        <p:spPr>
          <a:xfrm>
            <a:off x="304800" y="2362200"/>
            <a:ext cx="8686800" cy="990600"/>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b="1" spc="50" dirty="0" smtClean="0">
                <a:ln w="13335" cmpd="sng">
                  <a:solidFill>
                    <a:schemeClr val="accent1">
                      <a:lumMod val="50000"/>
                    </a:schemeClr>
                  </a:solidFill>
                  <a:prstDash val="solid"/>
                </a:ln>
                <a:solidFill>
                  <a:srgbClr val="FFC000"/>
                </a:solidFill>
                <a:latin typeface="+mj-lt"/>
                <a:ea typeface="+mj-ea"/>
                <a:cs typeface="+mj-cs"/>
              </a:rPr>
              <a:t>2.</a:t>
            </a:r>
          </a:p>
          <a:p>
            <a:pPr marL="0" marR="0" lvl="0" indent="0" algn="ctr" defTabSz="914400" rtl="0" eaLnBrk="1" fontAlgn="auto" latinLnBrk="0" hangingPunct="1">
              <a:lnSpc>
                <a:spcPct val="100000"/>
              </a:lnSpc>
              <a:spcBef>
                <a:spcPct val="0"/>
              </a:spcBef>
              <a:spcAft>
                <a:spcPts val="0"/>
              </a:spcAft>
              <a:buClrTx/>
              <a:buSzTx/>
              <a:buFontTx/>
              <a:buNone/>
              <a:tabLst>
                <a:tab pos="3830638" algn="l"/>
              </a:tabLst>
              <a:defRPr/>
            </a:pPr>
            <a:r>
              <a:rPr lang="en-US" sz="4800" dirty="0" smtClean="0">
                <a:solidFill>
                  <a:srgbClr val="FFC000"/>
                </a:solidFill>
              </a:rPr>
              <a:t>Relocation and linking concepts</a:t>
            </a:r>
            <a:endParaRPr kumimoji="0" lang="en-US" sz="4800" b="1" i="0" u="none" strike="noStrike" kern="1200" cap="none" spc="50" normalizeH="0" baseline="0" noProof="0" dirty="0">
              <a:ln w="13335" cmpd="sng">
                <a:solidFill>
                  <a:schemeClr val="accent1">
                    <a:lumMod val="50000"/>
                  </a:schemeClr>
                </a:solidFill>
                <a:prstDash val="solid"/>
              </a:ln>
              <a:solidFill>
                <a:srgbClr val="FFC000"/>
              </a:solidFill>
              <a:effectLst/>
              <a:uLnTx/>
              <a:uFillTx/>
              <a:latin typeface="+mj-lt"/>
              <a:ea typeface="+mj-ea"/>
              <a:cs typeface="+mj-cs"/>
            </a:endParaRPr>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5562600"/>
          </a:xfrm>
        </p:spPr>
        <p:txBody>
          <a:bodyPr>
            <a:normAutofit/>
          </a:bodyPr>
          <a:lstStyle/>
          <a:p>
            <a:pPr algn="just">
              <a:lnSpc>
                <a:spcPct val="150000"/>
              </a:lnSpc>
            </a:pPr>
            <a:r>
              <a:rPr lang="en-US" dirty="0" smtClean="0">
                <a:solidFill>
                  <a:schemeClr val="tx1"/>
                </a:solidFill>
              </a:rPr>
              <a:t>Let</a:t>
            </a:r>
            <a:r>
              <a:rPr lang="en-US" dirty="0" smtClean="0"/>
              <a:t> </a:t>
            </a:r>
            <a:r>
              <a:rPr lang="en-US" dirty="0" smtClean="0">
                <a:solidFill>
                  <a:srgbClr val="FFC000"/>
                </a:solidFill>
              </a:rPr>
              <a:t>AA</a:t>
            </a:r>
            <a:r>
              <a:rPr lang="en-US" dirty="0" smtClean="0"/>
              <a:t> </a:t>
            </a:r>
            <a:r>
              <a:rPr lang="en-US" dirty="0" smtClean="0">
                <a:solidFill>
                  <a:schemeClr val="tx1"/>
                </a:solidFill>
              </a:rPr>
              <a:t>be a set of </a:t>
            </a:r>
            <a:r>
              <a:rPr lang="en-US" dirty="0" smtClean="0">
                <a:solidFill>
                  <a:srgbClr val="FFC000"/>
                </a:solidFill>
              </a:rPr>
              <a:t>absolute address</a:t>
            </a:r>
            <a:r>
              <a:rPr lang="en-US" dirty="0" smtClean="0"/>
              <a:t> </a:t>
            </a:r>
            <a:r>
              <a:rPr lang="en-US" dirty="0" smtClean="0">
                <a:solidFill>
                  <a:schemeClr val="tx1"/>
                </a:solidFill>
              </a:rPr>
              <a:t>instructions or data addresses used in the instructions of a program P.</a:t>
            </a:r>
          </a:p>
          <a:p>
            <a:pPr algn="just">
              <a:lnSpc>
                <a:spcPct val="150000"/>
              </a:lnSpc>
            </a:pPr>
            <a:r>
              <a:rPr lang="en-US" dirty="0" smtClean="0">
                <a:solidFill>
                  <a:srgbClr val="FFC000"/>
                </a:solidFill>
              </a:rPr>
              <a:t>AA </a:t>
            </a:r>
            <a:r>
              <a:rPr lang="en-US" dirty="0" smtClean="0">
                <a:solidFill>
                  <a:srgbClr val="FFC000"/>
                </a:solidFill>
                <a:sym typeface="Symbol"/>
              </a:rPr>
              <a:t> Ø </a:t>
            </a:r>
            <a:r>
              <a:rPr lang="en-US" dirty="0" smtClean="0">
                <a:solidFill>
                  <a:schemeClr val="tx1"/>
                </a:solidFill>
                <a:sym typeface="Symbol"/>
              </a:rPr>
              <a:t>implies that Program P assumes its instructions and data  will occupy memory words with </a:t>
            </a:r>
            <a:r>
              <a:rPr lang="en-US" b="1" u="sng" dirty="0" smtClean="0">
                <a:solidFill>
                  <a:schemeClr val="tx1"/>
                </a:solidFill>
                <a:sym typeface="Symbol"/>
              </a:rPr>
              <a:t>Specific Addresses</a:t>
            </a:r>
            <a:r>
              <a:rPr lang="en-US" b="1" dirty="0" smtClean="0">
                <a:solidFill>
                  <a:schemeClr val="tx1"/>
                </a:solidFill>
                <a:sym typeface="Symbol"/>
              </a:rPr>
              <a:t>. </a:t>
            </a:r>
            <a:r>
              <a:rPr lang="en-US" dirty="0">
                <a:solidFill>
                  <a:schemeClr val="tx1"/>
                </a:solidFill>
                <a:sym typeface="Symbol"/>
              </a:rPr>
              <a:t> </a:t>
            </a:r>
            <a:r>
              <a:rPr lang="en-US" dirty="0" smtClean="0">
                <a:solidFill>
                  <a:schemeClr val="tx1"/>
                </a:solidFill>
                <a:sym typeface="Symbol"/>
              </a:rPr>
              <a:t>Such programs are know as </a:t>
            </a:r>
            <a:r>
              <a:rPr lang="en-US" b="1" dirty="0" smtClean="0">
                <a:solidFill>
                  <a:srgbClr val="FFC000"/>
                </a:solidFill>
                <a:sym typeface="Symbol"/>
              </a:rPr>
              <a:t>“</a:t>
            </a:r>
            <a:r>
              <a:rPr lang="en-US" dirty="0" smtClean="0">
                <a:solidFill>
                  <a:schemeClr val="tx1"/>
                </a:solidFill>
                <a:sym typeface="Symbol"/>
              </a:rPr>
              <a:t>Address Sensitive Program</a:t>
            </a:r>
            <a:r>
              <a:rPr lang="en-US" b="1" dirty="0" smtClean="0">
                <a:solidFill>
                  <a:srgbClr val="FFC000"/>
                </a:solidFill>
                <a:sym typeface="Symbol"/>
              </a:rPr>
              <a:t>”</a:t>
            </a:r>
            <a:r>
              <a:rPr lang="en-US" dirty="0" smtClean="0">
                <a:sym typeface="Symbol"/>
              </a:rPr>
              <a:t>.</a:t>
            </a:r>
          </a:p>
          <a:p>
            <a:pPr algn="just">
              <a:lnSpc>
                <a:spcPct val="150000"/>
              </a:lnSpc>
            </a:pPr>
            <a:r>
              <a:rPr lang="en-US" dirty="0" smtClean="0">
                <a:solidFill>
                  <a:schemeClr val="tx1"/>
                </a:solidFill>
                <a:sym typeface="Symbol"/>
              </a:rPr>
              <a:t>The Address sensitive programs can execute correctly only if the </a:t>
            </a:r>
            <a:r>
              <a:rPr lang="en-US" u="sng" dirty="0" smtClean="0">
                <a:solidFill>
                  <a:schemeClr val="tx1"/>
                </a:solidFill>
                <a:sym typeface="Symbol"/>
              </a:rPr>
              <a:t>start address</a:t>
            </a:r>
            <a:r>
              <a:rPr lang="en-US" dirty="0" smtClean="0">
                <a:solidFill>
                  <a:schemeClr val="tx1"/>
                </a:solidFill>
                <a:sym typeface="Symbol"/>
              </a:rPr>
              <a:t> of the memory area allocated to it is same as </a:t>
            </a:r>
            <a:r>
              <a:rPr lang="en-US" u="sng" dirty="0" smtClean="0">
                <a:solidFill>
                  <a:schemeClr val="tx1"/>
                </a:solidFill>
                <a:sym typeface="Symbol"/>
              </a:rPr>
              <a:t>translated origin</a:t>
            </a:r>
            <a:r>
              <a:rPr lang="en-US" dirty="0" smtClean="0">
                <a:solidFill>
                  <a:schemeClr val="tx1"/>
                </a:solidFill>
                <a:sym typeface="Symbol"/>
              </a:rPr>
              <a:t>.</a:t>
            </a:r>
          </a:p>
        </p:txBody>
      </p:sp>
      <p:sp>
        <p:nvSpPr>
          <p:cNvPr id="4" name="Slide Number Placeholder 3"/>
          <p:cNvSpPr>
            <a:spLocks noGrp="1"/>
          </p:cNvSpPr>
          <p:nvPr>
            <p:ph type="sldNum" sz="quarter" idx="12"/>
          </p:nvPr>
        </p:nvSpPr>
        <p:spPr/>
        <p:txBody>
          <a:bodyPr/>
          <a:lstStyle/>
          <a:p>
            <a:fld id="{728B90D1-6585-4DB3-BF1F-780EBF96D563}" type="slidenum">
              <a:rPr lang="en-US" smtClean="0"/>
              <a:pPr/>
              <a:t>8</a:t>
            </a:fld>
            <a:endParaRPr lang="en-US"/>
          </a:p>
        </p:txBody>
      </p:sp>
      <p:sp>
        <p:nvSpPr>
          <p:cNvPr id="5" name="Title 2"/>
          <p:cNvSpPr>
            <a:spLocks noGrp="1"/>
          </p:cNvSpPr>
          <p:nvPr>
            <p:ph type="title"/>
          </p:nvPr>
        </p:nvSpPr>
        <p:spPr>
          <a:xfrm>
            <a:off x="457200" y="0"/>
            <a:ext cx="8229600" cy="990600"/>
          </a:xfrm>
        </p:spPr>
        <p:txBody>
          <a:bodyPr/>
          <a:lstStyle/>
          <a:p>
            <a:r>
              <a:rPr lang="en-US" dirty="0" smtClean="0">
                <a:solidFill>
                  <a:srgbClr val="FFC000"/>
                </a:solidFill>
              </a:rPr>
              <a:t>2) Relocation and linking concepts</a:t>
            </a:r>
            <a:endParaRPr lang="en-US" dirty="0">
              <a:solidFill>
                <a:srgbClr val="FFC000"/>
              </a:solidFill>
            </a:endParaRPr>
          </a:p>
        </p:txBody>
      </p:sp>
      <p:sp>
        <p:nvSpPr>
          <p:cNvPr id="2" name="Footer Placeholder 1"/>
          <p:cNvSpPr>
            <a:spLocks noGrp="1"/>
          </p:cNvSpPr>
          <p:nvPr>
            <p:ph type="ftr" sz="quarter" idx="11"/>
          </p:nvPr>
        </p:nvSpPr>
        <p:spPr/>
        <p:txBody>
          <a:bodyPr/>
          <a:lstStyle/>
          <a:p>
            <a:r>
              <a:rPr lang="en-US" dirty="0" smtClean="0"/>
              <a:t>  </a:t>
            </a:r>
            <a:endParaRPr lang="en-US" dirty="0"/>
          </a:p>
        </p:txBody>
      </p:sp>
    </p:spTree>
    <p:extLst>
      <p:ext uri="{BB962C8B-B14F-4D97-AF65-F5344CB8AC3E}">
        <p14:creationId xmlns:p14="http://schemas.microsoft.com/office/powerpoint/2010/main" xmlns="" val="13343892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Address sensitive program contains one of the following:</a:t>
            </a:r>
            <a:endParaRPr lang="en-US" dirty="0"/>
          </a:p>
        </p:txBody>
      </p:sp>
      <p:sp>
        <p:nvSpPr>
          <p:cNvPr id="3" name="Content Placeholder 2"/>
          <p:cNvSpPr>
            <a:spLocks noGrp="1"/>
          </p:cNvSpPr>
          <p:nvPr>
            <p:ph idx="1"/>
          </p:nvPr>
        </p:nvSpPr>
        <p:spPr>
          <a:xfrm>
            <a:off x="457200" y="1600201"/>
            <a:ext cx="8229600" cy="5029199"/>
          </a:xfrm>
        </p:spPr>
        <p:txBody>
          <a:bodyPr>
            <a:normAutofit fontScale="92500"/>
          </a:bodyPr>
          <a:lstStyle/>
          <a:p>
            <a:pPr marL="457200" indent="-457200">
              <a:buAutoNum type="arabicParenR"/>
            </a:pPr>
            <a:r>
              <a:rPr lang="en-US" dirty="0" smtClean="0">
                <a:solidFill>
                  <a:srgbClr val="FFC000"/>
                </a:solidFill>
              </a:rPr>
              <a:t>Address Sensitive Instructions </a:t>
            </a:r>
            <a:r>
              <a:rPr lang="en-US" dirty="0" smtClean="0"/>
              <a:t>: An instruction that uses an address </a:t>
            </a:r>
            <a:r>
              <a:rPr lang="en-US" i="1" dirty="0" err="1" smtClean="0"/>
              <a:t>ai</a:t>
            </a:r>
            <a:r>
              <a:rPr lang="en-US" dirty="0" smtClean="0"/>
              <a:t> included in set AA.</a:t>
            </a:r>
            <a:endParaRPr lang="en-US" i="1" dirty="0" smtClean="0"/>
          </a:p>
          <a:p>
            <a:pPr marL="457200" indent="-457200">
              <a:buAutoNum type="arabicParenR"/>
            </a:pPr>
            <a:r>
              <a:rPr lang="en-US" dirty="0" smtClean="0">
                <a:solidFill>
                  <a:srgbClr val="FFC000"/>
                </a:solidFill>
              </a:rPr>
              <a:t>An Address Constant </a:t>
            </a:r>
            <a:r>
              <a:rPr lang="en-US" dirty="0" smtClean="0"/>
              <a:t>: A data word that contains an address </a:t>
            </a:r>
            <a:r>
              <a:rPr lang="en-US" i="1" dirty="0" err="1" smtClean="0"/>
              <a:t>ai</a:t>
            </a:r>
            <a:r>
              <a:rPr lang="en-US" dirty="0" smtClean="0"/>
              <a:t> included in set AA. </a:t>
            </a:r>
          </a:p>
          <a:p>
            <a:r>
              <a:rPr lang="en-US" dirty="0" smtClean="0"/>
              <a:t>If an address sensitive program P is loaded in the memory area whose start address matches P’s translated origin, the operands of every address sensitive instruction in P would occupy </a:t>
            </a:r>
          </a:p>
          <a:p>
            <a:pPr marL="349250" indent="-349250">
              <a:buNone/>
            </a:pPr>
            <a:r>
              <a:rPr lang="en-US" dirty="0" smtClean="0"/>
              <a:t>    </a:t>
            </a:r>
            <a:r>
              <a:rPr lang="en-US" dirty="0" smtClean="0">
                <a:solidFill>
                  <a:srgbClr val="FFC000"/>
                </a:solidFill>
              </a:rPr>
              <a:t>specific memory location</a:t>
            </a:r>
            <a:r>
              <a:rPr lang="en-US" dirty="0" smtClean="0"/>
              <a:t> whose address is used in the  instruction.</a:t>
            </a:r>
          </a:p>
          <a:p>
            <a:r>
              <a:rPr lang="en-US" dirty="0" smtClean="0"/>
              <a:t>However, it would not be so if P is loaded in some </a:t>
            </a:r>
            <a:r>
              <a:rPr lang="en-US" dirty="0" smtClean="0">
                <a:solidFill>
                  <a:srgbClr val="FFC000"/>
                </a:solidFill>
              </a:rPr>
              <a:t>other</a:t>
            </a:r>
            <a:r>
              <a:rPr lang="en-US" dirty="0" smtClean="0"/>
              <a:t> memory area , and so P would not be executer correctly.</a:t>
            </a:r>
          </a:p>
          <a:p>
            <a:r>
              <a:rPr lang="en-US" dirty="0" smtClean="0"/>
              <a:t>In such cases, the addresses used in each address sensitive instruction should be </a:t>
            </a:r>
            <a:r>
              <a:rPr lang="en-US" b="1" i="1" dirty="0" smtClean="0">
                <a:solidFill>
                  <a:srgbClr val="FFC000"/>
                </a:solidFill>
              </a:rPr>
              <a:t>‘corrected’ </a:t>
            </a:r>
            <a:r>
              <a:rPr lang="en-US" dirty="0" smtClean="0"/>
              <a:t>appropriately. </a:t>
            </a:r>
            <a:r>
              <a:rPr lang="en-US" i="1" dirty="0" smtClean="0">
                <a:solidFill>
                  <a:srgbClr val="FFC000"/>
                </a:solidFill>
              </a:rPr>
              <a:t>This is achieved through Program relocation.</a:t>
            </a:r>
            <a:endParaRPr lang="en-US" b="1" i="1" dirty="0" smtClean="0">
              <a:solidFill>
                <a:srgbClr val="FFC000"/>
              </a:solidFill>
            </a:endParaRPr>
          </a:p>
          <a:p>
            <a:endParaRPr lang="en-US" dirty="0" smtClean="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728B90D1-6585-4DB3-BF1F-780EBF96D563}" type="slidenum">
              <a:rPr lang="en-US" smtClean="0"/>
              <a:pPr/>
              <a:t>9</a:t>
            </a:fld>
            <a:endParaRPr lang="en-US"/>
          </a:p>
        </p:txBody>
      </p:sp>
    </p:spTree>
    <p:extLst>
      <p:ext uri="{BB962C8B-B14F-4D97-AF65-F5344CB8AC3E}">
        <p14:creationId xmlns:p14="http://schemas.microsoft.com/office/powerpoint/2010/main" xmlns="" val="637912793"/>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3792</TotalTime>
  <Words>3359</Words>
  <Application>Microsoft Office PowerPoint</Application>
  <PresentationFormat>On-screen Show (4:3)</PresentationFormat>
  <Paragraphs>511</Paragraphs>
  <Slides>65</Slides>
  <Notes>1</Notes>
  <HiddenSlides>1</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Thatch</vt:lpstr>
      <vt:lpstr>Linker and  Loader</vt:lpstr>
      <vt:lpstr>Topics Covered</vt:lpstr>
      <vt:lpstr>Slide 3</vt:lpstr>
      <vt:lpstr>1) Introduction</vt:lpstr>
      <vt:lpstr>Slide 5</vt:lpstr>
      <vt:lpstr>Slide 6</vt:lpstr>
      <vt:lpstr>Slide 7</vt:lpstr>
      <vt:lpstr>2) Relocation and linking concepts</vt:lpstr>
      <vt:lpstr>Address sensitive program contains one of the following:</vt:lpstr>
      <vt:lpstr>Program Relocation</vt:lpstr>
      <vt:lpstr>Slide 11</vt:lpstr>
      <vt:lpstr>Slide 12</vt:lpstr>
      <vt:lpstr>Performing Relocation</vt:lpstr>
      <vt:lpstr>Ex. </vt:lpstr>
      <vt:lpstr>Solution</vt:lpstr>
      <vt:lpstr>Slide 16</vt:lpstr>
      <vt:lpstr>Slide 17</vt:lpstr>
      <vt:lpstr>Slide 18</vt:lpstr>
      <vt:lpstr>Slide 19</vt:lpstr>
      <vt:lpstr>Linking</vt:lpstr>
      <vt:lpstr>Slide 21</vt:lpstr>
      <vt:lpstr>Classifications of Program based on relocation  </vt:lpstr>
      <vt:lpstr>1) Non Relocatable Program</vt:lpstr>
      <vt:lpstr>2) Relocatable Programs</vt:lpstr>
      <vt:lpstr>3) Self Relocating Programs</vt:lpstr>
      <vt:lpstr>Slide 26</vt:lpstr>
      <vt:lpstr>Slide 27</vt:lpstr>
      <vt:lpstr>Self Relocating Programs (Continue…)</vt:lpstr>
      <vt:lpstr>Binary Program</vt:lpstr>
      <vt:lpstr>Slide 30</vt:lpstr>
      <vt:lpstr>Object Module</vt:lpstr>
      <vt:lpstr>Slide 32</vt:lpstr>
      <vt:lpstr>Slide 33</vt:lpstr>
      <vt:lpstr>Slide 34</vt:lpstr>
      <vt:lpstr>Linking of Overlay Structure Program</vt:lpstr>
      <vt:lpstr>Slide 36</vt:lpstr>
      <vt:lpstr>Overlay Tree</vt:lpstr>
      <vt:lpstr>Slide 38</vt:lpstr>
      <vt:lpstr>Types Of Loaders</vt:lpstr>
      <vt:lpstr>1) Compile-and-Go Loaders </vt:lpstr>
      <vt:lpstr>Advantages</vt:lpstr>
      <vt:lpstr>2) Bootstrap Loader</vt:lpstr>
      <vt:lpstr>Bootstrap Loader (Continue…)</vt:lpstr>
      <vt:lpstr>3) Absolute Loader</vt:lpstr>
      <vt:lpstr>Absolute Loader (Continue..)</vt:lpstr>
      <vt:lpstr>4) Relocating Loader</vt:lpstr>
      <vt:lpstr>Relocating Loader (Continue..)</vt:lpstr>
      <vt:lpstr>5) Linking Loaders</vt:lpstr>
      <vt:lpstr>Linking Loaders (Continue..)</vt:lpstr>
      <vt:lpstr>Linking Loaders (Continue..)</vt:lpstr>
      <vt:lpstr>6) Relocating Linking Loaders</vt:lpstr>
      <vt:lpstr>7) General Loader Schemes</vt:lpstr>
      <vt:lpstr>General Loader Schemes (Continue..)</vt:lpstr>
      <vt:lpstr>Advantages of the general loading scheme</vt:lpstr>
      <vt:lpstr>Disadvantages of the general loading scheme</vt:lpstr>
      <vt:lpstr>Slide 56</vt:lpstr>
      <vt:lpstr>Static Linking</vt:lpstr>
      <vt:lpstr>Slide 58</vt:lpstr>
      <vt:lpstr>Slide 59</vt:lpstr>
      <vt:lpstr>Linking in MSDOS</vt:lpstr>
      <vt:lpstr>Linking in MSDOS</vt:lpstr>
      <vt:lpstr>Slide 62</vt:lpstr>
      <vt:lpstr>10. Linker v/s Loader</vt:lpstr>
      <vt:lpstr>Important Questions</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Sheetal</dc:creator>
  <cp:lastModifiedBy>Staff</cp:lastModifiedBy>
  <cp:revision>462</cp:revision>
  <dcterms:created xsi:type="dcterms:W3CDTF">2014-04-14T04:39:08Z</dcterms:created>
  <dcterms:modified xsi:type="dcterms:W3CDTF">2019-09-12T02:38:34Z</dcterms:modified>
</cp:coreProperties>
</file>