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Default Extension="gif" ContentType="image/gif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6"/>
  </p:notesMasterIdLst>
  <p:sldIdLst>
    <p:sldId id="256" r:id="rId2"/>
    <p:sldId id="349" r:id="rId3"/>
    <p:sldId id="257" r:id="rId4"/>
    <p:sldId id="260" r:id="rId5"/>
    <p:sldId id="323" r:id="rId6"/>
    <p:sldId id="317" r:id="rId7"/>
    <p:sldId id="318" r:id="rId8"/>
    <p:sldId id="315" r:id="rId9"/>
    <p:sldId id="319" r:id="rId10"/>
    <p:sldId id="320" r:id="rId11"/>
    <p:sldId id="321" r:id="rId12"/>
    <p:sldId id="332" r:id="rId13"/>
    <p:sldId id="333" r:id="rId14"/>
    <p:sldId id="331" r:id="rId15"/>
    <p:sldId id="335" r:id="rId16"/>
    <p:sldId id="336" r:id="rId17"/>
    <p:sldId id="337" r:id="rId18"/>
    <p:sldId id="338" r:id="rId19"/>
    <p:sldId id="339" r:id="rId20"/>
    <p:sldId id="340" r:id="rId21"/>
    <p:sldId id="334" r:id="rId22"/>
    <p:sldId id="341" r:id="rId23"/>
    <p:sldId id="322" r:id="rId24"/>
    <p:sldId id="348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1F36"/>
  </p:clrMru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3108" autoAdjust="0"/>
    <p:restoredTop sz="94660"/>
  </p:normalViewPr>
  <p:slideViewPr>
    <p:cSldViewPr>
      <p:cViewPr varScale="1">
        <p:scale>
          <a:sx n="68" d="100"/>
          <a:sy n="68" d="100"/>
        </p:scale>
        <p:origin x="-154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3EE254-D67C-49E2-8C2A-62088A620CE5}" type="datetimeFigureOut">
              <a:rPr lang="en-US" smtClean="0"/>
              <a:pPr/>
              <a:t>7/17/2019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153ED4-6326-41E9-924C-63352A50734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153ED4-6326-41E9-924C-63352A507347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153ED4-6326-41E9-924C-63352A507347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153ED4-6326-41E9-924C-63352A507347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153ED4-6326-41E9-924C-63352A507347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153ED4-6326-41E9-924C-63352A507347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153ED4-6326-41E9-924C-63352A507347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153ED4-6326-41E9-924C-63352A507347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153ED4-6326-41E9-924C-63352A507347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153ED4-6326-41E9-924C-63352A507347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153ED4-6326-41E9-924C-63352A507347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153ED4-6326-41E9-924C-63352A507347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153ED4-6326-41E9-924C-63352A507347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153ED4-6326-41E9-924C-63352A507347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153ED4-6326-41E9-924C-63352A507347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153ED4-6326-41E9-924C-63352A507347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153ED4-6326-41E9-924C-63352A507347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153ED4-6326-41E9-924C-63352A507347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153ED4-6326-41E9-924C-63352A507347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153ED4-6326-41E9-924C-63352A507347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153ED4-6326-41E9-924C-63352A507347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153ED4-6326-41E9-924C-63352A507347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153ED4-6326-41E9-924C-63352A507347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7/17/2019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7/17/2019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7/17/2019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7/17/2019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D8BD707-D9CF-40AE-B4C6-C98DA3205C09}" type="datetimeFigureOut">
              <a:rPr lang="en-US" smtClean="0"/>
              <a:pPr/>
              <a:t>7/17/2019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457200"/>
            <a:ext cx="7543800" cy="3352800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/>
              <a:t>Sp </a:t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MISCELLANEOUS TOPICS</a:t>
            </a:r>
            <a:br>
              <a:rPr lang="en-US" b="1" dirty="0" smtClean="0"/>
            </a:b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915400" cy="990600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System Centric View of System Software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53000"/>
          </a:xfrm>
        </p:spPr>
        <p:txBody>
          <a:bodyPr>
            <a:noAutofit/>
          </a:bodyPr>
          <a:lstStyle/>
          <a:p>
            <a:pPr lvl="0" algn="just">
              <a:lnSpc>
                <a:spcPct val="150000"/>
              </a:lnSpc>
            </a:pPr>
            <a:r>
              <a:rPr lang="en-IN" sz="2600" dirty="0" smtClean="0"/>
              <a:t>The system-centric view of system software has system programs that achieve </a:t>
            </a:r>
            <a:r>
              <a:rPr lang="en-IN" sz="2600" u="sng" dirty="0" smtClean="0"/>
              <a:t>effective utilization of a computer </a:t>
            </a:r>
            <a:r>
              <a:rPr lang="en-IN" sz="2600" dirty="0" smtClean="0"/>
              <a:t>system.</a:t>
            </a:r>
          </a:p>
          <a:p>
            <a:pPr algn="just">
              <a:lnSpc>
                <a:spcPct val="150000"/>
              </a:lnSpc>
            </a:pPr>
            <a:r>
              <a:rPr lang="en-IN" sz="2600" dirty="0" smtClean="0"/>
              <a:t>These system programs provide efficient use of a </a:t>
            </a:r>
            <a:r>
              <a:rPr lang="en-IN" sz="2600" dirty="0" smtClean="0">
                <a:solidFill>
                  <a:srgbClr val="0070C0"/>
                </a:solidFill>
              </a:rPr>
              <a:t>computer's resources</a:t>
            </a:r>
            <a:r>
              <a:rPr lang="en-IN" sz="2600" dirty="0" smtClean="0"/>
              <a:t> by sharing them among several programs. </a:t>
            </a:r>
            <a:endParaRPr lang="en-US" sz="2600" dirty="0" smtClean="0"/>
          </a:p>
          <a:p>
            <a:pPr lvl="0" algn="just">
              <a:lnSpc>
                <a:spcPct val="150000"/>
              </a:lnSpc>
            </a:pPr>
            <a:endParaRPr lang="en-US" sz="2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915400" cy="990600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System Centric View of System Software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53000"/>
          </a:xfrm>
        </p:spPr>
        <p:txBody>
          <a:bodyPr>
            <a:noAutofit/>
          </a:bodyPr>
          <a:lstStyle/>
          <a:p>
            <a:pPr lvl="0" algn="just">
              <a:lnSpc>
                <a:spcPct val="150000"/>
              </a:lnSpc>
            </a:pPr>
            <a:r>
              <a:rPr lang="en-IN" sz="2600" dirty="0" smtClean="0"/>
              <a:t>The system programs in this view provide </a:t>
            </a:r>
            <a:r>
              <a:rPr lang="en-IN" sz="2600" u="sng" dirty="0" smtClean="0">
                <a:solidFill>
                  <a:srgbClr val="0070C0"/>
                </a:solidFill>
              </a:rPr>
              <a:t>user’s convenience</a:t>
            </a:r>
            <a:r>
              <a:rPr lang="en-IN" sz="2600" dirty="0" smtClean="0"/>
              <a:t> through several means:</a:t>
            </a:r>
          </a:p>
          <a:p>
            <a:pPr lvl="0" algn="just">
              <a:lnSpc>
                <a:spcPct val="150000"/>
              </a:lnSpc>
            </a:pPr>
            <a:r>
              <a:rPr lang="en-IN" sz="2600" dirty="0" smtClean="0"/>
              <a:t>by allocating resources to programs and </a:t>
            </a:r>
            <a:r>
              <a:rPr lang="en-IN" sz="2600" dirty="0" smtClean="0">
                <a:solidFill>
                  <a:srgbClr val="0070C0"/>
                </a:solidFill>
              </a:rPr>
              <a:t>switching</a:t>
            </a:r>
            <a:r>
              <a:rPr lang="en-IN" sz="2600" dirty="0" smtClean="0"/>
              <a:t> their execution so that all programs make good progress, and by providing facilities for short and long term storage of programs and data in files. </a:t>
            </a:r>
            <a:endParaRPr lang="en-US" sz="2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2743200"/>
            <a:ext cx="8610600" cy="9906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IN" sz="3600" b="1" dirty="0" smtClean="0"/>
              <a:t>Language Processor Development Tools</a:t>
            </a:r>
            <a:endParaRPr lang="en-IN" sz="3600" dirty="0" smtClean="0"/>
          </a:p>
          <a:p>
            <a:pPr algn="ctr">
              <a:buNone/>
            </a:pPr>
            <a:endParaRPr lang="en-US" sz="3600" b="1" dirty="0" smtClean="0">
              <a:solidFill>
                <a:srgbClr val="001F36"/>
              </a:solidFill>
            </a:endParaRPr>
          </a:p>
          <a:p>
            <a:pPr algn="ctr">
              <a:buNone/>
            </a:pPr>
            <a:endParaRPr lang="en-US" sz="3600" b="1" dirty="0">
              <a:solidFill>
                <a:srgbClr val="001F36"/>
              </a:solidFill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915400" cy="990600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Language Processor Development Tools</a:t>
            </a:r>
            <a:endParaRPr lang="en-US" b="1" dirty="0">
              <a:solidFill>
                <a:srgbClr val="001F3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530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IN" sz="2800" dirty="0" smtClean="0"/>
              <a:t>Two widely used language processor development tools are :</a:t>
            </a:r>
          </a:p>
          <a:p>
            <a:pPr marL="514350" indent="-514350" algn="just">
              <a:lnSpc>
                <a:spcPct val="150000"/>
              </a:lnSpc>
              <a:buAutoNum type="arabicParenR"/>
            </a:pPr>
            <a:r>
              <a:rPr lang="en-IN" sz="2800" dirty="0" smtClean="0"/>
              <a:t>the lexical analyzer generator LEX and </a:t>
            </a:r>
          </a:p>
          <a:p>
            <a:pPr marL="514350" indent="-514350" algn="just">
              <a:lnSpc>
                <a:spcPct val="150000"/>
              </a:lnSpc>
              <a:buAutoNum type="arabicParenR"/>
            </a:pPr>
            <a:r>
              <a:rPr lang="en-IN" sz="2800" dirty="0" smtClean="0"/>
              <a:t>the parser generator YACC.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915400" cy="990600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Language Processor Development Tools</a:t>
            </a:r>
            <a:endParaRPr lang="en-US" b="1" dirty="0">
              <a:solidFill>
                <a:srgbClr val="001F3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53000"/>
          </a:xfrm>
        </p:spPr>
        <p:txBody>
          <a:bodyPr>
            <a:noAutofit/>
          </a:bodyPr>
          <a:lstStyle/>
          <a:p>
            <a:pPr marL="514350" indent="-514350" algn="just">
              <a:lnSpc>
                <a:spcPct val="150000"/>
              </a:lnSpc>
            </a:pPr>
            <a:r>
              <a:rPr lang="en-IN" sz="2800" dirty="0" smtClean="0"/>
              <a:t>The input to these tools are specifications of the </a:t>
            </a:r>
            <a:r>
              <a:rPr lang="en-IN" sz="2800" u="sng" dirty="0" smtClean="0"/>
              <a:t>lexical</a:t>
            </a:r>
            <a:r>
              <a:rPr lang="en-IN" sz="2800" dirty="0" smtClean="0"/>
              <a:t> and </a:t>
            </a:r>
            <a:r>
              <a:rPr lang="en-IN" sz="2800" u="sng" dirty="0" smtClean="0"/>
              <a:t>syntactic</a:t>
            </a:r>
            <a:r>
              <a:rPr lang="en-IN" sz="2800" dirty="0" smtClean="0"/>
              <a:t> constructs of a programming language L, and the </a:t>
            </a:r>
            <a:r>
              <a:rPr lang="en-IN" sz="2800" u="sng" dirty="0" smtClean="0"/>
              <a:t>semantic actions</a:t>
            </a:r>
            <a:r>
              <a:rPr lang="en-IN" sz="2800" dirty="0" smtClean="0"/>
              <a:t> that should be performed on recognizing the constructs.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915400" cy="990600"/>
          </a:xfrm>
        </p:spPr>
        <p:txBody>
          <a:bodyPr>
            <a:normAutofit/>
          </a:bodyPr>
          <a:lstStyle/>
          <a:p>
            <a:r>
              <a:rPr lang="en-IN" b="1" dirty="0" smtClean="0"/>
              <a:t>Creating Lexical analyzer with </a:t>
            </a:r>
            <a:r>
              <a:rPr lang="en-IN" b="1" dirty="0" err="1" smtClean="0"/>
              <a:t>lex</a:t>
            </a:r>
            <a:endParaRPr lang="en-US" b="1" dirty="0">
              <a:solidFill>
                <a:srgbClr val="001F36"/>
              </a:solidFill>
            </a:endParaRPr>
          </a:p>
        </p:txBody>
      </p:sp>
      <p:pic>
        <p:nvPicPr>
          <p:cNvPr id="64514" name="Picture 2" descr="http://www.site.uottawa.ca/~bochmann/SEG-2106-2506/Notes/M2-2-LexicalAnalysis/Fig-15.jpg"/>
          <p:cNvPicPr>
            <a:picLocks noChangeAspect="1" noChangeArrowheads="1"/>
          </p:cNvPicPr>
          <p:nvPr/>
        </p:nvPicPr>
        <p:blipFill>
          <a:blip r:embed="rId3"/>
          <a:srcRect r="1149" b="13359"/>
          <a:stretch>
            <a:fillRect/>
          </a:stretch>
        </p:blipFill>
        <p:spPr bwMode="auto">
          <a:xfrm>
            <a:off x="1219201" y="1958163"/>
            <a:ext cx="6705599" cy="436643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915400" cy="990600"/>
          </a:xfrm>
        </p:spPr>
        <p:txBody>
          <a:bodyPr>
            <a:normAutofit/>
          </a:bodyPr>
          <a:lstStyle/>
          <a:p>
            <a:r>
              <a:rPr lang="en-IN" b="1" dirty="0" smtClean="0"/>
              <a:t>LEX</a:t>
            </a:r>
            <a:endParaRPr lang="en-US" b="1" dirty="0">
              <a:solidFill>
                <a:srgbClr val="001F3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600200"/>
            <a:ext cx="8686800" cy="4953000"/>
          </a:xfrm>
        </p:spPr>
        <p:txBody>
          <a:bodyPr>
            <a:noAutofit/>
          </a:bodyPr>
          <a:lstStyle/>
          <a:p>
            <a:pPr lvl="0" algn="just">
              <a:lnSpc>
                <a:spcPct val="150000"/>
              </a:lnSpc>
            </a:pPr>
            <a:r>
              <a:rPr lang="en-IN" sz="2400" dirty="0" smtClean="0"/>
              <a:t>Input to LEX consists of two components.</a:t>
            </a:r>
          </a:p>
          <a:p>
            <a:pPr marL="514350" lvl="0" indent="-514350" algn="just">
              <a:lnSpc>
                <a:spcPct val="150000"/>
              </a:lnSpc>
              <a:buAutoNum type="arabicParenR"/>
            </a:pPr>
            <a:r>
              <a:rPr lang="en-IN" sz="2400" dirty="0" smtClean="0"/>
              <a:t>A specification of strings that represents the </a:t>
            </a:r>
            <a:r>
              <a:rPr lang="en-IN" sz="2400" u="sng" dirty="0" smtClean="0"/>
              <a:t>lexical units</a:t>
            </a:r>
            <a:r>
              <a:rPr lang="en-IN" sz="2400" dirty="0" smtClean="0"/>
              <a:t>.</a:t>
            </a:r>
          </a:p>
          <a:p>
            <a:pPr marL="834390" lvl="1" indent="-51435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400" dirty="0" smtClean="0"/>
              <a:t>This specification is in the form of </a:t>
            </a:r>
            <a:r>
              <a:rPr lang="en-IN" sz="2400" dirty="0" smtClean="0">
                <a:solidFill>
                  <a:srgbClr val="0070C0"/>
                </a:solidFill>
              </a:rPr>
              <a:t>regular expressions</a:t>
            </a:r>
            <a:r>
              <a:rPr lang="en-IN" sz="2400" dirty="0" smtClean="0"/>
              <a:t>.</a:t>
            </a:r>
          </a:p>
          <a:p>
            <a:pPr marL="514350" indent="-514350" algn="just">
              <a:lnSpc>
                <a:spcPct val="150000"/>
              </a:lnSpc>
              <a:buFont typeface="+mj-lt"/>
              <a:buAutoNum type="arabicParenR"/>
            </a:pPr>
            <a:r>
              <a:rPr lang="en-IN" sz="2400" dirty="0" smtClean="0"/>
              <a:t>A specification of semantic actions that are aimed at building the </a:t>
            </a:r>
            <a:r>
              <a:rPr lang="en-IN" sz="2400" u="sng" dirty="0" smtClean="0"/>
              <a:t>intermediate representation</a:t>
            </a:r>
            <a:r>
              <a:rPr lang="en-IN" sz="2400" dirty="0" smtClean="0"/>
              <a:t>.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400" dirty="0" smtClean="0"/>
              <a:t> IR produced by a scanner would consist of a set of tables of lexical units and a </a:t>
            </a:r>
            <a:r>
              <a:rPr lang="en-IN" sz="2400" dirty="0" smtClean="0">
                <a:solidFill>
                  <a:srgbClr val="0070C0"/>
                </a:solidFill>
              </a:rPr>
              <a:t>sequence of tokens </a:t>
            </a:r>
            <a:r>
              <a:rPr lang="en-IN" sz="2400" dirty="0" smtClean="0"/>
              <a:t>for the lexical units occurring in a source statement.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915400" cy="990600"/>
          </a:xfrm>
        </p:spPr>
        <p:txBody>
          <a:bodyPr>
            <a:normAutofit/>
          </a:bodyPr>
          <a:lstStyle/>
          <a:p>
            <a:r>
              <a:rPr lang="en-IN" b="1" dirty="0" smtClean="0"/>
              <a:t>LEX</a:t>
            </a:r>
            <a:endParaRPr lang="en-US" b="1" dirty="0">
              <a:solidFill>
                <a:srgbClr val="001F3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53000"/>
          </a:xfrm>
        </p:spPr>
        <p:txBody>
          <a:bodyPr>
            <a:noAutofit/>
          </a:bodyPr>
          <a:lstStyle/>
          <a:p>
            <a:pPr lvl="0" algn="just">
              <a:lnSpc>
                <a:spcPct val="150000"/>
              </a:lnSpc>
            </a:pPr>
            <a:r>
              <a:rPr lang="en-IN" sz="2800" dirty="0" smtClean="0"/>
              <a:t>The tokens generated by LEX would be invoked by a parser whenever the parser needs the next token.</a:t>
            </a:r>
          </a:p>
          <a:p>
            <a:pPr lvl="0" algn="just">
              <a:lnSpc>
                <a:spcPct val="150000"/>
              </a:lnSpc>
            </a:pPr>
            <a:r>
              <a:rPr lang="en-IN" sz="2800" dirty="0" smtClean="0"/>
              <a:t>Accordingly, each semantic action would perform some table building actions and return a single token.</a:t>
            </a:r>
            <a:endParaRPr lang="en-IN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0" y="228600"/>
            <a:ext cx="2667000" cy="990600"/>
          </a:xfrm>
        </p:spPr>
        <p:txBody>
          <a:bodyPr>
            <a:normAutofit/>
          </a:bodyPr>
          <a:lstStyle/>
          <a:p>
            <a:r>
              <a:rPr lang="en-IN" sz="3600" b="1" dirty="0" smtClean="0"/>
              <a:t>LEX Example</a:t>
            </a:r>
            <a:endParaRPr lang="en-US" sz="3600" b="1" dirty="0">
              <a:solidFill>
                <a:srgbClr val="001F3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685800"/>
            <a:ext cx="5334000" cy="5943600"/>
          </a:xfrm>
          <a:solidFill>
            <a:schemeClr val="accent1">
              <a:lumMod val="60000"/>
              <a:lumOff val="40000"/>
            </a:schemeClr>
          </a:solidFill>
        </p:spPr>
        <p:txBody>
          <a:bodyPr>
            <a:noAutofit/>
          </a:bodyPr>
          <a:lstStyle/>
          <a:p>
            <a:pPr>
              <a:buNone/>
            </a:pPr>
            <a:r>
              <a:rPr lang="en-US" sz="2200" dirty="0" smtClean="0"/>
              <a:t>/* To Print out all the Numbers from file */</a:t>
            </a:r>
            <a:endParaRPr lang="en-IN" sz="2200" dirty="0" smtClean="0"/>
          </a:p>
          <a:p>
            <a:pPr>
              <a:buNone/>
            </a:pPr>
            <a:r>
              <a:rPr lang="en-US" sz="2200" dirty="0" smtClean="0"/>
              <a:t>%%</a:t>
            </a:r>
            <a:endParaRPr lang="en-IN" sz="2200" dirty="0" smtClean="0"/>
          </a:p>
          <a:p>
            <a:pPr>
              <a:buNone/>
            </a:pPr>
            <a:r>
              <a:rPr lang="en-US" sz="2200" dirty="0" smtClean="0"/>
              <a:t>[0-9]+ { </a:t>
            </a:r>
            <a:r>
              <a:rPr lang="en-US" sz="2200" dirty="0" err="1" smtClean="0"/>
              <a:t>printf</a:t>
            </a:r>
            <a:r>
              <a:rPr lang="en-US" sz="2200" dirty="0" smtClean="0"/>
              <a:t>("%s is number\n", </a:t>
            </a:r>
            <a:r>
              <a:rPr lang="en-US" sz="2200" dirty="0" err="1" smtClean="0"/>
              <a:t>yytext</a:t>
            </a:r>
            <a:r>
              <a:rPr lang="en-US" sz="2200" dirty="0" smtClean="0"/>
              <a:t>); }</a:t>
            </a:r>
            <a:endParaRPr lang="en-IN" sz="2200" dirty="0" smtClean="0"/>
          </a:p>
          <a:p>
            <a:pPr>
              <a:buNone/>
            </a:pPr>
            <a:r>
              <a:rPr lang="en-US" sz="2200" dirty="0" smtClean="0"/>
              <a:t>.|\n  { ;}</a:t>
            </a:r>
            <a:endParaRPr lang="en-IN" sz="2200" dirty="0" smtClean="0"/>
          </a:p>
          <a:p>
            <a:pPr>
              <a:buNone/>
            </a:pPr>
            <a:r>
              <a:rPr lang="en-US" sz="2200" dirty="0" smtClean="0"/>
              <a:t>%%</a:t>
            </a:r>
            <a:endParaRPr lang="en-IN" sz="2200" dirty="0" smtClean="0"/>
          </a:p>
          <a:p>
            <a:pPr>
              <a:buNone/>
            </a:pPr>
            <a:r>
              <a:rPr lang="en-US" sz="2200" dirty="0" smtClean="0"/>
              <a:t>main(</a:t>
            </a:r>
            <a:r>
              <a:rPr lang="en-US" sz="2200" dirty="0" err="1" smtClean="0"/>
              <a:t>int</a:t>
            </a:r>
            <a:r>
              <a:rPr lang="en-US" sz="2200" dirty="0" smtClean="0"/>
              <a:t> </a:t>
            </a:r>
            <a:r>
              <a:rPr lang="en-US" sz="2200" dirty="0" err="1" smtClean="0"/>
              <a:t>argc</a:t>
            </a:r>
            <a:r>
              <a:rPr lang="en-US" sz="2200" dirty="0" smtClean="0"/>
              <a:t>, char *</a:t>
            </a:r>
            <a:r>
              <a:rPr lang="en-US" sz="2200" dirty="0" err="1" smtClean="0"/>
              <a:t>argv</a:t>
            </a:r>
            <a:r>
              <a:rPr lang="en-US" sz="2200" dirty="0" smtClean="0"/>
              <a:t>[])</a:t>
            </a:r>
            <a:endParaRPr lang="en-IN" sz="2200" dirty="0" smtClean="0"/>
          </a:p>
          <a:p>
            <a:pPr>
              <a:buNone/>
            </a:pPr>
            <a:r>
              <a:rPr lang="en-US" sz="2200" dirty="0" smtClean="0"/>
              <a:t>{</a:t>
            </a:r>
            <a:endParaRPr lang="en-IN" sz="2200" dirty="0" smtClean="0"/>
          </a:p>
          <a:p>
            <a:pPr>
              <a:buNone/>
            </a:pPr>
            <a:r>
              <a:rPr lang="en-US" sz="2200" dirty="0" smtClean="0"/>
              <a:t>	</a:t>
            </a:r>
            <a:r>
              <a:rPr lang="en-US" sz="2200" dirty="0" err="1" smtClean="0"/>
              <a:t>yyin</a:t>
            </a:r>
            <a:r>
              <a:rPr lang="en-US" sz="2200" dirty="0" smtClean="0"/>
              <a:t>=</a:t>
            </a:r>
            <a:r>
              <a:rPr lang="en-US" sz="2200" dirty="0" err="1" smtClean="0"/>
              <a:t>fopen</a:t>
            </a:r>
            <a:r>
              <a:rPr lang="en-US" sz="2200" dirty="0" smtClean="0"/>
              <a:t>(</a:t>
            </a:r>
            <a:r>
              <a:rPr lang="en-US" sz="2200" dirty="0" err="1" smtClean="0"/>
              <a:t>argv</a:t>
            </a:r>
            <a:r>
              <a:rPr lang="en-US" sz="2200" dirty="0" smtClean="0"/>
              <a:t>[1],"r");</a:t>
            </a:r>
            <a:endParaRPr lang="en-IN" sz="2200" dirty="0" smtClean="0"/>
          </a:p>
          <a:p>
            <a:pPr>
              <a:buNone/>
            </a:pPr>
            <a:r>
              <a:rPr lang="en-US" sz="2200" dirty="0" smtClean="0"/>
              <a:t>	</a:t>
            </a:r>
            <a:r>
              <a:rPr lang="en-US" sz="2200" dirty="0" err="1" smtClean="0"/>
              <a:t>yylex</a:t>
            </a:r>
            <a:r>
              <a:rPr lang="en-US" sz="2200" dirty="0" smtClean="0"/>
              <a:t>();</a:t>
            </a:r>
            <a:endParaRPr lang="en-IN" sz="2200" dirty="0" smtClean="0"/>
          </a:p>
          <a:p>
            <a:pPr>
              <a:buNone/>
            </a:pPr>
            <a:r>
              <a:rPr lang="en-US" sz="2200" dirty="0" smtClean="0"/>
              <a:t>}</a:t>
            </a:r>
            <a:endParaRPr lang="en-IN" sz="2200" dirty="0" smtClean="0"/>
          </a:p>
          <a:p>
            <a:pPr>
              <a:buNone/>
            </a:pPr>
            <a:r>
              <a:rPr lang="en-US" sz="2200" dirty="0" err="1" smtClean="0"/>
              <a:t>int</a:t>
            </a:r>
            <a:r>
              <a:rPr lang="en-US" sz="2200" dirty="0" smtClean="0"/>
              <a:t> </a:t>
            </a:r>
            <a:r>
              <a:rPr lang="en-US" sz="2200" dirty="0" err="1" smtClean="0"/>
              <a:t>yywrap</a:t>
            </a:r>
            <a:r>
              <a:rPr lang="en-US" sz="2200" dirty="0" smtClean="0"/>
              <a:t>()</a:t>
            </a:r>
            <a:endParaRPr lang="en-IN" sz="2200" dirty="0" smtClean="0"/>
          </a:p>
          <a:p>
            <a:pPr>
              <a:buNone/>
            </a:pPr>
            <a:r>
              <a:rPr lang="en-US" sz="2200" dirty="0" smtClean="0"/>
              <a:t>{</a:t>
            </a:r>
            <a:endParaRPr lang="en-IN" sz="2200" dirty="0" smtClean="0"/>
          </a:p>
          <a:p>
            <a:pPr>
              <a:buNone/>
            </a:pPr>
            <a:r>
              <a:rPr lang="en-US" sz="2200" dirty="0" smtClean="0"/>
              <a:t>	return 1;</a:t>
            </a:r>
            <a:endParaRPr lang="en-IN" sz="2200" dirty="0" smtClean="0"/>
          </a:p>
          <a:p>
            <a:pPr>
              <a:buNone/>
            </a:pPr>
            <a:r>
              <a:rPr lang="en-US" sz="2200" dirty="0" smtClean="0"/>
              <a:t>}</a:t>
            </a:r>
            <a:endParaRPr lang="en-IN" sz="2200" dirty="0" smtClean="0"/>
          </a:p>
        </p:txBody>
      </p:sp>
      <p:sp>
        <p:nvSpPr>
          <p:cNvPr id="66561" name="Rectangle 1"/>
          <p:cNvSpPr>
            <a:spLocks noChangeArrowheads="1"/>
          </p:cNvSpPr>
          <p:nvPr/>
        </p:nvSpPr>
        <p:spPr bwMode="auto">
          <a:xfrm>
            <a:off x="5867400" y="3429000"/>
            <a:ext cx="3200400" cy="923330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a.txt (Input)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----------------------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Code of SP is 2150708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915400" cy="990600"/>
          </a:xfrm>
        </p:spPr>
        <p:txBody>
          <a:bodyPr>
            <a:normAutofit/>
          </a:bodyPr>
          <a:lstStyle/>
          <a:p>
            <a:r>
              <a:rPr lang="en-IN" b="1" dirty="0" smtClean="0"/>
              <a:t>LEX</a:t>
            </a:r>
            <a:endParaRPr lang="en-US" b="1" dirty="0">
              <a:solidFill>
                <a:srgbClr val="001F36"/>
              </a:solidFill>
            </a:endParaRPr>
          </a:p>
        </p:txBody>
      </p:sp>
      <p:pic>
        <p:nvPicPr>
          <p:cNvPr id="5" name="Picture"/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609600" y="1981201"/>
            <a:ext cx="8229600" cy="2743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53000"/>
          </a:xfrm>
        </p:spPr>
        <p:txBody>
          <a:bodyPr>
            <a:normAutofit/>
          </a:bodyPr>
          <a:lstStyle/>
          <a:p>
            <a:pPr marL="514350" indent="-514350" algn="just">
              <a:buFont typeface="+mj-lt"/>
              <a:buAutoNum type="arabicParenR"/>
            </a:pPr>
            <a:r>
              <a:rPr lang="en-US" sz="2800" b="1" dirty="0" smtClean="0">
                <a:solidFill>
                  <a:srgbClr val="0070C0"/>
                </a:solidFill>
              </a:rPr>
              <a:t>User Centric View vs. System Centric View of System Software</a:t>
            </a:r>
          </a:p>
          <a:p>
            <a:pPr marL="514350" indent="-514350" algn="just">
              <a:buFont typeface="+mj-lt"/>
              <a:buAutoNum type="arabicParenR"/>
            </a:pPr>
            <a:r>
              <a:rPr lang="en-IN" sz="2800" b="1" dirty="0" smtClean="0">
                <a:solidFill>
                  <a:srgbClr val="0070C0"/>
                </a:solidFill>
              </a:rPr>
              <a:t>Language Processor Development Tools (</a:t>
            </a:r>
            <a:r>
              <a:rPr lang="en-IN" sz="2800" b="1" dirty="0" err="1" smtClean="0">
                <a:solidFill>
                  <a:srgbClr val="0070C0"/>
                </a:solidFill>
              </a:rPr>
              <a:t>Lex</a:t>
            </a:r>
            <a:r>
              <a:rPr lang="en-IN" sz="2800" b="1" dirty="0" smtClean="0">
                <a:solidFill>
                  <a:srgbClr val="0070C0"/>
                </a:solidFill>
              </a:rPr>
              <a:t>, </a:t>
            </a:r>
            <a:r>
              <a:rPr lang="en-IN" sz="2800" b="1" dirty="0" err="1" smtClean="0">
                <a:solidFill>
                  <a:srgbClr val="0070C0"/>
                </a:solidFill>
              </a:rPr>
              <a:t>Yacc</a:t>
            </a:r>
            <a:r>
              <a:rPr lang="en-IN" sz="2800" b="1" dirty="0" smtClean="0">
                <a:solidFill>
                  <a:srgbClr val="0070C0"/>
                </a:solidFill>
              </a:rPr>
              <a:t>)</a:t>
            </a:r>
          </a:p>
          <a:p>
            <a:pPr marL="514350" indent="-514350" algn="just">
              <a:buFont typeface="+mj-lt"/>
              <a:buAutoNum type="arabicParenR"/>
            </a:pPr>
            <a:r>
              <a:rPr lang="en-US" sz="2800" b="1" dirty="0" smtClean="0">
                <a:solidFill>
                  <a:srgbClr val="0070C0"/>
                </a:solidFill>
              </a:rPr>
              <a:t>Assembly Language Program Conversion into Machine Code</a:t>
            </a:r>
          </a:p>
          <a:p>
            <a:pPr marL="514350" indent="-514350" algn="just">
              <a:buFont typeface="+mj-lt"/>
              <a:buAutoNum type="arabicParenR"/>
            </a:pPr>
            <a:endParaRPr lang="en-US" sz="28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915400" cy="990600"/>
          </a:xfrm>
        </p:spPr>
        <p:txBody>
          <a:bodyPr>
            <a:normAutofit/>
          </a:bodyPr>
          <a:lstStyle/>
          <a:p>
            <a:r>
              <a:rPr lang="en-IN" b="1" dirty="0" smtClean="0"/>
              <a:t>YACC</a:t>
            </a:r>
            <a:endParaRPr lang="en-US" b="1" dirty="0">
              <a:solidFill>
                <a:srgbClr val="001F3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600200"/>
            <a:ext cx="8686800" cy="4953000"/>
          </a:xfrm>
        </p:spPr>
        <p:txBody>
          <a:bodyPr>
            <a:noAutofit/>
          </a:bodyPr>
          <a:lstStyle/>
          <a:p>
            <a:pPr lvl="0">
              <a:lnSpc>
                <a:spcPct val="150000"/>
              </a:lnSpc>
            </a:pPr>
            <a:r>
              <a:rPr lang="en-IN" sz="2400" dirty="0" smtClean="0"/>
              <a:t>Each Rule input to YACC has a </a:t>
            </a:r>
            <a:r>
              <a:rPr lang="en-IN" sz="2400" dirty="0" smtClean="0">
                <a:solidFill>
                  <a:srgbClr val="0070C0"/>
                </a:solidFill>
              </a:rPr>
              <a:t>string specification</a:t>
            </a:r>
            <a:r>
              <a:rPr lang="en-IN" sz="2400" dirty="0" smtClean="0"/>
              <a:t> that resembles a </a:t>
            </a:r>
            <a:r>
              <a:rPr lang="en-IN" sz="2400" dirty="0" smtClean="0">
                <a:solidFill>
                  <a:srgbClr val="0070C0"/>
                </a:solidFill>
              </a:rPr>
              <a:t>production</a:t>
            </a:r>
            <a:r>
              <a:rPr lang="en-IN" sz="2400" dirty="0" smtClean="0"/>
              <a:t> of a grammar, which has</a:t>
            </a:r>
          </a:p>
          <a:p>
            <a:pPr lvl="1">
              <a:lnSpc>
                <a:spcPct val="150000"/>
              </a:lnSpc>
            </a:pPr>
            <a:r>
              <a:rPr lang="en-IN" sz="2100" dirty="0" smtClean="0"/>
              <a:t>a </a:t>
            </a:r>
            <a:r>
              <a:rPr lang="en-IN" sz="2100" dirty="0" err="1" smtClean="0"/>
              <a:t>nonterminal</a:t>
            </a:r>
            <a:r>
              <a:rPr lang="en-IN" sz="2100" dirty="0" smtClean="0"/>
              <a:t> on the LHS and </a:t>
            </a:r>
          </a:p>
          <a:p>
            <a:pPr lvl="1">
              <a:lnSpc>
                <a:spcPct val="150000"/>
              </a:lnSpc>
            </a:pPr>
            <a:r>
              <a:rPr lang="en-IN" sz="2100" dirty="0" smtClean="0"/>
              <a:t>a few alternatives on the RHS.</a:t>
            </a:r>
          </a:p>
          <a:p>
            <a:pPr lvl="0">
              <a:lnSpc>
                <a:spcPct val="150000"/>
              </a:lnSpc>
            </a:pPr>
            <a:r>
              <a:rPr lang="en-IN" sz="2400" dirty="0" smtClean="0"/>
              <a:t>For simplicity, we will refer to a string specification as a production.</a:t>
            </a:r>
          </a:p>
          <a:p>
            <a:pPr lvl="0">
              <a:lnSpc>
                <a:spcPct val="150000"/>
              </a:lnSpc>
            </a:pPr>
            <a:r>
              <a:rPr lang="en-IN" sz="2400" dirty="0" smtClean="0"/>
              <a:t>YACC generates an LALR(1) parser from the productions, which is a bottom-up parser.</a:t>
            </a:r>
            <a:endParaRPr lang="en-I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915400" cy="990600"/>
          </a:xfrm>
        </p:spPr>
        <p:txBody>
          <a:bodyPr>
            <a:normAutofit/>
          </a:bodyPr>
          <a:lstStyle/>
          <a:p>
            <a:r>
              <a:rPr lang="en-IN" b="1" dirty="0" err="1" smtClean="0"/>
              <a:t>Lex</a:t>
            </a:r>
            <a:r>
              <a:rPr lang="en-IN" b="1" dirty="0" smtClean="0"/>
              <a:t> and </a:t>
            </a:r>
            <a:r>
              <a:rPr lang="en-IN" b="1" dirty="0" err="1" smtClean="0"/>
              <a:t>Yacc</a:t>
            </a:r>
            <a:endParaRPr lang="en-US" b="1" dirty="0">
              <a:solidFill>
                <a:srgbClr val="001F36"/>
              </a:solidFill>
            </a:endParaRPr>
          </a:p>
        </p:txBody>
      </p:sp>
      <p:pic>
        <p:nvPicPr>
          <p:cNvPr id="2050" name="Picture 2" descr="https://www.cs.auckland.ac.nz/references/unix/digital/APS32DTE/FIGU_003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2187819"/>
            <a:ext cx="8229600" cy="419393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915400" cy="990600"/>
          </a:xfrm>
        </p:spPr>
        <p:txBody>
          <a:bodyPr>
            <a:normAutofit/>
          </a:bodyPr>
          <a:lstStyle/>
          <a:p>
            <a:r>
              <a:rPr lang="en-IN" b="1" dirty="0" smtClean="0"/>
              <a:t>YACC</a:t>
            </a:r>
            <a:endParaRPr lang="en-US" b="1" dirty="0">
              <a:solidFill>
                <a:srgbClr val="001F3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600200"/>
            <a:ext cx="8686800" cy="4953000"/>
          </a:xfrm>
        </p:spPr>
        <p:txBody>
          <a:bodyPr>
            <a:noAutofit/>
          </a:bodyPr>
          <a:lstStyle/>
          <a:p>
            <a:pPr lvl="0" algn="just">
              <a:lnSpc>
                <a:spcPct val="150000"/>
              </a:lnSpc>
            </a:pPr>
            <a:r>
              <a:rPr lang="en-IN" sz="2400" dirty="0" smtClean="0"/>
              <a:t>The parser would operate as follows: </a:t>
            </a:r>
          </a:p>
          <a:p>
            <a:pPr lvl="0" algn="just">
              <a:lnSpc>
                <a:spcPct val="150000"/>
              </a:lnSpc>
            </a:pPr>
            <a:r>
              <a:rPr lang="en-IN" sz="2400" dirty="0" smtClean="0"/>
              <a:t>For a shift action, it would invoke the scanner to obtain the next token and continue the parse by using that token. </a:t>
            </a:r>
          </a:p>
          <a:p>
            <a:pPr lvl="0" algn="just">
              <a:lnSpc>
                <a:spcPct val="150000"/>
              </a:lnSpc>
            </a:pPr>
            <a:r>
              <a:rPr lang="en-IN" sz="2400" dirty="0" smtClean="0"/>
              <a:t>While performing a reduce action in accordance with a production, it would perform the semantic action associated with that production.</a:t>
            </a:r>
            <a:endParaRPr lang="en-I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295400" y="2590800"/>
            <a:ext cx="6629400" cy="1600200"/>
          </a:xfrm>
          <a:noFill/>
          <a:ln>
            <a:noFill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  <a:scene3d>
              <a:camera prst="orthographicFront"/>
              <a:lightRig rig="threePt" dir="t"/>
            </a:scene3d>
            <a:sp3d prstMaterial="matte"/>
          </a:bodyPr>
          <a:lstStyle/>
          <a:p>
            <a:pPr algn="ctr">
              <a:buFont typeface="Wingdings 2" pitchFamily="18" charset="2"/>
              <a:buNone/>
              <a:defRPr/>
            </a:pPr>
            <a:r>
              <a:rPr lang="en-US" sz="3600" b="1" dirty="0" smtClean="0">
                <a:solidFill>
                  <a:schemeClr val="tx1"/>
                </a:solidFill>
              </a:rPr>
              <a:t>Assembly Language Program Conversion into Machine Code</a:t>
            </a:r>
          </a:p>
          <a:p>
            <a:pPr algn="ctr">
              <a:buFont typeface="Wingdings 2" pitchFamily="18" charset="2"/>
              <a:buNone/>
              <a:defRPr/>
            </a:pPr>
            <a:endParaRPr lang="en-US" sz="36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228600" y="228600"/>
            <a:ext cx="5867400" cy="6400800"/>
          </a:xfrm>
          <a:noFill/>
          <a:ln>
            <a:noFill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  <a:scene3d>
              <a:camera prst="orthographicFront"/>
              <a:lightRig rig="threePt" dir="t"/>
            </a:scene3d>
            <a:sp3d prstMaterial="matte"/>
          </a:bodyPr>
          <a:lstStyle/>
          <a:p>
            <a:pPr>
              <a:buFont typeface="Wingdings 2" pitchFamily="18" charset="2"/>
              <a:buNone/>
              <a:defRPr/>
            </a:pPr>
            <a:r>
              <a:rPr lang="en-US" sz="1800" b="1" dirty="0" smtClean="0">
                <a:solidFill>
                  <a:schemeClr val="tx1"/>
                </a:solidFill>
              </a:rPr>
              <a:t>			</a:t>
            </a:r>
            <a:endParaRPr lang="en-US" sz="18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71601" y="135159"/>
            <a:ext cx="6400799" cy="6587684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2743200"/>
            <a:ext cx="8610600" cy="2286000"/>
          </a:xfrm>
        </p:spPr>
        <p:txBody>
          <a:bodyPr>
            <a:normAutofit fontScale="62500" lnSpcReduction="20000"/>
          </a:bodyPr>
          <a:lstStyle/>
          <a:p>
            <a:pPr algn="ctr">
              <a:buNone/>
            </a:pPr>
            <a:r>
              <a:rPr lang="en-US" sz="6000" b="1" dirty="0" smtClean="0">
                <a:solidFill>
                  <a:srgbClr val="001F36"/>
                </a:solidFill>
              </a:rPr>
              <a:t>User Centric View </a:t>
            </a:r>
          </a:p>
          <a:p>
            <a:pPr algn="ctr">
              <a:buNone/>
            </a:pPr>
            <a:r>
              <a:rPr lang="en-US" sz="6000" b="1" dirty="0" smtClean="0">
                <a:solidFill>
                  <a:srgbClr val="001F36"/>
                </a:solidFill>
              </a:rPr>
              <a:t>vs. </a:t>
            </a:r>
          </a:p>
          <a:p>
            <a:pPr algn="ctr">
              <a:buNone/>
            </a:pPr>
            <a:r>
              <a:rPr lang="en-US" sz="6000" b="1" dirty="0" smtClean="0">
                <a:solidFill>
                  <a:srgbClr val="001F36"/>
                </a:solidFill>
              </a:rPr>
              <a:t>System Centric View of System Software</a:t>
            </a:r>
          </a:p>
          <a:p>
            <a:pPr algn="ctr">
              <a:buNone/>
            </a:pPr>
            <a:endParaRPr lang="en-US" sz="6000" b="1" dirty="0" smtClean="0">
              <a:solidFill>
                <a:srgbClr val="001F36"/>
              </a:solidFill>
            </a:endParaRPr>
          </a:p>
          <a:p>
            <a:pPr algn="ctr">
              <a:buNone/>
            </a:pPr>
            <a:endParaRPr lang="en-US" sz="6000" b="1" dirty="0">
              <a:solidFill>
                <a:srgbClr val="001F36"/>
              </a:solidFill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048" y="152400"/>
            <a:ext cx="8531352" cy="990600"/>
          </a:xfrm>
        </p:spPr>
        <p:txBody>
          <a:bodyPr>
            <a:normAutofit/>
          </a:bodyPr>
          <a:lstStyle/>
          <a:p>
            <a:r>
              <a:rPr lang="en-IN" b="1" dirty="0" smtClean="0"/>
              <a:t>A View of System Software</a:t>
            </a:r>
            <a:endParaRPr 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1958203"/>
            <a:ext cx="8201705" cy="4137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531352" cy="990600"/>
          </a:xfrm>
        </p:spPr>
        <p:txBody>
          <a:bodyPr>
            <a:normAutofit/>
          </a:bodyPr>
          <a:lstStyle/>
          <a:p>
            <a:r>
              <a:rPr lang="en-IN" sz="3600" b="1" dirty="0" smtClean="0"/>
              <a:t>System-Centric View of System Software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676400"/>
            <a:ext cx="8531352" cy="4724400"/>
          </a:xfrm>
        </p:spPr>
        <p:txBody>
          <a:bodyPr>
            <a:noAutofit/>
          </a:bodyPr>
          <a:lstStyle/>
          <a:p>
            <a:pPr lvl="0">
              <a:lnSpc>
                <a:spcPct val="150000"/>
              </a:lnSpc>
            </a:pPr>
            <a:r>
              <a:rPr lang="en-IN" sz="2600" dirty="0" smtClean="0"/>
              <a:t>user-centric view of system software includes system programs that </a:t>
            </a:r>
            <a:r>
              <a:rPr lang="en-IN" sz="2600" u="sng" dirty="0" smtClean="0"/>
              <a:t>assist one user</a:t>
            </a:r>
            <a:r>
              <a:rPr lang="en-IN" sz="2600" dirty="0" smtClean="0"/>
              <a:t> in fulfilling her computational needs.</a:t>
            </a:r>
          </a:p>
          <a:p>
            <a:pPr lvl="0">
              <a:lnSpc>
                <a:spcPct val="150000"/>
              </a:lnSpc>
            </a:pPr>
            <a:r>
              <a:rPr lang="en-IN" sz="2600" dirty="0" smtClean="0"/>
              <a:t>It contains two kinds of system programs</a:t>
            </a:r>
          </a:p>
          <a:p>
            <a:pPr lvl="1">
              <a:lnSpc>
                <a:spcPct val="150000"/>
              </a:lnSpc>
            </a:pPr>
            <a:r>
              <a:rPr lang="en-IN" dirty="0" smtClean="0"/>
              <a:t>language processors and </a:t>
            </a:r>
          </a:p>
          <a:p>
            <a:pPr lvl="1">
              <a:lnSpc>
                <a:spcPct val="150000"/>
              </a:lnSpc>
            </a:pPr>
            <a:r>
              <a:rPr lang="en-IN" dirty="0" smtClean="0"/>
              <a:t>system programs in the operating system. 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600200"/>
            <a:ext cx="8537448" cy="4724400"/>
          </a:xfrm>
        </p:spPr>
        <p:txBody>
          <a:bodyPr>
            <a:noAutofit/>
          </a:bodyPr>
          <a:lstStyle/>
          <a:p>
            <a:pPr lvl="0" algn="just">
              <a:lnSpc>
                <a:spcPct val="150000"/>
              </a:lnSpc>
            </a:pPr>
            <a:r>
              <a:rPr lang="en-IN" sz="2600" dirty="0" smtClean="0"/>
              <a:t>A language processor contributes to 'translating' a </a:t>
            </a:r>
            <a:r>
              <a:rPr lang="en-IN" sz="2600" u="sng" dirty="0" smtClean="0"/>
              <a:t>user's needs into a program form</a:t>
            </a:r>
            <a:r>
              <a:rPr lang="en-IN" sz="2600" dirty="0" smtClean="0"/>
              <a:t> that a computer system can understand and execute.</a:t>
            </a:r>
            <a:endParaRPr lang="en-US" sz="2600" dirty="0" smtClean="0"/>
          </a:p>
          <a:p>
            <a:pPr algn="just">
              <a:lnSpc>
                <a:spcPct val="150000"/>
              </a:lnSpc>
            </a:pPr>
            <a:r>
              <a:rPr lang="en-IN" sz="2600" dirty="0" smtClean="0"/>
              <a:t>A system program provides an interface between user program and the hardware.</a:t>
            </a:r>
          </a:p>
          <a:p>
            <a:pPr algn="just">
              <a:lnSpc>
                <a:spcPct val="150000"/>
              </a:lnSpc>
            </a:pPr>
            <a:r>
              <a:rPr lang="en-IN" sz="2600" dirty="0" smtClean="0"/>
              <a:t>It allocates resources such as memory and input-output devices.</a:t>
            </a:r>
            <a:endParaRPr lang="en-US" sz="2600" dirty="0" smtClean="0"/>
          </a:p>
          <a:p>
            <a:pPr algn="just">
              <a:lnSpc>
                <a:spcPct val="150000"/>
              </a:lnSpc>
            </a:pPr>
            <a:endParaRPr lang="en-US" sz="26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28600" y="152400"/>
            <a:ext cx="8531352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3600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User</a:t>
            </a:r>
            <a:r>
              <a:rPr kumimoji="0" lang="en-IN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-Centric View of System Software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600200"/>
            <a:ext cx="8385048" cy="4648200"/>
          </a:xfrm>
        </p:spPr>
        <p:txBody>
          <a:bodyPr>
            <a:noAutofit/>
          </a:bodyPr>
          <a:lstStyle/>
          <a:p>
            <a:pPr lvl="0" algn="just">
              <a:lnSpc>
                <a:spcPct val="150000"/>
              </a:lnSpc>
            </a:pPr>
            <a:r>
              <a:rPr lang="en-IN" sz="2600" dirty="0" smtClean="0"/>
              <a:t>The language processor takes different forms depending on the nature of the computational activity of a user. </a:t>
            </a:r>
            <a:endParaRPr lang="en-US" sz="2600" dirty="0" smtClean="0"/>
          </a:p>
          <a:p>
            <a:pPr lvl="0" algn="just">
              <a:lnSpc>
                <a:spcPct val="150000"/>
              </a:lnSpc>
            </a:pPr>
            <a:r>
              <a:rPr lang="en-IN" sz="2600" dirty="0" smtClean="0"/>
              <a:t>If the activity is aimed at developing a program that is to be used </a:t>
            </a:r>
            <a:r>
              <a:rPr lang="en-IN" sz="2600" b="1" dirty="0" smtClean="0">
                <a:solidFill>
                  <a:srgbClr val="0070C0"/>
                </a:solidFill>
              </a:rPr>
              <a:t>repeatedly</a:t>
            </a:r>
            <a:r>
              <a:rPr lang="en-IN" sz="2600" dirty="0" smtClean="0"/>
              <a:t>, the language processor can be the </a:t>
            </a:r>
            <a:r>
              <a:rPr lang="en-IN" sz="2600" b="1" dirty="0" smtClean="0"/>
              <a:t>compiler</a:t>
            </a:r>
            <a:r>
              <a:rPr lang="en-IN" sz="2600" dirty="0" smtClean="0"/>
              <a:t>, an </a:t>
            </a:r>
            <a:r>
              <a:rPr lang="en-IN" sz="2600" b="1" dirty="0" smtClean="0"/>
              <a:t>assembler</a:t>
            </a:r>
            <a:r>
              <a:rPr lang="en-IN" sz="2600" dirty="0" smtClean="0"/>
              <a:t>, a </a:t>
            </a:r>
            <a:r>
              <a:rPr lang="en-IN" sz="2600" b="1" dirty="0" smtClean="0"/>
              <a:t>linker</a:t>
            </a:r>
            <a:r>
              <a:rPr lang="en-IN" sz="2600" dirty="0" smtClean="0"/>
              <a:t> or </a:t>
            </a:r>
            <a:r>
              <a:rPr lang="en-IN" sz="2600" b="1" dirty="0" smtClean="0"/>
              <a:t>loader</a:t>
            </a:r>
            <a:r>
              <a:rPr lang="en-IN" sz="2600" dirty="0" smtClean="0"/>
              <a:t>, or a </a:t>
            </a:r>
            <a:r>
              <a:rPr lang="en-IN" sz="2600" b="1" dirty="0" smtClean="0"/>
              <a:t>debugger</a:t>
            </a:r>
            <a:r>
              <a:rPr lang="en-IN" sz="2600" dirty="0" smtClean="0"/>
              <a:t>.</a:t>
            </a:r>
            <a:endParaRPr lang="en-US" sz="2600" dirty="0" smtClean="0"/>
          </a:p>
          <a:p>
            <a:pPr algn="just">
              <a:lnSpc>
                <a:spcPct val="150000"/>
              </a:lnSpc>
            </a:pPr>
            <a:endParaRPr lang="en-US" sz="26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531352" cy="990600"/>
          </a:xfrm>
        </p:spPr>
        <p:txBody>
          <a:bodyPr>
            <a:normAutofit/>
          </a:bodyPr>
          <a:lstStyle/>
          <a:p>
            <a:r>
              <a:rPr lang="en-IN" sz="3600" b="1" dirty="0" smtClean="0"/>
              <a:t>User-Centric View of System Software</a:t>
            </a:r>
            <a:endParaRPr lang="en-US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876800"/>
          </a:xfrm>
        </p:spPr>
        <p:txBody>
          <a:bodyPr>
            <a:noAutofit/>
          </a:bodyPr>
          <a:lstStyle/>
          <a:p>
            <a:pPr lvl="0">
              <a:lnSpc>
                <a:spcPct val="150000"/>
              </a:lnSpc>
            </a:pPr>
            <a:r>
              <a:rPr lang="en-IN" sz="2800" dirty="0" smtClean="0"/>
              <a:t>If the activity is aimed at developing a program for a </a:t>
            </a:r>
            <a:r>
              <a:rPr lang="en-IN" sz="2800" b="1" dirty="0" smtClean="0">
                <a:solidFill>
                  <a:srgbClr val="0070C0"/>
                </a:solidFill>
              </a:rPr>
              <a:t>small number of uses</a:t>
            </a:r>
            <a:r>
              <a:rPr lang="en-IN" sz="2800" dirty="0" smtClean="0"/>
              <a:t>, the language processor can be an </a:t>
            </a:r>
            <a:r>
              <a:rPr lang="en-IN" sz="2800" b="1" dirty="0" smtClean="0"/>
              <a:t>interpreter</a:t>
            </a:r>
            <a:r>
              <a:rPr lang="en-IN" sz="2800" dirty="0" smtClean="0"/>
              <a:t> of a programming language that itself 'performs' the computation.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531352" cy="990600"/>
          </a:xfrm>
        </p:spPr>
        <p:txBody>
          <a:bodyPr>
            <a:normAutofit/>
          </a:bodyPr>
          <a:lstStyle/>
          <a:p>
            <a:r>
              <a:rPr lang="en-IN" sz="3600" b="1" dirty="0" smtClean="0"/>
              <a:t>User-Centric View of System Software</a:t>
            </a:r>
            <a:endParaRPr lang="en-US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2743200"/>
            <a:ext cx="8610600" cy="22860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3600" b="1" dirty="0" smtClean="0">
                <a:solidFill>
                  <a:srgbClr val="001F36"/>
                </a:solidFill>
              </a:rPr>
              <a:t>System Centric View </a:t>
            </a:r>
          </a:p>
          <a:p>
            <a:pPr algn="ctr">
              <a:buNone/>
            </a:pPr>
            <a:r>
              <a:rPr lang="en-US" sz="3600" b="1" dirty="0" smtClean="0">
                <a:solidFill>
                  <a:srgbClr val="001F36"/>
                </a:solidFill>
              </a:rPr>
              <a:t>of System Software</a:t>
            </a:r>
          </a:p>
          <a:p>
            <a:pPr algn="ctr">
              <a:buNone/>
            </a:pPr>
            <a:endParaRPr lang="en-US" sz="3600" b="1" dirty="0" smtClean="0">
              <a:solidFill>
                <a:srgbClr val="001F36"/>
              </a:solidFill>
            </a:endParaRPr>
          </a:p>
          <a:p>
            <a:pPr algn="ctr">
              <a:buNone/>
            </a:pPr>
            <a:endParaRPr lang="en-US" sz="3600" b="1" dirty="0">
              <a:solidFill>
                <a:srgbClr val="001F36"/>
              </a:solidFill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3290</TotalTime>
  <Words>682</Words>
  <Application>Microsoft Office PowerPoint</Application>
  <PresentationFormat>On-screen Show (4:3)</PresentationFormat>
  <Paragraphs>102</Paragraphs>
  <Slides>24</Slides>
  <Notes>22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Median</vt:lpstr>
      <vt:lpstr>Sp   MISCELLANEOUS TOPICS </vt:lpstr>
      <vt:lpstr>Topics</vt:lpstr>
      <vt:lpstr>Slide 3</vt:lpstr>
      <vt:lpstr>A View of System Software</vt:lpstr>
      <vt:lpstr>System-Centric View of System Software</vt:lpstr>
      <vt:lpstr>Slide 6</vt:lpstr>
      <vt:lpstr>User-Centric View of System Software</vt:lpstr>
      <vt:lpstr>User-Centric View of System Software</vt:lpstr>
      <vt:lpstr>Slide 9</vt:lpstr>
      <vt:lpstr>System Centric View of System Software</vt:lpstr>
      <vt:lpstr>System Centric View of System Software</vt:lpstr>
      <vt:lpstr>Slide 12</vt:lpstr>
      <vt:lpstr>Language Processor Development Tools</vt:lpstr>
      <vt:lpstr>Language Processor Development Tools</vt:lpstr>
      <vt:lpstr>Creating Lexical analyzer with lex</vt:lpstr>
      <vt:lpstr>LEX</vt:lpstr>
      <vt:lpstr>LEX</vt:lpstr>
      <vt:lpstr>LEX Example</vt:lpstr>
      <vt:lpstr>LEX</vt:lpstr>
      <vt:lpstr>YACC</vt:lpstr>
      <vt:lpstr>Lex and Yacc</vt:lpstr>
      <vt:lpstr>YACC</vt:lpstr>
      <vt:lpstr>Slide 23</vt:lpstr>
      <vt:lpstr>Slide 24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Staff</cp:lastModifiedBy>
  <cp:revision>294</cp:revision>
  <dcterms:created xsi:type="dcterms:W3CDTF">2006-08-16T00:00:00Z</dcterms:created>
  <dcterms:modified xsi:type="dcterms:W3CDTF">2019-07-17T03:40:57Z</dcterms:modified>
</cp:coreProperties>
</file>