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Arial Bold" charset="1" panose="020B0802020202020204"/>
      <p:regular r:id="rId19"/>
    </p:embeddedFont>
    <p:embeddedFont>
      <p:font typeface="ITC Franklin Gothic LT" charset="1" panose="020B0504030503020204"/>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669801" y="4628646"/>
            <a:ext cx="16948398" cy="5007224"/>
            <a:chOff x="0" y="0"/>
            <a:chExt cx="22597864" cy="6676298"/>
          </a:xfrm>
        </p:grpSpPr>
        <p:sp>
          <p:nvSpPr>
            <p:cNvPr name="Freeform 10" id="10"/>
            <p:cNvSpPr/>
            <p:nvPr/>
          </p:nvSpPr>
          <p:spPr>
            <a:xfrm flipH="false" flipV="false" rot="0">
              <a:off x="0" y="0"/>
              <a:ext cx="22597872" cy="6676263"/>
            </a:xfrm>
            <a:custGeom>
              <a:avLst/>
              <a:gdLst/>
              <a:ahLst/>
              <a:cxnLst/>
              <a:rect r="r" b="b" t="t" l="l"/>
              <a:pathLst>
                <a:path h="6676263" w="22597872">
                  <a:moveTo>
                    <a:pt x="0" y="0"/>
                  </a:moveTo>
                  <a:lnTo>
                    <a:pt x="22597872" y="0"/>
                  </a:lnTo>
                  <a:lnTo>
                    <a:pt x="22597872" y="6676263"/>
                  </a:lnTo>
                  <a:lnTo>
                    <a:pt x="0" y="6676263"/>
                  </a:lnTo>
                  <a:close/>
                </a:path>
              </a:pathLst>
            </a:custGeom>
            <a:solidFill>
              <a:srgbClr val="465359"/>
            </a:solidFill>
          </p:spPr>
        </p:sp>
      </p:grpSp>
      <p:grpSp>
        <p:nvGrpSpPr>
          <p:cNvPr name="Group 11" id="11"/>
          <p:cNvGrpSpPr/>
          <p:nvPr/>
        </p:nvGrpSpPr>
        <p:grpSpPr>
          <a:xfrm rot="0">
            <a:off x="2038662" y="2732452"/>
            <a:ext cx="13716000" cy="1816608"/>
            <a:chOff x="0" y="0"/>
            <a:chExt cx="18288000" cy="2422144"/>
          </a:xfrm>
        </p:grpSpPr>
        <p:sp>
          <p:nvSpPr>
            <p:cNvPr name="Freeform 12" id="12"/>
            <p:cNvSpPr/>
            <p:nvPr/>
          </p:nvSpPr>
          <p:spPr>
            <a:xfrm flipH="false" flipV="false" rot="0">
              <a:off x="0" y="0"/>
              <a:ext cx="18288000" cy="2422144"/>
            </a:xfrm>
            <a:custGeom>
              <a:avLst/>
              <a:gdLst/>
              <a:ahLst/>
              <a:cxnLst/>
              <a:rect r="r" b="b" t="t" l="l"/>
              <a:pathLst>
                <a:path h="2422144" w="18288000">
                  <a:moveTo>
                    <a:pt x="0" y="0"/>
                  </a:moveTo>
                  <a:lnTo>
                    <a:pt x="18288000" y="0"/>
                  </a:lnTo>
                  <a:lnTo>
                    <a:pt x="18288000" y="2422144"/>
                  </a:lnTo>
                  <a:lnTo>
                    <a:pt x="0" y="2422144"/>
                  </a:lnTo>
                  <a:close/>
                </a:path>
              </a:pathLst>
            </a:custGeom>
            <a:solidFill>
              <a:srgbClr val="000000">
                <a:alpha val="0"/>
              </a:srgbClr>
            </a:solidFill>
          </p:spPr>
        </p:sp>
        <p:sp>
          <p:nvSpPr>
            <p:cNvPr name="TextBox 13" id="13"/>
            <p:cNvSpPr txBox="true"/>
            <p:nvPr/>
          </p:nvSpPr>
          <p:spPr>
            <a:xfrm>
              <a:off x="0" y="-104775"/>
              <a:ext cx="18288000" cy="2526919"/>
            </a:xfrm>
            <a:prstGeom prst="rect">
              <a:avLst/>
            </a:prstGeom>
          </p:spPr>
          <p:txBody>
            <a:bodyPr anchor="b" rtlCol="false" tIns="0" lIns="0" bIns="0" rIns="0"/>
            <a:lstStyle/>
            <a:p>
              <a:pPr algn="ctr">
                <a:lnSpc>
                  <a:spcPts val="6480"/>
                </a:lnSpc>
              </a:pPr>
              <a:r>
                <a:rPr lang="en-US" sz="5400" b="true">
                  <a:solidFill>
                    <a:srgbClr val="1CADE4"/>
                  </a:solidFill>
                  <a:latin typeface="Arial Bold"/>
                  <a:ea typeface="Arial Bold"/>
                  <a:cs typeface="Arial Bold"/>
                  <a:sym typeface="Arial Bold"/>
                </a:rPr>
                <a:t>Secure Data Hiding in Image Using Steganography</a:t>
              </a:r>
            </a:p>
          </p:txBody>
        </p:sp>
      </p:grpSp>
      <p:grpSp>
        <p:nvGrpSpPr>
          <p:cNvPr name="Group 14" id="14"/>
          <p:cNvGrpSpPr/>
          <p:nvPr/>
        </p:nvGrpSpPr>
        <p:grpSpPr>
          <a:xfrm rot="0">
            <a:off x="-494673" y="1551482"/>
            <a:ext cx="19089972" cy="877162"/>
            <a:chOff x="0" y="0"/>
            <a:chExt cx="25453296" cy="1169550"/>
          </a:xfrm>
        </p:grpSpPr>
        <p:sp>
          <p:nvSpPr>
            <p:cNvPr name="Freeform 15" id="15"/>
            <p:cNvSpPr/>
            <p:nvPr/>
          </p:nvSpPr>
          <p:spPr>
            <a:xfrm flipH="false" flipV="false" rot="0">
              <a:off x="0" y="0"/>
              <a:ext cx="25453296" cy="1169550"/>
            </a:xfrm>
            <a:custGeom>
              <a:avLst/>
              <a:gdLst/>
              <a:ahLst/>
              <a:cxnLst/>
              <a:rect r="r" b="b" t="t" l="l"/>
              <a:pathLst>
                <a:path h="1169550" w="25453296">
                  <a:moveTo>
                    <a:pt x="0" y="0"/>
                  </a:moveTo>
                  <a:lnTo>
                    <a:pt x="25453296" y="0"/>
                  </a:lnTo>
                  <a:lnTo>
                    <a:pt x="25453296" y="1169550"/>
                  </a:lnTo>
                  <a:lnTo>
                    <a:pt x="0" y="1169550"/>
                  </a:lnTo>
                  <a:close/>
                </a:path>
              </a:pathLst>
            </a:custGeom>
            <a:solidFill>
              <a:srgbClr val="000000">
                <a:alpha val="0"/>
              </a:srgbClr>
            </a:solidFill>
          </p:spPr>
        </p:sp>
        <p:sp>
          <p:nvSpPr>
            <p:cNvPr name="TextBox 16" id="16"/>
            <p:cNvSpPr txBox="true"/>
            <p:nvPr/>
          </p:nvSpPr>
          <p:spPr>
            <a:xfrm>
              <a:off x="0" y="-95250"/>
              <a:ext cx="25453296" cy="1264800"/>
            </a:xfrm>
            <a:prstGeom prst="rect">
              <a:avLst/>
            </a:prstGeom>
          </p:spPr>
          <p:txBody>
            <a:bodyPr anchor="t" rtlCol="false" tIns="0" lIns="0" bIns="0" rIns="0"/>
            <a:lstStyle/>
            <a:p>
              <a:pPr algn="ctr">
                <a:lnSpc>
                  <a:spcPts val="5759"/>
                </a:lnSpc>
              </a:pPr>
              <a:r>
                <a:rPr lang="en-US" sz="4800" b="true">
                  <a:solidFill>
                    <a:srgbClr val="1482AC"/>
                  </a:solidFill>
                  <a:latin typeface="Arial Bold"/>
                  <a:ea typeface="Arial Bold"/>
                  <a:cs typeface="Arial Bold"/>
                  <a:sym typeface="Arial Bold"/>
                </a:rPr>
                <a:t>CAPSTONE PROJECT</a:t>
              </a:r>
            </a:p>
          </p:txBody>
        </p:sp>
      </p:grpSp>
      <p:grpSp>
        <p:nvGrpSpPr>
          <p:cNvPr name="Group 17" id="17"/>
          <p:cNvGrpSpPr/>
          <p:nvPr/>
        </p:nvGrpSpPr>
        <p:grpSpPr>
          <a:xfrm rot="0">
            <a:off x="2641806" y="6454060"/>
            <a:ext cx="14434583" cy="2810547"/>
            <a:chOff x="0" y="0"/>
            <a:chExt cx="19246111" cy="3747396"/>
          </a:xfrm>
        </p:grpSpPr>
        <p:sp>
          <p:nvSpPr>
            <p:cNvPr name="Freeform 18" id="18"/>
            <p:cNvSpPr/>
            <p:nvPr/>
          </p:nvSpPr>
          <p:spPr>
            <a:xfrm flipH="false" flipV="false" rot="0">
              <a:off x="0" y="0"/>
              <a:ext cx="19246111" cy="3747396"/>
            </a:xfrm>
            <a:custGeom>
              <a:avLst/>
              <a:gdLst/>
              <a:ahLst/>
              <a:cxnLst/>
              <a:rect r="r" b="b" t="t" l="l"/>
              <a:pathLst>
                <a:path h="3747396" w="19246111">
                  <a:moveTo>
                    <a:pt x="0" y="0"/>
                  </a:moveTo>
                  <a:lnTo>
                    <a:pt x="19246111" y="0"/>
                  </a:lnTo>
                  <a:lnTo>
                    <a:pt x="19246111" y="3747396"/>
                  </a:lnTo>
                  <a:lnTo>
                    <a:pt x="0" y="3747396"/>
                  </a:lnTo>
                  <a:close/>
                </a:path>
              </a:pathLst>
            </a:custGeom>
            <a:solidFill>
              <a:srgbClr val="000000">
                <a:alpha val="0"/>
              </a:srgbClr>
            </a:solidFill>
          </p:spPr>
        </p:sp>
        <p:sp>
          <p:nvSpPr>
            <p:cNvPr name="TextBox 19" id="19"/>
            <p:cNvSpPr txBox="true"/>
            <p:nvPr/>
          </p:nvSpPr>
          <p:spPr>
            <a:xfrm>
              <a:off x="0" y="-66675"/>
              <a:ext cx="19246111" cy="3814071"/>
            </a:xfrm>
            <a:prstGeom prst="rect">
              <a:avLst/>
            </a:prstGeom>
          </p:spPr>
          <p:txBody>
            <a:bodyPr anchor="t" rtlCol="false" tIns="0" lIns="0" bIns="0" rIns="0"/>
            <a:lstStyle/>
            <a:p>
              <a:pPr algn="l">
                <a:lnSpc>
                  <a:spcPts val="3600"/>
                </a:lnSpc>
              </a:pPr>
              <a:r>
                <a:rPr lang="en-US" sz="3000" b="true">
                  <a:solidFill>
                    <a:srgbClr val="FFFFFF"/>
                  </a:solidFill>
                  <a:latin typeface="Arial Bold"/>
                  <a:ea typeface="Arial Bold"/>
                  <a:cs typeface="Arial Bold"/>
                  <a:sym typeface="Arial Bold"/>
                </a:rPr>
                <a:t>Presented By:</a:t>
              </a:r>
            </a:p>
            <a:p>
              <a:pPr algn="l">
                <a:lnSpc>
                  <a:spcPts val="3600"/>
                </a:lnSpc>
              </a:pPr>
              <a:r>
                <a:rPr lang="en-US" sz="3000" b="true">
                  <a:solidFill>
                    <a:srgbClr val="FFFFFF"/>
                  </a:solidFill>
                  <a:latin typeface="Arial Bold"/>
                  <a:ea typeface="Arial Bold"/>
                  <a:cs typeface="Arial Bold"/>
                  <a:sym typeface="Arial Bold"/>
                </a:rPr>
                <a:t>Student Name :  Trupti Ghenand</a:t>
              </a:r>
            </a:p>
            <a:p>
              <a:pPr algn="l">
                <a:lnSpc>
                  <a:spcPts val="3600"/>
                </a:lnSpc>
              </a:pPr>
              <a:r>
                <a:rPr lang="en-US" sz="3000" b="true">
                  <a:solidFill>
                    <a:srgbClr val="FFFFFF"/>
                  </a:solidFill>
                  <a:latin typeface="Arial Bold"/>
                  <a:ea typeface="Arial Bold"/>
                  <a:cs typeface="Arial Bold"/>
                  <a:sym typeface="Arial Bold"/>
                </a:rPr>
                <a:t>College Name &amp; Department : MIT Art’s,Commerce And Science College,Alandi</a:t>
              </a:r>
            </a:p>
            <a:p>
              <a:pPr algn="l">
                <a:lnSpc>
                  <a:spcPts val="3600"/>
                </a:lnSpc>
              </a:pP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71788" y="1053234"/>
            <a:ext cx="16544424" cy="795444"/>
            <a:chOff x="0" y="0"/>
            <a:chExt cx="22059232" cy="1060592"/>
          </a:xfrm>
        </p:grpSpPr>
        <p:sp>
          <p:nvSpPr>
            <p:cNvPr name="Freeform 10" id="10"/>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1" id="11"/>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Conclusion</a:t>
              </a:r>
            </a:p>
          </p:txBody>
        </p:sp>
      </p:grpSp>
      <p:grpSp>
        <p:nvGrpSpPr>
          <p:cNvPr name="Group 12" id="12"/>
          <p:cNvGrpSpPr/>
          <p:nvPr/>
        </p:nvGrpSpPr>
        <p:grpSpPr>
          <a:xfrm rot="0">
            <a:off x="871788" y="1953039"/>
            <a:ext cx="16544422" cy="7009986"/>
            <a:chOff x="0" y="0"/>
            <a:chExt cx="22059230" cy="9346648"/>
          </a:xfrm>
        </p:grpSpPr>
        <p:sp>
          <p:nvSpPr>
            <p:cNvPr name="Freeform 13" id="13"/>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4" id="14"/>
            <p:cNvSpPr txBox="true"/>
            <p:nvPr/>
          </p:nvSpPr>
          <p:spPr>
            <a:xfrm>
              <a:off x="0" y="-114300"/>
              <a:ext cx="22059230" cy="9460948"/>
            </a:xfrm>
            <a:prstGeom prst="rect">
              <a:avLst/>
            </a:prstGeom>
          </p:spPr>
          <p:txBody>
            <a:bodyPr anchor="ctr" rtlCol="false" tIns="0" lIns="0" bIns="0" rIns="0"/>
            <a:lstStyle/>
            <a:p>
              <a:pPr algn="just">
                <a:lnSpc>
                  <a:spcPts val="4817"/>
                </a:lnSpc>
              </a:pPr>
              <a:r>
                <a:rPr lang="en-US" sz="3649">
                  <a:solidFill>
                    <a:srgbClr val="0F0F0F"/>
                  </a:solidFill>
                  <a:latin typeface="ITC Franklin Gothic LT"/>
                  <a:ea typeface="ITC Franklin Gothic LT"/>
                  <a:cs typeface="ITC Franklin Gothic LT"/>
                  <a:sym typeface="ITC Franklin Gothic LT"/>
                </a:rPr>
                <a:t>This project provides a practical implementation of steganography for secure communication. It demonstrates how images can be used as a medium to store hidden information without raising suspicion. The approach can be further enhanced with cryptographic techniques and AI-based steganalysis resistance.</a:t>
              </a:r>
            </a:p>
            <a:p>
              <a:pPr algn="just">
                <a:lnSpc>
                  <a:spcPts val="4817"/>
                </a:lnSpc>
              </a:pP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71788" y="1053234"/>
            <a:ext cx="16544424" cy="795444"/>
            <a:chOff x="0" y="0"/>
            <a:chExt cx="22059232" cy="1060592"/>
          </a:xfrm>
        </p:grpSpPr>
        <p:sp>
          <p:nvSpPr>
            <p:cNvPr name="Freeform 10" id="10"/>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1" id="11"/>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GitHub Link</a:t>
              </a:r>
            </a:p>
          </p:txBody>
        </p:sp>
      </p:grpSp>
      <p:grpSp>
        <p:nvGrpSpPr>
          <p:cNvPr name="Group 12" id="12"/>
          <p:cNvGrpSpPr/>
          <p:nvPr/>
        </p:nvGrpSpPr>
        <p:grpSpPr>
          <a:xfrm rot="0">
            <a:off x="871788" y="1953039"/>
            <a:ext cx="16544422" cy="7009986"/>
            <a:chOff x="0" y="0"/>
            <a:chExt cx="22059230" cy="9346648"/>
          </a:xfrm>
        </p:grpSpPr>
        <p:sp>
          <p:nvSpPr>
            <p:cNvPr name="Freeform 13" id="13"/>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4" id="14"/>
            <p:cNvSpPr txBox="true"/>
            <p:nvPr/>
          </p:nvSpPr>
          <p:spPr>
            <a:xfrm>
              <a:off x="0" y="-152400"/>
              <a:ext cx="22059230" cy="9499048"/>
            </a:xfrm>
            <a:prstGeom prst="rect">
              <a:avLst/>
            </a:prstGeom>
          </p:spPr>
          <p:txBody>
            <a:bodyPr anchor="ctr" rtlCol="false" tIns="0" lIns="0" bIns="0" rIns="0"/>
            <a:lstStyle/>
            <a:p>
              <a:pPr algn="l">
                <a:lnSpc>
                  <a:spcPts val="6269"/>
                </a:lnSpc>
              </a:pPr>
              <a:r>
                <a:rPr lang="en-US" sz="4749">
                  <a:solidFill>
                    <a:srgbClr val="0F0F0F"/>
                  </a:solidFill>
                  <a:latin typeface="ITC Franklin Gothic LT"/>
                  <a:ea typeface="ITC Franklin Gothic LT"/>
                  <a:cs typeface="ITC Franklin Gothic LT"/>
                  <a:sym typeface="ITC Franklin Gothic LT"/>
                </a:rPr>
                <a:t>https://github.com/trupti-K-ghenand/Steg_Project.git</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03505" y="1266988"/>
            <a:ext cx="16544424" cy="795444"/>
            <a:chOff x="0" y="0"/>
            <a:chExt cx="22059232" cy="1060592"/>
          </a:xfrm>
        </p:grpSpPr>
        <p:sp>
          <p:nvSpPr>
            <p:cNvPr name="Freeform 10" id="10"/>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1" id="11"/>
            <p:cNvSpPr txBox="true"/>
            <p:nvPr/>
          </p:nvSpPr>
          <p:spPr>
            <a:xfrm>
              <a:off x="0" y="9525"/>
              <a:ext cx="22059232" cy="1051067"/>
            </a:xfrm>
            <a:prstGeom prst="rect">
              <a:avLst/>
            </a:prstGeom>
          </p:spPr>
          <p:txBody>
            <a:bodyPr anchor="b" rtlCol="false" tIns="0" lIns="0" bIns="0" rIns="0"/>
            <a:lstStyle/>
            <a:p>
              <a:pPr algn="l">
                <a:lnSpc>
                  <a:spcPts val="4752"/>
                </a:lnSpc>
              </a:pPr>
              <a:r>
                <a:rPr lang="en-US" sz="4950" b="true">
                  <a:solidFill>
                    <a:srgbClr val="1CADE4"/>
                  </a:solidFill>
                  <a:latin typeface="Arial Bold"/>
                  <a:ea typeface="Arial Bold"/>
                  <a:cs typeface="Arial Bold"/>
                  <a:sym typeface="Arial Bold"/>
                </a:rPr>
                <a:t>Future scope(optional)</a:t>
              </a:r>
            </a:p>
          </p:txBody>
        </p:sp>
      </p:grpSp>
      <p:grpSp>
        <p:nvGrpSpPr>
          <p:cNvPr name="Group 12" id="12"/>
          <p:cNvGrpSpPr/>
          <p:nvPr/>
        </p:nvGrpSpPr>
        <p:grpSpPr>
          <a:xfrm rot="0">
            <a:off x="1024188" y="2105439"/>
            <a:ext cx="16544422" cy="7009986"/>
            <a:chOff x="0" y="0"/>
            <a:chExt cx="22059230" cy="9346648"/>
          </a:xfrm>
        </p:grpSpPr>
        <p:sp>
          <p:nvSpPr>
            <p:cNvPr name="Freeform 13" id="13"/>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4" id="14"/>
            <p:cNvSpPr txBox="true"/>
            <p:nvPr/>
          </p:nvSpPr>
          <p:spPr>
            <a:xfrm>
              <a:off x="0" y="-114300"/>
              <a:ext cx="22059230" cy="9460948"/>
            </a:xfrm>
            <a:prstGeom prst="rect">
              <a:avLst/>
            </a:prstGeom>
          </p:spPr>
          <p:txBody>
            <a:bodyPr anchor="ctr" rtlCol="false" tIns="0" lIns="0" bIns="0" rIns="0"/>
            <a:lstStyle/>
            <a:p>
              <a:pPr algn="just" marL="788029" indent="-394015" lvl="1">
                <a:lnSpc>
                  <a:spcPts val="4817"/>
                </a:lnSpc>
                <a:buFont typeface="Arial"/>
                <a:buChar char="•"/>
              </a:pPr>
              <a:r>
                <a:rPr lang="en-US" sz="3649">
                  <a:solidFill>
                    <a:srgbClr val="0F0F0F"/>
                  </a:solidFill>
                  <a:latin typeface="ITC Franklin Gothic LT"/>
                  <a:ea typeface="ITC Franklin Gothic LT"/>
                  <a:cs typeface="ITC Franklin Gothic LT"/>
                  <a:sym typeface="ITC Franklin Gothic LT"/>
                </a:rPr>
                <a:t>Advanced Cryptography: Implementing AES encryption for an additional security layer</a:t>
              </a:r>
            </a:p>
            <a:p>
              <a:pPr algn="just" marL="788029" indent="-394015" lvl="1">
                <a:lnSpc>
                  <a:spcPts val="4817"/>
                </a:lnSpc>
                <a:buFont typeface="Arial"/>
                <a:buChar char="•"/>
              </a:pPr>
              <a:r>
                <a:rPr lang="en-US" sz="3649">
                  <a:solidFill>
                    <a:srgbClr val="0F0F0F"/>
                  </a:solidFill>
                  <a:latin typeface="ITC Franklin Gothic LT"/>
                  <a:ea typeface="ITC Franklin Gothic LT"/>
                  <a:cs typeface="ITC Franklin Gothic LT"/>
                  <a:sym typeface="ITC Franklin Gothic LT"/>
                </a:rPr>
                <a:t>Multi-Image Steganography: Distributing the message across multiple images</a:t>
              </a:r>
            </a:p>
            <a:p>
              <a:pPr algn="just" marL="788029" indent="-394015" lvl="1">
                <a:lnSpc>
                  <a:spcPts val="4817"/>
                </a:lnSpc>
                <a:buFont typeface="Arial"/>
                <a:buChar char="•"/>
              </a:pPr>
              <a:r>
                <a:rPr lang="en-US" sz="3649">
                  <a:solidFill>
                    <a:srgbClr val="0F0F0F"/>
                  </a:solidFill>
                  <a:latin typeface="ITC Franklin Gothic LT"/>
                  <a:ea typeface="ITC Franklin Gothic LT"/>
                  <a:cs typeface="ITC Franklin Gothic LT"/>
                  <a:sym typeface="ITC Franklin Gothic LT"/>
                </a:rPr>
                <a:t>Robust Error Handling: Preventing data corruption due to incorrect input</a:t>
              </a:r>
            </a:p>
            <a:p>
              <a:pPr algn="just" marL="788029" indent="-394015" lvl="1">
                <a:lnSpc>
                  <a:spcPts val="4817"/>
                </a:lnSpc>
                <a:buFont typeface="Arial"/>
                <a:buChar char="•"/>
              </a:pPr>
              <a:r>
                <a:rPr lang="en-US" sz="3649">
                  <a:solidFill>
                    <a:srgbClr val="0F0F0F"/>
                  </a:solidFill>
                  <a:latin typeface="ITC Franklin Gothic LT"/>
                  <a:ea typeface="ITC Franklin Gothic LT"/>
                  <a:cs typeface="ITC Franklin Gothic LT"/>
                  <a:sym typeface="ITC Franklin Gothic LT"/>
                </a:rPr>
                <a:t>Cross-Platform GUI: Making the tool more user-friendly</a:t>
              </a:r>
            </a:p>
            <a:p>
              <a:pPr algn="just" marL="788029" indent="-394015" lvl="1">
                <a:lnSpc>
                  <a:spcPts val="4817"/>
                </a:lnSpc>
                <a:buFont typeface="Arial"/>
                <a:buChar char="•"/>
              </a:pPr>
              <a:r>
                <a:rPr lang="en-US" sz="3649">
                  <a:solidFill>
                    <a:srgbClr val="0F0F0F"/>
                  </a:solidFill>
                  <a:latin typeface="ITC Franklin Gothic LT"/>
                  <a:ea typeface="ITC Franklin Gothic LT"/>
                  <a:cs typeface="ITC Franklin Gothic LT"/>
                  <a:sym typeface="ITC Franklin Gothic LT"/>
                </a:rPr>
                <a:t>AI-Based Detection Resistance: Enhancing security against modern forensic analysis tools</a:t>
              </a:r>
            </a:p>
            <a:p>
              <a:pPr algn="just">
                <a:lnSpc>
                  <a:spcPts val="4817"/>
                </a:lnSpc>
              </a:pP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2194562" y="4149327"/>
            <a:ext cx="13948116" cy="1988344"/>
            <a:chOff x="0" y="0"/>
            <a:chExt cx="18597488" cy="2651126"/>
          </a:xfrm>
        </p:grpSpPr>
        <p:sp>
          <p:nvSpPr>
            <p:cNvPr name="Freeform 10" id="10"/>
            <p:cNvSpPr/>
            <p:nvPr/>
          </p:nvSpPr>
          <p:spPr>
            <a:xfrm flipH="false" flipV="false" rot="0">
              <a:off x="0" y="0"/>
              <a:ext cx="18597488" cy="2651126"/>
            </a:xfrm>
            <a:custGeom>
              <a:avLst/>
              <a:gdLst/>
              <a:ahLst/>
              <a:cxnLst/>
              <a:rect r="r" b="b" t="t" l="l"/>
              <a:pathLst>
                <a:path h="2651126" w="18597488">
                  <a:moveTo>
                    <a:pt x="0" y="0"/>
                  </a:moveTo>
                  <a:lnTo>
                    <a:pt x="18597488" y="0"/>
                  </a:lnTo>
                  <a:lnTo>
                    <a:pt x="18597488" y="2651126"/>
                  </a:lnTo>
                  <a:lnTo>
                    <a:pt x="0" y="2651126"/>
                  </a:lnTo>
                  <a:close/>
                </a:path>
              </a:pathLst>
            </a:custGeom>
            <a:solidFill>
              <a:srgbClr val="000000">
                <a:alpha val="0"/>
              </a:srgbClr>
            </a:solidFill>
          </p:spPr>
        </p:sp>
        <p:sp>
          <p:nvSpPr>
            <p:cNvPr name="TextBox 11" id="11"/>
            <p:cNvSpPr txBox="true"/>
            <p:nvPr/>
          </p:nvSpPr>
          <p:spPr>
            <a:xfrm>
              <a:off x="0" y="-85725"/>
              <a:ext cx="18597488" cy="2736851"/>
            </a:xfrm>
            <a:prstGeom prst="rect">
              <a:avLst/>
            </a:prstGeom>
          </p:spPr>
          <p:txBody>
            <a:bodyPr anchor="b" rtlCol="false" tIns="0" lIns="0" bIns="0" rIns="0"/>
            <a:lstStyle/>
            <a:p>
              <a:pPr algn="ctr">
                <a:lnSpc>
                  <a:spcPts val="5040"/>
                </a:lnSpc>
              </a:pPr>
              <a:r>
                <a:rPr lang="en-US" sz="4200" b="true">
                  <a:solidFill>
                    <a:srgbClr val="002060"/>
                  </a:solidFill>
                  <a:latin typeface="Arial Bold"/>
                  <a:ea typeface="Arial Bold"/>
                  <a:cs typeface="Arial Bold"/>
                  <a:sym typeface="Arial Bold"/>
                </a:rPr>
                <a:t>THANK YOU</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1274360" y="837702"/>
            <a:ext cx="15773400" cy="1988345"/>
            <a:chOff x="0" y="0"/>
            <a:chExt cx="21031200" cy="2651126"/>
          </a:xfrm>
        </p:grpSpPr>
        <p:sp>
          <p:nvSpPr>
            <p:cNvPr name="Freeform 10" id="10"/>
            <p:cNvSpPr/>
            <p:nvPr/>
          </p:nvSpPr>
          <p:spPr>
            <a:xfrm flipH="false" flipV="false" rot="0">
              <a:off x="0" y="0"/>
              <a:ext cx="21031200" cy="2651126"/>
            </a:xfrm>
            <a:custGeom>
              <a:avLst/>
              <a:gdLst/>
              <a:ahLst/>
              <a:cxnLst/>
              <a:rect r="r" b="b" t="t" l="l"/>
              <a:pathLst>
                <a:path h="2651126" w="21031200">
                  <a:moveTo>
                    <a:pt x="0" y="0"/>
                  </a:moveTo>
                  <a:lnTo>
                    <a:pt x="21031200" y="0"/>
                  </a:lnTo>
                  <a:lnTo>
                    <a:pt x="21031200" y="2651126"/>
                  </a:lnTo>
                  <a:lnTo>
                    <a:pt x="0" y="2651126"/>
                  </a:lnTo>
                  <a:close/>
                </a:path>
              </a:pathLst>
            </a:custGeom>
            <a:solidFill>
              <a:srgbClr val="000000">
                <a:alpha val="0"/>
              </a:srgbClr>
            </a:solidFill>
          </p:spPr>
        </p:sp>
        <p:sp>
          <p:nvSpPr>
            <p:cNvPr name="TextBox 11" id="11"/>
            <p:cNvSpPr txBox="true"/>
            <p:nvPr/>
          </p:nvSpPr>
          <p:spPr>
            <a:xfrm>
              <a:off x="0" y="-85725"/>
              <a:ext cx="21031200" cy="2736851"/>
            </a:xfrm>
            <a:prstGeom prst="rect">
              <a:avLst/>
            </a:prstGeom>
          </p:spPr>
          <p:txBody>
            <a:bodyPr anchor="b" rtlCol="false" tIns="0" lIns="0" bIns="0" rIns="0"/>
            <a:lstStyle/>
            <a:p>
              <a:pPr algn="l">
                <a:lnSpc>
                  <a:spcPts val="5040"/>
                </a:lnSpc>
              </a:pPr>
              <a:r>
                <a:rPr lang="en-US" sz="4200" b="true">
                  <a:solidFill>
                    <a:srgbClr val="002060"/>
                  </a:solidFill>
                  <a:latin typeface="Arial Bold"/>
                  <a:ea typeface="Arial Bold"/>
                  <a:cs typeface="Arial Bold"/>
                  <a:sym typeface="Arial Bold"/>
                </a:rPr>
                <a:t>OUTLINE</a:t>
              </a:r>
            </a:p>
          </p:txBody>
        </p:sp>
      </p:grpSp>
      <p:grpSp>
        <p:nvGrpSpPr>
          <p:cNvPr name="Group 12" id="12"/>
          <p:cNvGrpSpPr/>
          <p:nvPr/>
        </p:nvGrpSpPr>
        <p:grpSpPr>
          <a:xfrm rot="0">
            <a:off x="1257300" y="2428407"/>
            <a:ext cx="16528530" cy="7858593"/>
            <a:chOff x="0" y="0"/>
            <a:chExt cx="22038040" cy="10478124"/>
          </a:xfrm>
        </p:grpSpPr>
        <p:sp>
          <p:nvSpPr>
            <p:cNvPr name="Freeform 13" id="13"/>
            <p:cNvSpPr/>
            <p:nvPr/>
          </p:nvSpPr>
          <p:spPr>
            <a:xfrm flipH="false" flipV="false" rot="0">
              <a:off x="0" y="0"/>
              <a:ext cx="22038041" cy="10478124"/>
            </a:xfrm>
            <a:custGeom>
              <a:avLst/>
              <a:gdLst/>
              <a:ahLst/>
              <a:cxnLst/>
              <a:rect r="r" b="b" t="t" l="l"/>
              <a:pathLst>
                <a:path h="10478124" w="22038041">
                  <a:moveTo>
                    <a:pt x="0" y="0"/>
                  </a:moveTo>
                  <a:lnTo>
                    <a:pt x="22038041" y="0"/>
                  </a:lnTo>
                  <a:lnTo>
                    <a:pt x="22038041" y="10478124"/>
                  </a:lnTo>
                  <a:lnTo>
                    <a:pt x="0" y="10478124"/>
                  </a:lnTo>
                  <a:close/>
                </a:path>
              </a:pathLst>
            </a:custGeom>
            <a:solidFill>
              <a:srgbClr val="000000">
                <a:alpha val="0"/>
              </a:srgbClr>
            </a:solidFill>
          </p:spPr>
        </p:sp>
        <p:sp>
          <p:nvSpPr>
            <p:cNvPr name="TextBox 14" id="14"/>
            <p:cNvSpPr txBox="true"/>
            <p:nvPr/>
          </p:nvSpPr>
          <p:spPr>
            <a:xfrm>
              <a:off x="0" y="-95250"/>
              <a:ext cx="22038040" cy="10573374"/>
            </a:xfrm>
            <a:prstGeom prst="rect">
              <a:avLst/>
            </a:prstGeom>
          </p:spPr>
          <p:txBody>
            <a:bodyPr anchor="t" rtlCol="false" tIns="0" lIns="0" bIns="0" rIns="0"/>
            <a:lstStyle/>
            <a:p>
              <a:pPr algn="l">
                <a:lnSpc>
                  <a:spcPts val="3960"/>
                </a:lnSpc>
              </a:pPr>
              <a:r>
                <a:rPr lang="en-US" sz="3000" b="true">
                  <a:solidFill>
                    <a:srgbClr val="404040"/>
                  </a:solidFill>
                  <a:latin typeface="Arial Bold"/>
                  <a:ea typeface="Arial Bold"/>
                  <a:cs typeface="Arial Bold"/>
                  <a:sym typeface="Arial Bold"/>
                </a:rPr>
                <a:t>  </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Problem Statement </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Technology used</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Wow factor </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End users</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Result</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Conclusion</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Git-hub Link</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Future scope</a:t>
              </a:r>
            </a:p>
            <a:p>
              <a:pPr algn="l" marL="542925" indent="-271462" lvl="1">
                <a:lnSpc>
                  <a:spcPts val="3960"/>
                </a:lnSpc>
              </a:pPr>
            </a:p>
            <a:p>
              <a:pPr algn="l" marL="542925" indent="-271462" lvl="1">
                <a:lnSpc>
                  <a:spcPts val="3960"/>
                </a:lnSpc>
              </a:pPr>
            </a:p>
            <a:p>
              <a:pPr algn="l" marL="542925" indent="-271462" lvl="1">
                <a:lnSpc>
                  <a:spcPts val="3960"/>
                </a:lnSpc>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1426791" y="1028700"/>
            <a:ext cx="16544424" cy="1101014"/>
            <a:chOff x="0" y="0"/>
            <a:chExt cx="22059232" cy="1468018"/>
          </a:xfrm>
        </p:grpSpPr>
        <p:sp>
          <p:nvSpPr>
            <p:cNvPr name="Freeform 10" id="10"/>
            <p:cNvSpPr/>
            <p:nvPr/>
          </p:nvSpPr>
          <p:spPr>
            <a:xfrm flipH="false" flipV="false" rot="0">
              <a:off x="0" y="0"/>
              <a:ext cx="22059232" cy="1468018"/>
            </a:xfrm>
            <a:custGeom>
              <a:avLst/>
              <a:gdLst/>
              <a:ahLst/>
              <a:cxnLst/>
              <a:rect r="r" b="b" t="t" l="l"/>
              <a:pathLst>
                <a:path h="1468018" w="22059232">
                  <a:moveTo>
                    <a:pt x="0" y="0"/>
                  </a:moveTo>
                  <a:lnTo>
                    <a:pt x="22059232" y="0"/>
                  </a:lnTo>
                  <a:lnTo>
                    <a:pt x="22059232" y="1468018"/>
                  </a:lnTo>
                  <a:lnTo>
                    <a:pt x="0" y="1468018"/>
                  </a:lnTo>
                  <a:close/>
                </a:path>
              </a:pathLst>
            </a:custGeom>
            <a:solidFill>
              <a:srgbClr val="000000">
                <a:alpha val="0"/>
              </a:srgbClr>
            </a:solidFill>
          </p:spPr>
        </p:sp>
        <p:sp>
          <p:nvSpPr>
            <p:cNvPr name="TextBox 11" id="11"/>
            <p:cNvSpPr txBox="true"/>
            <p:nvPr/>
          </p:nvSpPr>
          <p:spPr>
            <a:xfrm>
              <a:off x="0" y="-114300"/>
              <a:ext cx="22059232" cy="1582318"/>
            </a:xfrm>
            <a:prstGeom prst="rect">
              <a:avLst/>
            </a:prstGeom>
          </p:spPr>
          <p:txBody>
            <a:bodyPr anchor="b" rtlCol="false" tIns="0" lIns="0" bIns="0" rIns="0"/>
            <a:lstStyle/>
            <a:p>
              <a:pPr algn="l">
                <a:lnSpc>
                  <a:spcPts val="7128"/>
                </a:lnSpc>
              </a:pPr>
              <a:r>
                <a:rPr lang="en-US" sz="5940" b="true">
                  <a:solidFill>
                    <a:srgbClr val="1CADE4"/>
                  </a:solidFill>
                  <a:latin typeface="Arial Bold"/>
                  <a:ea typeface="Arial Bold"/>
                  <a:cs typeface="Arial Bold"/>
                  <a:sym typeface="Arial Bold"/>
                </a:rPr>
                <a:t>Problem Statement</a:t>
              </a:r>
            </a:p>
          </p:txBody>
        </p:sp>
      </p:grpSp>
      <p:grpSp>
        <p:nvGrpSpPr>
          <p:cNvPr name="Group 12" id="12"/>
          <p:cNvGrpSpPr/>
          <p:nvPr/>
        </p:nvGrpSpPr>
        <p:grpSpPr>
          <a:xfrm rot="0">
            <a:off x="1426791" y="1979371"/>
            <a:ext cx="15426887" cy="7278929"/>
            <a:chOff x="0" y="0"/>
            <a:chExt cx="20569183" cy="9705238"/>
          </a:xfrm>
        </p:grpSpPr>
        <p:sp>
          <p:nvSpPr>
            <p:cNvPr name="Freeform 13" id="13"/>
            <p:cNvSpPr/>
            <p:nvPr/>
          </p:nvSpPr>
          <p:spPr>
            <a:xfrm flipH="false" flipV="false" rot="0">
              <a:off x="0" y="0"/>
              <a:ext cx="20569183" cy="9705239"/>
            </a:xfrm>
            <a:custGeom>
              <a:avLst/>
              <a:gdLst/>
              <a:ahLst/>
              <a:cxnLst/>
              <a:rect r="r" b="b" t="t" l="l"/>
              <a:pathLst>
                <a:path h="9705239" w="20569183">
                  <a:moveTo>
                    <a:pt x="0" y="0"/>
                  </a:moveTo>
                  <a:lnTo>
                    <a:pt x="20569183" y="0"/>
                  </a:lnTo>
                  <a:lnTo>
                    <a:pt x="20569183" y="9705239"/>
                  </a:lnTo>
                  <a:lnTo>
                    <a:pt x="0" y="9705239"/>
                  </a:lnTo>
                  <a:close/>
                </a:path>
              </a:pathLst>
            </a:custGeom>
            <a:solidFill>
              <a:srgbClr val="000000">
                <a:alpha val="0"/>
              </a:srgbClr>
            </a:solidFill>
          </p:spPr>
        </p:sp>
        <p:sp>
          <p:nvSpPr>
            <p:cNvPr name="TextBox 14" id="14"/>
            <p:cNvSpPr txBox="true"/>
            <p:nvPr/>
          </p:nvSpPr>
          <p:spPr>
            <a:xfrm>
              <a:off x="0" y="-152400"/>
              <a:ext cx="20569183" cy="9857638"/>
            </a:xfrm>
            <a:prstGeom prst="rect">
              <a:avLst/>
            </a:prstGeom>
          </p:spPr>
          <p:txBody>
            <a:bodyPr anchor="ctr" rtlCol="false" tIns="0" lIns="0" bIns="0" rIns="0"/>
            <a:lstStyle/>
            <a:p>
              <a:pPr algn="just">
                <a:lnSpc>
                  <a:spcPts val="6336"/>
                </a:lnSpc>
              </a:pPr>
              <a:r>
                <a:rPr lang="en-US" sz="4800">
                  <a:solidFill>
                    <a:srgbClr val="0F0F0F"/>
                  </a:solidFill>
                  <a:latin typeface="ITC Franklin Gothic LT"/>
                  <a:ea typeface="ITC Franklin Gothic LT"/>
                  <a:cs typeface="ITC Franklin Gothic LT"/>
                  <a:sym typeface="ITC Franklin Gothic LT"/>
                </a:rPr>
                <a:t>   With the rise of cyber threats, securing sensitive information during transmission is crucial. Traditional encryption methods, while effective, can be easily detected, making them vulnerable to attacks. This project aims to implement an image-based steganography technique where a secret message is embedded within an image, ensuring secure communication while maintaining the integrity of the visual content.</a:t>
              </a:r>
            </a:p>
            <a:p>
              <a:pPr algn="l">
                <a:lnSpc>
                  <a:spcPts val="6336"/>
                </a:lnSpc>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71788" y="1053234"/>
            <a:ext cx="16544424" cy="1110646"/>
            <a:chOff x="0" y="0"/>
            <a:chExt cx="22059232" cy="1480862"/>
          </a:xfrm>
        </p:grpSpPr>
        <p:sp>
          <p:nvSpPr>
            <p:cNvPr name="Freeform 10" id="10"/>
            <p:cNvSpPr/>
            <p:nvPr/>
          </p:nvSpPr>
          <p:spPr>
            <a:xfrm flipH="false" flipV="false" rot="0">
              <a:off x="0" y="0"/>
              <a:ext cx="22059232" cy="1480862"/>
            </a:xfrm>
            <a:custGeom>
              <a:avLst/>
              <a:gdLst/>
              <a:ahLst/>
              <a:cxnLst/>
              <a:rect r="r" b="b" t="t" l="l"/>
              <a:pathLst>
                <a:path h="1480862" w="22059232">
                  <a:moveTo>
                    <a:pt x="0" y="0"/>
                  </a:moveTo>
                  <a:lnTo>
                    <a:pt x="22059232" y="0"/>
                  </a:lnTo>
                  <a:lnTo>
                    <a:pt x="22059232" y="1480862"/>
                  </a:lnTo>
                  <a:lnTo>
                    <a:pt x="0" y="1480862"/>
                  </a:lnTo>
                  <a:close/>
                </a:path>
              </a:pathLst>
            </a:custGeom>
            <a:solidFill>
              <a:srgbClr val="000000">
                <a:alpha val="0"/>
              </a:srgbClr>
            </a:solidFill>
          </p:spPr>
        </p:sp>
        <p:sp>
          <p:nvSpPr>
            <p:cNvPr name="TextBox 11" id="11"/>
            <p:cNvSpPr txBox="true"/>
            <p:nvPr/>
          </p:nvSpPr>
          <p:spPr>
            <a:xfrm>
              <a:off x="0" y="-114300"/>
              <a:ext cx="22059232" cy="1595162"/>
            </a:xfrm>
            <a:prstGeom prst="rect">
              <a:avLst/>
            </a:prstGeom>
          </p:spPr>
          <p:txBody>
            <a:bodyPr anchor="b" rtlCol="false" tIns="0" lIns="0" bIns="0" rIns="0"/>
            <a:lstStyle/>
            <a:p>
              <a:pPr algn="l">
                <a:lnSpc>
                  <a:spcPts val="7128"/>
                </a:lnSpc>
              </a:pPr>
              <a:r>
                <a:rPr lang="en-US" sz="5940" b="true">
                  <a:solidFill>
                    <a:srgbClr val="1CADE4"/>
                  </a:solidFill>
                  <a:latin typeface="Arial Bold"/>
                  <a:ea typeface="Arial Bold"/>
                  <a:cs typeface="Arial Bold"/>
                  <a:sym typeface="Arial Bold"/>
                </a:rPr>
                <a:t>Technology  used</a:t>
              </a:r>
            </a:p>
          </p:txBody>
        </p:sp>
      </p:grpSp>
      <p:grpSp>
        <p:nvGrpSpPr>
          <p:cNvPr name="Group 12" id="12"/>
          <p:cNvGrpSpPr/>
          <p:nvPr/>
        </p:nvGrpSpPr>
        <p:grpSpPr>
          <a:xfrm rot="0">
            <a:off x="662507" y="1631067"/>
            <a:ext cx="17420228" cy="8345960"/>
            <a:chOff x="0" y="0"/>
            <a:chExt cx="23226970" cy="11127946"/>
          </a:xfrm>
        </p:grpSpPr>
        <p:sp>
          <p:nvSpPr>
            <p:cNvPr name="Freeform 13" id="13"/>
            <p:cNvSpPr/>
            <p:nvPr/>
          </p:nvSpPr>
          <p:spPr>
            <a:xfrm flipH="false" flipV="false" rot="0">
              <a:off x="0" y="0"/>
              <a:ext cx="23226970" cy="11127946"/>
            </a:xfrm>
            <a:custGeom>
              <a:avLst/>
              <a:gdLst/>
              <a:ahLst/>
              <a:cxnLst/>
              <a:rect r="r" b="b" t="t" l="l"/>
              <a:pathLst>
                <a:path h="11127946" w="23226970">
                  <a:moveTo>
                    <a:pt x="0" y="0"/>
                  </a:moveTo>
                  <a:lnTo>
                    <a:pt x="23226970" y="0"/>
                  </a:lnTo>
                  <a:lnTo>
                    <a:pt x="23226970" y="11127946"/>
                  </a:lnTo>
                  <a:lnTo>
                    <a:pt x="0" y="11127946"/>
                  </a:lnTo>
                  <a:close/>
                </a:path>
              </a:pathLst>
            </a:custGeom>
            <a:solidFill>
              <a:srgbClr val="000000">
                <a:alpha val="0"/>
              </a:srgbClr>
            </a:solidFill>
          </p:spPr>
        </p:sp>
        <p:sp>
          <p:nvSpPr>
            <p:cNvPr name="TextBox 14" id="14"/>
            <p:cNvSpPr txBox="true"/>
            <p:nvPr/>
          </p:nvSpPr>
          <p:spPr>
            <a:xfrm>
              <a:off x="0" y="-95250"/>
              <a:ext cx="23226970" cy="11223196"/>
            </a:xfrm>
            <a:prstGeom prst="rect">
              <a:avLst/>
            </a:prstGeom>
          </p:spPr>
          <p:txBody>
            <a:bodyPr anchor="ctr" rtlCol="false" tIns="0" lIns="0" bIns="0" rIns="0"/>
            <a:lstStyle/>
            <a:p>
              <a:pPr algn="just">
                <a:lnSpc>
                  <a:spcPts val="3761"/>
                </a:lnSpc>
              </a:pPr>
              <a:r>
                <a:rPr lang="en-US" sz="2849">
                  <a:solidFill>
                    <a:srgbClr val="404040"/>
                  </a:solidFill>
                  <a:latin typeface="ITC Franklin Gothic LT"/>
                  <a:ea typeface="ITC Franklin Gothic LT"/>
                  <a:cs typeface="ITC Franklin Gothic LT"/>
                  <a:sym typeface="ITC Franklin Gothic LT"/>
                </a:rPr>
                <a:t>Software Components</a:t>
              </a:r>
            </a:p>
            <a:p>
              <a:pPr algn="just" marL="615313" indent="-307657" lvl="1">
                <a:lnSpc>
                  <a:spcPts val="3761"/>
                </a:lnSpc>
                <a:buFont typeface="Arial"/>
                <a:buChar char="•"/>
              </a:pPr>
              <a:r>
                <a:rPr lang="en-US" sz="2849">
                  <a:solidFill>
                    <a:srgbClr val="404040"/>
                  </a:solidFill>
                  <a:latin typeface="ITC Franklin Gothic LT"/>
                  <a:ea typeface="ITC Franklin Gothic LT"/>
                  <a:cs typeface="ITC Franklin Gothic LT"/>
                  <a:sym typeface="ITC Franklin Gothic LT"/>
                </a:rPr>
                <a:t>Programming Language: Python 3</a:t>
              </a:r>
            </a:p>
            <a:p>
              <a:pPr algn="just" marL="615313" indent="-307657" lvl="1">
                <a:lnSpc>
                  <a:spcPts val="3761"/>
                </a:lnSpc>
                <a:buFont typeface="Arial"/>
                <a:buChar char="•"/>
              </a:pPr>
              <a:r>
                <a:rPr lang="en-US" sz="2849">
                  <a:solidFill>
                    <a:srgbClr val="404040"/>
                  </a:solidFill>
                  <a:latin typeface="ITC Franklin Gothic LT"/>
                  <a:ea typeface="ITC Franklin Gothic LT"/>
                  <a:cs typeface="ITC Franklin Gothic LT"/>
                  <a:sym typeface="ITC Franklin Gothic LT"/>
                </a:rPr>
                <a:t>Libraries &amp; Modules:</a:t>
              </a:r>
            </a:p>
            <a:p>
              <a:pPr algn="just" marL="1230627" indent="-410209" lvl="2">
                <a:lnSpc>
                  <a:spcPts val="3761"/>
                </a:lnSpc>
                <a:buFont typeface="Arial"/>
                <a:buChar char="⚬"/>
              </a:pPr>
              <a:r>
                <a:rPr lang="en-US" sz="2849">
                  <a:solidFill>
                    <a:srgbClr val="404040"/>
                  </a:solidFill>
                  <a:latin typeface="ITC Franklin Gothic LT"/>
                  <a:ea typeface="ITC Franklin Gothic LT"/>
                  <a:cs typeface="ITC Franklin Gothic LT"/>
                  <a:sym typeface="ITC Franklin Gothic LT"/>
                </a:rPr>
                <a:t>OpenCV – Image processing and pixel manipulation.(cv2)</a:t>
              </a:r>
            </a:p>
            <a:p>
              <a:pPr algn="just" marL="1230627" indent="-410209" lvl="2">
                <a:lnSpc>
                  <a:spcPts val="3761"/>
                </a:lnSpc>
                <a:buFont typeface="Arial"/>
                <a:buChar char="⚬"/>
              </a:pPr>
              <a:r>
                <a:rPr lang="en-US" sz="2849">
                  <a:solidFill>
                    <a:srgbClr val="404040"/>
                  </a:solidFill>
                  <a:latin typeface="ITC Franklin Gothic LT"/>
                  <a:ea typeface="ITC Franklin Gothic LT"/>
                  <a:cs typeface="ITC Franklin Gothic LT"/>
                  <a:sym typeface="ITC Franklin Gothic LT"/>
                </a:rPr>
                <a:t>OS Module – File handling and system command execution(os)</a:t>
              </a:r>
            </a:p>
            <a:p>
              <a:pPr algn="just" marL="615313" indent="-307657" lvl="1">
                <a:lnSpc>
                  <a:spcPts val="3761"/>
                </a:lnSpc>
                <a:buFont typeface="Arial"/>
                <a:buChar char="•"/>
              </a:pPr>
              <a:r>
                <a:rPr lang="en-US" sz="2849">
                  <a:solidFill>
                    <a:srgbClr val="404040"/>
                  </a:solidFill>
                  <a:latin typeface="ITC Franklin Gothic LT"/>
                  <a:ea typeface="ITC Franklin Gothic LT"/>
                  <a:cs typeface="ITC Franklin Gothic LT"/>
                  <a:sym typeface="ITC Franklin Gothic LT"/>
                </a:rPr>
                <a:t>Character Encoding: ASCII mapping for message storage in pixel values</a:t>
              </a:r>
            </a:p>
            <a:p>
              <a:pPr algn="just">
                <a:lnSpc>
                  <a:spcPts val="3761"/>
                </a:lnSpc>
              </a:pPr>
              <a:r>
                <a:rPr lang="en-US" sz="2849">
                  <a:solidFill>
                    <a:srgbClr val="404040"/>
                  </a:solidFill>
                  <a:latin typeface="ITC Franklin Gothic LT"/>
                  <a:ea typeface="ITC Franklin Gothic LT"/>
                  <a:cs typeface="ITC Franklin Gothic LT"/>
                  <a:sym typeface="ITC Franklin Gothic LT"/>
                </a:rPr>
                <a:t>Hardware Components</a:t>
              </a:r>
            </a:p>
            <a:p>
              <a:pPr algn="just" marL="615313" indent="-307657" lvl="1">
                <a:lnSpc>
                  <a:spcPts val="3761"/>
                </a:lnSpc>
                <a:buFont typeface="Arial"/>
                <a:buChar char="•"/>
              </a:pPr>
              <a:r>
                <a:rPr lang="en-US" sz="2849">
                  <a:solidFill>
                    <a:srgbClr val="404040"/>
                  </a:solidFill>
                  <a:latin typeface="ITC Franklin Gothic LT"/>
                  <a:ea typeface="ITC Franklin Gothic LT"/>
                  <a:cs typeface="ITC Franklin Gothic LT"/>
                  <a:sym typeface="ITC Franklin Gothic LT"/>
                </a:rPr>
                <a:t>Processor: Intel Core i5/i7 or AMD Ryzen 5/7 (recommended for smooth processing)</a:t>
              </a:r>
            </a:p>
            <a:p>
              <a:pPr algn="just" marL="615313" indent="-307657" lvl="1">
                <a:lnSpc>
                  <a:spcPts val="3761"/>
                </a:lnSpc>
                <a:buFont typeface="Arial"/>
                <a:buChar char="•"/>
              </a:pPr>
              <a:r>
                <a:rPr lang="en-US" sz="2849">
                  <a:solidFill>
                    <a:srgbClr val="404040"/>
                  </a:solidFill>
                  <a:latin typeface="ITC Franklin Gothic LT"/>
                  <a:ea typeface="ITC Franklin Gothic LT"/>
                  <a:cs typeface="ITC Franklin Gothic LT"/>
                  <a:sym typeface="ITC Franklin Gothic LT"/>
                </a:rPr>
                <a:t>RAM: Minimum 4GB (8GB recommended for handling large images)</a:t>
              </a:r>
            </a:p>
            <a:p>
              <a:pPr algn="just" marL="615313" indent="-307657" lvl="1">
                <a:lnSpc>
                  <a:spcPts val="3761"/>
                </a:lnSpc>
                <a:buFont typeface="Arial"/>
                <a:buChar char="•"/>
              </a:pPr>
              <a:r>
                <a:rPr lang="en-US" sz="2849">
                  <a:solidFill>
                    <a:srgbClr val="404040"/>
                  </a:solidFill>
                  <a:latin typeface="ITC Franklin Gothic LT"/>
                  <a:ea typeface="ITC Franklin Gothic LT"/>
                  <a:cs typeface="ITC Franklin Gothic LT"/>
                  <a:sym typeface="ITC Franklin Gothic LT"/>
                </a:rPr>
                <a:t>Storage: SSD (preferred for faster read/write operations)</a:t>
              </a:r>
            </a:p>
            <a:p>
              <a:pPr algn="just" marL="615313" indent="-307657" lvl="1">
                <a:lnSpc>
                  <a:spcPts val="3761"/>
                </a:lnSpc>
                <a:buFont typeface="Arial"/>
                <a:buChar char="•"/>
              </a:pPr>
              <a:r>
                <a:rPr lang="en-US" sz="2849">
                  <a:solidFill>
                    <a:srgbClr val="404040"/>
                  </a:solidFill>
                  <a:latin typeface="ITC Franklin Gothic LT"/>
                  <a:ea typeface="ITC Franklin Gothic LT"/>
                  <a:cs typeface="ITC Franklin Gothic LT"/>
                  <a:sym typeface="ITC Franklin Gothic LT"/>
                </a:rPr>
                <a:t>Graphics Processing Unit (GPU): Optional but beneficial for handling high-resolution images efficiently</a:t>
              </a:r>
            </a:p>
            <a:p>
              <a:pPr algn="just" marL="615313" indent="-307657" lvl="1">
                <a:lnSpc>
                  <a:spcPts val="3761"/>
                </a:lnSpc>
                <a:buFont typeface="Arial"/>
                <a:buChar char="•"/>
              </a:pPr>
              <a:r>
                <a:rPr lang="en-US" sz="2849">
                  <a:solidFill>
                    <a:srgbClr val="404040"/>
                  </a:solidFill>
                  <a:latin typeface="ITC Franklin Gothic LT"/>
                  <a:ea typeface="ITC Franklin Gothic LT"/>
                  <a:cs typeface="ITC Franklin Gothic LT"/>
                  <a:sym typeface="ITC Franklin Gothic LT"/>
                </a:rPr>
                <a:t>Display: 1080p+ resolution for accurate image analysis</a:t>
              </a:r>
            </a:p>
            <a:p>
              <a:pPr algn="just" marL="615313" indent="-307657" lvl="1">
                <a:lnSpc>
                  <a:spcPts val="3761"/>
                </a:lnSpc>
                <a:buFont typeface="Arial"/>
                <a:buChar char="•"/>
              </a:pPr>
              <a:r>
                <a:rPr lang="en-US" sz="2849">
                  <a:solidFill>
                    <a:srgbClr val="404040"/>
                  </a:solidFill>
                  <a:latin typeface="ITC Franklin Gothic LT"/>
                  <a:ea typeface="ITC Franklin Gothic LT"/>
                  <a:cs typeface="ITC Franklin Gothic LT"/>
                  <a:sym typeface="ITC Franklin Gothic LT"/>
                </a:rPr>
                <a:t>Input Devices: Keyboard for message input and password authentication</a:t>
              </a:r>
            </a:p>
            <a:p>
              <a:pPr algn="just" marL="615313" indent="-307657" lvl="1">
                <a:lnSpc>
                  <a:spcPts val="3761"/>
                </a:lnSpc>
                <a:buFont typeface="Arial"/>
                <a:buChar char="•"/>
              </a:pPr>
              <a:r>
                <a:rPr lang="en-US" sz="2849">
                  <a:solidFill>
                    <a:srgbClr val="404040"/>
                  </a:solidFill>
                  <a:latin typeface="ITC Franklin Gothic LT"/>
                  <a:ea typeface="ITC Franklin Gothic LT"/>
                  <a:cs typeface="ITC Franklin Gothic LT"/>
                  <a:sym typeface="ITC Franklin Gothic LT"/>
                </a:rPr>
                <a:t>Operating System: Windows/Linux/macOS</a:t>
              </a:r>
            </a:p>
            <a:p>
              <a:pPr algn="just">
                <a:lnSpc>
                  <a:spcPts val="3761"/>
                </a:lnSpc>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71786" y="1157595"/>
            <a:ext cx="16544424" cy="795444"/>
            <a:chOff x="0" y="0"/>
            <a:chExt cx="22059232" cy="1060592"/>
          </a:xfrm>
        </p:grpSpPr>
        <p:sp>
          <p:nvSpPr>
            <p:cNvPr name="Freeform 10" id="10"/>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1" id="11"/>
            <p:cNvSpPr txBox="true"/>
            <p:nvPr/>
          </p:nvSpPr>
          <p:spPr>
            <a:xfrm>
              <a:off x="0" y="-95250"/>
              <a:ext cx="22059232" cy="1155842"/>
            </a:xfrm>
            <a:prstGeom prst="rect">
              <a:avLst/>
            </a:prstGeom>
          </p:spPr>
          <p:txBody>
            <a:bodyPr anchor="b" rtlCol="false" tIns="0" lIns="0" bIns="0" rIns="0"/>
            <a:lstStyle/>
            <a:p>
              <a:pPr algn="l">
                <a:lnSpc>
                  <a:spcPts val="5759"/>
                </a:lnSpc>
              </a:pPr>
              <a:r>
                <a:rPr lang="en-US" sz="4800" b="true">
                  <a:solidFill>
                    <a:srgbClr val="1CADE4"/>
                  </a:solidFill>
                  <a:latin typeface="Arial Bold"/>
                  <a:ea typeface="Arial Bold"/>
                  <a:cs typeface="Arial Bold"/>
                  <a:sym typeface="Arial Bold"/>
                </a:rPr>
                <a:t>Wow factors</a:t>
              </a:r>
            </a:p>
          </p:txBody>
        </p:sp>
      </p:grpSp>
      <p:grpSp>
        <p:nvGrpSpPr>
          <p:cNvPr name="Group 12" id="12"/>
          <p:cNvGrpSpPr/>
          <p:nvPr/>
        </p:nvGrpSpPr>
        <p:grpSpPr>
          <a:xfrm rot="0">
            <a:off x="871788" y="1953039"/>
            <a:ext cx="16544422" cy="7009986"/>
            <a:chOff x="0" y="0"/>
            <a:chExt cx="22059230" cy="9346648"/>
          </a:xfrm>
        </p:grpSpPr>
        <p:sp>
          <p:nvSpPr>
            <p:cNvPr name="Freeform 13" id="13"/>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4" id="14"/>
            <p:cNvSpPr txBox="true"/>
            <p:nvPr/>
          </p:nvSpPr>
          <p:spPr>
            <a:xfrm>
              <a:off x="0" y="-114300"/>
              <a:ext cx="22059230" cy="9460948"/>
            </a:xfrm>
            <a:prstGeom prst="rect">
              <a:avLst/>
            </a:prstGeom>
          </p:spPr>
          <p:txBody>
            <a:bodyPr anchor="ctr" rtlCol="false" tIns="0" lIns="0" bIns="0" rIns="0"/>
            <a:lstStyle/>
            <a:p>
              <a:pPr algn="just" marL="777235" indent="-388618" lvl="1">
                <a:lnSpc>
                  <a:spcPts val="4751"/>
                </a:lnSpc>
                <a:buFont typeface="Arial"/>
                <a:buChar char="•"/>
              </a:pPr>
              <a:r>
                <a:rPr lang="en-US" sz="3599">
                  <a:solidFill>
                    <a:srgbClr val="0F0F0F"/>
                  </a:solidFill>
                  <a:latin typeface="ITC Franklin Gothic LT"/>
                  <a:ea typeface="ITC Franklin Gothic LT"/>
                  <a:cs typeface="ITC Franklin Gothic LT"/>
                  <a:sym typeface="ITC Franklin Gothic LT"/>
                </a:rPr>
                <a:t>Dual Security Mechanism: Steganography combined with password-based authentication</a:t>
              </a:r>
            </a:p>
            <a:p>
              <a:pPr algn="just" marL="777235" indent="-388618" lvl="1">
                <a:lnSpc>
                  <a:spcPts val="4751"/>
                </a:lnSpc>
                <a:buFont typeface="Arial"/>
                <a:buChar char="•"/>
              </a:pPr>
              <a:r>
                <a:rPr lang="en-US" sz="3599">
                  <a:solidFill>
                    <a:srgbClr val="0F0F0F"/>
                  </a:solidFill>
                  <a:latin typeface="ITC Franklin Gothic LT"/>
                  <a:ea typeface="ITC Franklin Gothic LT"/>
                  <a:cs typeface="ITC Franklin Gothic LT"/>
                  <a:sym typeface="ITC Franklin Gothic LT"/>
                </a:rPr>
                <a:t>Minimal Image Distortion: Secret data hidden without noticeable changes</a:t>
              </a:r>
            </a:p>
            <a:p>
              <a:pPr algn="just" marL="777235" indent="-388618" lvl="1">
                <a:lnSpc>
                  <a:spcPts val="4751"/>
                </a:lnSpc>
                <a:buFont typeface="Arial"/>
                <a:buChar char="•"/>
              </a:pPr>
              <a:r>
                <a:rPr lang="en-US" sz="3599">
                  <a:solidFill>
                    <a:srgbClr val="0F0F0F"/>
                  </a:solidFill>
                  <a:latin typeface="ITC Franklin Gothic LT"/>
                  <a:ea typeface="ITC Franklin Gothic LT"/>
                  <a:cs typeface="ITC Franklin Gothic LT"/>
                  <a:sym typeface="ITC Franklin Gothic LT"/>
                </a:rPr>
                <a:t>Lightweight &amp; Fast Execution: Works efficiently on mid-range systems</a:t>
              </a:r>
            </a:p>
            <a:p>
              <a:pPr algn="just" marL="777235" indent="-388618" lvl="1">
                <a:lnSpc>
                  <a:spcPts val="4751"/>
                </a:lnSpc>
                <a:buFont typeface="Arial"/>
                <a:buChar char="•"/>
              </a:pPr>
              <a:r>
                <a:rPr lang="en-US" sz="3599">
                  <a:solidFill>
                    <a:srgbClr val="0F0F0F"/>
                  </a:solidFill>
                  <a:latin typeface="ITC Franklin Gothic LT"/>
                  <a:ea typeface="ITC Franklin Gothic LT"/>
                  <a:cs typeface="ITC Franklin Gothic LT"/>
                  <a:sym typeface="ITC Franklin Gothic LT"/>
                </a:rPr>
                <a:t>No Need for Dedicated Steganography Software: Runs using standard Python libraries</a:t>
              </a:r>
            </a:p>
            <a:p>
              <a:pPr algn="just">
                <a:lnSpc>
                  <a:spcPts val="4751"/>
                </a:lnSpc>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71788" y="1053234"/>
            <a:ext cx="16544424" cy="795444"/>
            <a:chOff x="0" y="0"/>
            <a:chExt cx="22059232" cy="1060592"/>
          </a:xfrm>
        </p:grpSpPr>
        <p:sp>
          <p:nvSpPr>
            <p:cNvPr name="Freeform 10" id="10"/>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1" id="11"/>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End users</a:t>
              </a:r>
            </a:p>
          </p:txBody>
        </p:sp>
      </p:grpSp>
      <p:grpSp>
        <p:nvGrpSpPr>
          <p:cNvPr name="Group 12" id="12"/>
          <p:cNvGrpSpPr/>
          <p:nvPr/>
        </p:nvGrpSpPr>
        <p:grpSpPr>
          <a:xfrm rot="0">
            <a:off x="871788" y="1953039"/>
            <a:ext cx="16544422" cy="7009986"/>
            <a:chOff x="0" y="0"/>
            <a:chExt cx="22059230" cy="9346648"/>
          </a:xfrm>
        </p:grpSpPr>
        <p:sp>
          <p:nvSpPr>
            <p:cNvPr name="Freeform 13" id="13"/>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4" id="14"/>
            <p:cNvSpPr txBox="true"/>
            <p:nvPr/>
          </p:nvSpPr>
          <p:spPr>
            <a:xfrm>
              <a:off x="0" y="-104775"/>
              <a:ext cx="22059230" cy="9451423"/>
            </a:xfrm>
            <a:prstGeom prst="rect">
              <a:avLst/>
            </a:prstGeom>
          </p:spPr>
          <p:txBody>
            <a:bodyPr anchor="ctr" rtlCol="false" tIns="0" lIns="0" bIns="0" rIns="0"/>
            <a:lstStyle/>
            <a:p>
              <a:pPr algn="just" marL="766440" indent="-383220" lvl="1">
                <a:lnSpc>
                  <a:spcPts val="4685"/>
                </a:lnSpc>
                <a:buFont typeface="Arial"/>
                <a:buChar char="•"/>
              </a:pPr>
              <a:r>
                <a:rPr lang="en-US" sz="3549">
                  <a:solidFill>
                    <a:srgbClr val="0F0F0F"/>
                  </a:solidFill>
                  <a:latin typeface="ITC Franklin Gothic LT"/>
                  <a:ea typeface="ITC Franklin Gothic LT"/>
                  <a:cs typeface="ITC Franklin Gothic LT"/>
                  <a:sym typeface="ITC Franklin Gothic LT"/>
                </a:rPr>
                <a:t>Cybersecurity Professionals – Secure data transmission use cases</a:t>
              </a:r>
            </a:p>
            <a:p>
              <a:pPr algn="just" marL="766440" indent="-383220" lvl="1">
                <a:lnSpc>
                  <a:spcPts val="4685"/>
                </a:lnSpc>
                <a:buFont typeface="Arial"/>
                <a:buChar char="•"/>
              </a:pPr>
              <a:r>
                <a:rPr lang="en-US" sz="3549">
                  <a:solidFill>
                    <a:srgbClr val="0F0F0F"/>
                  </a:solidFill>
                  <a:latin typeface="ITC Franklin Gothic LT"/>
                  <a:ea typeface="ITC Franklin Gothic LT"/>
                  <a:cs typeface="ITC Franklin Gothic LT"/>
                  <a:sym typeface="ITC Franklin Gothic LT"/>
                </a:rPr>
                <a:t>Corporate &amp; Government Agencies – Confidential communication</a:t>
              </a:r>
            </a:p>
            <a:p>
              <a:pPr algn="just" marL="766440" indent="-383220" lvl="1">
                <a:lnSpc>
                  <a:spcPts val="4685"/>
                </a:lnSpc>
                <a:buFont typeface="Arial"/>
                <a:buChar char="•"/>
              </a:pPr>
              <a:r>
                <a:rPr lang="en-US" sz="3549">
                  <a:solidFill>
                    <a:srgbClr val="0F0F0F"/>
                  </a:solidFill>
                  <a:latin typeface="ITC Franklin Gothic LT"/>
                  <a:ea typeface="ITC Franklin Gothic LT"/>
                  <a:cs typeface="ITC Franklin Gothic LT"/>
                  <a:sym typeface="ITC Franklin Gothic LT"/>
                </a:rPr>
                <a:t>Students &amp; Researchers – Learning steganography and cryptographic techniques</a:t>
              </a:r>
            </a:p>
            <a:p>
              <a:pPr algn="just">
                <a:lnSpc>
                  <a:spcPts val="4685"/>
                </a:lnSpc>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71788" y="1053234"/>
            <a:ext cx="16544424" cy="795444"/>
            <a:chOff x="0" y="0"/>
            <a:chExt cx="22059232" cy="1060592"/>
          </a:xfrm>
        </p:grpSpPr>
        <p:sp>
          <p:nvSpPr>
            <p:cNvPr name="Freeform 10" id="10"/>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1" id="11"/>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Results</a:t>
              </a:r>
            </a:p>
          </p:txBody>
        </p:sp>
      </p:grpSp>
      <p:grpSp>
        <p:nvGrpSpPr>
          <p:cNvPr name="Group 12" id="12"/>
          <p:cNvGrpSpPr/>
          <p:nvPr/>
        </p:nvGrpSpPr>
        <p:grpSpPr>
          <a:xfrm rot="0">
            <a:off x="871788" y="1953039"/>
            <a:ext cx="16544422" cy="7009986"/>
            <a:chOff x="0" y="0"/>
            <a:chExt cx="22059230" cy="9346648"/>
          </a:xfrm>
        </p:grpSpPr>
        <p:sp>
          <p:nvSpPr>
            <p:cNvPr name="Freeform 13" id="13"/>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4" id="14"/>
            <p:cNvSpPr txBox="true"/>
            <p:nvPr/>
          </p:nvSpPr>
          <p:spPr>
            <a:xfrm>
              <a:off x="0" y="-76200"/>
              <a:ext cx="22059230" cy="9422848"/>
            </a:xfrm>
            <a:prstGeom prst="rect">
              <a:avLst/>
            </a:prstGeom>
          </p:spPr>
          <p:txBody>
            <a:bodyPr anchor="ctr" rtlCol="false" tIns="0" lIns="0" bIns="0" rIns="0"/>
            <a:lstStyle/>
            <a:p>
              <a:pPr algn="l">
                <a:lnSpc>
                  <a:spcPts val="3366"/>
                </a:lnSpc>
              </a:pPr>
            </a:p>
          </p:txBody>
        </p:sp>
      </p:grpSp>
      <p:sp>
        <p:nvSpPr>
          <p:cNvPr name="Freeform 15" id="15"/>
          <p:cNvSpPr/>
          <p:nvPr/>
        </p:nvSpPr>
        <p:spPr>
          <a:xfrm flipH="false" flipV="false" rot="0">
            <a:off x="3447291" y="2285072"/>
            <a:ext cx="10665413" cy="6345921"/>
          </a:xfrm>
          <a:custGeom>
            <a:avLst/>
            <a:gdLst/>
            <a:ahLst/>
            <a:cxnLst/>
            <a:rect r="r" b="b" t="t" l="l"/>
            <a:pathLst>
              <a:path h="6345921" w="10665413">
                <a:moveTo>
                  <a:pt x="0" y="0"/>
                </a:moveTo>
                <a:lnTo>
                  <a:pt x="10665413" y="0"/>
                </a:lnTo>
                <a:lnTo>
                  <a:pt x="10665413" y="6345920"/>
                </a:lnTo>
                <a:lnTo>
                  <a:pt x="0" y="6345920"/>
                </a:lnTo>
                <a:lnTo>
                  <a:pt x="0" y="0"/>
                </a:lnTo>
                <a:close/>
              </a:path>
            </a:pathLst>
          </a:custGeom>
          <a:blipFill>
            <a:blip r:embed="rId3"/>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71788" y="1053234"/>
            <a:ext cx="16544424" cy="795444"/>
            <a:chOff x="0" y="0"/>
            <a:chExt cx="22059232" cy="1060592"/>
          </a:xfrm>
        </p:grpSpPr>
        <p:sp>
          <p:nvSpPr>
            <p:cNvPr name="Freeform 10" id="10"/>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1" id="11"/>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Results</a:t>
              </a:r>
            </a:p>
          </p:txBody>
        </p:sp>
      </p:grpSp>
      <p:grpSp>
        <p:nvGrpSpPr>
          <p:cNvPr name="Group 12" id="12"/>
          <p:cNvGrpSpPr/>
          <p:nvPr/>
        </p:nvGrpSpPr>
        <p:grpSpPr>
          <a:xfrm rot="0">
            <a:off x="871788" y="1953039"/>
            <a:ext cx="16544422" cy="7009986"/>
            <a:chOff x="0" y="0"/>
            <a:chExt cx="22059230" cy="9346648"/>
          </a:xfrm>
        </p:grpSpPr>
        <p:sp>
          <p:nvSpPr>
            <p:cNvPr name="Freeform 13" id="13"/>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4" id="14"/>
            <p:cNvSpPr txBox="true"/>
            <p:nvPr/>
          </p:nvSpPr>
          <p:spPr>
            <a:xfrm>
              <a:off x="0" y="-76200"/>
              <a:ext cx="22059230" cy="9422848"/>
            </a:xfrm>
            <a:prstGeom prst="rect">
              <a:avLst/>
            </a:prstGeom>
          </p:spPr>
          <p:txBody>
            <a:bodyPr anchor="ctr" rtlCol="false" tIns="0" lIns="0" bIns="0" rIns="0"/>
            <a:lstStyle/>
            <a:p>
              <a:pPr algn="l">
                <a:lnSpc>
                  <a:spcPts val="3366"/>
                </a:lnSpc>
              </a:pPr>
            </a:p>
          </p:txBody>
        </p:sp>
      </p:grpSp>
      <p:sp>
        <p:nvSpPr>
          <p:cNvPr name="Freeform 15" id="15"/>
          <p:cNvSpPr/>
          <p:nvPr/>
        </p:nvSpPr>
        <p:spPr>
          <a:xfrm flipH="false" flipV="false" rot="0">
            <a:off x="3866270" y="2372763"/>
            <a:ext cx="10547930" cy="6170539"/>
          </a:xfrm>
          <a:custGeom>
            <a:avLst/>
            <a:gdLst/>
            <a:ahLst/>
            <a:cxnLst/>
            <a:rect r="r" b="b" t="t" l="l"/>
            <a:pathLst>
              <a:path h="6170539" w="10547930">
                <a:moveTo>
                  <a:pt x="0" y="0"/>
                </a:moveTo>
                <a:lnTo>
                  <a:pt x="10547930" y="0"/>
                </a:lnTo>
                <a:lnTo>
                  <a:pt x="10547930" y="6170538"/>
                </a:lnTo>
                <a:lnTo>
                  <a:pt x="0" y="6170538"/>
                </a:lnTo>
                <a:lnTo>
                  <a:pt x="0" y="0"/>
                </a:lnTo>
                <a:close/>
              </a:path>
            </a:pathLst>
          </a:custGeom>
          <a:blipFill>
            <a:blip r:embed="rId3"/>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71788" y="1053234"/>
            <a:ext cx="16544424" cy="795444"/>
            <a:chOff x="0" y="0"/>
            <a:chExt cx="22059232" cy="1060592"/>
          </a:xfrm>
        </p:grpSpPr>
        <p:sp>
          <p:nvSpPr>
            <p:cNvPr name="Freeform 10" id="10"/>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1" id="11"/>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Results</a:t>
              </a:r>
            </a:p>
          </p:txBody>
        </p:sp>
      </p:grpSp>
      <p:grpSp>
        <p:nvGrpSpPr>
          <p:cNvPr name="Group 12" id="12"/>
          <p:cNvGrpSpPr/>
          <p:nvPr/>
        </p:nvGrpSpPr>
        <p:grpSpPr>
          <a:xfrm rot="0">
            <a:off x="871788" y="1953039"/>
            <a:ext cx="16544422" cy="7009986"/>
            <a:chOff x="0" y="0"/>
            <a:chExt cx="22059230" cy="9346648"/>
          </a:xfrm>
        </p:grpSpPr>
        <p:sp>
          <p:nvSpPr>
            <p:cNvPr name="Freeform 13" id="13"/>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4" id="14"/>
            <p:cNvSpPr txBox="true"/>
            <p:nvPr/>
          </p:nvSpPr>
          <p:spPr>
            <a:xfrm>
              <a:off x="0" y="-76200"/>
              <a:ext cx="22059230" cy="9422848"/>
            </a:xfrm>
            <a:prstGeom prst="rect">
              <a:avLst/>
            </a:prstGeom>
          </p:spPr>
          <p:txBody>
            <a:bodyPr anchor="ctr" rtlCol="false" tIns="0" lIns="0" bIns="0" rIns="0"/>
            <a:lstStyle/>
            <a:p>
              <a:pPr algn="l">
                <a:lnSpc>
                  <a:spcPts val="3366"/>
                </a:lnSpc>
              </a:pPr>
            </a:p>
          </p:txBody>
        </p:sp>
      </p:grpSp>
      <p:sp>
        <p:nvSpPr>
          <p:cNvPr name="Freeform 15" id="15"/>
          <p:cNvSpPr/>
          <p:nvPr/>
        </p:nvSpPr>
        <p:spPr>
          <a:xfrm flipH="false" flipV="false" rot="0">
            <a:off x="4224944" y="2315043"/>
            <a:ext cx="9838113" cy="5656915"/>
          </a:xfrm>
          <a:custGeom>
            <a:avLst/>
            <a:gdLst/>
            <a:ahLst/>
            <a:cxnLst/>
            <a:rect r="r" b="b" t="t" l="l"/>
            <a:pathLst>
              <a:path h="5656915" w="9838113">
                <a:moveTo>
                  <a:pt x="0" y="0"/>
                </a:moveTo>
                <a:lnTo>
                  <a:pt x="9838112" y="0"/>
                </a:lnTo>
                <a:lnTo>
                  <a:pt x="9838112" y="5656914"/>
                </a:lnTo>
                <a:lnTo>
                  <a:pt x="0" y="5656914"/>
                </a:lnTo>
                <a:lnTo>
                  <a:pt x="0" y="0"/>
                </a:lnTo>
                <a:close/>
              </a:path>
            </a:pathLst>
          </a:custGeom>
          <a:blipFill>
            <a:blip r:embed="rId3"/>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DAGgNfLswRg</dc:identifier>
  <dcterms:modified xsi:type="dcterms:W3CDTF">2011-08-01T06:04:30Z</dcterms:modified>
  <cp:revision>1</cp:revision>
  <dc:title>AICTE PPT Template (1).pptx</dc:title>
</cp:coreProperties>
</file>