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  <p:sldId id="257" r:id="rId20"/>
    <p:sldId id="258" r:id="rId21"/>
    <p:sldId id="259" r:id="rId22"/>
    <p:sldId id="262" r:id="rId23"/>
    <p:sldId id="260" r:id="rId24"/>
    <p:sldId id="261" r:id="rId25"/>
    <p:sldId id="273" r:id="rId26"/>
    <p:sldId id="274" r:id="rId27"/>
    <p:sldId id="275" r:id="rId28"/>
    <p:sldId id="276" r:id="rId29"/>
    <p:sldId id="277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FD4F0-F989-4D37-AE69-BBB779BB343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D1B7-86E6-4B4D-B994-CA872C57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9FF3-6A24-4B64-9914-8B559D8F3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2D037F-C821-4CA8-AD2C-688F304E5D1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E4DD8D-C116-4C22-8369-3746BB8750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segmentation" TargetMode="External"/><Relationship Id="rId7" Type="http://schemas.openxmlformats.org/officeDocument/2006/relationships/hyperlink" Target="http://en.wikipedia.org/wiki/Data_Mining_in_Agricul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stronomy" TargetMode="External"/><Relationship Id="rId5" Type="http://schemas.openxmlformats.org/officeDocument/2006/relationships/hyperlink" Target="http://en.wikipedia.org/wiki/Geostatistics" TargetMode="External"/><Relationship Id="rId4" Type="http://schemas.openxmlformats.org/officeDocument/2006/relationships/hyperlink" Target="http://en.wikipedia.org/wiki/Computer_vis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uster_analysis" TargetMode="External"/><Relationship Id="rId2" Type="http://schemas.openxmlformats.org/officeDocument/2006/relationships/hyperlink" Target="http://en.wikipedia.org/wiki/Vector_quant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n.wikipedia.org/wiki/Data_m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 ON WEATHER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383464"/>
            <a:ext cx="7406640" cy="26457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by,</a:t>
            </a:r>
          </a:p>
          <a:p>
            <a:pPr algn="ctr"/>
            <a:r>
              <a:rPr lang="en-US" dirty="0" smtClean="0"/>
              <a:t>Trupti </a:t>
            </a:r>
            <a:r>
              <a:rPr lang="en-US" dirty="0" smtClean="0"/>
              <a:t>Shingala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 Step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60501"/>
            <a:ext cx="7886700" cy="4716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typical version of the  K-means algorithm runs in the following steps:</a:t>
            </a:r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Initial cluster seeds are </a:t>
            </a:r>
          </a:p>
          <a:p>
            <a:pPr marL="0" indent="0">
              <a:buNone/>
            </a:pPr>
            <a:r>
              <a:rPr lang="en-US" dirty="0" smtClean="0"/>
              <a:t>chosen (at random).</a:t>
            </a:r>
          </a:p>
          <a:p>
            <a:pPr marL="0" indent="0">
              <a:buNone/>
            </a:pPr>
            <a:r>
              <a:rPr lang="en-US" dirty="0" smtClean="0"/>
              <a:t>    – These represent the </a:t>
            </a:r>
          </a:p>
          <a:p>
            <a:pPr marL="0" indent="0">
              <a:buNone/>
            </a:pPr>
            <a:r>
              <a:rPr lang="en-US" dirty="0" smtClean="0"/>
              <a:t>“temporary” means of the </a:t>
            </a:r>
          </a:p>
          <a:p>
            <a:pPr marL="0" indent="0">
              <a:buNone/>
            </a:pPr>
            <a:r>
              <a:rPr lang="en-US" dirty="0" smtClean="0"/>
              <a:t>clusters.</a:t>
            </a:r>
          </a:p>
          <a:p>
            <a:pPr marL="0" indent="0">
              <a:buNone/>
            </a:pPr>
            <a:r>
              <a:rPr lang="en-US" dirty="0" smtClean="0"/>
              <a:t>    – Imagine our random </a:t>
            </a:r>
          </a:p>
          <a:p>
            <a:pPr marL="0" indent="0">
              <a:buNone/>
            </a:pPr>
            <a:r>
              <a:rPr lang="en-US" dirty="0" smtClean="0"/>
              <a:t>numbers were 60 for </a:t>
            </a:r>
          </a:p>
          <a:p>
            <a:pPr marL="0" indent="0">
              <a:buNone/>
            </a:pPr>
            <a:r>
              <a:rPr lang="en-US" dirty="0" smtClean="0"/>
              <a:t>group 1 and 70 for 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35" y="2192850"/>
            <a:ext cx="3022228" cy="4039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4926" y="1993900"/>
            <a:ext cx="809624" cy="25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2125" y="6176963"/>
            <a:ext cx="72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 Step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The squared </a:t>
            </a:r>
          </a:p>
          <a:p>
            <a:pPr marL="0" indent="0">
              <a:buNone/>
            </a:pPr>
            <a:r>
              <a:rPr lang="en-US" dirty="0" smtClean="0"/>
              <a:t>     Euclidean distance </a:t>
            </a:r>
          </a:p>
          <a:p>
            <a:pPr marL="0" indent="0">
              <a:buNone/>
            </a:pPr>
            <a:r>
              <a:rPr lang="en-US" dirty="0" smtClean="0"/>
              <a:t>     from each object to </a:t>
            </a:r>
          </a:p>
          <a:p>
            <a:pPr marL="0" indent="0">
              <a:buNone/>
            </a:pPr>
            <a:r>
              <a:rPr lang="en-US" dirty="0" smtClean="0"/>
              <a:t>     each cluster is </a:t>
            </a:r>
          </a:p>
          <a:p>
            <a:pPr marL="0" indent="0">
              <a:buNone/>
            </a:pPr>
            <a:r>
              <a:rPr lang="en-US" dirty="0" smtClean="0"/>
              <a:t>     computed, and each </a:t>
            </a:r>
          </a:p>
          <a:p>
            <a:pPr marL="0" indent="0">
              <a:buNone/>
            </a:pPr>
            <a:r>
              <a:rPr lang="en-US" dirty="0" smtClean="0"/>
              <a:t>     object is assigned to </a:t>
            </a:r>
          </a:p>
          <a:p>
            <a:pPr marL="0" indent="0">
              <a:buNone/>
            </a:pPr>
            <a:r>
              <a:rPr lang="en-US" dirty="0" smtClean="0"/>
              <a:t>     the closest cluster.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95400"/>
            <a:ext cx="302937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 Step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2461553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3. For each cluster, the new centroid is      computed – and each seed value is now replaced by the respective cluster centroid.</a:t>
            </a:r>
          </a:p>
          <a:p>
            <a:pPr marL="0" indent="0">
              <a:buNone/>
            </a:pPr>
            <a:r>
              <a:rPr lang="en-US" dirty="0" smtClean="0"/>
              <a:t>    • The new mean for cluster 1 is 62.3</a:t>
            </a:r>
          </a:p>
          <a:p>
            <a:pPr marL="0" indent="0">
              <a:buNone/>
            </a:pPr>
            <a:r>
              <a:rPr lang="en-US" dirty="0" smtClean="0"/>
              <a:t>    • The new mean for cluster 2 is 68.9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89" y="1690688"/>
            <a:ext cx="4948311" cy="44862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 flipH="1">
            <a:off x="2574400" y="4417879"/>
            <a:ext cx="1240289" cy="281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98741" y="3221502"/>
            <a:ext cx="685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574400" y="4683918"/>
            <a:ext cx="1192869" cy="110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Step #4 –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The squared Euclidean distance from an object </a:t>
            </a:r>
            <a:r>
              <a:rPr lang="en-US" dirty="0" smtClean="0"/>
              <a:t>to each </a:t>
            </a:r>
            <a:r>
              <a:rPr lang="en-US" dirty="0"/>
              <a:t>cluster is computed, and the object is assigned </a:t>
            </a:r>
            <a:r>
              <a:rPr lang="en-US" dirty="0" smtClean="0"/>
              <a:t>to </a:t>
            </a:r>
            <a:r>
              <a:rPr lang="en-US" dirty="0"/>
              <a:t>the cluster with the </a:t>
            </a:r>
            <a:r>
              <a:rPr lang="en-US" dirty="0" smtClean="0"/>
              <a:t>smallest </a:t>
            </a:r>
            <a:r>
              <a:rPr lang="en-US" dirty="0"/>
              <a:t>squared Euclidean </a:t>
            </a:r>
            <a:r>
              <a:rPr lang="en-US" dirty="0" smtClean="0"/>
              <a:t>distance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 The cluster centroids are recalculated based on the </a:t>
            </a:r>
            <a:r>
              <a:rPr lang="en-US" dirty="0" smtClean="0"/>
              <a:t>new </a:t>
            </a:r>
            <a:r>
              <a:rPr lang="en-US" dirty="0"/>
              <a:t>membership assignment.</a:t>
            </a:r>
          </a:p>
          <a:p>
            <a:pPr marL="0" indent="0">
              <a:buNone/>
            </a:pPr>
            <a:r>
              <a:rPr lang="en-US" dirty="0"/>
              <a:t>6. Steps 4 and 5 are repeated until no object moves </a:t>
            </a:r>
            <a:r>
              <a:rPr lang="en-US" dirty="0" smtClean="0"/>
              <a:t>clusters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6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3" tooltip="Market segmentation"/>
              </a:rPr>
              <a:t>market </a:t>
            </a:r>
            <a:r>
              <a:rPr lang="en-US" dirty="0" smtClean="0">
                <a:hlinkClick r:id="rId3" tooltip="Market segmentation"/>
              </a:rPr>
              <a:t>segmentation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>
                <a:hlinkClick r:id="rId4" tooltip="Computer vision"/>
              </a:rPr>
              <a:t>computer </a:t>
            </a:r>
            <a:r>
              <a:rPr lang="en-US" dirty="0" smtClean="0">
                <a:hlinkClick r:id="rId4" tooltip="Computer vision"/>
              </a:rPr>
              <a:t>vision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err="1" smtClean="0">
                <a:hlinkClick r:id="rId5" tooltip="Geostatistics"/>
              </a:rPr>
              <a:t>geostatistics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6" tooltip="Astronomy"/>
              </a:rPr>
              <a:t>astronomy</a:t>
            </a:r>
            <a:r>
              <a:rPr lang="en-US" dirty="0"/>
              <a:t> </a:t>
            </a:r>
          </a:p>
          <a:p>
            <a:r>
              <a:rPr lang="en-US" dirty="0" smtClean="0">
                <a:hlinkClick r:id="rId7" tooltip="Data Mining in Agriculture"/>
              </a:rPr>
              <a:t>Agriculture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often is used as a preprocessing step for other algorithms, for example to find a starting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536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TABLE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k=2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96" y="2311401"/>
            <a:ext cx="4996204" cy="140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00577"/>
            <a:ext cx="4871159" cy="13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k=3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690688"/>
            <a:ext cx="7096125" cy="4252912"/>
          </a:xfrm>
        </p:spPr>
      </p:pic>
    </p:spTree>
    <p:extLst>
      <p:ext uri="{BB962C8B-B14F-4D97-AF65-F5344CB8AC3E}">
        <p14:creationId xmlns:p14="http://schemas.microsoft.com/office/powerpoint/2010/main" val="16150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PLOTTING CLUSTER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FOR K=2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                       FOR K=3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07" y="1143000"/>
            <a:ext cx="2138793" cy="368458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50" y="969963"/>
            <a:ext cx="2476778" cy="4114800"/>
          </a:xfrm>
        </p:spPr>
      </p:pic>
    </p:spTree>
    <p:extLst>
      <p:ext uri="{BB962C8B-B14F-4D97-AF65-F5344CB8AC3E}">
        <p14:creationId xmlns:p14="http://schemas.microsoft.com/office/powerpoint/2010/main" val="7692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498080" cy="3200400"/>
          </a:xfrm>
        </p:spPr>
        <p:txBody>
          <a:bodyPr/>
          <a:lstStyle/>
          <a:p>
            <a:r>
              <a:rPr lang="en-US" dirty="0"/>
              <a:t>Computes the conditional a-posterior probabilities of a categorical class variable given independent predictor variables using the Bayes rule.</a:t>
            </a:r>
          </a:p>
        </p:txBody>
      </p:sp>
    </p:spTree>
    <p:extLst>
      <p:ext uri="{BB962C8B-B14F-4D97-AF65-F5344CB8AC3E}">
        <p14:creationId xmlns:p14="http://schemas.microsoft.com/office/powerpoint/2010/main" val="319071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Naive Bayes classifiers assume that the effect of a </a:t>
            </a:r>
            <a:r>
              <a:rPr lang="en-US" dirty="0" smtClean="0"/>
              <a:t>variable value </a:t>
            </a:r>
            <a:r>
              <a:rPr lang="en-US" dirty="0"/>
              <a:t>on a given class is independent of the values of </a:t>
            </a:r>
            <a:r>
              <a:rPr lang="en-US" dirty="0" smtClean="0"/>
              <a:t>other variable</a:t>
            </a:r>
            <a:r>
              <a:rPr lang="en-US" dirty="0"/>
              <a:t>. This assumption is called class </a:t>
            </a:r>
            <a:r>
              <a:rPr lang="en-US" dirty="0" smtClean="0"/>
              <a:t>conditional independence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advantage of the naive Bayes classifier </a:t>
            </a:r>
            <a:r>
              <a:rPr lang="en-US" dirty="0" smtClean="0"/>
              <a:t>is that </a:t>
            </a:r>
            <a:r>
              <a:rPr lang="en-US" dirty="0"/>
              <a:t>it requires a small amount of training data to estimate </a:t>
            </a:r>
            <a:r>
              <a:rPr lang="en-US" dirty="0" smtClean="0"/>
              <a:t>the variable </a:t>
            </a:r>
            <a:r>
              <a:rPr lang="en-US" dirty="0"/>
              <a:t>values necessary for </a:t>
            </a:r>
            <a:r>
              <a:rPr lang="en-US" dirty="0" smtClean="0"/>
              <a:t>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64141"/>
          </a:xfrm>
        </p:spPr>
        <p:txBody>
          <a:bodyPr/>
          <a:lstStyle/>
          <a:p>
            <a:r>
              <a:rPr lang="en-US" dirty="0" smtClean="0"/>
              <a:t>Introduction: Dataset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3"/>
            <a:ext cx="7406640" cy="4538869"/>
          </a:xfrm>
        </p:spPr>
        <p:txBody>
          <a:bodyPr>
            <a:normAutofit/>
          </a:bodyPr>
          <a:lstStyle/>
          <a:p>
            <a:r>
              <a:rPr lang="en-US" dirty="0" smtClean="0"/>
              <a:t>We have used weather forecast dataset having 366 observations from rattle package in R.</a:t>
            </a:r>
          </a:p>
          <a:p>
            <a:endParaRPr lang="en-US" dirty="0" smtClean="0"/>
          </a:p>
          <a:p>
            <a:r>
              <a:rPr lang="en-US" dirty="0" smtClean="0"/>
              <a:t>Used following Independent variables from the dataset:</a:t>
            </a:r>
          </a:p>
          <a:p>
            <a:r>
              <a:rPr lang="en-US" dirty="0" err="1" smtClean="0"/>
              <a:t>Max_Temperature</a:t>
            </a:r>
            <a:r>
              <a:rPr lang="en-US" dirty="0" smtClean="0"/>
              <a:t> , </a:t>
            </a:r>
            <a:r>
              <a:rPr lang="en-US" dirty="0" err="1" smtClean="0"/>
              <a:t>Min_Temperature</a:t>
            </a:r>
            <a:r>
              <a:rPr lang="en-US" dirty="0" smtClean="0"/>
              <a:t>, WindSpeed3pm, WindSpeed9am, Pressure3pm, Humidity9am, Humidity3pm,RainToday, </a:t>
            </a:r>
            <a:r>
              <a:rPr lang="en-US" dirty="0" err="1" smtClean="0"/>
              <a:t>RainTomorrow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22592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Here, we implemented Naïve Bayes on </a:t>
            </a:r>
            <a:r>
              <a:rPr lang="en-US" dirty="0" err="1" smtClean="0"/>
              <a:t>RainToday</a:t>
            </a:r>
            <a:r>
              <a:rPr lang="en-US" dirty="0" smtClean="0"/>
              <a:t> and </a:t>
            </a:r>
            <a:r>
              <a:rPr lang="en-US" dirty="0" err="1" smtClean="0"/>
              <a:t>RainTomorrow</a:t>
            </a:r>
            <a:r>
              <a:rPr lang="en-US" dirty="0" smtClean="0"/>
              <a:t> attributes with </a:t>
            </a:r>
            <a:r>
              <a:rPr lang="en-US" dirty="0"/>
              <a:t>another attributes of </a:t>
            </a:r>
            <a:r>
              <a:rPr lang="en-US" dirty="0" err="1" smtClean="0"/>
              <a:t>MinTemp</a:t>
            </a:r>
            <a:r>
              <a:rPr lang="en-US" dirty="0" smtClean="0"/>
              <a:t>, </a:t>
            </a:r>
            <a:r>
              <a:rPr lang="en-US" dirty="0" err="1" smtClean="0"/>
              <a:t>MaxTemp</a:t>
            </a:r>
            <a:r>
              <a:rPr lang="en-US" dirty="0" smtClean="0"/>
              <a:t>, Temp9am, Temp3pm, Pressure9am, Pressure3pm.</a:t>
            </a:r>
            <a:endParaRPr lang="en-US" dirty="0"/>
          </a:p>
        </p:txBody>
      </p:sp>
      <p:pic>
        <p:nvPicPr>
          <p:cNvPr id="1027" name="Picture 3" descr="C:\2 Trupti\Stevens\Fall 2014\CS 513\513 MINE\Project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3657600"/>
            <a:ext cx="7931727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315200" cy="2438400"/>
          </a:xfrm>
        </p:spPr>
        <p:txBody>
          <a:bodyPr>
            <a:noAutofit/>
          </a:bodyPr>
          <a:lstStyle/>
          <a:p>
            <a:r>
              <a:rPr lang="en-US" sz="2600" dirty="0" smtClean="0"/>
              <a:t>Perform naïve Bayes on categorical data only. Here in predict model if type is row then the conditional a-posterior probabilities for each class are returned. </a:t>
            </a:r>
          </a:p>
          <a:p>
            <a:r>
              <a:rPr lang="en-US" sz="2600" dirty="0" smtClean="0"/>
              <a:t>Else the class with maximum probability is returned</a:t>
            </a:r>
          </a:p>
          <a:p>
            <a:endParaRPr lang="en-US" sz="2600" dirty="0"/>
          </a:p>
        </p:txBody>
      </p:sp>
      <p:pic>
        <p:nvPicPr>
          <p:cNvPr id="1026" name="Picture 2" descr="C:\2 Trupti\Stevens\Fall 2014\CS 513\513 MINE\Project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4800"/>
            <a:ext cx="5969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Classifier(Cont..)</a:t>
            </a:r>
          </a:p>
        </p:txBody>
      </p:sp>
      <p:pic>
        <p:nvPicPr>
          <p:cNvPr id="4098" name="Picture 2" descr="C:\2 Trupti\Stevens\Fall 2014\CS 513\513 MINE\Projec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47825"/>
            <a:ext cx="33718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17011"/>
              </p:ext>
            </p:extLst>
          </p:nvPr>
        </p:nvGraphicFramePr>
        <p:xfrm>
          <a:off x="1143000" y="3048000"/>
          <a:ext cx="3505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2819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71188"/>
            <a:ext cx="7498080" cy="4677624"/>
          </a:xfrm>
        </p:spPr>
        <p:txBody>
          <a:bodyPr/>
          <a:lstStyle/>
          <a:p>
            <a:r>
              <a:rPr lang="en-US" dirty="0" smtClean="0"/>
              <a:t>Perform naïve Bayes using Laplace smoothing. It is technique that used to smooth categorical data.</a:t>
            </a:r>
          </a:p>
          <a:p>
            <a:r>
              <a:rPr lang="en-US" dirty="0" smtClean="0"/>
              <a:t>The </a:t>
            </a:r>
            <a:r>
              <a:rPr lang="en-US" dirty="0"/>
              <a:t>default (0</a:t>
            </a:r>
            <a:r>
              <a:rPr lang="en-US" dirty="0" smtClean="0"/>
              <a:t>) value of </a:t>
            </a:r>
            <a:r>
              <a:rPr lang="en-US" dirty="0" err="1" smtClean="0"/>
              <a:t>laplace</a:t>
            </a:r>
            <a:r>
              <a:rPr lang="en-US" dirty="0" smtClean="0"/>
              <a:t> </a:t>
            </a:r>
            <a:r>
              <a:rPr lang="en-US" dirty="0"/>
              <a:t>disables Laplace smoothing.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Classifier(Cont..)</a:t>
            </a:r>
          </a:p>
        </p:txBody>
      </p:sp>
    </p:spTree>
    <p:extLst>
      <p:ext uri="{BB962C8B-B14F-4D97-AF65-F5344CB8AC3E}">
        <p14:creationId xmlns:p14="http://schemas.microsoft.com/office/powerpoint/2010/main" val="8620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Classifier(Cont..)</a:t>
            </a:r>
          </a:p>
        </p:txBody>
      </p:sp>
      <p:pic>
        <p:nvPicPr>
          <p:cNvPr id="3074" name="Picture 2" descr="C:\2 Trupti\Stevens\Fall 2014\CS 513\513 MINE\Projec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608473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89515"/>
              </p:ext>
            </p:extLst>
          </p:nvPr>
        </p:nvGraphicFramePr>
        <p:xfrm>
          <a:off x="5334000" y="4572000"/>
          <a:ext cx="2944017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39"/>
                <a:gridCol w="981339"/>
                <a:gridCol w="98133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37556"/>
              </p:ext>
            </p:extLst>
          </p:nvPr>
        </p:nvGraphicFramePr>
        <p:xfrm>
          <a:off x="1676400" y="4572000"/>
          <a:ext cx="2944017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39"/>
                <a:gridCol w="981339"/>
                <a:gridCol w="98133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28800" y="3810000"/>
            <a:ext cx="2133600" cy="609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RainToday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3217" y="3810000"/>
            <a:ext cx="2819255" cy="685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RainTomorrow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0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Lazy Learning Algorithm</a:t>
            </a:r>
          </a:p>
          <a:p>
            <a:r>
              <a:rPr lang="en-US" dirty="0" smtClean="0"/>
              <a:t>Whenever we have a new point to classify , we find its K nearest neighbors from the training data</a:t>
            </a:r>
          </a:p>
          <a:p>
            <a:r>
              <a:rPr lang="en-US" dirty="0" smtClean="0"/>
              <a:t>It Defers the decision to generalize the past training examples till a new query is encountered </a:t>
            </a:r>
          </a:p>
          <a:p>
            <a:r>
              <a:rPr lang="en-US" altLang="en-US" dirty="0" smtClean="0"/>
              <a:t>K-NN uses distance function to calculate the distance between points from the center</a:t>
            </a:r>
          </a:p>
          <a:p>
            <a:r>
              <a:rPr lang="en-US" altLang="en-US" dirty="0" smtClean="0"/>
              <a:t>Our Goal is to specify for which value of K the weather data is most accurate</a:t>
            </a:r>
          </a:p>
          <a:p>
            <a:endParaRPr lang="en-US" alt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K - Nearest </a:t>
            </a:r>
            <a:r>
              <a:rPr lang="en-US" dirty="0" smtClean="0"/>
              <a:t>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06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Given a query instance xq to be classified, </a:t>
            </a:r>
          </a:p>
          <a:p>
            <a:r>
              <a:rPr lang="en-US" sz="2900" dirty="0" smtClean="0"/>
              <a:t>Let x1,x2….xk denote the k instances from</a:t>
            </a:r>
          </a:p>
          <a:p>
            <a:pPr>
              <a:buNone/>
            </a:pPr>
            <a:r>
              <a:rPr lang="en-US" sz="2900" dirty="0" smtClean="0"/>
              <a:t>     training examples that are nearest to xq</a:t>
            </a:r>
          </a:p>
          <a:p>
            <a:r>
              <a:rPr lang="en-US" sz="2900" dirty="0" smtClean="0"/>
              <a:t>Return the class that represents the maximum of the k instances</a:t>
            </a:r>
          </a:p>
          <a:p>
            <a:r>
              <a:rPr lang="en-US" sz="2900" dirty="0" smtClean="0"/>
              <a:t>For </a:t>
            </a:r>
            <a:r>
              <a:rPr lang="en-US" sz="2900" dirty="0" err="1" smtClean="0"/>
              <a:t>eg</a:t>
            </a:r>
            <a:r>
              <a:rPr lang="en-US" sz="2900" dirty="0" smtClean="0"/>
              <a:t>: if we take K=5</a:t>
            </a:r>
          </a:p>
          <a:p>
            <a:pPr>
              <a:buNone/>
            </a:pPr>
            <a:r>
              <a:rPr lang="en-US" sz="2900" dirty="0" smtClean="0"/>
              <a:t>In this case query </a:t>
            </a:r>
            <a:r>
              <a:rPr lang="en-US" sz="2900" dirty="0" err="1" smtClean="0"/>
              <a:t>Xq</a:t>
            </a: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Will be classified as</a:t>
            </a:r>
          </a:p>
          <a:p>
            <a:pPr>
              <a:buNone/>
            </a:pPr>
            <a:r>
              <a:rPr lang="en-US" sz="2900" dirty="0" smtClean="0"/>
              <a:t>Negative since 3 of its </a:t>
            </a:r>
          </a:p>
          <a:p>
            <a:pPr>
              <a:buNone/>
            </a:pPr>
            <a:r>
              <a:rPr lang="en-US" sz="2900" dirty="0" smtClean="0"/>
              <a:t>Nearest neighbors are classified as negative</a:t>
            </a:r>
          </a:p>
          <a:p>
            <a:endParaRPr lang="en-US" sz="2900" dirty="0" smtClean="0"/>
          </a:p>
          <a:p>
            <a:endParaRPr lang="en-US" sz="2900" dirty="0" smtClean="0"/>
          </a:p>
          <a:p>
            <a:endParaRPr lang="en-US" dirty="0"/>
          </a:p>
        </p:txBody>
      </p:sp>
      <p:pic>
        <p:nvPicPr>
          <p:cNvPr id="4" name="Picture 3" descr="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3352800"/>
            <a:ext cx="4338816" cy="2362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K - Nearest </a:t>
            </a:r>
            <a:r>
              <a:rPr lang="en-US" dirty="0" smtClean="0"/>
              <a:t>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K-Nearest Neighbor – Transitional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12" y="1568051"/>
            <a:ext cx="7943088" cy="4985149"/>
          </a:xfrm>
        </p:spPr>
        <p:txBody>
          <a:bodyPr/>
          <a:lstStyle/>
          <a:p>
            <a:r>
              <a:rPr lang="en-US" dirty="0" smtClean="0"/>
              <a:t>For K = </a:t>
            </a:r>
            <a:r>
              <a:rPr lang="en-US" sz="2800" dirty="0" smtClean="0"/>
              <a:t>1 we have following Table result &amp; error rate for rain tomorrow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K = 2 we have following Table result &amp; error rate for rain tomorrow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 descr="rsl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895600"/>
            <a:ext cx="5982510" cy="1143000"/>
          </a:xfrm>
          <a:prstGeom prst="rect">
            <a:avLst/>
          </a:prstGeom>
        </p:spPr>
      </p:pic>
      <p:pic>
        <p:nvPicPr>
          <p:cNvPr id="5" name="Picture 4" descr="rsl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5181600"/>
            <a:ext cx="6019800" cy="12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9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715000"/>
          </a:xfrm>
        </p:spPr>
        <p:txBody>
          <a:bodyPr/>
          <a:lstStyle/>
          <a:p>
            <a:r>
              <a:rPr lang="en-US" dirty="0" smtClean="0"/>
              <a:t>For K = </a:t>
            </a:r>
            <a:r>
              <a:rPr lang="en-US" sz="2400" dirty="0" smtClean="0"/>
              <a:t>5 we have following Table result &amp; error rate for rain tomorrow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K = </a:t>
            </a:r>
            <a:r>
              <a:rPr lang="en-US" sz="2800" dirty="0" smtClean="0"/>
              <a:t>10 we have following Table result &amp; error rate for rain tomorrow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sl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153653"/>
            <a:ext cx="5334000" cy="1122947"/>
          </a:xfrm>
          <a:prstGeom prst="rect">
            <a:avLst/>
          </a:prstGeom>
        </p:spPr>
      </p:pic>
      <p:pic>
        <p:nvPicPr>
          <p:cNvPr id="7" name="Picture 6" descr="77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1585" y="4800600"/>
            <a:ext cx="5545015" cy="1066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K - Nearest </a:t>
            </a:r>
            <a:r>
              <a:rPr lang="en-US" dirty="0" smtClean="0"/>
              <a:t>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K-Nearest Neighbor – Conclusions and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800600"/>
          </a:xfrm>
        </p:spPr>
        <p:txBody>
          <a:bodyPr/>
          <a:lstStyle/>
          <a:p>
            <a:r>
              <a:rPr lang="en-US" dirty="0" smtClean="0"/>
              <a:t>The error rate changes every time since the training and the test dataset are not stable</a:t>
            </a:r>
          </a:p>
          <a:p>
            <a:r>
              <a:rPr lang="en-US" dirty="0" smtClean="0"/>
              <a:t>The error rate is 21%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41" y="1447800"/>
            <a:ext cx="7913947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Replaced the missing value with the field mean for numerical data.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 </a:t>
            </a:r>
            <a:r>
              <a:rPr lang="en-US" sz="2800" dirty="0"/>
              <a:t>various algorithms on the data to help derive conclusion on classification and clustering of </a:t>
            </a:r>
            <a:r>
              <a:rPr lang="en-US" sz="2800" dirty="0" smtClean="0"/>
              <a:t>data.</a:t>
            </a:r>
            <a:endParaRPr lang="en-US" sz="2800" dirty="0"/>
          </a:p>
          <a:p>
            <a:pPr marL="82296" indent="0" algn="just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 lvl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68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Accuracy of the following algorithms are:</a:t>
            </a:r>
          </a:p>
          <a:p>
            <a:pPr marL="596646" indent="-514350">
              <a:buAutoNum type="arabicPeriod"/>
            </a:pPr>
            <a:r>
              <a:rPr lang="en-US" dirty="0" smtClean="0"/>
              <a:t>KNN – 79% </a:t>
            </a:r>
          </a:p>
          <a:p>
            <a:pPr marL="596646" indent="-514350">
              <a:buAutoNum type="arabicPeriod"/>
            </a:pPr>
            <a:r>
              <a:rPr lang="en-US" dirty="0" smtClean="0"/>
              <a:t>K-means – 80.5%</a:t>
            </a:r>
          </a:p>
          <a:p>
            <a:pPr marL="596646" indent="-514350">
              <a:buAutoNum type="arabicPeriod"/>
            </a:pPr>
            <a:r>
              <a:rPr lang="en-US" dirty="0" smtClean="0"/>
              <a:t>Decision tree – 84%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4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Classification:</a:t>
            </a:r>
          </a:p>
          <a:p>
            <a:r>
              <a:rPr lang="en-US" dirty="0" smtClean="0"/>
              <a:t> K-nearest neighbors </a:t>
            </a:r>
          </a:p>
          <a:p>
            <a:r>
              <a:rPr lang="en-US" dirty="0"/>
              <a:t> </a:t>
            </a:r>
            <a:r>
              <a:rPr lang="en-US" dirty="0" smtClean="0"/>
              <a:t>Naive Bayes</a:t>
            </a:r>
          </a:p>
          <a:p>
            <a:r>
              <a:rPr lang="en-US" dirty="0"/>
              <a:t> </a:t>
            </a:r>
            <a:r>
              <a:rPr lang="en-US" dirty="0" smtClean="0"/>
              <a:t>Decision Tree- </a:t>
            </a:r>
            <a:r>
              <a:rPr lang="en-US" dirty="0" err="1" smtClean="0"/>
              <a:t>Rpart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Clustering:</a:t>
            </a:r>
          </a:p>
          <a:p>
            <a:r>
              <a:rPr lang="en-US" dirty="0" smtClean="0"/>
              <a:t>K means clustering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and Regression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decision trees produced by CART are strictly binary, containing exactly two branches for each decision node. </a:t>
            </a:r>
            <a:endParaRPr lang="en-US" dirty="0" smtClean="0"/>
          </a:p>
          <a:p>
            <a:pPr algn="just"/>
            <a:r>
              <a:rPr lang="en-US" dirty="0" smtClean="0"/>
              <a:t>CART </a:t>
            </a:r>
            <a:r>
              <a:rPr lang="en-US" dirty="0"/>
              <a:t>recursively partitions the records in the training data set into subsets of records with similar values for the </a:t>
            </a:r>
            <a:r>
              <a:rPr lang="en-US" dirty="0" smtClean="0"/>
              <a:t>target attribute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CART algorithm grows the tree by conducting for each decision node, an exhaustive search of all available variables and all possible splitting </a:t>
            </a:r>
            <a:r>
              <a:rPr lang="en-US" dirty="0" smtClean="0"/>
              <a:t>values.</a:t>
            </a:r>
          </a:p>
          <a:p>
            <a:pPr algn="just"/>
            <a:r>
              <a:rPr lang="en-US" dirty="0" smtClean="0"/>
              <a:t>F</a:t>
            </a:r>
            <a:r>
              <a:rPr lang="nl-NL" dirty="0" err="1" smtClean="0"/>
              <a:t>ormula</a:t>
            </a:r>
            <a:r>
              <a:rPr lang="nl-NL" dirty="0" smtClean="0"/>
              <a:t> = </a:t>
            </a:r>
            <a:r>
              <a:rPr lang="nl-NL" dirty="0" err="1" smtClean="0"/>
              <a:t>Rain_Tomorrow</a:t>
            </a:r>
            <a:r>
              <a:rPr lang="nl-NL" dirty="0" smtClean="0"/>
              <a:t> </a:t>
            </a:r>
            <a:r>
              <a:rPr lang="nl-NL" dirty="0"/>
              <a:t>~ </a:t>
            </a:r>
            <a:r>
              <a:rPr lang="nl-NL" dirty="0" err="1"/>
              <a:t>min_temp</a:t>
            </a:r>
            <a:r>
              <a:rPr lang="nl-NL" dirty="0"/>
              <a:t>+ max_temp+windspeed9am+windspeed3pm+humidity3pm+pressure3pm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3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Picture 5" descr="Screen Shot 2014-12-11 at 11.10.4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92573"/>
            <a:ext cx="8763000" cy="54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3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068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determine if the tree is appropriate or if some of the branches need </a:t>
            </a:r>
            <a:r>
              <a:rPr lang="en-US" sz="2400" dirty="0" smtClean="0"/>
              <a:t>to be </a:t>
            </a:r>
            <a:r>
              <a:rPr lang="en-US" sz="2400" dirty="0"/>
              <a:t>subjected to pruning we can use the </a:t>
            </a:r>
            <a:r>
              <a:rPr lang="en-US" sz="2400" dirty="0" err="1"/>
              <a:t>cptable</a:t>
            </a:r>
            <a:r>
              <a:rPr lang="en-US" sz="2400" dirty="0"/>
              <a:t> element of the </a:t>
            </a:r>
            <a:r>
              <a:rPr lang="en-US" sz="2400" dirty="0" err="1"/>
              <a:t>rpart</a:t>
            </a:r>
            <a:r>
              <a:rPr lang="en-US" sz="2400" dirty="0"/>
              <a:t> object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xerror</a:t>
            </a:r>
            <a:r>
              <a:rPr lang="en-US" sz="2400" dirty="0"/>
              <a:t> column contains of estimates of cross-validated prediction </a:t>
            </a:r>
            <a:r>
              <a:rPr lang="en-US" sz="2400" dirty="0" smtClean="0"/>
              <a:t>error for </a:t>
            </a:r>
            <a:r>
              <a:rPr lang="en-US" sz="2400" dirty="0"/>
              <a:t>different numbers of splits (</a:t>
            </a:r>
            <a:r>
              <a:rPr lang="en-US" sz="2400" dirty="0" err="1"/>
              <a:t>nsplit</a:t>
            </a:r>
            <a:r>
              <a:rPr lang="en-US" sz="2400" dirty="0"/>
              <a:t>). The best tree has three splits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Now we </a:t>
            </a:r>
            <a:r>
              <a:rPr lang="en-US" sz="2400" dirty="0"/>
              <a:t>can prune back the large initial tree </a:t>
            </a:r>
            <a:r>
              <a:rPr lang="en-US" sz="2400" dirty="0" smtClean="0"/>
              <a:t>using the min </a:t>
            </a:r>
            <a:r>
              <a:rPr lang="en-US" sz="2400" dirty="0" err="1" smtClean="0"/>
              <a:t>Cp</a:t>
            </a:r>
            <a:r>
              <a:rPr lang="en-US" sz="2400" dirty="0" smtClean="0"/>
              <a:t> value.</a:t>
            </a:r>
          </a:p>
        </p:txBody>
      </p:sp>
      <p:pic>
        <p:nvPicPr>
          <p:cNvPr id="9" name="Picture 8" descr="Screen Shot 2014-12-11 at 2.34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91" y="2665062"/>
            <a:ext cx="6991687" cy="17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2-11 at 11.11.3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436"/>
            <a:ext cx="9144000" cy="5212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966" y="6146401"/>
            <a:ext cx="773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error rate of the decision tree after pruning is 16%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86700" cy="4816475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k</a:t>
            </a:r>
            <a:r>
              <a:rPr lang="en-US" b="1" dirty="0"/>
              <a:t>-means clustering</a:t>
            </a:r>
            <a:r>
              <a:rPr lang="en-US" dirty="0"/>
              <a:t> is a method of </a:t>
            </a:r>
            <a:r>
              <a:rPr lang="en-US" dirty="0">
                <a:hlinkClick r:id="rId2" tooltip="Vector quantization"/>
              </a:rPr>
              <a:t>vector quantization</a:t>
            </a:r>
            <a:r>
              <a:rPr lang="en-US" dirty="0"/>
              <a:t>, originally from signal processing, that is popular for </a:t>
            </a:r>
            <a:r>
              <a:rPr lang="en-US" dirty="0">
                <a:hlinkClick r:id="rId3" tooltip="Cluster analysis"/>
              </a:rPr>
              <a:t>cluster analysis</a:t>
            </a:r>
            <a:r>
              <a:rPr lang="en-US" dirty="0"/>
              <a:t> in </a:t>
            </a:r>
            <a:r>
              <a:rPr lang="en-US" dirty="0">
                <a:hlinkClick r:id="rId4" tooltip="Data mining"/>
              </a:rPr>
              <a:t>data mining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The goal of K-Means algorithm is to find the best division of </a:t>
            </a:r>
            <a:r>
              <a:rPr lang="en-US" i="1" dirty="0"/>
              <a:t>n</a:t>
            </a:r>
            <a:r>
              <a:rPr lang="en-US" dirty="0"/>
              <a:t> entities in </a:t>
            </a:r>
            <a:r>
              <a:rPr lang="en-US" i="1" dirty="0"/>
              <a:t>k</a:t>
            </a:r>
            <a:r>
              <a:rPr lang="en-US" dirty="0"/>
              <a:t> groups, so that the total distance between the group's members and its corresponding centroid, representative of the group, is minimized. </a:t>
            </a:r>
            <a:endParaRPr lang="en-US" dirty="0" smtClean="0"/>
          </a:p>
          <a:p>
            <a:r>
              <a:rPr lang="en-US" dirty="0"/>
              <a:t> Formally, the goal is to partition the </a:t>
            </a:r>
            <a:r>
              <a:rPr lang="en-US" i="1" dirty="0"/>
              <a:t>n</a:t>
            </a:r>
            <a:r>
              <a:rPr lang="en-US" dirty="0"/>
              <a:t> entities into </a:t>
            </a:r>
            <a:r>
              <a:rPr lang="en-US" i="1" dirty="0"/>
              <a:t>k</a:t>
            </a:r>
            <a:r>
              <a:rPr lang="en-US" dirty="0"/>
              <a:t> sets 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i="1" dirty="0"/>
              <a:t>, </a:t>
            </a:r>
            <a:r>
              <a:rPr lang="en-US" i="1" dirty="0" err="1"/>
              <a:t>i</a:t>
            </a:r>
            <a:r>
              <a:rPr lang="en-US" i="1" dirty="0"/>
              <a:t>=1, 2, ..., k</a:t>
            </a:r>
            <a:r>
              <a:rPr lang="en-US" dirty="0"/>
              <a:t> in order to minimize the </a:t>
            </a:r>
            <a:r>
              <a:rPr lang="en-US" dirty="0" smtClean="0"/>
              <a:t>within-cluster </a:t>
            </a:r>
            <a:r>
              <a:rPr lang="en-US" dirty="0"/>
              <a:t>sum of squares (WCSS), defined as</a:t>
            </a:r>
            <a:r>
              <a:rPr lang="en-US" dirty="0" smtClean="0"/>
              <a:t>:                   </a:t>
            </a:r>
            <a:endParaRPr lang="en-US" dirty="0"/>
          </a:p>
        </p:txBody>
      </p:sp>
      <p:pic>
        <p:nvPicPr>
          <p:cNvPr id="2050" name="Picture 2" descr="\sum_{j=1}^k \sum_{i=1}^n \parallel x_{i}^j - c_j \parallel 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81" y="5867400"/>
            <a:ext cx="1216819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</TotalTime>
  <Words>992</Words>
  <Application>Microsoft Office PowerPoint</Application>
  <PresentationFormat>On-screen Show (4:3)</PresentationFormat>
  <Paragraphs>177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Gill Sans MT</vt:lpstr>
      <vt:lpstr>华文中宋</vt:lpstr>
      <vt:lpstr>Verdana</vt:lpstr>
      <vt:lpstr>Wingdings 2</vt:lpstr>
      <vt:lpstr>Solstice</vt:lpstr>
      <vt:lpstr>DATA ANALYSIS ON WEATHER FORECASTING</vt:lpstr>
      <vt:lpstr>Introduction: Dataset </vt:lpstr>
      <vt:lpstr>Data Clean and Goals</vt:lpstr>
      <vt:lpstr>Algorithms used</vt:lpstr>
      <vt:lpstr>Classification and Regression Tree</vt:lpstr>
      <vt:lpstr>Decision Tree</vt:lpstr>
      <vt:lpstr>Decision Tree</vt:lpstr>
      <vt:lpstr>PowerPoint Presentation</vt:lpstr>
      <vt:lpstr>K-MEANS CLUSTRING</vt:lpstr>
      <vt:lpstr>K-means Algorithm Step #1</vt:lpstr>
      <vt:lpstr>K-means Algorithm Step #2</vt:lpstr>
      <vt:lpstr>K-means Algorithm Step #3</vt:lpstr>
      <vt:lpstr>K-means Algorithm Step #4 – #6</vt:lpstr>
      <vt:lpstr>Applications </vt:lpstr>
      <vt:lpstr>FREQUENCY TABLE </vt:lpstr>
      <vt:lpstr>For k=3</vt:lpstr>
      <vt:lpstr> PLOTTING CLUSTER </vt:lpstr>
      <vt:lpstr>Naïve Bayes Classifier</vt:lpstr>
      <vt:lpstr>Naïve Bayes Classifier(Cont..)</vt:lpstr>
      <vt:lpstr>Naïve Bayes Classifier(Cont..)</vt:lpstr>
      <vt:lpstr>Naïve Bayes Classifier(Cont..)</vt:lpstr>
      <vt:lpstr>Naïve Bayes Classifier(Cont..)</vt:lpstr>
      <vt:lpstr>Naïve Bayes Classifier(Cont..)</vt:lpstr>
      <vt:lpstr>Naïve Bayes Classifier(Cont..)</vt:lpstr>
      <vt:lpstr>K - Nearest Neighbor</vt:lpstr>
      <vt:lpstr>K - Nearest Neighbor</vt:lpstr>
      <vt:lpstr>K-Nearest Neighbor – Transitional Conclusions</vt:lpstr>
      <vt:lpstr>K - Nearest Neighbor</vt:lpstr>
      <vt:lpstr>K-Nearest Neighbor – Conclusions and Error Rate</vt:lpstr>
      <vt:lpstr>Comparison of Algorithms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weather forecasting</dc:title>
  <dc:creator>Trupti Shingala</dc:creator>
  <cp:lastModifiedBy>Trupti Shingala</cp:lastModifiedBy>
  <cp:revision>93</cp:revision>
  <dcterms:created xsi:type="dcterms:W3CDTF">2014-12-11T05:47:30Z</dcterms:created>
  <dcterms:modified xsi:type="dcterms:W3CDTF">2016-04-25T05:29:30Z</dcterms:modified>
</cp:coreProperties>
</file>