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75" r:id="rId3"/>
    <p:sldId id="257" r:id="rId4"/>
    <p:sldId id="271" r:id="rId5"/>
    <p:sldId id="277" r:id="rId6"/>
    <p:sldId id="278" r:id="rId7"/>
    <p:sldId id="279" r:id="rId8"/>
    <p:sldId id="258" r:id="rId9"/>
    <p:sldId id="259" r:id="rId10"/>
    <p:sldId id="260" r:id="rId11"/>
    <p:sldId id="272" r:id="rId12"/>
    <p:sldId id="280" r:id="rId13"/>
    <p:sldId id="261" r:id="rId14"/>
    <p:sldId id="284" r:id="rId15"/>
    <p:sldId id="281" r:id="rId16"/>
    <p:sldId id="282" r:id="rId17"/>
    <p:sldId id="283" r:id="rId18"/>
    <p:sldId id="285" r:id="rId19"/>
    <p:sldId id="265" r:id="rId20"/>
    <p:sldId id="266"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CC"/>
    <a:srgbClr val="FF9900"/>
    <a:srgbClr val="F6BB00"/>
    <a:srgbClr val="FFFFFF"/>
    <a:srgbClr val="FF0000"/>
    <a:srgbClr val="000000"/>
    <a:srgbClr val="66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196" autoAdjust="0"/>
  </p:normalViewPr>
  <p:slideViewPr>
    <p:cSldViewPr snapToGrid="0">
      <p:cViewPr varScale="1">
        <p:scale>
          <a:sx n="85" d="100"/>
          <a:sy n="85"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A8324-7745-328A-5131-F5C9D418D4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63F50B6-CE2C-A3EE-114F-F3E94416AF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7DCAFC3-50B6-F84E-BF48-37D3A3112E49}"/>
              </a:ext>
            </a:extLst>
          </p:cNvPr>
          <p:cNvSpPr>
            <a:spLocks noGrp="1"/>
          </p:cNvSpPr>
          <p:nvPr>
            <p:ph type="dt" sz="half" idx="10"/>
          </p:nvPr>
        </p:nvSpPr>
        <p:spPr/>
        <p:txBody>
          <a:bodyPr/>
          <a:lstStyle/>
          <a:p>
            <a:fld id="{5768A4CD-F13C-4531-9F69-F3A4BEA97C66}" type="datetimeFigureOut">
              <a:rPr lang="en-IN" smtClean="0"/>
              <a:t>25-08-2022</a:t>
            </a:fld>
            <a:endParaRPr lang="en-IN"/>
          </a:p>
        </p:txBody>
      </p:sp>
      <p:sp>
        <p:nvSpPr>
          <p:cNvPr id="5" name="Footer Placeholder 4">
            <a:extLst>
              <a:ext uri="{FF2B5EF4-FFF2-40B4-BE49-F238E27FC236}">
                <a16:creationId xmlns:a16="http://schemas.microsoft.com/office/drawing/2014/main" id="{4475B263-F6C7-937D-C48B-E2788B475F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74D6D3-A19C-51DC-06DB-9DB8A3B71468}"/>
              </a:ext>
            </a:extLst>
          </p:cNvPr>
          <p:cNvSpPr>
            <a:spLocks noGrp="1"/>
          </p:cNvSpPr>
          <p:nvPr>
            <p:ph type="sldNum" sz="quarter" idx="12"/>
          </p:nvPr>
        </p:nvSpPr>
        <p:spPr/>
        <p:txBody>
          <a:bodyPr/>
          <a:lstStyle/>
          <a:p>
            <a:fld id="{34AD349C-EBE0-409D-92A0-77D092CD5997}" type="slidenum">
              <a:rPr lang="en-IN" smtClean="0"/>
              <a:t>‹#›</a:t>
            </a:fld>
            <a:endParaRPr lang="en-IN"/>
          </a:p>
        </p:txBody>
      </p:sp>
    </p:spTree>
    <p:extLst>
      <p:ext uri="{BB962C8B-B14F-4D97-AF65-F5344CB8AC3E}">
        <p14:creationId xmlns:p14="http://schemas.microsoft.com/office/powerpoint/2010/main" val="2417626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597A1-1197-E2B3-74DF-D4019012E55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E0BAEF4-100E-6569-4626-110D6FBD06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063555-99D3-BE5B-B1C8-1CEC55A9F551}"/>
              </a:ext>
            </a:extLst>
          </p:cNvPr>
          <p:cNvSpPr>
            <a:spLocks noGrp="1"/>
          </p:cNvSpPr>
          <p:nvPr>
            <p:ph type="dt" sz="half" idx="10"/>
          </p:nvPr>
        </p:nvSpPr>
        <p:spPr/>
        <p:txBody>
          <a:bodyPr/>
          <a:lstStyle/>
          <a:p>
            <a:fld id="{5768A4CD-F13C-4531-9F69-F3A4BEA97C66}" type="datetimeFigureOut">
              <a:rPr lang="en-IN" smtClean="0"/>
              <a:t>25-08-2022</a:t>
            </a:fld>
            <a:endParaRPr lang="en-IN"/>
          </a:p>
        </p:txBody>
      </p:sp>
      <p:sp>
        <p:nvSpPr>
          <p:cNvPr id="5" name="Footer Placeholder 4">
            <a:extLst>
              <a:ext uri="{FF2B5EF4-FFF2-40B4-BE49-F238E27FC236}">
                <a16:creationId xmlns:a16="http://schemas.microsoft.com/office/drawing/2014/main" id="{4AD2BCD8-CB50-BF3A-67FB-BD0C6081B1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3F3C74-B6A7-3A95-A0B9-3B50DA2D6A4C}"/>
              </a:ext>
            </a:extLst>
          </p:cNvPr>
          <p:cNvSpPr>
            <a:spLocks noGrp="1"/>
          </p:cNvSpPr>
          <p:nvPr>
            <p:ph type="sldNum" sz="quarter" idx="12"/>
          </p:nvPr>
        </p:nvSpPr>
        <p:spPr/>
        <p:txBody>
          <a:bodyPr/>
          <a:lstStyle/>
          <a:p>
            <a:fld id="{34AD349C-EBE0-409D-92A0-77D092CD5997}" type="slidenum">
              <a:rPr lang="en-IN" smtClean="0"/>
              <a:t>‹#›</a:t>
            </a:fld>
            <a:endParaRPr lang="en-IN"/>
          </a:p>
        </p:txBody>
      </p:sp>
    </p:spTree>
    <p:extLst>
      <p:ext uri="{BB962C8B-B14F-4D97-AF65-F5344CB8AC3E}">
        <p14:creationId xmlns:p14="http://schemas.microsoft.com/office/powerpoint/2010/main" val="221522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E27425-5575-07AE-E9F0-4B1C61915EE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E162563-9126-3AF3-825B-D25A2CF27F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04A1F4-3E8C-AE9A-3789-33FE238855CF}"/>
              </a:ext>
            </a:extLst>
          </p:cNvPr>
          <p:cNvSpPr>
            <a:spLocks noGrp="1"/>
          </p:cNvSpPr>
          <p:nvPr>
            <p:ph type="dt" sz="half" idx="10"/>
          </p:nvPr>
        </p:nvSpPr>
        <p:spPr/>
        <p:txBody>
          <a:bodyPr/>
          <a:lstStyle/>
          <a:p>
            <a:fld id="{5768A4CD-F13C-4531-9F69-F3A4BEA97C66}" type="datetimeFigureOut">
              <a:rPr lang="en-IN" smtClean="0"/>
              <a:t>25-08-2022</a:t>
            </a:fld>
            <a:endParaRPr lang="en-IN"/>
          </a:p>
        </p:txBody>
      </p:sp>
      <p:sp>
        <p:nvSpPr>
          <p:cNvPr id="5" name="Footer Placeholder 4">
            <a:extLst>
              <a:ext uri="{FF2B5EF4-FFF2-40B4-BE49-F238E27FC236}">
                <a16:creationId xmlns:a16="http://schemas.microsoft.com/office/drawing/2014/main" id="{3E00AC17-F557-DDAC-B7EF-016AE53F18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C3E0FF-885B-950E-8C19-8C807AE37E64}"/>
              </a:ext>
            </a:extLst>
          </p:cNvPr>
          <p:cNvSpPr>
            <a:spLocks noGrp="1"/>
          </p:cNvSpPr>
          <p:nvPr>
            <p:ph type="sldNum" sz="quarter" idx="12"/>
          </p:nvPr>
        </p:nvSpPr>
        <p:spPr/>
        <p:txBody>
          <a:bodyPr/>
          <a:lstStyle/>
          <a:p>
            <a:fld id="{34AD349C-EBE0-409D-92A0-77D092CD5997}" type="slidenum">
              <a:rPr lang="en-IN" smtClean="0"/>
              <a:t>‹#›</a:t>
            </a:fld>
            <a:endParaRPr lang="en-IN"/>
          </a:p>
        </p:txBody>
      </p:sp>
    </p:spTree>
    <p:extLst>
      <p:ext uri="{BB962C8B-B14F-4D97-AF65-F5344CB8AC3E}">
        <p14:creationId xmlns:p14="http://schemas.microsoft.com/office/powerpoint/2010/main" val="1668670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287FD-5449-4B9C-3717-91F926E26F3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894BF59-9A01-A487-240B-ECF25A1B97F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6132D54-2324-6734-E96F-384EC7991084}"/>
              </a:ext>
            </a:extLst>
          </p:cNvPr>
          <p:cNvSpPr>
            <a:spLocks noGrp="1"/>
          </p:cNvSpPr>
          <p:nvPr>
            <p:ph type="dt" sz="half" idx="10"/>
          </p:nvPr>
        </p:nvSpPr>
        <p:spPr/>
        <p:txBody>
          <a:bodyPr/>
          <a:lstStyle/>
          <a:p>
            <a:fld id="{5768A4CD-F13C-4531-9F69-F3A4BEA97C66}" type="datetimeFigureOut">
              <a:rPr lang="en-IN" smtClean="0"/>
              <a:t>25-08-2022</a:t>
            </a:fld>
            <a:endParaRPr lang="en-IN"/>
          </a:p>
        </p:txBody>
      </p:sp>
      <p:sp>
        <p:nvSpPr>
          <p:cNvPr id="5" name="Footer Placeholder 4">
            <a:extLst>
              <a:ext uri="{FF2B5EF4-FFF2-40B4-BE49-F238E27FC236}">
                <a16:creationId xmlns:a16="http://schemas.microsoft.com/office/drawing/2014/main" id="{CC7F6ECE-0037-B42B-CA30-3CFD99E7EE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FE487B-03B6-3465-561B-D32A781B12FB}"/>
              </a:ext>
            </a:extLst>
          </p:cNvPr>
          <p:cNvSpPr>
            <a:spLocks noGrp="1"/>
          </p:cNvSpPr>
          <p:nvPr>
            <p:ph type="sldNum" sz="quarter" idx="12"/>
          </p:nvPr>
        </p:nvSpPr>
        <p:spPr/>
        <p:txBody>
          <a:bodyPr/>
          <a:lstStyle/>
          <a:p>
            <a:fld id="{34AD349C-EBE0-409D-92A0-77D092CD5997}" type="slidenum">
              <a:rPr lang="en-IN" smtClean="0"/>
              <a:t>‹#›</a:t>
            </a:fld>
            <a:endParaRPr lang="en-IN"/>
          </a:p>
        </p:txBody>
      </p:sp>
    </p:spTree>
    <p:extLst>
      <p:ext uri="{BB962C8B-B14F-4D97-AF65-F5344CB8AC3E}">
        <p14:creationId xmlns:p14="http://schemas.microsoft.com/office/powerpoint/2010/main" val="2047201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8498E-5AD0-04BB-2B0B-1E6ABD37C3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461846F-DB50-5595-A87C-A0E9F585EC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486E40-2A49-29D3-9DD2-3AA1CF846395}"/>
              </a:ext>
            </a:extLst>
          </p:cNvPr>
          <p:cNvSpPr>
            <a:spLocks noGrp="1"/>
          </p:cNvSpPr>
          <p:nvPr>
            <p:ph type="dt" sz="half" idx="10"/>
          </p:nvPr>
        </p:nvSpPr>
        <p:spPr/>
        <p:txBody>
          <a:bodyPr/>
          <a:lstStyle/>
          <a:p>
            <a:fld id="{5768A4CD-F13C-4531-9F69-F3A4BEA97C66}" type="datetimeFigureOut">
              <a:rPr lang="en-IN" smtClean="0"/>
              <a:t>25-08-2022</a:t>
            </a:fld>
            <a:endParaRPr lang="en-IN"/>
          </a:p>
        </p:txBody>
      </p:sp>
      <p:sp>
        <p:nvSpPr>
          <p:cNvPr id="5" name="Footer Placeholder 4">
            <a:extLst>
              <a:ext uri="{FF2B5EF4-FFF2-40B4-BE49-F238E27FC236}">
                <a16:creationId xmlns:a16="http://schemas.microsoft.com/office/drawing/2014/main" id="{8DCF0D6C-B917-C3C0-761A-8D15989A33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F55318-E2E3-994C-AE6A-E61B368A66E8}"/>
              </a:ext>
            </a:extLst>
          </p:cNvPr>
          <p:cNvSpPr>
            <a:spLocks noGrp="1"/>
          </p:cNvSpPr>
          <p:nvPr>
            <p:ph type="sldNum" sz="quarter" idx="12"/>
          </p:nvPr>
        </p:nvSpPr>
        <p:spPr/>
        <p:txBody>
          <a:bodyPr/>
          <a:lstStyle/>
          <a:p>
            <a:fld id="{34AD349C-EBE0-409D-92A0-77D092CD5997}" type="slidenum">
              <a:rPr lang="en-IN" smtClean="0"/>
              <a:t>‹#›</a:t>
            </a:fld>
            <a:endParaRPr lang="en-IN"/>
          </a:p>
        </p:txBody>
      </p:sp>
    </p:spTree>
    <p:extLst>
      <p:ext uri="{BB962C8B-B14F-4D97-AF65-F5344CB8AC3E}">
        <p14:creationId xmlns:p14="http://schemas.microsoft.com/office/powerpoint/2010/main" val="977654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C09EF-C64C-52BB-A11E-3EA732F76F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DD15279-B0BC-4727-30AD-51760EEC01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08B1227-2680-4A24-6E4B-D7CA6E496E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B8B365E-58CE-CA29-C2A2-8FD148A17583}"/>
              </a:ext>
            </a:extLst>
          </p:cNvPr>
          <p:cNvSpPr>
            <a:spLocks noGrp="1"/>
          </p:cNvSpPr>
          <p:nvPr>
            <p:ph type="dt" sz="half" idx="10"/>
          </p:nvPr>
        </p:nvSpPr>
        <p:spPr/>
        <p:txBody>
          <a:bodyPr/>
          <a:lstStyle/>
          <a:p>
            <a:fld id="{5768A4CD-F13C-4531-9F69-F3A4BEA97C66}" type="datetimeFigureOut">
              <a:rPr lang="en-IN" smtClean="0"/>
              <a:t>25-08-2022</a:t>
            </a:fld>
            <a:endParaRPr lang="en-IN"/>
          </a:p>
        </p:txBody>
      </p:sp>
      <p:sp>
        <p:nvSpPr>
          <p:cNvPr id="6" name="Footer Placeholder 5">
            <a:extLst>
              <a:ext uri="{FF2B5EF4-FFF2-40B4-BE49-F238E27FC236}">
                <a16:creationId xmlns:a16="http://schemas.microsoft.com/office/drawing/2014/main" id="{697E671C-9BD9-7D49-347C-A02E37BC878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C0B219C-401F-FE40-5C13-1C7FB083CDDF}"/>
              </a:ext>
            </a:extLst>
          </p:cNvPr>
          <p:cNvSpPr>
            <a:spLocks noGrp="1"/>
          </p:cNvSpPr>
          <p:nvPr>
            <p:ph type="sldNum" sz="quarter" idx="12"/>
          </p:nvPr>
        </p:nvSpPr>
        <p:spPr/>
        <p:txBody>
          <a:bodyPr/>
          <a:lstStyle/>
          <a:p>
            <a:fld id="{34AD349C-EBE0-409D-92A0-77D092CD5997}" type="slidenum">
              <a:rPr lang="en-IN" smtClean="0"/>
              <a:t>‹#›</a:t>
            </a:fld>
            <a:endParaRPr lang="en-IN"/>
          </a:p>
        </p:txBody>
      </p:sp>
    </p:spTree>
    <p:extLst>
      <p:ext uri="{BB962C8B-B14F-4D97-AF65-F5344CB8AC3E}">
        <p14:creationId xmlns:p14="http://schemas.microsoft.com/office/powerpoint/2010/main" val="1271385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A4343-1887-BDBA-ACAF-F9263E48C91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503D6A6-222A-4087-CE99-C3799FE1C7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7574FF-3093-E9FC-6544-5D9A612BDD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A84A4CB-006D-4761-49A4-198A402E61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42DA27-A43E-754D-9CA5-F62A03236D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8344C9F-5457-249D-7D7D-3B38EF044E45}"/>
              </a:ext>
            </a:extLst>
          </p:cNvPr>
          <p:cNvSpPr>
            <a:spLocks noGrp="1"/>
          </p:cNvSpPr>
          <p:nvPr>
            <p:ph type="dt" sz="half" idx="10"/>
          </p:nvPr>
        </p:nvSpPr>
        <p:spPr/>
        <p:txBody>
          <a:bodyPr/>
          <a:lstStyle/>
          <a:p>
            <a:fld id="{5768A4CD-F13C-4531-9F69-F3A4BEA97C66}" type="datetimeFigureOut">
              <a:rPr lang="en-IN" smtClean="0"/>
              <a:t>25-08-2022</a:t>
            </a:fld>
            <a:endParaRPr lang="en-IN"/>
          </a:p>
        </p:txBody>
      </p:sp>
      <p:sp>
        <p:nvSpPr>
          <p:cNvPr id="8" name="Footer Placeholder 7">
            <a:extLst>
              <a:ext uri="{FF2B5EF4-FFF2-40B4-BE49-F238E27FC236}">
                <a16:creationId xmlns:a16="http://schemas.microsoft.com/office/drawing/2014/main" id="{39D01488-D193-54D4-66A8-0B230390599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DCB26C8-E4B3-7EE2-7F05-5AF89F31897C}"/>
              </a:ext>
            </a:extLst>
          </p:cNvPr>
          <p:cNvSpPr>
            <a:spLocks noGrp="1"/>
          </p:cNvSpPr>
          <p:nvPr>
            <p:ph type="sldNum" sz="quarter" idx="12"/>
          </p:nvPr>
        </p:nvSpPr>
        <p:spPr/>
        <p:txBody>
          <a:bodyPr/>
          <a:lstStyle/>
          <a:p>
            <a:fld id="{34AD349C-EBE0-409D-92A0-77D092CD5997}" type="slidenum">
              <a:rPr lang="en-IN" smtClean="0"/>
              <a:t>‹#›</a:t>
            </a:fld>
            <a:endParaRPr lang="en-IN"/>
          </a:p>
        </p:txBody>
      </p:sp>
    </p:spTree>
    <p:extLst>
      <p:ext uri="{BB962C8B-B14F-4D97-AF65-F5344CB8AC3E}">
        <p14:creationId xmlns:p14="http://schemas.microsoft.com/office/powerpoint/2010/main" val="543711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90E36-0022-E064-6D81-D041A4A7B44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24B041F-293A-9493-6313-D618C8378165}"/>
              </a:ext>
            </a:extLst>
          </p:cNvPr>
          <p:cNvSpPr>
            <a:spLocks noGrp="1"/>
          </p:cNvSpPr>
          <p:nvPr>
            <p:ph type="dt" sz="half" idx="10"/>
          </p:nvPr>
        </p:nvSpPr>
        <p:spPr/>
        <p:txBody>
          <a:bodyPr/>
          <a:lstStyle/>
          <a:p>
            <a:fld id="{5768A4CD-F13C-4531-9F69-F3A4BEA97C66}" type="datetimeFigureOut">
              <a:rPr lang="en-IN" smtClean="0"/>
              <a:t>25-08-2022</a:t>
            </a:fld>
            <a:endParaRPr lang="en-IN"/>
          </a:p>
        </p:txBody>
      </p:sp>
      <p:sp>
        <p:nvSpPr>
          <p:cNvPr id="4" name="Footer Placeholder 3">
            <a:extLst>
              <a:ext uri="{FF2B5EF4-FFF2-40B4-BE49-F238E27FC236}">
                <a16:creationId xmlns:a16="http://schemas.microsoft.com/office/drawing/2014/main" id="{EE2FA79A-2FC5-4958-69DC-8E91CA1CDB6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50DAFB6-CBAF-86BA-B837-9FC56B444840}"/>
              </a:ext>
            </a:extLst>
          </p:cNvPr>
          <p:cNvSpPr>
            <a:spLocks noGrp="1"/>
          </p:cNvSpPr>
          <p:nvPr>
            <p:ph type="sldNum" sz="quarter" idx="12"/>
          </p:nvPr>
        </p:nvSpPr>
        <p:spPr/>
        <p:txBody>
          <a:bodyPr/>
          <a:lstStyle/>
          <a:p>
            <a:fld id="{34AD349C-EBE0-409D-92A0-77D092CD5997}" type="slidenum">
              <a:rPr lang="en-IN" smtClean="0"/>
              <a:t>‹#›</a:t>
            </a:fld>
            <a:endParaRPr lang="en-IN"/>
          </a:p>
        </p:txBody>
      </p:sp>
    </p:spTree>
    <p:extLst>
      <p:ext uri="{BB962C8B-B14F-4D97-AF65-F5344CB8AC3E}">
        <p14:creationId xmlns:p14="http://schemas.microsoft.com/office/powerpoint/2010/main" val="149142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12B18B-1899-A761-D7A1-98B2C7914CD1}"/>
              </a:ext>
            </a:extLst>
          </p:cNvPr>
          <p:cNvSpPr>
            <a:spLocks noGrp="1"/>
          </p:cNvSpPr>
          <p:nvPr>
            <p:ph type="dt" sz="half" idx="10"/>
          </p:nvPr>
        </p:nvSpPr>
        <p:spPr/>
        <p:txBody>
          <a:bodyPr/>
          <a:lstStyle/>
          <a:p>
            <a:fld id="{5768A4CD-F13C-4531-9F69-F3A4BEA97C66}" type="datetimeFigureOut">
              <a:rPr lang="en-IN" smtClean="0"/>
              <a:t>25-08-2022</a:t>
            </a:fld>
            <a:endParaRPr lang="en-IN"/>
          </a:p>
        </p:txBody>
      </p:sp>
      <p:sp>
        <p:nvSpPr>
          <p:cNvPr id="3" name="Footer Placeholder 2">
            <a:extLst>
              <a:ext uri="{FF2B5EF4-FFF2-40B4-BE49-F238E27FC236}">
                <a16:creationId xmlns:a16="http://schemas.microsoft.com/office/drawing/2014/main" id="{88F9E8AE-398F-34D0-24FC-BF1C515B244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BB1BF9B-619E-054A-149E-68941C97BDB0}"/>
              </a:ext>
            </a:extLst>
          </p:cNvPr>
          <p:cNvSpPr>
            <a:spLocks noGrp="1"/>
          </p:cNvSpPr>
          <p:nvPr>
            <p:ph type="sldNum" sz="quarter" idx="12"/>
          </p:nvPr>
        </p:nvSpPr>
        <p:spPr/>
        <p:txBody>
          <a:bodyPr/>
          <a:lstStyle/>
          <a:p>
            <a:fld id="{34AD349C-EBE0-409D-92A0-77D092CD5997}" type="slidenum">
              <a:rPr lang="en-IN" smtClean="0"/>
              <a:t>‹#›</a:t>
            </a:fld>
            <a:endParaRPr lang="en-IN"/>
          </a:p>
        </p:txBody>
      </p:sp>
    </p:spTree>
    <p:extLst>
      <p:ext uri="{BB962C8B-B14F-4D97-AF65-F5344CB8AC3E}">
        <p14:creationId xmlns:p14="http://schemas.microsoft.com/office/powerpoint/2010/main" val="4153890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F7613-5638-CFD5-C0E4-C9CCE19F77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AA4B6D2-0C45-4059-356A-5A67CBE17E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22BD4E1-F479-242F-A8F1-F337FECA4B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A8B345-027E-5559-B5C8-16FBA526B804}"/>
              </a:ext>
            </a:extLst>
          </p:cNvPr>
          <p:cNvSpPr>
            <a:spLocks noGrp="1"/>
          </p:cNvSpPr>
          <p:nvPr>
            <p:ph type="dt" sz="half" idx="10"/>
          </p:nvPr>
        </p:nvSpPr>
        <p:spPr/>
        <p:txBody>
          <a:bodyPr/>
          <a:lstStyle/>
          <a:p>
            <a:fld id="{5768A4CD-F13C-4531-9F69-F3A4BEA97C66}" type="datetimeFigureOut">
              <a:rPr lang="en-IN" smtClean="0"/>
              <a:t>25-08-2022</a:t>
            </a:fld>
            <a:endParaRPr lang="en-IN"/>
          </a:p>
        </p:txBody>
      </p:sp>
      <p:sp>
        <p:nvSpPr>
          <p:cNvPr id="6" name="Footer Placeholder 5">
            <a:extLst>
              <a:ext uri="{FF2B5EF4-FFF2-40B4-BE49-F238E27FC236}">
                <a16:creationId xmlns:a16="http://schemas.microsoft.com/office/drawing/2014/main" id="{2FE5ADC4-97A6-3113-814F-B928782AD41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29B88AC-FEC4-018C-87ED-68077184A7C2}"/>
              </a:ext>
            </a:extLst>
          </p:cNvPr>
          <p:cNvSpPr>
            <a:spLocks noGrp="1"/>
          </p:cNvSpPr>
          <p:nvPr>
            <p:ph type="sldNum" sz="quarter" idx="12"/>
          </p:nvPr>
        </p:nvSpPr>
        <p:spPr/>
        <p:txBody>
          <a:bodyPr/>
          <a:lstStyle/>
          <a:p>
            <a:fld id="{34AD349C-EBE0-409D-92A0-77D092CD5997}" type="slidenum">
              <a:rPr lang="en-IN" smtClean="0"/>
              <a:t>‹#›</a:t>
            </a:fld>
            <a:endParaRPr lang="en-IN"/>
          </a:p>
        </p:txBody>
      </p:sp>
    </p:spTree>
    <p:extLst>
      <p:ext uri="{BB962C8B-B14F-4D97-AF65-F5344CB8AC3E}">
        <p14:creationId xmlns:p14="http://schemas.microsoft.com/office/powerpoint/2010/main" val="2552748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29378-006D-01DB-56FA-4D8653186D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97EDA46-5ADE-647C-0C0B-4878369A2F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2C26D3F-D89C-A5B3-E310-EAB9A58D22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F57CD3-03B1-C2C2-5BE6-AAB0E1564CED}"/>
              </a:ext>
            </a:extLst>
          </p:cNvPr>
          <p:cNvSpPr>
            <a:spLocks noGrp="1"/>
          </p:cNvSpPr>
          <p:nvPr>
            <p:ph type="dt" sz="half" idx="10"/>
          </p:nvPr>
        </p:nvSpPr>
        <p:spPr/>
        <p:txBody>
          <a:bodyPr/>
          <a:lstStyle/>
          <a:p>
            <a:fld id="{5768A4CD-F13C-4531-9F69-F3A4BEA97C66}" type="datetimeFigureOut">
              <a:rPr lang="en-IN" smtClean="0"/>
              <a:t>25-08-2022</a:t>
            </a:fld>
            <a:endParaRPr lang="en-IN"/>
          </a:p>
        </p:txBody>
      </p:sp>
      <p:sp>
        <p:nvSpPr>
          <p:cNvPr id="6" name="Footer Placeholder 5">
            <a:extLst>
              <a:ext uri="{FF2B5EF4-FFF2-40B4-BE49-F238E27FC236}">
                <a16:creationId xmlns:a16="http://schemas.microsoft.com/office/drawing/2014/main" id="{AB121621-C134-799A-429E-B4093280C7D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553263A-68D3-7FAC-AE82-8EDF4D7F53B4}"/>
              </a:ext>
            </a:extLst>
          </p:cNvPr>
          <p:cNvSpPr>
            <a:spLocks noGrp="1"/>
          </p:cNvSpPr>
          <p:nvPr>
            <p:ph type="sldNum" sz="quarter" idx="12"/>
          </p:nvPr>
        </p:nvSpPr>
        <p:spPr/>
        <p:txBody>
          <a:bodyPr/>
          <a:lstStyle/>
          <a:p>
            <a:fld id="{34AD349C-EBE0-409D-92A0-77D092CD5997}" type="slidenum">
              <a:rPr lang="en-IN" smtClean="0"/>
              <a:t>‹#›</a:t>
            </a:fld>
            <a:endParaRPr lang="en-IN"/>
          </a:p>
        </p:txBody>
      </p:sp>
    </p:spTree>
    <p:extLst>
      <p:ext uri="{BB962C8B-B14F-4D97-AF65-F5344CB8AC3E}">
        <p14:creationId xmlns:p14="http://schemas.microsoft.com/office/powerpoint/2010/main" val="2056811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0C7DB0-3811-752C-48ED-095A71E50A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A840E14-8032-5923-6FCE-8EA9B39B66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791F69-15B0-B010-5FBD-2B0DF8EF42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68A4CD-F13C-4531-9F69-F3A4BEA97C66}" type="datetimeFigureOut">
              <a:rPr lang="en-IN" smtClean="0"/>
              <a:t>25-08-2022</a:t>
            </a:fld>
            <a:endParaRPr lang="en-IN"/>
          </a:p>
        </p:txBody>
      </p:sp>
      <p:sp>
        <p:nvSpPr>
          <p:cNvPr id="5" name="Footer Placeholder 4">
            <a:extLst>
              <a:ext uri="{FF2B5EF4-FFF2-40B4-BE49-F238E27FC236}">
                <a16:creationId xmlns:a16="http://schemas.microsoft.com/office/drawing/2014/main" id="{679637CC-AF8A-1FED-BE8B-8B8D21923F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75A0E08-8F3A-64C9-5281-220AF21455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AD349C-EBE0-409D-92A0-77D092CD5997}" type="slidenum">
              <a:rPr lang="en-IN" smtClean="0"/>
              <a:t>‹#›</a:t>
            </a:fld>
            <a:endParaRPr lang="en-IN"/>
          </a:p>
        </p:txBody>
      </p:sp>
    </p:spTree>
    <p:extLst>
      <p:ext uri="{BB962C8B-B14F-4D97-AF65-F5344CB8AC3E}">
        <p14:creationId xmlns:p14="http://schemas.microsoft.com/office/powerpoint/2010/main" val="2194676802"/>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1.png"/><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0.png"/><Relationship Id="rId4" Type="http://schemas.openxmlformats.org/officeDocument/2006/relationships/image" Target="../media/image39.png"/></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s://github.com/Chaitali1984/Resume-Classification-.git" TargetMode="External"/><Relationship Id="rId3" Type="http://schemas.openxmlformats.org/officeDocument/2006/relationships/hyperlink" Target="https://github.com/anjalikale503/NLP-n-classifires-project-" TargetMode="External"/><Relationship Id="rId7" Type="http://schemas.openxmlformats.org/officeDocument/2006/relationships/hyperlink" Target="https://github.com/trupti2805/Resume-Classification.git"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github.com/monika12344/resume-classification.git" TargetMode="External"/><Relationship Id="rId5" Type="http://schemas.openxmlformats.org/officeDocument/2006/relationships/hyperlink" Target="https://github.com/rutumohangekar/NLP-and-Classifier-models-project" TargetMode="External"/><Relationship Id="rId10" Type="http://schemas.openxmlformats.org/officeDocument/2006/relationships/hyperlink" Target="https://github.com/DalweYashraj/DS_Resume-Classification" TargetMode="External"/><Relationship Id="rId4" Type="http://schemas.openxmlformats.org/officeDocument/2006/relationships/hyperlink" Target="https://github.com/gauriagharkar/CLASSIFIRES-AND-NLP-PROJECT" TargetMode="External"/><Relationship Id="rId9" Type="http://schemas.openxmlformats.org/officeDocument/2006/relationships/hyperlink" Target="https://github.com/ShubhamDhavan/Resume_Classification"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3C6E422-152B-2A1E-2586-270CA8EE51F3}"/>
              </a:ext>
            </a:extLst>
          </p:cNvPr>
          <p:cNvPicPr>
            <a:picLocks noChangeAspect="1"/>
          </p:cNvPicPr>
          <p:nvPr/>
        </p:nvPicPr>
        <p:blipFill>
          <a:blip r:embed="rId2"/>
          <a:stretch>
            <a:fillRect/>
          </a:stretch>
        </p:blipFill>
        <p:spPr>
          <a:xfrm>
            <a:off x="9964132" y="5973924"/>
            <a:ext cx="2227868" cy="884075"/>
          </a:xfrm>
          <a:prstGeom prst="rect">
            <a:avLst/>
          </a:prstGeom>
        </p:spPr>
      </p:pic>
      <p:sp>
        <p:nvSpPr>
          <p:cNvPr id="8" name="TextBox 6">
            <a:extLst>
              <a:ext uri="{FF2B5EF4-FFF2-40B4-BE49-F238E27FC236}">
                <a16:creationId xmlns:a16="http://schemas.microsoft.com/office/drawing/2014/main" id="{8DA80E1B-8D30-B020-AA3E-7C7DFBAF523D}"/>
              </a:ext>
            </a:extLst>
          </p:cNvPr>
          <p:cNvSpPr txBox="1">
            <a:spLocks noChangeArrowheads="1"/>
          </p:cNvSpPr>
          <p:nvPr/>
        </p:nvSpPr>
        <p:spPr bwMode="auto">
          <a:xfrm>
            <a:off x="9408471" y="311312"/>
            <a:ext cx="2601994" cy="400110"/>
          </a:xfrm>
          <a:prstGeom prst="rect">
            <a:avLst/>
          </a:prstGeom>
          <a:solidFill>
            <a:schemeClr val="accent4"/>
          </a:solidFill>
          <a:ln>
            <a:solidFill>
              <a:schemeClr val="tx1"/>
            </a:solidFill>
          </a:ln>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US" altLang="en-US" sz="2000" b="1" dirty="0">
                <a:latin typeface="Arial" panose="020B0604020202020204" pitchFamily="34" charset="0"/>
              </a:rPr>
              <a:t>Date:- 01</a:t>
            </a:r>
            <a:r>
              <a:rPr lang="en-US" altLang="en-US" sz="2000" b="1" baseline="30000" dirty="0">
                <a:latin typeface="Arial" panose="020B0604020202020204" pitchFamily="34" charset="0"/>
              </a:rPr>
              <a:t>st</a:t>
            </a:r>
            <a:r>
              <a:rPr lang="en-US" altLang="en-US" sz="2000" b="1" dirty="0">
                <a:latin typeface="Arial" panose="020B0604020202020204" pitchFamily="34" charset="0"/>
              </a:rPr>
              <a:t> Sep 2022</a:t>
            </a:r>
            <a:endParaRPr lang="en-IN" altLang="en-US" sz="2000" b="1" dirty="0">
              <a:latin typeface="Arial" panose="020B0604020202020204" pitchFamily="34" charset="0"/>
            </a:endParaRPr>
          </a:p>
        </p:txBody>
      </p:sp>
      <p:sp>
        <p:nvSpPr>
          <p:cNvPr id="9" name="Rectangle: Rounded Corners 8">
            <a:extLst>
              <a:ext uri="{FF2B5EF4-FFF2-40B4-BE49-F238E27FC236}">
                <a16:creationId xmlns:a16="http://schemas.microsoft.com/office/drawing/2014/main" id="{91AE03CB-1094-10E6-EDC6-331B08B859CA}"/>
              </a:ext>
            </a:extLst>
          </p:cNvPr>
          <p:cNvSpPr/>
          <p:nvPr/>
        </p:nvSpPr>
        <p:spPr>
          <a:xfrm>
            <a:off x="1791093" y="1835200"/>
            <a:ext cx="8609814" cy="3187600"/>
          </a:xfrm>
          <a:prstGeom prst="roundRect">
            <a:avLst/>
          </a:prstGeom>
          <a:solidFill>
            <a:schemeClr val="accent3">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3200" b="1" dirty="0">
                <a:solidFill>
                  <a:srgbClr val="C00000"/>
                </a:solidFill>
                <a:latin typeface="Arial" panose="020B0604020202020204" pitchFamily="34" charset="0"/>
                <a:cs typeface="Arial" panose="020B0604020202020204" pitchFamily="34" charset="0"/>
              </a:rPr>
              <a:t>A </a:t>
            </a:r>
          </a:p>
          <a:p>
            <a:pPr algn="ctr">
              <a:defRPr/>
            </a:pPr>
            <a:r>
              <a:rPr lang="en-US" sz="3200" b="1" dirty="0">
                <a:solidFill>
                  <a:srgbClr val="C00000"/>
                </a:solidFill>
                <a:latin typeface="Arial" panose="020B0604020202020204" pitchFamily="34" charset="0"/>
                <a:cs typeface="Arial" panose="020B0604020202020204" pitchFamily="34" charset="0"/>
              </a:rPr>
              <a:t>PROJECT PRESENTATION</a:t>
            </a:r>
          </a:p>
          <a:p>
            <a:pPr algn="ctr">
              <a:defRPr/>
            </a:pPr>
            <a:r>
              <a:rPr lang="en-US" sz="3200" b="1" dirty="0">
                <a:solidFill>
                  <a:srgbClr val="C00000"/>
                </a:solidFill>
                <a:latin typeface="Arial" panose="020B0604020202020204" pitchFamily="34" charset="0"/>
                <a:cs typeface="Arial" panose="020B0604020202020204" pitchFamily="34" charset="0"/>
              </a:rPr>
              <a:t> ON</a:t>
            </a:r>
          </a:p>
          <a:p>
            <a:pPr algn="ctr">
              <a:defRPr/>
            </a:pPr>
            <a:endParaRPr lang="en-US" sz="4000" b="1" dirty="0">
              <a:solidFill>
                <a:schemeClr val="tx1"/>
              </a:solidFill>
              <a:latin typeface="Arial" panose="020B0604020202020204" pitchFamily="34" charset="0"/>
              <a:cs typeface="Arial" panose="020B0604020202020204" pitchFamily="34" charset="0"/>
            </a:endParaRPr>
          </a:p>
          <a:p>
            <a:pPr algn="ctr">
              <a:defRPr/>
            </a:pPr>
            <a:r>
              <a:rPr lang="en-US" sz="4000" b="1" dirty="0">
                <a:solidFill>
                  <a:srgbClr val="00B050"/>
                </a:solidFill>
                <a:latin typeface="Arial" panose="020B0604020202020204" pitchFamily="34" charset="0"/>
                <a:cs typeface="Arial" panose="020B0604020202020204" pitchFamily="34" charset="0"/>
              </a:rPr>
              <a:t>RESUME CLASSIFICATION</a:t>
            </a:r>
          </a:p>
        </p:txBody>
      </p:sp>
      <p:sp>
        <p:nvSpPr>
          <p:cNvPr id="6" name="TextBox 5">
            <a:extLst>
              <a:ext uri="{FF2B5EF4-FFF2-40B4-BE49-F238E27FC236}">
                <a16:creationId xmlns:a16="http://schemas.microsoft.com/office/drawing/2014/main" id="{87044CE9-C7A1-2013-C9B7-70C248B77815}"/>
              </a:ext>
            </a:extLst>
          </p:cNvPr>
          <p:cNvSpPr txBox="1"/>
          <p:nvPr/>
        </p:nvSpPr>
        <p:spPr>
          <a:xfrm>
            <a:off x="152552" y="157424"/>
            <a:ext cx="2363147" cy="707886"/>
          </a:xfrm>
          <a:prstGeom prst="rect">
            <a:avLst/>
          </a:prstGeom>
          <a:solidFill>
            <a:schemeClr val="bg1"/>
          </a:solidFill>
          <a:ln w="19050">
            <a:solidFill>
              <a:schemeClr val="tx1"/>
            </a:solidFill>
          </a:ln>
        </p:spPr>
        <p:style>
          <a:lnRef idx="1">
            <a:schemeClr val="accent2"/>
          </a:lnRef>
          <a:fillRef idx="3">
            <a:schemeClr val="accent2"/>
          </a:fillRef>
          <a:effectRef idx="2">
            <a:schemeClr val="accent2"/>
          </a:effectRef>
          <a:fontRef idx="minor">
            <a:schemeClr val="lt1"/>
          </a:fontRef>
        </p:style>
        <p:txBody>
          <a:bodyPr wrap="none" rtlCol="0">
            <a:spAutoFit/>
          </a:bodyPr>
          <a:lstStyle/>
          <a:p>
            <a:pPr algn="l" fontAlgn="base"/>
            <a:r>
              <a:rPr lang="en-IN" sz="2000" b="1" dirty="0">
                <a:solidFill>
                  <a:srgbClr val="7030A0"/>
                </a:solidFill>
                <a:latin typeface="Arial" panose="020B0604020202020204" pitchFamily="34" charset="0"/>
                <a:cs typeface="Arial" panose="020B0604020202020204" pitchFamily="34" charset="0"/>
              </a:rPr>
              <a:t>Project No. : P142</a:t>
            </a:r>
          </a:p>
          <a:p>
            <a:pPr fontAlgn="base"/>
            <a:r>
              <a:rPr lang="en-IN" sz="2000" b="1" dirty="0">
                <a:solidFill>
                  <a:srgbClr val="7030A0"/>
                </a:solidFill>
                <a:latin typeface="Arial" panose="020B0604020202020204" pitchFamily="34" charset="0"/>
                <a:cs typeface="Arial" panose="020B0604020202020204" pitchFamily="34" charset="0"/>
              </a:rPr>
              <a:t>Group No   : 03</a:t>
            </a:r>
          </a:p>
        </p:txBody>
      </p:sp>
    </p:spTree>
    <p:extLst>
      <p:ext uri="{BB962C8B-B14F-4D97-AF65-F5344CB8AC3E}">
        <p14:creationId xmlns:p14="http://schemas.microsoft.com/office/powerpoint/2010/main" val="37255351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3C6E422-152B-2A1E-2586-270CA8EE51F3}"/>
              </a:ext>
            </a:extLst>
          </p:cNvPr>
          <p:cNvPicPr>
            <a:picLocks noChangeAspect="1"/>
          </p:cNvPicPr>
          <p:nvPr/>
        </p:nvPicPr>
        <p:blipFill>
          <a:blip r:embed="rId2"/>
          <a:stretch>
            <a:fillRect/>
          </a:stretch>
        </p:blipFill>
        <p:spPr>
          <a:xfrm>
            <a:off x="10470776" y="6174973"/>
            <a:ext cx="1721224" cy="683026"/>
          </a:xfrm>
          <a:prstGeom prst="rect">
            <a:avLst/>
          </a:prstGeom>
        </p:spPr>
      </p:pic>
      <p:sp>
        <p:nvSpPr>
          <p:cNvPr id="7" name="TextBox 6">
            <a:extLst>
              <a:ext uri="{FF2B5EF4-FFF2-40B4-BE49-F238E27FC236}">
                <a16:creationId xmlns:a16="http://schemas.microsoft.com/office/drawing/2014/main" id="{C03213F9-1C26-2198-FC03-E3011CF55CC0}"/>
              </a:ext>
            </a:extLst>
          </p:cNvPr>
          <p:cNvSpPr txBox="1"/>
          <p:nvPr/>
        </p:nvSpPr>
        <p:spPr>
          <a:xfrm>
            <a:off x="3444472" y="101605"/>
            <a:ext cx="5125121" cy="400110"/>
          </a:xfrm>
          <a:prstGeom prst="rect">
            <a:avLst/>
          </a:prstGeom>
          <a:ln>
            <a:solidFill>
              <a:schemeClr val="tx1"/>
            </a:solidFill>
          </a:ln>
        </p:spPr>
        <p:style>
          <a:lnRef idx="0">
            <a:schemeClr val="accent4"/>
          </a:lnRef>
          <a:fillRef idx="3">
            <a:schemeClr val="accent4"/>
          </a:fillRef>
          <a:effectRef idx="3">
            <a:schemeClr val="accent4"/>
          </a:effectRef>
          <a:fontRef idx="minor">
            <a:schemeClr val="lt1"/>
          </a:fontRef>
        </p:style>
        <p:txBody>
          <a:bodyPr wrap="none" rtlCol="0">
            <a:spAutoFit/>
          </a:bodyPr>
          <a:lstStyle/>
          <a:p>
            <a:r>
              <a:rPr lang="en-US" sz="2000" b="1" i="0" dirty="0">
                <a:solidFill>
                  <a:srgbClr val="212121"/>
                </a:solidFill>
                <a:effectLst/>
                <a:latin typeface="Roboto" panose="02000000000000000000" pitchFamily="2" charset="0"/>
              </a:rPr>
              <a:t>Word - Frequency from “</a:t>
            </a:r>
            <a:r>
              <a:rPr lang="en-US" sz="2000" b="1" dirty="0">
                <a:solidFill>
                  <a:srgbClr val="212121"/>
                </a:solidFill>
                <a:latin typeface="Roboto" panose="02000000000000000000" pitchFamily="2" charset="0"/>
              </a:rPr>
              <a:t>Category</a:t>
            </a:r>
            <a:r>
              <a:rPr lang="en-US" sz="2000" b="1" i="0" dirty="0">
                <a:solidFill>
                  <a:srgbClr val="212121"/>
                </a:solidFill>
                <a:effectLst/>
                <a:latin typeface="Roboto" panose="02000000000000000000" pitchFamily="2" charset="0"/>
              </a:rPr>
              <a:t>” Column</a:t>
            </a:r>
            <a:endParaRPr lang="en-IN" b="1" dirty="0">
              <a:solidFill>
                <a:schemeClr val="tx1"/>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0E0ADD37-B3CF-E77E-3AA3-E19D2EC48607}"/>
              </a:ext>
            </a:extLst>
          </p:cNvPr>
          <p:cNvSpPr txBox="1"/>
          <p:nvPr/>
        </p:nvSpPr>
        <p:spPr>
          <a:xfrm>
            <a:off x="150910" y="631921"/>
            <a:ext cx="4252126" cy="646331"/>
          </a:xfrm>
          <a:prstGeom prst="rect">
            <a:avLst/>
          </a:prstGeom>
          <a:ln>
            <a:solidFill>
              <a:schemeClr val="tx1"/>
            </a:solidFill>
          </a:ln>
        </p:spPr>
        <p:style>
          <a:lnRef idx="0">
            <a:schemeClr val="accent5"/>
          </a:lnRef>
          <a:fillRef idx="3">
            <a:schemeClr val="accent5"/>
          </a:fillRef>
          <a:effectRef idx="3">
            <a:schemeClr val="accent5"/>
          </a:effectRef>
          <a:fontRef idx="minor">
            <a:schemeClr val="lt1"/>
          </a:fontRef>
        </p:style>
        <p:txBody>
          <a:bodyPr wrap="none" rtlCol="0">
            <a:spAutoFit/>
          </a:bodyPr>
          <a:lstStyle/>
          <a:p>
            <a:pPr algn="ctr"/>
            <a:r>
              <a:rPr lang="en-IN" b="1" i="0" dirty="0">
                <a:effectLst/>
                <a:latin typeface="Arial" panose="020B0604020202020204" pitchFamily="34" charset="0"/>
                <a:cs typeface="Arial" panose="020B0604020202020204" pitchFamily="34" charset="0"/>
              </a:rPr>
              <a:t>Visualizing the </a:t>
            </a:r>
            <a:r>
              <a:rPr lang="en-IN" b="1" dirty="0">
                <a:latin typeface="Arial" panose="020B0604020202020204" pitchFamily="34" charset="0"/>
                <a:cs typeface="Arial" panose="020B0604020202020204" pitchFamily="34" charset="0"/>
              </a:rPr>
              <a:t>Bar chart of</a:t>
            </a:r>
          </a:p>
          <a:p>
            <a:pPr algn="ctr"/>
            <a:r>
              <a:rPr lang="en-IN" b="1" i="0" dirty="0">
                <a:effectLst/>
                <a:latin typeface="Arial" panose="020B0604020202020204" pitchFamily="34" charset="0"/>
                <a:cs typeface="Arial" panose="020B0604020202020204" pitchFamily="34" charset="0"/>
              </a:rPr>
              <a:t>Word Freq</a:t>
            </a:r>
            <a:r>
              <a:rPr lang="en-IN" b="1" dirty="0">
                <a:latin typeface="Arial" panose="020B0604020202020204" pitchFamily="34" charset="0"/>
                <a:cs typeface="Arial" panose="020B0604020202020204" pitchFamily="34" charset="0"/>
              </a:rPr>
              <a:t>uency for each “Category”</a:t>
            </a:r>
            <a:endParaRPr lang="en-IN" b="1" i="0" dirty="0">
              <a:effectLst/>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326591E5-AE93-3E46-762C-EE315F63BE8A}"/>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921875" y="1408458"/>
            <a:ext cx="10938431" cy="4839192"/>
          </a:xfrm>
          <a:prstGeom prst="rect">
            <a:avLst/>
          </a:prstGeom>
        </p:spPr>
      </p:pic>
      <p:pic>
        <p:nvPicPr>
          <p:cNvPr id="8" name="Picture 7">
            <a:extLst>
              <a:ext uri="{FF2B5EF4-FFF2-40B4-BE49-F238E27FC236}">
                <a16:creationId xmlns:a16="http://schemas.microsoft.com/office/drawing/2014/main" id="{1549ED16-EB09-B7ED-C5AB-315ECB8AC318}"/>
              </a:ext>
            </a:extLst>
          </p:cNvPr>
          <p:cNvPicPr>
            <a:picLocks noChangeAspect="1"/>
          </p:cNvPicPr>
          <p:nvPr/>
        </p:nvPicPr>
        <p:blipFill>
          <a:blip r:embed="rId4"/>
          <a:stretch>
            <a:fillRect/>
          </a:stretch>
        </p:blipFill>
        <p:spPr>
          <a:xfrm>
            <a:off x="5578239" y="6278480"/>
            <a:ext cx="1991311" cy="477915"/>
          </a:xfrm>
          <a:prstGeom prst="rect">
            <a:avLst/>
          </a:prstGeom>
          <a:ln>
            <a:solidFill>
              <a:schemeClr val="tx1"/>
            </a:solidFill>
          </a:ln>
        </p:spPr>
      </p:pic>
    </p:spTree>
    <p:extLst>
      <p:ext uri="{BB962C8B-B14F-4D97-AF65-F5344CB8AC3E}">
        <p14:creationId xmlns:p14="http://schemas.microsoft.com/office/powerpoint/2010/main" val="3562948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3C6E422-152B-2A1E-2586-270CA8EE51F3}"/>
              </a:ext>
            </a:extLst>
          </p:cNvPr>
          <p:cNvPicPr>
            <a:picLocks noChangeAspect="1"/>
          </p:cNvPicPr>
          <p:nvPr/>
        </p:nvPicPr>
        <p:blipFill>
          <a:blip r:embed="rId2"/>
          <a:stretch>
            <a:fillRect/>
          </a:stretch>
        </p:blipFill>
        <p:spPr>
          <a:xfrm>
            <a:off x="9964132" y="5973924"/>
            <a:ext cx="2227868" cy="884075"/>
          </a:xfrm>
          <a:prstGeom prst="rect">
            <a:avLst/>
          </a:prstGeom>
        </p:spPr>
      </p:pic>
      <p:sp>
        <p:nvSpPr>
          <p:cNvPr id="7" name="TextBox 6">
            <a:extLst>
              <a:ext uri="{FF2B5EF4-FFF2-40B4-BE49-F238E27FC236}">
                <a16:creationId xmlns:a16="http://schemas.microsoft.com/office/drawing/2014/main" id="{C03213F9-1C26-2198-FC03-E3011CF55CC0}"/>
              </a:ext>
            </a:extLst>
          </p:cNvPr>
          <p:cNvSpPr txBox="1"/>
          <p:nvPr/>
        </p:nvSpPr>
        <p:spPr>
          <a:xfrm>
            <a:off x="996696" y="301775"/>
            <a:ext cx="4177747" cy="400110"/>
          </a:xfrm>
          <a:prstGeom prst="rect">
            <a:avLst/>
          </a:prstGeom>
          <a:ln>
            <a:solidFill>
              <a:schemeClr val="tx1"/>
            </a:solidFill>
          </a:ln>
          <a:effectLst>
            <a:outerShdw blurRad="50800" dist="38100" dir="5400000" algn="t" rotWithShape="0">
              <a:prstClr val="black">
                <a:alpha val="40000"/>
              </a:prstClr>
            </a:outerShdw>
          </a:effectLst>
        </p:spPr>
        <p:style>
          <a:lnRef idx="0">
            <a:schemeClr val="accent4"/>
          </a:lnRef>
          <a:fillRef idx="3">
            <a:schemeClr val="accent4"/>
          </a:fillRef>
          <a:effectRef idx="3">
            <a:schemeClr val="accent4"/>
          </a:effectRef>
          <a:fontRef idx="minor">
            <a:schemeClr val="lt1"/>
          </a:fontRef>
        </p:style>
        <p:txBody>
          <a:bodyPr wrap="none" rtlCol="0">
            <a:spAutoFit/>
          </a:bodyPr>
          <a:lstStyle/>
          <a:p>
            <a:r>
              <a:rPr lang="en-US" sz="2000" b="1" i="0" dirty="0">
                <a:solidFill>
                  <a:srgbClr val="212121"/>
                </a:solidFill>
                <a:effectLst/>
                <a:latin typeface="Roboto" panose="02000000000000000000" pitchFamily="2" charset="0"/>
              </a:rPr>
              <a:t>Label Encoder to Category Column</a:t>
            </a:r>
            <a:endParaRPr lang="en-IN" b="1" dirty="0">
              <a:solidFill>
                <a:schemeClr val="tx1"/>
              </a:solidFill>
              <a:latin typeface="Arial" panose="020B0604020202020204" pitchFamily="34" charset="0"/>
              <a:cs typeface="Arial" panose="020B0604020202020204" pitchFamily="34" charset="0"/>
            </a:endParaRPr>
          </a:p>
        </p:txBody>
      </p:sp>
      <p:pic>
        <p:nvPicPr>
          <p:cNvPr id="14" name="Picture 13">
            <a:extLst>
              <a:ext uri="{FF2B5EF4-FFF2-40B4-BE49-F238E27FC236}">
                <a16:creationId xmlns:a16="http://schemas.microsoft.com/office/drawing/2014/main" id="{A32C9FFB-7544-6C67-050C-D67E6A8D3000}"/>
              </a:ext>
            </a:extLst>
          </p:cNvPr>
          <p:cNvPicPr>
            <a:picLocks noChangeAspect="1"/>
          </p:cNvPicPr>
          <p:nvPr/>
        </p:nvPicPr>
        <p:blipFill>
          <a:blip r:embed="rId3"/>
          <a:stretch>
            <a:fillRect/>
          </a:stretch>
        </p:blipFill>
        <p:spPr>
          <a:xfrm>
            <a:off x="2108663" y="3944949"/>
            <a:ext cx="2584408" cy="2297252"/>
          </a:xfrm>
          <a:prstGeom prst="rect">
            <a:avLst/>
          </a:prstGeom>
          <a:ln w="19050">
            <a:solidFill>
              <a:schemeClr val="tx1"/>
            </a:solidFill>
          </a:ln>
        </p:spPr>
      </p:pic>
      <p:sp>
        <p:nvSpPr>
          <p:cNvPr id="15" name="TextBox 14">
            <a:extLst>
              <a:ext uri="{FF2B5EF4-FFF2-40B4-BE49-F238E27FC236}">
                <a16:creationId xmlns:a16="http://schemas.microsoft.com/office/drawing/2014/main" id="{2BE5888B-A6B4-9405-C665-83DBBB048DD0}"/>
              </a:ext>
            </a:extLst>
          </p:cNvPr>
          <p:cNvSpPr txBox="1"/>
          <p:nvPr/>
        </p:nvSpPr>
        <p:spPr>
          <a:xfrm>
            <a:off x="2840457" y="6400928"/>
            <a:ext cx="1120820" cy="369332"/>
          </a:xfrm>
          <a:prstGeom prst="rect">
            <a:avLst/>
          </a:prstGeom>
          <a:solidFill>
            <a:schemeClr val="accent6">
              <a:lumMod val="40000"/>
              <a:lumOff val="60000"/>
            </a:schemeClr>
          </a:solidFill>
          <a:ln w="19050">
            <a:solidFill>
              <a:schemeClr val="tx1"/>
            </a:solidFill>
          </a:ln>
        </p:spPr>
        <p:txBody>
          <a:bodyPr wrap="none" rtlCol="0">
            <a:spAutoFit/>
          </a:bodyPr>
          <a:lstStyle/>
          <a:p>
            <a:r>
              <a:rPr lang="en-IN" b="1" dirty="0">
                <a:latin typeface="Arial" panose="020B0604020202020204" pitchFamily="34" charset="0"/>
                <a:cs typeface="Arial" panose="020B0604020202020204" pitchFamily="34" charset="0"/>
              </a:rPr>
              <a:t>Pair Plot</a:t>
            </a:r>
          </a:p>
        </p:txBody>
      </p:sp>
      <p:cxnSp>
        <p:nvCxnSpPr>
          <p:cNvPr id="17" name="Straight Connector 16">
            <a:extLst>
              <a:ext uri="{FF2B5EF4-FFF2-40B4-BE49-F238E27FC236}">
                <a16:creationId xmlns:a16="http://schemas.microsoft.com/office/drawing/2014/main" id="{94ABA246-9F8C-E6DF-1764-1213BCDBF093}"/>
              </a:ext>
            </a:extLst>
          </p:cNvPr>
          <p:cNvCxnSpPr>
            <a:cxnSpLocks/>
          </p:cNvCxnSpPr>
          <p:nvPr/>
        </p:nvCxnSpPr>
        <p:spPr>
          <a:xfrm>
            <a:off x="188259" y="3675529"/>
            <a:ext cx="6535270" cy="0"/>
          </a:xfrm>
          <a:prstGeom prst="line">
            <a:avLst/>
          </a:prstGeom>
          <a:ln w="28575">
            <a:solidFill>
              <a:srgbClr val="7030A0"/>
            </a:solidFill>
            <a:prstDash val="sys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188BD4B-CB1B-4A9B-5636-A18834D21D36}"/>
              </a:ext>
            </a:extLst>
          </p:cNvPr>
          <p:cNvCxnSpPr>
            <a:cxnSpLocks/>
          </p:cNvCxnSpPr>
          <p:nvPr/>
        </p:nvCxnSpPr>
        <p:spPr>
          <a:xfrm>
            <a:off x="6723529" y="197224"/>
            <a:ext cx="8964" cy="6400800"/>
          </a:xfrm>
          <a:prstGeom prst="line">
            <a:avLst/>
          </a:prstGeom>
          <a:ln w="28575">
            <a:solidFill>
              <a:srgbClr val="00B050"/>
            </a:solidFill>
            <a:prstDash val="sysDash"/>
          </a:ln>
        </p:spPr>
        <p:style>
          <a:lnRef idx="1">
            <a:schemeClr val="accent1"/>
          </a:lnRef>
          <a:fillRef idx="0">
            <a:schemeClr val="accent1"/>
          </a:fillRef>
          <a:effectRef idx="0">
            <a:schemeClr val="accent1"/>
          </a:effectRef>
          <a:fontRef idx="minor">
            <a:schemeClr val="tx1"/>
          </a:fontRef>
        </p:style>
      </p:cxnSp>
      <p:pic>
        <p:nvPicPr>
          <p:cNvPr id="23" name="Picture 22">
            <a:extLst>
              <a:ext uri="{FF2B5EF4-FFF2-40B4-BE49-F238E27FC236}">
                <a16:creationId xmlns:a16="http://schemas.microsoft.com/office/drawing/2014/main" id="{E6917DC4-5758-02BA-96EC-E72974509FB2}"/>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7138590" y="1299882"/>
            <a:ext cx="4928106" cy="4521497"/>
          </a:xfrm>
          <a:prstGeom prst="rect">
            <a:avLst/>
          </a:prstGeom>
        </p:spPr>
      </p:pic>
      <p:sp>
        <p:nvSpPr>
          <p:cNvPr id="25" name="TextBox 24">
            <a:extLst>
              <a:ext uri="{FF2B5EF4-FFF2-40B4-BE49-F238E27FC236}">
                <a16:creationId xmlns:a16="http://schemas.microsoft.com/office/drawing/2014/main" id="{636F9F01-CB5F-4D9D-D7AA-4B3FA0A79B74}"/>
              </a:ext>
            </a:extLst>
          </p:cNvPr>
          <p:cNvSpPr txBox="1"/>
          <p:nvPr/>
        </p:nvSpPr>
        <p:spPr>
          <a:xfrm>
            <a:off x="7405871" y="301775"/>
            <a:ext cx="3724096" cy="400110"/>
          </a:xfrm>
          <a:prstGeom prst="rect">
            <a:avLst/>
          </a:prstGeom>
          <a:ln>
            <a:solidFill>
              <a:schemeClr val="tx1"/>
            </a:solidFill>
          </a:ln>
          <a:effectLst>
            <a:outerShdw blurRad="50800" dist="38100" dir="5400000" algn="t" rotWithShape="0">
              <a:prstClr val="black">
                <a:alpha val="40000"/>
              </a:prstClr>
            </a:outerShdw>
          </a:effectLst>
        </p:spPr>
        <p:style>
          <a:lnRef idx="0">
            <a:schemeClr val="accent4"/>
          </a:lnRef>
          <a:fillRef idx="3">
            <a:schemeClr val="accent4"/>
          </a:fillRef>
          <a:effectRef idx="3">
            <a:schemeClr val="accent4"/>
          </a:effectRef>
          <a:fontRef idx="minor">
            <a:schemeClr val="lt1"/>
          </a:fontRef>
        </p:style>
        <p:txBody>
          <a:bodyPr wrap="none" rtlCol="0">
            <a:spAutoFit/>
          </a:bodyPr>
          <a:lstStyle/>
          <a:p>
            <a:r>
              <a:rPr lang="en-US" sz="2000" b="1" dirty="0">
                <a:solidFill>
                  <a:srgbClr val="212121"/>
                </a:solidFill>
                <a:latin typeface="Roboto" panose="02000000000000000000" pitchFamily="2" charset="0"/>
              </a:rPr>
              <a:t>Pie Chart : </a:t>
            </a:r>
            <a:r>
              <a:rPr lang="en-US" sz="2000" b="1" i="0" dirty="0">
                <a:solidFill>
                  <a:srgbClr val="212121"/>
                </a:solidFill>
                <a:effectLst/>
                <a:latin typeface="Roboto" panose="02000000000000000000" pitchFamily="2" charset="0"/>
              </a:rPr>
              <a:t> “Category” Column</a:t>
            </a:r>
            <a:endParaRPr lang="en-IN" b="1" dirty="0">
              <a:solidFill>
                <a:schemeClr val="tx1"/>
              </a:solidFill>
              <a:latin typeface="Arial" panose="020B0604020202020204" pitchFamily="34" charset="0"/>
              <a:cs typeface="Arial" panose="020B0604020202020204" pitchFamily="34" charset="0"/>
            </a:endParaRPr>
          </a:p>
        </p:txBody>
      </p:sp>
      <p:sp>
        <p:nvSpPr>
          <p:cNvPr id="26" name="Arrow: Curved Down 25">
            <a:extLst>
              <a:ext uri="{FF2B5EF4-FFF2-40B4-BE49-F238E27FC236}">
                <a16:creationId xmlns:a16="http://schemas.microsoft.com/office/drawing/2014/main" id="{6574F51B-9F90-E9A4-C696-27F47F3D4176}"/>
              </a:ext>
            </a:extLst>
          </p:cNvPr>
          <p:cNvSpPr/>
          <p:nvPr/>
        </p:nvSpPr>
        <p:spPr>
          <a:xfrm rot="20431290">
            <a:off x="6211322" y="1476648"/>
            <a:ext cx="1148508" cy="510942"/>
          </a:xfrm>
          <a:prstGeom prst="curvedDownArrow">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pic>
        <p:nvPicPr>
          <p:cNvPr id="30" name="Picture 29">
            <a:extLst>
              <a:ext uri="{FF2B5EF4-FFF2-40B4-BE49-F238E27FC236}">
                <a16:creationId xmlns:a16="http://schemas.microsoft.com/office/drawing/2014/main" id="{64FBFC85-2224-A6DD-3611-304C370F0391}"/>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188259" y="821869"/>
            <a:ext cx="6296025" cy="2733675"/>
          </a:xfrm>
          <a:prstGeom prst="rect">
            <a:avLst/>
          </a:prstGeom>
        </p:spPr>
      </p:pic>
    </p:spTree>
    <p:extLst>
      <p:ext uri="{BB962C8B-B14F-4D97-AF65-F5344CB8AC3E}">
        <p14:creationId xmlns:p14="http://schemas.microsoft.com/office/powerpoint/2010/main" val="3570342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DD4988-BDF9-F06B-6DEC-65524153DDE3}"/>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371600" y="803736"/>
            <a:ext cx="9260541" cy="5879458"/>
          </a:xfrm>
          <a:prstGeom prst="rect">
            <a:avLst/>
          </a:prstGeom>
        </p:spPr>
      </p:pic>
      <p:sp>
        <p:nvSpPr>
          <p:cNvPr id="6" name="TextBox 5">
            <a:extLst>
              <a:ext uri="{FF2B5EF4-FFF2-40B4-BE49-F238E27FC236}">
                <a16:creationId xmlns:a16="http://schemas.microsoft.com/office/drawing/2014/main" id="{E72D7DF9-13A2-9122-5E2E-D91904CC0D89}"/>
              </a:ext>
            </a:extLst>
          </p:cNvPr>
          <p:cNvSpPr txBox="1"/>
          <p:nvPr/>
        </p:nvSpPr>
        <p:spPr>
          <a:xfrm>
            <a:off x="3654466" y="174806"/>
            <a:ext cx="4883068" cy="40011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2000" b="1" i="0" dirty="0">
                <a:solidFill>
                  <a:srgbClr val="FFFF00"/>
                </a:solidFill>
                <a:effectLst/>
                <a:latin typeface="Roboto" panose="02000000000000000000" pitchFamily="2" charset="0"/>
              </a:rPr>
              <a:t>Frequency Distribution of “Lemma” Word</a:t>
            </a:r>
            <a:endParaRPr lang="en-IN" b="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104148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FB0FE45-EAB8-361E-4033-487A77ED3793}"/>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962568" y="915250"/>
            <a:ext cx="10646063" cy="1341236"/>
          </a:xfrm>
          <a:prstGeom prst="rect">
            <a:avLst/>
          </a:prstGeom>
          <a:ln w="19050">
            <a:solidFill>
              <a:schemeClr val="tx1"/>
            </a:solidFill>
          </a:ln>
        </p:spPr>
      </p:pic>
      <p:pic>
        <p:nvPicPr>
          <p:cNvPr id="5" name="Picture 4">
            <a:extLst>
              <a:ext uri="{FF2B5EF4-FFF2-40B4-BE49-F238E27FC236}">
                <a16:creationId xmlns:a16="http://schemas.microsoft.com/office/drawing/2014/main" id="{43C6E422-152B-2A1E-2586-270CA8EE51F3}"/>
              </a:ext>
            </a:extLst>
          </p:cNvPr>
          <p:cNvPicPr>
            <a:picLocks noChangeAspect="1"/>
          </p:cNvPicPr>
          <p:nvPr/>
        </p:nvPicPr>
        <p:blipFill>
          <a:blip r:embed="rId3"/>
          <a:stretch>
            <a:fillRect/>
          </a:stretch>
        </p:blipFill>
        <p:spPr>
          <a:xfrm>
            <a:off x="9964132" y="5973924"/>
            <a:ext cx="2227868" cy="884075"/>
          </a:xfrm>
          <a:prstGeom prst="rect">
            <a:avLst/>
          </a:prstGeom>
        </p:spPr>
      </p:pic>
      <p:sp>
        <p:nvSpPr>
          <p:cNvPr id="3" name="TextBox 2">
            <a:extLst>
              <a:ext uri="{FF2B5EF4-FFF2-40B4-BE49-F238E27FC236}">
                <a16:creationId xmlns:a16="http://schemas.microsoft.com/office/drawing/2014/main" id="{487D71D2-9EE3-AB0B-31CA-72893F17BC85}"/>
              </a:ext>
            </a:extLst>
          </p:cNvPr>
          <p:cNvSpPr txBox="1"/>
          <p:nvPr/>
        </p:nvSpPr>
        <p:spPr>
          <a:xfrm>
            <a:off x="3992476" y="265802"/>
            <a:ext cx="4207049" cy="400110"/>
          </a:xfrm>
          <a:prstGeom prst="rect">
            <a:avLst/>
          </a:prstGeom>
          <a:ln>
            <a:solidFill>
              <a:schemeClr val="tx1"/>
            </a:solidFill>
          </a:ln>
        </p:spPr>
        <p:style>
          <a:lnRef idx="0">
            <a:schemeClr val="accent4"/>
          </a:lnRef>
          <a:fillRef idx="3">
            <a:schemeClr val="accent4"/>
          </a:fillRef>
          <a:effectRef idx="3">
            <a:schemeClr val="accent4"/>
          </a:effectRef>
          <a:fontRef idx="minor">
            <a:schemeClr val="lt1"/>
          </a:fontRef>
        </p:style>
        <p:txBody>
          <a:bodyPr wrap="none" rtlCol="0">
            <a:spAutoFit/>
          </a:bodyPr>
          <a:lstStyle/>
          <a:p>
            <a:r>
              <a:rPr lang="en-IN" sz="2000" b="1" dirty="0">
                <a:solidFill>
                  <a:schemeClr val="tx1"/>
                </a:solidFill>
                <a:latin typeface="Arial" panose="020B0604020202020204" pitchFamily="34" charset="0"/>
                <a:cs typeface="Arial" panose="020B0604020202020204" pitchFamily="34" charset="0"/>
              </a:rPr>
              <a:t>Splitting of Data into Train &amp; Test</a:t>
            </a:r>
            <a:endParaRPr lang="en-IN" b="1" dirty="0">
              <a:solidFill>
                <a:schemeClr val="tx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77BEF0DB-2569-12A5-DA58-9EDD7691D478}"/>
              </a:ext>
            </a:extLst>
          </p:cNvPr>
          <p:cNvSpPr txBox="1"/>
          <p:nvPr/>
        </p:nvSpPr>
        <p:spPr>
          <a:xfrm>
            <a:off x="139346" y="2611971"/>
            <a:ext cx="1300421" cy="369332"/>
          </a:xfrm>
          <a:prstGeom prst="rect">
            <a:avLst/>
          </a:prstGeom>
          <a:solidFill>
            <a:srgbClr val="FF99CC"/>
          </a:solidFill>
          <a:ln>
            <a:solidFill>
              <a:schemeClr val="tx1"/>
            </a:solidFill>
          </a:ln>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IN" b="1" dirty="0">
                <a:latin typeface="Arial" panose="020B0604020202020204" pitchFamily="34" charset="0"/>
                <a:cs typeface="Arial" panose="020B0604020202020204" pitchFamily="34" charset="0"/>
              </a:rPr>
              <a:t>Train Data</a:t>
            </a:r>
          </a:p>
        </p:txBody>
      </p:sp>
      <p:sp>
        <p:nvSpPr>
          <p:cNvPr id="7" name="TextBox 6">
            <a:extLst>
              <a:ext uri="{FF2B5EF4-FFF2-40B4-BE49-F238E27FC236}">
                <a16:creationId xmlns:a16="http://schemas.microsoft.com/office/drawing/2014/main" id="{21FCE3C1-83C0-C3E0-F6EB-8E0A7D3F5D92}"/>
              </a:ext>
            </a:extLst>
          </p:cNvPr>
          <p:cNvSpPr txBox="1"/>
          <p:nvPr/>
        </p:nvSpPr>
        <p:spPr>
          <a:xfrm>
            <a:off x="2286393" y="2611971"/>
            <a:ext cx="1206292" cy="369332"/>
          </a:xfrm>
          <a:prstGeom prst="rect">
            <a:avLst/>
          </a:prstGeom>
          <a:solidFill>
            <a:srgbClr val="FF99CC"/>
          </a:solidFill>
          <a:ln>
            <a:solidFill>
              <a:schemeClr val="tx1"/>
            </a:solidFill>
          </a:ln>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IN" b="1" dirty="0">
                <a:latin typeface="Arial" panose="020B0604020202020204" pitchFamily="34" charset="0"/>
                <a:cs typeface="Arial" panose="020B0604020202020204" pitchFamily="34" charset="0"/>
              </a:rPr>
              <a:t>Test Data</a:t>
            </a:r>
          </a:p>
        </p:txBody>
      </p:sp>
      <p:cxnSp>
        <p:nvCxnSpPr>
          <p:cNvPr id="9" name="Straight Arrow Connector 8">
            <a:extLst>
              <a:ext uri="{FF2B5EF4-FFF2-40B4-BE49-F238E27FC236}">
                <a16:creationId xmlns:a16="http://schemas.microsoft.com/office/drawing/2014/main" id="{5EAB0114-9A0D-20C4-FC29-FE7A174A3EAA}"/>
              </a:ext>
            </a:extLst>
          </p:cNvPr>
          <p:cNvCxnSpPr>
            <a:cxnSpLocks/>
            <a:stCxn id="6" idx="0"/>
          </p:cNvCxnSpPr>
          <p:nvPr/>
        </p:nvCxnSpPr>
        <p:spPr>
          <a:xfrm flipV="1">
            <a:off x="789557" y="2182906"/>
            <a:ext cx="573077" cy="42906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C451008-0A26-2A5F-DECF-807FD668D0F8}"/>
              </a:ext>
            </a:extLst>
          </p:cNvPr>
          <p:cNvCxnSpPr>
            <a:cxnSpLocks/>
            <a:stCxn id="7" idx="0"/>
          </p:cNvCxnSpPr>
          <p:nvPr/>
        </p:nvCxnSpPr>
        <p:spPr>
          <a:xfrm flipH="1" flipV="1">
            <a:off x="2286393" y="2182906"/>
            <a:ext cx="603146" cy="42906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7D713-50A2-FFCD-783F-2707D4635D42}"/>
              </a:ext>
            </a:extLst>
          </p:cNvPr>
          <p:cNvCxnSpPr>
            <a:cxnSpLocks/>
          </p:cNvCxnSpPr>
          <p:nvPr/>
        </p:nvCxnSpPr>
        <p:spPr>
          <a:xfrm>
            <a:off x="6831105" y="1644592"/>
            <a:ext cx="2384612"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1CC716E5-5BC0-CA80-E9B2-55AA5B634225}"/>
              </a:ext>
            </a:extLst>
          </p:cNvPr>
          <p:cNvPicPr>
            <a:picLocks noChangeAspect="1"/>
          </p:cNvPicPr>
          <p:nvPr/>
        </p:nvPicPr>
        <p:blipFill>
          <a:blip r:embed="rId4"/>
          <a:stretch>
            <a:fillRect/>
          </a:stretch>
        </p:blipFill>
        <p:spPr>
          <a:xfrm>
            <a:off x="772968" y="4631283"/>
            <a:ext cx="5347088" cy="1784678"/>
          </a:xfrm>
          <a:prstGeom prst="rect">
            <a:avLst/>
          </a:prstGeom>
          <a:ln w="19050">
            <a:solidFill>
              <a:schemeClr val="tx1"/>
            </a:solidFill>
          </a:ln>
        </p:spPr>
      </p:pic>
      <p:sp>
        <p:nvSpPr>
          <p:cNvPr id="22" name="TextBox 21">
            <a:extLst>
              <a:ext uri="{FF2B5EF4-FFF2-40B4-BE49-F238E27FC236}">
                <a16:creationId xmlns:a16="http://schemas.microsoft.com/office/drawing/2014/main" id="{9BB75028-0A30-FEBF-023B-A946A62669D4}"/>
              </a:ext>
            </a:extLst>
          </p:cNvPr>
          <p:cNvSpPr txBox="1"/>
          <p:nvPr/>
        </p:nvSpPr>
        <p:spPr>
          <a:xfrm>
            <a:off x="772968" y="3409082"/>
            <a:ext cx="5750292" cy="369332"/>
          </a:xfrm>
          <a:prstGeom prst="rect">
            <a:avLst/>
          </a:prstGeom>
          <a:solidFill>
            <a:schemeClr val="accent5">
              <a:lumMod val="40000"/>
              <a:lumOff val="60000"/>
            </a:schemeClr>
          </a:solidFill>
          <a:ln w="12700">
            <a:solidFill>
              <a:schemeClr val="tx1"/>
            </a:solidFill>
          </a:ln>
        </p:spPr>
        <p:txBody>
          <a:bodyPr wrap="none" rtlCol="0">
            <a:spAutoFit/>
          </a:bodyPr>
          <a:lstStyle/>
          <a:p>
            <a:r>
              <a:rPr lang="en-IN" b="1" dirty="0">
                <a:latin typeface="Arial" panose="020B0604020202020204" pitchFamily="34" charset="0"/>
                <a:cs typeface="Arial" panose="020B0604020202020204" pitchFamily="34" charset="0"/>
              </a:rPr>
              <a:t>Implementation of Different Classification Models :</a:t>
            </a:r>
          </a:p>
        </p:txBody>
      </p:sp>
      <p:sp>
        <p:nvSpPr>
          <p:cNvPr id="25" name="TextBox 24">
            <a:extLst>
              <a:ext uri="{FF2B5EF4-FFF2-40B4-BE49-F238E27FC236}">
                <a16:creationId xmlns:a16="http://schemas.microsoft.com/office/drawing/2014/main" id="{78DA518F-44FE-B445-643A-8E78ADD25769}"/>
              </a:ext>
            </a:extLst>
          </p:cNvPr>
          <p:cNvSpPr txBox="1"/>
          <p:nvPr/>
        </p:nvSpPr>
        <p:spPr>
          <a:xfrm>
            <a:off x="772968" y="4097398"/>
            <a:ext cx="2980303" cy="369332"/>
          </a:xfrm>
          <a:prstGeom prst="rect">
            <a:avLst/>
          </a:prstGeom>
          <a:solidFill>
            <a:schemeClr val="accent6">
              <a:lumMod val="40000"/>
              <a:lumOff val="60000"/>
            </a:schemeClr>
          </a:solidFill>
          <a:ln w="12700">
            <a:solidFill>
              <a:schemeClr val="tx1"/>
            </a:solidFill>
          </a:ln>
        </p:spPr>
        <p:txBody>
          <a:bodyPr wrap="none" rtlCol="0">
            <a:spAutoFit/>
          </a:bodyPr>
          <a:lstStyle/>
          <a:p>
            <a:r>
              <a:rPr lang="en-IN" b="1" u="sng" dirty="0">
                <a:latin typeface="Arial" panose="020B0604020202020204" pitchFamily="34" charset="0"/>
                <a:cs typeface="Arial" panose="020B0604020202020204" pitchFamily="34" charset="0"/>
              </a:rPr>
              <a:t>Random Forest Classifier</a:t>
            </a:r>
          </a:p>
        </p:txBody>
      </p:sp>
      <p:pic>
        <p:nvPicPr>
          <p:cNvPr id="27" name="Picture 26">
            <a:extLst>
              <a:ext uri="{FF2B5EF4-FFF2-40B4-BE49-F238E27FC236}">
                <a16:creationId xmlns:a16="http://schemas.microsoft.com/office/drawing/2014/main" id="{7D1A9056-7BD0-9204-9E0E-EE981AC89846}"/>
              </a:ext>
            </a:extLst>
          </p:cNvPr>
          <p:cNvPicPr>
            <a:picLocks noChangeAspect="1"/>
          </p:cNvPicPr>
          <p:nvPr/>
        </p:nvPicPr>
        <p:blipFill>
          <a:blip r:embed="rId5"/>
          <a:stretch>
            <a:fillRect/>
          </a:stretch>
        </p:blipFill>
        <p:spPr>
          <a:xfrm>
            <a:off x="7012343" y="4601514"/>
            <a:ext cx="2068905" cy="1827688"/>
          </a:xfrm>
          <a:prstGeom prst="rect">
            <a:avLst/>
          </a:prstGeom>
          <a:ln w="19050">
            <a:solidFill>
              <a:schemeClr val="tx1"/>
            </a:solidFill>
          </a:ln>
        </p:spPr>
      </p:pic>
    </p:spTree>
    <p:extLst>
      <p:ext uri="{BB962C8B-B14F-4D97-AF65-F5344CB8AC3E}">
        <p14:creationId xmlns:p14="http://schemas.microsoft.com/office/powerpoint/2010/main" val="14369434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E488540-FAB7-F4DD-57E4-DADA9FFCF639}"/>
              </a:ext>
            </a:extLst>
          </p:cNvPr>
          <p:cNvPicPr>
            <a:picLocks noChangeAspect="1"/>
          </p:cNvPicPr>
          <p:nvPr/>
        </p:nvPicPr>
        <p:blipFill>
          <a:blip r:embed="rId2"/>
          <a:stretch>
            <a:fillRect/>
          </a:stretch>
        </p:blipFill>
        <p:spPr>
          <a:xfrm>
            <a:off x="1135616" y="608526"/>
            <a:ext cx="9299303" cy="3879982"/>
          </a:xfrm>
          <a:prstGeom prst="rect">
            <a:avLst/>
          </a:prstGeom>
          <a:ln w="19050">
            <a:solidFill>
              <a:schemeClr val="tx1"/>
            </a:solidFill>
          </a:ln>
        </p:spPr>
      </p:pic>
      <p:pic>
        <p:nvPicPr>
          <p:cNvPr id="7" name="Picture 6">
            <a:extLst>
              <a:ext uri="{FF2B5EF4-FFF2-40B4-BE49-F238E27FC236}">
                <a16:creationId xmlns:a16="http://schemas.microsoft.com/office/drawing/2014/main" id="{B40363B7-1892-37F6-D049-C785B100A10E}"/>
              </a:ext>
            </a:extLst>
          </p:cNvPr>
          <p:cNvPicPr>
            <a:picLocks noChangeAspect="1"/>
          </p:cNvPicPr>
          <p:nvPr/>
        </p:nvPicPr>
        <p:blipFill>
          <a:blip r:embed="rId3"/>
          <a:stretch>
            <a:fillRect/>
          </a:stretch>
        </p:blipFill>
        <p:spPr>
          <a:xfrm>
            <a:off x="1135616" y="4527313"/>
            <a:ext cx="5928874" cy="2034716"/>
          </a:xfrm>
          <a:prstGeom prst="rect">
            <a:avLst/>
          </a:prstGeom>
          <a:ln w="19050">
            <a:solidFill>
              <a:schemeClr val="tx1"/>
            </a:solidFill>
          </a:ln>
        </p:spPr>
      </p:pic>
      <p:pic>
        <p:nvPicPr>
          <p:cNvPr id="8" name="Picture 7">
            <a:extLst>
              <a:ext uri="{FF2B5EF4-FFF2-40B4-BE49-F238E27FC236}">
                <a16:creationId xmlns:a16="http://schemas.microsoft.com/office/drawing/2014/main" id="{B26AE533-DC0F-5367-413A-973089CA6E5A}"/>
              </a:ext>
            </a:extLst>
          </p:cNvPr>
          <p:cNvPicPr>
            <a:picLocks noChangeAspect="1"/>
          </p:cNvPicPr>
          <p:nvPr/>
        </p:nvPicPr>
        <p:blipFill>
          <a:blip r:embed="rId4"/>
          <a:stretch>
            <a:fillRect/>
          </a:stretch>
        </p:blipFill>
        <p:spPr>
          <a:xfrm>
            <a:off x="9964132" y="5973924"/>
            <a:ext cx="2227868" cy="884075"/>
          </a:xfrm>
          <a:prstGeom prst="rect">
            <a:avLst/>
          </a:prstGeom>
        </p:spPr>
      </p:pic>
      <p:pic>
        <p:nvPicPr>
          <p:cNvPr id="9" name="Picture 8">
            <a:extLst>
              <a:ext uri="{FF2B5EF4-FFF2-40B4-BE49-F238E27FC236}">
                <a16:creationId xmlns:a16="http://schemas.microsoft.com/office/drawing/2014/main" id="{4A321094-9412-0418-7735-740117D2E7AC}"/>
              </a:ext>
            </a:extLst>
          </p:cNvPr>
          <p:cNvPicPr>
            <a:picLocks noChangeAspect="1"/>
          </p:cNvPicPr>
          <p:nvPr/>
        </p:nvPicPr>
        <p:blipFill>
          <a:blip r:embed="rId5"/>
          <a:stretch>
            <a:fillRect/>
          </a:stretch>
        </p:blipFill>
        <p:spPr>
          <a:xfrm>
            <a:off x="7317143" y="4527312"/>
            <a:ext cx="2303255" cy="2034715"/>
          </a:xfrm>
          <a:prstGeom prst="rect">
            <a:avLst/>
          </a:prstGeom>
          <a:ln w="19050">
            <a:solidFill>
              <a:schemeClr val="tx1"/>
            </a:solidFill>
          </a:ln>
        </p:spPr>
      </p:pic>
      <p:sp>
        <p:nvSpPr>
          <p:cNvPr id="10" name="TextBox 9">
            <a:extLst>
              <a:ext uri="{FF2B5EF4-FFF2-40B4-BE49-F238E27FC236}">
                <a16:creationId xmlns:a16="http://schemas.microsoft.com/office/drawing/2014/main" id="{215D7B5D-6EF0-3364-6FAA-A7C60AE7EDB8}"/>
              </a:ext>
            </a:extLst>
          </p:cNvPr>
          <p:cNvSpPr txBox="1"/>
          <p:nvPr/>
        </p:nvSpPr>
        <p:spPr>
          <a:xfrm>
            <a:off x="179294" y="111305"/>
            <a:ext cx="5186035" cy="369332"/>
          </a:xfrm>
          <a:prstGeom prst="rect">
            <a:avLst/>
          </a:prstGeom>
          <a:solidFill>
            <a:schemeClr val="accent4">
              <a:lumMod val="40000"/>
              <a:lumOff val="60000"/>
            </a:schemeClr>
          </a:solidFill>
          <a:ln>
            <a:solidFill>
              <a:schemeClr val="tx1"/>
            </a:solidFill>
          </a:ln>
        </p:spPr>
        <p:txBody>
          <a:bodyPr wrap="none" rtlCol="0">
            <a:spAutoFit/>
          </a:bodyPr>
          <a:lstStyle/>
          <a:p>
            <a:r>
              <a:rPr lang="en-IN" b="1" u="sng" dirty="0">
                <a:latin typeface="Arial" panose="020B0604020202020204" pitchFamily="34" charset="0"/>
                <a:cs typeface="Arial" panose="020B0604020202020204" pitchFamily="34" charset="0"/>
              </a:rPr>
              <a:t>For Example: Random Forest Classifier Code</a:t>
            </a:r>
          </a:p>
        </p:txBody>
      </p:sp>
    </p:spTree>
    <p:extLst>
      <p:ext uri="{BB962C8B-B14F-4D97-AF65-F5344CB8AC3E}">
        <p14:creationId xmlns:p14="http://schemas.microsoft.com/office/powerpoint/2010/main" val="2861740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3C6E422-152B-2A1E-2586-270CA8EE51F3}"/>
              </a:ext>
            </a:extLst>
          </p:cNvPr>
          <p:cNvPicPr>
            <a:picLocks noChangeAspect="1"/>
          </p:cNvPicPr>
          <p:nvPr/>
        </p:nvPicPr>
        <p:blipFill>
          <a:blip r:embed="rId2"/>
          <a:stretch>
            <a:fillRect/>
          </a:stretch>
        </p:blipFill>
        <p:spPr>
          <a:xfrm>
            <a:off x="9964132" y="5973924"/>
            <a:ext cx="2227868" cy="884075"/>
          </a:xfrm>
          <a:prstGeom prst="rect">
            <a:avLst/>
          </a:prstGeom>
        </p:spPr>
      </p:pic>
      <p:sp>
        <p:nvSpPr>
          <p:cNvPr id="25" name="TextBox 24">
            <a:extLst>
              <a:ext uri="{FF2B5EF4-FFF2-40B4-BE49-F238E27FC236}">
                <a16:creationId xmlns:a16="http://schemas.microsoft.com/office/drawing/2014/main" id="{78DA518F-44FE-B445-643A-8E78ADD25769}"/>
              </a:ext>
            </a:extLst>
          </p:cNvPr>
          <p:cNvSpPr txBox="1"/>
          <p:nvPr/>
        </p:nvSpPr>
        <p:spPr>
          <a:xfrm>
            <a:off x="629533" y="215680"/>
            <a:ext cx="2993192" cy="369332"/>
          </a:xfrm>
          <a:prstGeom prst="rect">
            <a:avLst/>
          </a:prstGeom>
          <a:solidFill>
            <a:schemeClr val="accent6">
              <a:lumMod val="40000"/>
              <a:lumOff val="60000"/>
            </a:schemeClr>
          </a:solidFill>
          <a:ln w="12700">
            <a:solidFill>
              <a:schemeClr val="tx1"/>
            </a:solidFill>
          </a:ln>
        </p:spPr>
        <p:txBody>
          <a:bodyPr wrap="none" rtlCol="0">
            <a:spAutoFit/>
          </a:bodyPr>
          <a:lstStyle/>
          <a:p>
            <a:r>
              <a:rPr lang="en-IN" b="1" i="0" u="sng" dirty="0">
                <a:solidFill>
                  <a:srgbClr val="212121"/>
                </a:solidFill>
                <a:effectLst/>
                <a:latin typeface="Roboto" panose="02000000000000000000" pitchFamily="2" charset="0"/>
              </a:rPr>
              <a:t>Support </a:t>
            </a:r>
            <a:r>
              <a:rPr lang="en-IN" b="1" u="sng" dirty="0">
                <a:latin typeface="Arial" panose="020B0604020202020204" pitchFamily="34" charset="0"/>
                <a:cs typeface="Arial" panose="020B0604020202020204" pitchFamily="34" charset="0"/>
              </a:rPr>
              <a:t>Vector</a:t>
            </a:r>
            <a:r>
              <a:rPr lang="en-IN" b="1" i="0" u="sng" dirty="0">
                <a:solidFill>
                  <a:srgbClr val="212121"/>
                </a:solidFill>
                <a:effectLst/>
                <a:latin typeface="Roboto" panose="02000000000000000000" pitchFamily="2" charset="0"/>
              </a:rPr>
              <a:t> </a:t>
            </a:r>
            <a:r>
              <a:rPr lang="en-IN" b="1" u="sng" dirty="0">
                <a:latin typeface="Arial" panose="020B0604020202020204" pitchFamily="34" charset="0"/>
                <a:cs typeface="Arial" panose="020B0604020202020204" pitchFamily="34" charset="0"/>
              </a:rPr>
              <a:t>Classifier</a:t>
            </a:r>
            <a:r>
              <a:rPr lang="en-IN" b="1" i="0" u="sng" dirty="0">
                <a:solidFill>
                  <a:srgbClr val="212121"/>
                </a:solidFill>
                <a:effectLst/>
                <a:latin typeface="Roboto" panose="02000000000000000000" pitchFamily="2" charset="0"/>
              </a:rPr>
              <a:t> :</a:t>
            </a:r>
            <a:endParaRPr lang="en-IN" u="sng"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D698CE97-338D-BD84-C0EE-3D1997F0A93F}"/>
              </a:ext>
            </a:extLst>
          </p:cNvPr>
          <p:cNvPicPr>
            <a:picLocks noChangeAspect="1"/>
          </p:cNvPicPr>
          <p:nvPr/>
        </p:nvPicPr>
        <p:blipFill>
          <a:blip r:embed="rId3"/>
          <a:stretch>
            <a:fillRect/>
          </a:stretch>
        </p:blipFill>
        <p:spPr>
          <a:xfrm>
            <a:off x="629533" y="833854"/>
            <a:ext cx="4580017" cy="2034716"/>
          </a:xfrm>
          <a:prstGeom prst="rect">
            <a:avLst/>
          </a:prstGeom>
          <a:ln w="19050">
            <a:solidFill>
              <a:schemeClr val="tx1"/>
            </a:solidFill>
          </a:ln>
        </p:spPr>
      </p:pic>
      <p:pic>
        <p:nvPicPr>
          <p:cNvPr id="12" name="Picture 11">
            <a:extLst>
              <a:ext uri="{FF2B5EF4-FFF2-40B4-BE49-F238E27FC236}">
                <a16:creationId xmlns:a16="http://schemas.microsoft.com/office/drawing/2014/main" id="{C4DF9E6A-109C-D67C-D031-1A422D1B039C}"/>
              </a:ext>
            </a:extLst>
          </p:cNvPr>
          <p:cNvPicPr>
            <a:picLocks noChangeAspect="1"/>
          </p:cNvPicPr>
          <p:nvPr/>
        </p:nvPicPr>
        <p:blipFill>
          <a:blip r:embed="rId4"/>
          <a:stretch>
            <a:fillRect/>
          </a:stretch>
        </p:blipFill>
        <p:spPr>
          <a:xfrm>
            <a:off x="6879204" y="833854"/>
            <a:ext cx="2604829" cy="2034716"/>
          </a:xfrm>
          <a:prstGeom prst="rect">
            <a:avLst/>
          </a:prstGeom>
          <a:ln w="19050">
            <a:solidFill>
              <a:schemeClr val="tx1"/>
            </a:solidFill>
          </a:ln>
        </p:spPr>
      </p:pic>
      <p:pic>
        <p:nvPicPr>
          <p:cNvPr id="14" name="Picture 13">
            <a:extLst>
              <a:ext uri="{FF2B5EF4-FFF2-40B4-BE49-F238E27FC236}">
                <a16:creationId xmlns:a16="http://schemas.microsoft.com/office/drawing/2014/main" id="{46A908E3-3AF5-74F8-AF2C-AD7C5415818C}"/>
              </a:ext>
            </a:extLst>
          </p:cNvPr>
          <p:cNvPicPr>
            <a:picLocks noChangeAspect="1"/>
          </p:cNvPicPr>
          <p:nvPr/>
        </p:nvPicPr>
        <p:blipFill>
          <a:blip r:embed="rId5"/>
          <a:stretch>
            <a:fillRect/>
          </a:stretch>
        </p:blipFill>
        <p:spPr>
          <a:xfrm>
            <a:off x="629533" y="3688976"/>
            <a:ext cx="5235394" cy="2042337"/>
          </a:xfrm>
          <a:prstGeom prst="rect">
            <a:avLst/>
          </a:prstGeom>
          <a:ln w="19050">
            <a:solidFill>
              <a:schemeClr val="tx1"/>
            </a:solidFill>
          </a:ln>
        </p:spPr>
      </p:pic>
      <p:sp>
        <p:nvSpPr>
          <p:cNvPr id="15" name="TextBox 14">
            <a:extLst>
              <a:ext uri="{FF2B5EF4-FFF2-40B4-BE49-F238E27FC236}">
                <a16:creationId xmlns:a16="http://schemas.microsoft.com/office/drawing/2014/main" id="{2E048E92-2729-A8E9-E6C1-33A42B6AFE2F}"/>
              </a:ext>
            </a:extLst>
          </p:cNvPr>
          <p:cNvSpPr txBox="1"/>
          <p:nvPr/>
        </p:nvSpPr>
        <p:spPr>
          <a:xfrm>
            <a:off x="629533" y="3053009"/>
            <a:ext cx="3352200" cy="369332"/>
          </a:xfrm>
          <a:prstGeom prst="rect">
            <a:avLst/>
          </a:prstGeom>
          <a:solidFill>
            <a:schemeClr val="accent6">
              <a:lumMod val="40000"/>
              <a:lumOff val="60000"/>
            </a:schemeClr>
          </a:solidFill>
          <a:ln w="12700">
            <a:solidFill>
              <a:schemeClr val="tx1"/>
            </a:solidFill>
          </a:ln>
        </p:spPr>
        <p:txBody>
          <a:bodyPr wrap="none" rtlCol="0">
            <a:spAutoFit/>
          </a:bodyPr>
          <a:lstStyle>
            <a:defPPr>
              <a:defRPr lang="en-US"/>
            </a:defPPr>
            <a:lvl1pPr>
              <a:defRPr b="1" i="0" u="sng">
                <a:solidFill>
                  <a:srgbClr val="212121"/>
                </a:solidFill>
                <a:effectLst/>
                <a:latin typeface="Roboto" panose="02000000000000000000" pitchFamily="2" charset="0"/>
              </a:defRPr>
            </a:lvl1pPr>
          </a:lstStyle>
          <a:p>
            <a:r>
              <a:rPr lang="en-IN" dirty="0"/>
              <a:t>Naive Bayes_ MultinomialNB :</a:t>
            </a:r>
          </a:p>
        </p:txBody>
      </p:sp>
      <p:pic>
        <p:nvPicPr>
          <p:cNvPr id="18" name="Picture 17">
            <a:extLst>
              <a:ext uri="{FF2B5EF4-FFF2-40B4-BE49-F238E27FC236}">
                <a16:creationId xmlns:a16="http://schemas.microsoft.com/office/drawing/2014/main" id="{4DF4D9DB-E64A-2208-0710-D7FB584E708A}"/>
              </a:ext>
            </a:extLst>
          </p:cNvPr>
          <p:cNvPicPr>
            <a:picLocks noChangeAspect="1"/>
          </p:cNvPicPr>
          <p:nvPr/>
        </p:nvPicPr>
        <p:blipFill>
          <a:blip r:embed="rId6"/>
          <a:stretch>
            <a:fillRect/>
          </a:stretch>
        </p:blipFill>
        <p:spPr>
          <a:xfrm>
            <a:off x="6807029" y="3688976"/>
            <a:ext cx="2871111" cy="2042337"/>
          </a:xfrm>
          <a:prstGeom prst="rect">
            <a:avLst/>
          </a:prstGeom>
          <a:ln w="19050">
            <a:solidFill>
              <a:schemeClr val="tx1"/>
            </a:solidFill>
          </a:ln>
        </p:spPr>
      </p:pic>
    </p:spTree>
    <p:extLst>
      <p:ext uri="{BB962C8B-B14F-4D97-AF65-F5344CB8AC3E}">
        <p14:creationId xmlns:p14="http://schemas.microsoft.com/office/powerpoint/2010/main" val="32633928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3C6E422-152B-2A1E-2586-270CA8EE51F3}"/>
              </a:ext>
            </a:extLst>
          </p:cNvPr>
          <p:cNvPicPr>
            <a:picLocks noChangeAspect="1"/>
          </p:cNvPicPr>
          <p:nvPr/>
        </p:nvPicPr>
        <p:blipFill>
          <a:blip r:embed="rId2"/>
          <a:stretch>
            <a:fillRect/>
          </a:stretch>
        </p:blipFill>
        <p:spPr>
          <a:xfrm>
            <a:off x="9964132" y="5973924"/>
            <a:ext cx="2227868" cy="884075"/>
          </a:xfrm>
          <a:prstGeom prst="rect">
            <a:avLst/>
          </a:prstGeom>
        </p:spPr>
      </p:pic>
      <p:sp>
        <p:nvSpPr>
          <p:cNvPr id="25" name="TextBox 24">
            <a:extLst>
              <a:ext uri="{FF2B5EF4-FFF2-40B4-BE49-F238E27FC236}">
                <a16:creationId xmlns:a16="http://schemas.microsoft.com/office/drawing/2014/main" id="{78DA518F-44FE-B445-643A-8E78ADD25769}"/>
              </a:ext>
            </a:extLst>
          </p:cNvPr>
          <p:cNvSpPr txBox="1"/>
          <p:nvPr/>
        </p:nvSpPr>
        <p:spPr>
          <a:xfrm>
            <a:off x="629533" y="215680"/>
            <a:ext cx="3408305" cy="369332"/>
          </a:xfrm>
          <a:prstGeom prst="rect">
            <a:avLst/>
          </a:prstGeom>
          <a:solidFill>
            <a:schemeClr val="accent6">
              <a:lumMod val="40000"/>
              <a:lumOff val="60000"/>
            </a:schemeClr>
          </a:solidFill>
          <a:ln w="12700">
            <a:solidFill>
              <a:schemeClr val="tx1"/>
            </a:solidFill>
          </a:ln>
        </p:spPr>
        <p:txBody>
          <a:bodyPr wrap="none" rtlCol="0">
            <a:spAutoFit/>
          </a:bodyPr>
          <a:lstStyle/>
          <a:p>
            <a:r>
              <a:rPr lang="en-IN" b="1" i="0" u="sng" dirty="0">
                <a:solidFill>
                  <a:srgbClr val="212121"/>
                </a:solidFill>
                <a:effectLst/>
                <a:latin typeface="Roboto" panose="02000000000000000000" pitchFamily="2" charset="0"/>
              </a:rPr>
              <a:t>Logistic Regression Classifier :</a:t>
            </a:r>
            <a:endParaRPr lang="en-IN" b="1" u="sng" dirty="0">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2E048E92-2729-A8E9-E6C1-33A42B6AFE2F}"/>
              </a:ext>
            </a:extLst>
          </p:cNvPr>
          <p:cNvSpPr txBox="1"/>
          <p:nvPr/>
        </p:nvSpPr>
        <p:spPr>
          <a:xfrm>
            <a:off x="629533" y="3151621"/>
            <a:ext cx="2366353" cy="369332"/>
          </a:xfrm>
          <a:prstGeom prst="rect">
            <a:avLst/>
          </a:prstGeom>
          <a:solidFill>
            <a:schemeClr val="accent6">
              <a:lumMod val="40000"/>
              <a:lumOff val="60000"/>
            </a:schemeClr>
          </a:solidFill>
          <a:ln w="12700">
            <a:solidFill>
              <a:schemeClr val="tx1"/>
            </a:solidFill>
          </a:ln>
        </p:spPr>
        <p:txBody>
          <a:bodyPr wrap="none" rtlCol="0">
            <a:spAutoFit/>
          </a:bodyPr>
          <a:lstStyle/>
          <a:p>
            <a:r>
              <a:rPr lang="en-IN" b="1" i="0" u="sng" dirty="0">
                <a:solidFill>
                  <a:srgbClr val="212121"/>
                </a:solidFill>
                <a:effectLst/>
                <a:latin typeface="Roboto" panose="02000000000000000000" pitchFamily="2" charset="0"/>
              </a:rPr>
              <a:t>AdaBoost Classifier :</a:t>
            </a:r>
            <a:endParaRPr lang="en-IN" u="sng"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3388AAC0-A2D4-7466-DFEE-4EF344225931}"/>
              </a:ext>
            </a:extLst>
          </p:cNvPr>
          <p:cNvPicPr>
            <a:picLocks noChangeAspect="1"/>
          </p:cNvPicPr>
          <p:nvPr/>
        </p:nvPicPr>
        <p:blipFill>
          <a:blip r:embed="rId3"/>
          <a:stretch>
            <a:fillRect/>
          </a:stretch>
        </p:blipFill>
        <p:spPr>
          <a:xfrm>
            <a:off x="732832" y="877859"/>
            <a:ext cx="5921253" cy="1882303"/>
          </a:xfrm>
          <a:prstGeom prst="rect">
            <a:avLst/>
          </a:prstGeom>
          <a:ln w="19050">
            <a:solidFill>
              <a:schemeClr val="tx1"/>
            </a:solidFill>
          </a:ln>
        </p:spPr>
      </p:pic>
      <p:pic>
        <p:nvPicPr>
          <p:cNvPr id="7" name="Picture 6">
            <a:extLst>
              <a:ext uri="{FF2B5EF4-FFF2-40B4-BE49-F238E27FC236}">
                <a16:creationId xmlns:a16="http://schemas.microsoft.com/office/drawing/2014/main" id="{7D335D92-9C4E-2DFE-67B3-3384AE8ED2D8}"/>
              </a:ext>
            </a:extLst>
          </p:cNvPr>
          <p:cNvPicPr>
            <a:picLocks noChangeAspect="1"/>
          </p:cNvPicPr>
          <p:nvPr/>
        </p:nvPicPr>
        <p:blipFill>
          <a:blip r:embed="rId4"/>
          <a:stretch>
            <a:fillRect/>
          </a:stretch>
        </p:blipFill>
        <p:spPr>
          <a:xfrm>
            <a:off x="7646579" y="877859"/>
            <a:ext cx="2543905" cy="1882303"/>
          </a:xfrm>
          <a:prstGeom prst="rect">
            <a:avLst/>
          </a:prstGeom>
          <a:ln w="19050">
            <a:solidFill>
              <a:schemeClr val="tx1"/>
            </a:solidFill>
          </a:ln>
        </p:spPr>
      </p:pic>
      <p:pic>
        <p:nvPicPr>
          <p:cNvPr id="9" name="Picture 8">
            <a:extLst>
              <a:ext uri="{FF2B5EF4-FFF2-40B4-BE49-F238E27FC236}">
                <a16:creationId xmlns:a16="http://schemas.microsoft.com/office/drawing/2014/main" id="{08716C4D-47A2-1235-7466-974004736F42}"/>
              </a:ext>
            </a:extLst>
          </p:cNvPr>
          <p:cNvPicPr>
            <a:picLocks noChangeAspect="1"/>
          </p:cNvPicPr>
          <p:nvPr/>
        </p:nvPicPr>
        <p:blipFill>
          <a:blip r:embed="rId5"/>
          <a:stretch>
            <a:fillRect/>
          </a:stretch>
        </p:blipFill>
        <p:spPr>
          <a:xfrm>
            <a:off x="868227" y="3998384"/>
            <a:ext cx="5709861" cy="2089177"/>
          </a:xfrm>
          <a:prstGeom prst="rect">
            <a:avLst/>
          </a:prstGeom>
          <a:ln w="19050">
            <a:solidFill>
              <a:schemeClr val="tx1"/>
            </a:solidFill>
          </a:ln>
        </p:spPr>
      </p:pic>
      <p:pic>
        <p:nvPicPr>
          <p:cNvPr id="11" name="Picture 10">
            <a:extLst>
              <a:ext uri="{FF2B5EF4-FFF2-40B4-BE49-F238E27FC236}">
                <a16:creationId xmlns:a16="http://schemas.microsoft.com/office/drawing/2014/main" id="{1D8DF120-77C0-77BB-4925-2AE7484A9208}"/>
              </a:ext>
            </a:extLst>
          </p:cNvPr>
          <p:cNvPicPr>
            <a:picLocks noChangeAspect="1"/>
          </p:cNvPicPr>
          <p:nvPr/>
        </p:nvPicPr>
        <p:blipFill>
          <a:blip r:embed="rId6"/>
          <a:stretch>
            <a:fillRect/>
          </a:stretch>
        </p:blipFill>
        <p:spPr>
          <a:xfrm>
            <a:off x="7497990" y="3998384"/>
            <a:ext cx="2660134" cy="1975540"/>
          </a:xfrm>
          <a:prstGeom prst="rect">
            <a:avLst/>
          </a:prstGeom>
          <a:ln w="19050">
            <a:solidFill>
              <a:schemeClr val="tx1"/>
            </a:solidFill>
          </a:ln>
        </p:spPr>
      </p:pic>
    </p:spTree>
    <p:extLst>
      <p:ext uri="{BB962C8B-B14F-4D97-AF65-F5344CB8AC3E}">
        <p14:creationId xmlns:p14="http://schemas.microsoft.com/office/powerpoint/2010/main" val="23742297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3C6E422-152B-2A1E-2586-270CA8EE51F3}"/>
              </a:ext>
            </a:extLst>
          </p:cNvPr>
          <p:cNvPicPr>
            <a:picLocks noChangeAspect="1"/>
          </p:cNvPicPr>
          <p:nvPr/>
        </p:nvPicPr>
        <p:blipFill>
          <a:blip r:embed="rId2"/>
          <a:stretch>
            <a:fillRect/>
          </a:stretch>
        </p:blipFill>
        <p:spPr>
          <a:xfrm>
            <a:off x="10246658" y="6086038"/>
            <a:ext cx="1945341" cy="771961"/>
          </a:xfrm>
          <a:prstGeom prst="rect">
            <a:avLst/>
          </a:prstGeom>
        </p:spPr>
      </p:pic>
      <p:sp>
        <p:nvSpPr>
          <p:cNvPr id="25" name="TextBox 24">
            <a:extLst>
              <a:ext uri="{FF2B5EF4-FFF2-40B4-BE49-F238E27FC236}">
                <a16:creationId xmlns:a16="http://schemas.microsoft.com/office/drawing/2014/main" id="{78DA518F-44FE-B445-643A-8E78ADD25769}"/>
              </a:ext>
            </a:extLst>
          </p:cNvPr>
          <p:cNvSpPr txBox="1"/>
          <p:nvPr/>
        </p:nvSpPr>
        <p:spPr>
          <a:xfrm>
            <a:off x="629533" y="215680"/>
            <a:ext cx="3227165" cy="369332"/>
          </a:xfrm>
          <a:prstGeom prst="rect">
            <a:avLst/>
          </a:prstGeom>
          <a:solidFill>
            <a:schemeClr val="accent6">
              <a:lumMod val="40000"/>
              <a:lumOff val="60000"/>
            </a:schemeClr>
          </a:solidFill>
          <a:ln w="12700">
            <a:solidFill>
              <a:schemeClr val="tx1"/>
            </a:solidFill>
          </a:ln>
        </p:spPr>
        <p:txBody>
          <a:bodyPr wrap="none" rtlCol="0">
            <a:spAutoFit/>
          </a:bodyPr>
          <a:lstStyle/>
          <a:p>
            <a:r>
              <a:rPr lang="en-IN" b="1" i="0" u="sng" dirty="0">
                <a:solidFill>
                  <a:srgbClr val="212121"/>
                </a:solidFill>
                <a:effectLst/>
                <a:latin typeface="Roboto" panose="02000000000000000000" pitchFamily="2" charset="0"/>
              </a:rPr>
              <a:t>Gradient Boosting Classifier :</a:t>
            </a:r>
            <a:endParaRPr lang="en-IN" u="sng"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BEBAC711-C37B-573C-8515-ABB2300F1C0E}"/>
              </a:ext>
            </a:extLst>
          </p:cNvPr>
          <p:cNvPicPr>
            <a:picLocks noChangeAspect="1"/>
          </p:cNvPicPr>
          <p:nvPr/>
        </p:nvPicPr>
        <p:blipFill>
          <a:blip r:embed="rId3"/>
          <a:stretch>
            <a:fillRect/>
          </a:stretch>
        </p:blipFill>
        <p:spPr>
          <a:xfrm>
            <a:off x="620568" y="885251"/>
            <a:ext cx="6294665" cy="1966130"/>
          </a:xfrm>
          <a:prstGeom prst="rect">
            <a:avLst/>
          </a:prstGeom>
          <a:ln w="19050">
            <a:solidFill>
              <a:schemeClr val="tx1"/>
            </a:solidFill>
          </a:ln>
        </p:spPr>
      </p:pic>
      <p:pic>
        <p:nvPicPr>
          <p:cNvPr id="8" name="Picture 7">
            <a:extLst>
              <a:ext uri="{FF2B5EF4-FFF2-40B4-BE49-F238E27FC236}">
                <a16:creationId xmlns:a16="http://schemas.microsoft.com/office/drawing/2014/main" id="{F65F901C-8D85-E00D-8768-C4D5B4FCAD9E}"/>
              </a:ext>
            </a:extLst>
          </p:cNvPr>
          <p:cNvPicPr>
            <a:picLocks noChangeAspect="1"/>
          </p:cNvPicPr>
          <p:nvPr/>
        </p:nvPicPr>
        <p:blipFill>
          <a:blip r:embed="rId4"/>
          <a:stretch>
            <a:fillRect/>
          </a:stretch>
        </p:blipFill>
        <p:spPr>
          <a:xfrm>
            <a:off x="7915750" y="885250"/>
            <a:ext cx="2696130" cy="1966130"/>
          </a:xfrm>
          <a:prstGeom prst="rect">
            <a:avLst/>
          </a:prstGeom>
          <a:ln w="19050">
            <a:solidFill>
              <a:schemeClr val="tx1"/>
            </a:solidFill>
          </a:ln>
        </p:spPr>
      </p:pic>
      <p:sp>
        <p:nvSpPr>
          <p:cNvPr id="424" name="TextBox 423">
            <a:extLst>
              <a:ext uri="{FF2B5EF4-FFF2-40B4-BE49-F238E27FC236}">
                <a16:creationId xmlns:a16="http://schemas.microsoft.com/office/drawing/2014/main" id="{D48D3FFA-9997-0038-97D1-83BC27E60249}"/>
              </a:ext>
            </a:extLst>
          </p:cNvPr>
          <p:cNvSpPr txBox="1"/>
          <p:nvPr/>
        </p:nvSpPr>
        <p:spPr>
          <a:xfrm>
            <a:off x="620568" y="3244334"/>
            <a:ext cx="4044697" cy="369332"/>
          </a:xfrm>
          <a:prstGeom prst="rect">
            <a:avLst/>
          </a:prstGeom>
          <a:solidFill>
            <a:schemeClr val="accent6">
              <a:lumMod val="40000"/>
              <a:lumOff val="60000"/>
            </a:schemeClr>
          </a:solidFill>
          <a:ln w="12700">
            <a:solidFill>
              <a:schemeClr val="tx1"/>
            </a:solidFill>
          </a:ln>
        </p:spPr>
        <p:txBody>
          <a:bodyPr wrap="none" rtlCol="0">
            <a:spAutoFit/>
          </a:bodyPr>
          <a:lstStyle/>
          <a:p>
            <a:r>
              <a:rPr lang="en-IN" b="1" i="0" u="sng" dirty="0">
                <a:solidFill>
                  <a:srgbClr val="212121"/>
                </a:solidFill>
                <a:effectLst/>
                <a:latin typeface="Roboto" panose="02000000000000000000" pitchFamily="2" charset="0"/>
              </a:rPr>
              <a:t>Xtreme Gradient Boosting Classifier :</a:t>
            </a:r>
            <a:endParaRPr lang="en-IN" u="sng" dirty="0">
              <a:latin typeface="Arial" panose="020B0604020202020204" pitchFamily="34" charset="0"/>
              <a:cs typeface="Arial" panose="020B0604020202020204" pitchFamily="34" charset="0"/>
            </a:endParaRPr>
          </a:p>
        </p:txBody>
      </p:sp>
      <p:pic>
        <p:nvPicPr>
          <p:cNvPr id="426" name="Picture 425">
            <a:extLst>
              <a:ext uri="{FF2B5EF4-FFF2-40B4-BE49-F238E27FC236}">
                <a16:creationId xmlns:a16="http://schemas.microsoft.com/office/drawing/2014/main" id="{A5B8DB9F-404C-1D79-B257-6BDE511819D8}"/>
              </a:ext>
            </a:extLst>
          </p:cNvPr>
          <p:cNvPicPr>
            <a:picLocks noChangeAspect="1"/>
          </p:cNvPicPr>
          <p:nvPr/>
        </p:nvPicPr>
        <p:blipFill>
          <a:blip r:embed="rId5"/>
          <a:stretch>
            <a:fillRect/>
          </a:stretch>
        </p:blipFill>
        <p:spPr>
          <a:xfrm>
            <a:off x="629533" y="3992120"/>
            <a:ext cx="7286217" cy="2178138"/>
          </a:xfrm>
          <a:prstGeom prst="rect">
            <a:avLst/>
          </a:prstGeom>
          <a:ln w="19050">
            <a:solidFill>
              <a:schemeClr val="tx1"/>
            </a:solidFill>
          </a:ln>
        </p:spPr>
      </p:pic>
      <p:pic>
        <p:nvPicPr>
          <p:cNvPr id="428" name="Picture 427">
            <a:extLst>
              <a:ext uri="{FF2B5EF4-FFF2-40B4-BE49-F238E27FC236}">
                <a16:creationId xmlns:a16="http://schemas.microsoft.com/office/drawing/2014/main" id="{A5FD8E25-A3DD-5DEC-D179-B96A18DA82D9}"/>
              </a:ext>
            </a:extLst>
          </p:cNvPr>
          <p:cNvPicPr>
            <a:picLocks noChangeAspect="1"/>
          </p:cNvPicPr>
          <p:nvPr/>
        </p:nvPicPr>
        <p:blipFill>
          <a:blip r:embed="rId6"/>
          <a:stretch>
            <a:fillRect/>
          </a:stretch>
        </p:blipFill>
        <p:spPr>
          <a:xfrm>
            <a:off x="8002881" y="3988841"/>
            <a:ext cx="2873066" cy="2178137"/>
          </a:xfrm>
          <a:prstGeom prst="rect">
            <a:avLst/>
          </a:prstGeom>
          <a:ln w="19050">
            <a:solidFill>
              <a:schemeClr val="tx1"/>
            </a:solidFill>
          </a:ln>
        </p:spPr>
      </p:pic>
    </p:spTree>
    <p:extLst>
      <p:ext uri="{BB962C8B-B14F-4D97-AF65-F5344CB8AC3E}">
        <p14:creationId xmlns:p14="http://schemas.microsoft.com/office/powerpoint/2010/main" val="8105336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3C6E422-152B-2A1E-2586-270CA8EE51F3}"/>
              </a:ext>
            </a:extLst>
          </p:cNvPr>
          <p:cNvPicPr>
            <a:picLocks noChangeAspect="1"/>
          </p:cNvPicPr>
          <p:nvPr/>
        </p:nvPicPr>
        <p:blipFill>
          <a:blip r:embed="rId2"/>
          <a:stretch>
            <a:fillRect/>
          </a:stretch>
        </p:blipFill>
        <p:spPr>
          <a:xfrm>
            <a:off x="10246658" y="6086038"/>
            <a:ext cx="1945341" cy="771961"/>
          </a:xfrm>
          <a:prstGeom prst="rect">
            <a:avLst/>
          </a:prstGeom>
        </p:spPr>
      </p:pic>
      <p:sp>
        <p:nvSpPr>
          <p:cNvPr id="25" name="TextBox 24">
            <a:extLst>
              <a:ext uri="{FF2B5EF4-FFF2-40B4-BE49-F238E27FC236}">
                <a16:creationId xmlns:a16="http://schemas.microsoft.com/office/drawing/2014/main" id="{78DA518F-44FE-B445-643A-8E78ADD25769}"/>
              </a:ext>
            </a:extLst>
          </p:cNvPr>
          <p:cNvSpPr txBox="1"/>
          <p:nvPr/>
        </p:nvSpPr>
        <p:spPr>
          <a:xfrm>
            <a:off x="629533" y="215680"/>
            <a:ext cx="3810659" cy="369332"/>
          </a:xfrm>
          <a:prstGeom prst="rect">
            <a:avLst/>
          </a:prstGeom>
          <a:solidFill>
            <a:schemeClr val="accent6">
              <a:lumMod val="40000"/>
              <a:lumOff val="60000"/>
            </a:schemeClr>
          </a:solidFill>
          <a:ln w="12700">
            <a:solidFill>
              <a:schemeClr val="tx1"/>
            </a:solidFill>
          </a:ln>
        </p:spPr>
        <p:txBody>
          <a:bodyPr wrap="none" rtlCol="0">
            <a:spAutoFit/>
          </a:bodyPr>
          <a:lstStyle/>
          <a:p>
            <a:r>
              <a:rPr lang="en-IN" b="1" i="0" u="sng" dirty="0">
                <a:solidFill>
                  <a:srgbClr val="212121"/>
                </a:solidFill>
                <a:effectLst/>
                <a:latin typeface="Roboto" panose="02000000000000000000" pitchFamily="2" charset="0"/>
              </a:rPr>
              <a:t>Light Gradient Boosting Classifier :</a:t>
            </a:r>
            <a:endParaRPr lang="en-IN" u="sng"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45DE17F8-C653-FD9B-39F9-CADF83AE5BC9}"/>
              </a:ext>
            </a:extLst>
          </p:cNvPr>
          <p:cNvPicPr>
            <a:picLocks noChangeAspect="1"/>
          </p:cNvPicPr>
          <p:nvPr/>
        </p:nvPicPr>
        <p:blipFill>
          <a:blip r:embed="rId3"/>
          <a:stretch>
            <a:fillRect/>
          </a:stretch>
        </p:blipFill>
        <p:spPr>
          <a:xfrm>
            <a:off x="629533" y="746031"/>
            <a:ext cx="5951736" cy="1996613"/>
          </a:xfrm>
          <a:prstGeom prst="rect">
            <a:avLst/>
          </a:prstGeom>
          <a:ln w="19050">
            <a:solidFill>
              <a:schemeClr val="tx1"/>
            </a:solidFill>
          </a:ln>
        </p:spPr>
      </p:pic>
      <p:pic>
        <p:nvPicPr>
          <p:cNvPr id="7" name="Picture 6">
            <a:extLst>
              <a:ext uri="{FF2B5EF4-FFF2-40B4-BE49-F238E27FC236}">
                <a16:creationId xmlns:a16="http://schemas.microsoft.com/office/drawing/2014/main" id="{EAC37C0F-7D0A-391F-D7E9-178CB9844AFB}"/>
              </a:ext>
            </a:extLst>
          </p:cNvPr>
          <p:cNvPicPr>
            <a:picLocks noChangeAspect="1"/>
          </p:cNvPicPr>
          <p:nvPr/>
        </p:nvPicPr>
        <p:blipFill>
          <a:blip r:embed="rId4"/>
          <a:stretch>
            <a:fillRect/>
          </a:stretch>
        </p:blipFill>
        <p:spPr>
          <a:xfrm>
            <a:off x="7933228" y="746031"/>
            <a:ext cx="2493423" cy="1996613"/>
          </a:xfrm>
          <a:prstGeom prst="rect">
            <a:avLst/>
          </a:prstGeom>
          <a:ln w="19050">
            <a:solidFill>
              <a:schemeClr val="tx1"/>
            </a:solidFill>
          </a:ln>
        </p:spPr>
      </p:pic>
      <p:sp>
        <p:nvSpPr>
          <p:cNvPr id="11" name="TextBox 10">
            <a:extLst>
              <a:ext uri="{FF2B5EF4-FFF2-40B4-BE49-F238E27FC236}">
                <a16:creationId xmlns:a16="http://schemas.microsoft.com/office/drawing/2014/main" id="{FEC1CEE1-BD4E-F62A-5B22-9E0986847C34}"/>
              </a:ext>
            </a:extLst>
          </p:cNvPr>
          <p:cNvSpPr txBox="1"/>
          <p:nvPr/>
        </p:nvSpPr>
        <p:spPr>
          <a:xfrm>
            <a:off x="629533" y="2880373"/>
            <a:ext cx="1609736" cy="369332"/>
          </a:xfrm>
          <a:prstGeom prst="rect">
            <a:avLst/>
          </a:prstGeom>
          <a:solidFill>
            <a:schemeClr val="accent2">
              <a:lumMod val="40000"/>
              <a:lumOff val="60000"/>
            </a:schemeClr>
          </a:solidFill>
          <a:ln w="12700">
            <a:solidFill>
              <a:schemeClr val="tx1"/>
            </a:solidFill>
          </a:ln>
        </p:spPr>
        <p:txBody>
          <a:bodyPr wrap="none" rtlCol="0">
            <a:spAutoFit/>
          </a:bodyPr>
          <a:lstStyle/>
          <a:p>
            <a:r>
              <a:rPr lang="en-IN" b="1" u="sng" dirty="0">
                <a:solidFill>
                  <a:srgbClr val="212121"/>
                </a:solidFill>
                <a:latin typeface="Roboto" panose="02000000000000000000" pitchFamily="2" charset="0"/>
                <a:cs typeface="Arial" panose="020B0604020202020204" pitchFamily="34" charset="0"/>
              </a:rPr>
              <a:t>Final _Table : </a:t>
            </a:r>
            <a:endParaRPr lang="en-IN" u="sng" dirty="0">
              <a:latin typeface="Arial" panose="020B0604020202020204" pitchFamily="34" charset="0"/>
              <a:cs typeface="Arial" panose="020B0604020202020204" pitchFamily="34" charset="0"/>
            </a:endParaRPr>
          </a:p>
        </p:txBody>
      </p:sp>
      <p:pic>
        <p:nvPicPr>
          <p:cNvPr id="15" name="Picture 14">
            <a:extLst>
              <a:ext uri="{FF2B5EF4-FFF2-40B4-BE49-F238E27FC236}">
                <a16:creationId xmlns:a16="http://schemas.microsoft.com/office/drawing/2014/main" id="{8BEFBAF8-BBF6-1C58-23F8-304B5BA8847F}"/>
              </a:ext>
            </a:extLst>
          </p:cNvPr>
          <p:cNvPicPr>
            <a:picLocks noChangeAspect="1"/>
          </p:cNvPicPr>
          <p:nvPr/>
        </p:nvPicPr>
        <p:blipFill>
          <a:blip r:embed="rId5"/>
          <a:stretch>
            <a:fillRect/>
          </a:stretch>
        </p:blipFill>
        <p:spPr>
          <a:xfrm>
            <a:off x="2776818" y="3249705"/>
            <a:ext cx="6781800" cy="3457575"/>
          </a:xfrm>
          <a:prstGeom prst="rect">
            <a:avLst/>
          </a:prstGeom>
          <a:ln w="19050">
            <a:solidFill>
              <a:schemeClr val="tx1"/>
            </a:solidFill>
          </a:ln>
        </p:spPr>
      </p:pic>
    </p:spTree>
    <p:extLst>
      <p:ext uri="{BB962C8B-B14F-4D97-AF65-F5344CB8AC3E}">
        <p14:creationId xmlns:p14="http://schemas.microsoft.com/office/powerpoint/2010/main" val="17210441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3C6E422-152B-2A1E-2586-270CA8EE51F3}"/>
              </a:ext>
            </a:extLst>
          </p:cNvPr>
          <p:cNvPicPr>
            <a:picLocks noChangeAspect="1"/>
          </p:cNvPicPr>
          <p:nvPr/>
        </p:nvPicPr>
        <p:blipFill>
          <a:blip r:embed="rId2"/>
          <a:stretch>
            <a:fillRect/>
          </a:stretch>
        </p:blipFill>
        <p:spPr>
          <a:xfrm>
            <a:off x="9964132" y="5973924"/>
            <a:ext cx="2227868" cy="884075"/>
          </a:xfrm>
          <a:prstGeom prst="rect">
            <a:avLst/>
          </a:prstGeom>
        </p:spPr>
      </p:pic>
      <p:sp>
        <p:nvSpPr>
          <p:cNvPr id="3" name="TextBox 2">
            <a:extLst>
              <a:ext uri="{FF2B5EF4-FFF2-40B4-BE49-F238E27FC236}">
                <a16:creationId xmlns:a16="http://schemas.microsoft.com/office/drawing/2014/main" id="{C062A8E1-70B9-9353-D8EC-6347CB4A4B08}"/>
              </a:ext>
            </a:extLst>
          </p:cNvPr>
          <p:cNvSpPr txBox="1"/>
          <p:nvPr/>
        </p:nvSpPr>
        <p:spPr>
          <a:xfrm>
            <a:off x="184687" y="203447"/>
            <a:ext cx="4495333" cy="40011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wrap="none" rtlCol="0">
            <a:spAutoFit/>
          </a:bodyPr>
          <a:lstStyle/>
          <a:p>
            <a:pPr algn="l" fontAlgn="base"/>
            <a:r>
              <a:rPr lang="en-IN" sz="2000" b="1" i="0" dirty="0">
                <a:solidFill>
                  <a:srgbClr val="FFFF00"/>
                </a:solidFill>
                <a:effectLst/>
                <a:latin typeface="Arial" panose="020B0604020202020204" pitchFamily="34" charset="0"/>
                <a:cs typeface="Arial" panose="020B0604020202020204" pitchFamily="34" charset="0"/>
              </a:rPr>
              <a:t>Model Deployment on Web Server :</a:t>
            </a:r>
          </a:p>
        </p:txBody>
      </p:sp>
      <p:sp>
        <p:nvSpPr>
          <p:cNvPr id="2" name="TextBox 1">
            <a:extLst>
              <a:ext uri="{FF2B5EF4-FFF2-40B4-BE49-F238E27FC236}">
                <a16:creationId xmlns:a16="http://schemas.microsoft.com/office/drawing/2014/main" id="{F0AB4D0D-6429-BC13-0609-72F64334DAB5}"/>
              </a:ext>
            </a:extLst>
          </p:cNvPr>
          <p:cNvSpPr txBox="1"/>
          <p:nvPr/>
        </p:nvSpPr>
        <p:spPr>
          <a:xfrm>
            <a:off x="151904" y="727798"/>
            <a:ext cx="10199331" cy="2308324"/>
          </a:xfrm>
          <a:prstGeom prst="rect">
            <a:avLst/>
          </a:prstGeom>
          <a:noFill/>
        </p:spPr>
        <p:txBody>
          <a:bodyPr wrap="none" rtlCol="0">
            <a:spAutoFit/>
          </a:bodyPr>
          <a:lstStyle/>
          <a:p>
            <a:r>
              <a:rPr lang="en-IN" dirty="0">
                <a:latin typeface="Arial" panose="020B0604020202020204" pitchFamily="34" charset="0"/>
                <a:cs typeface="Arial" panose="020B0604020202020204" pitchFamily="34" charset="0"/>
              </a:rPr>
              <a:t>For model deployment ,we have implemented data on </a:t>
            </a:r>
            <a:r>
              <a:rPr lang="en-IN" b="1" dirty="0">
                <a:solidFill>
                  <a:srgbClr val="7030A0"/>
                </a:solidFill>
                <a:latin typeface="Arial" panose="020B0604020202020204" pitchFamily="34" charset="0"/>
                <a:cs typeface="Arial" panose="020B0604020202020204" pitchFamily="34" charset="0"/>
              </a:rPr>
              <a:t>streamlit</a:t>
            </a:r>
            <a:r>
              <a:rPr lang="en-IN" dirty="0">
                <a:latin typeface="Arial" panose="020B0604020202020204" pitchFamily="34" charset="0"/>
                <a:cs typeface="Arial" panose="020B0604020202020204" pitchFamily="34" charset="0"/>
              </a:rPr>
              <a:t>. </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1.Create .py file for deployment </a:t>
            </a:r>
            <a:r>
              <a:rPr lang="en-IN" dirty="0">
                <a:latin typeface="Arial" panose="020B0604020202020204" pitchFamily="34" charset="0"/>
                <a:cs typeface="Arial" panose="020B0604020202020204" pitchFamily="34" charset="0"/>
                <a:sym typeface="Wingdings" panose="05000000000000000000" pitchFamily="2" charset="2"/>
              </a:rPr>
              <a:t> Drag and drop file To see wordcloud and 20 Most freq. words</a:t>
            </a:r>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2.Open the command prompt</a:t>
            </a:r>
          </a:p>
          <a:p>
            <a:r>
              <a:rPr lang="en-IN" dirty="0">
                <a:latin typeface="Arial" panose="020B0604020202020204" pitchFamily="34" charset="0"/>
                <a:cs typeface="Arial" panose="020B0604020202020204" pitchFamily="34" charset="0"/>
              </a:rPr>
              <a:t>3.Run  </a:t>
            </a:r>
            <a:r>
              <a:rPr lang="en-IN" b="1" dirty="0">
                <a:solidFill>
                  <a:srgbClr val="0070C0"/>
                </a:solidFill>
                <a:latin typeface="Arial" panose="020B0604020202020204" pitchFamily="34" charset="0"/>
                <a:cs typeface="Arial" panose="020B0604020202020204" pitchFamily="34" charset="0"/>
              </a:rPr>
              <a:t>pip install streamlit</a:t>
            </a:r>
          </a:p>
          <a:p>
            <a:r>
              <a:rPr lang="en-IN" b="1" dirty="0">
                <a:solidFill>
                  <a:srgbClr val="0070C0"/>
                </a:solidFill>
                <a:latin typeface="Arial" panose="020B0604020202020204" pitchFamily="34" charset="0"/>
                <a:cs typeface="Arial" panose="020B0604020202020204" pitchFamily="34" charset="0"/>
              </a:rPr>
              <a:t>           pip install pdfplumber</a:t>
            </a:r>
          </a:p>
          <a:p>
            <a:r>
              <a:rPr lang="en-IN" b="1" dirty="0">
                <a:solidFill>
                  <a:srgbClr val="0070C0"/>
                </a:solidFill>
                <a:latin typeface="Arial" panose="020B0604020202020204" pitchFamily="34" charset="0"/>
                <a:cs typeface="Arial" panose="020B0604020202020204" pitchFamily="34" charset="0"/>
              </a:rPr>
              <a:t>           streamlit run filename.py</a:t>
            </a:r>
          </a:p>
          <a:p>
            <a:r>
              <a:rPr lang="en-IN" dirty="0">
                <a:latin typeface="Arial" panose="020B0604020202020204" pitchFamily="34" charset="0"/>
                <a:cs typeface="Arial" panose="020B0604020202020204" pitchFamily="34" charset="0"/>
              </a:rPr>
              <a:t>4.New window will open having deployment part</a:t>
            </a:r>
          </a:p>
        </p:txBody>
      </p:sp>
      <p:sp>
        <p:nvSpPr>
          <p:cNvPr id="7" name="TextBox 6">
            <a:extLst>
              <a:ext uri="{FF2B5EF4-FFF2-40B4-BE49-F238E27FC236}">
                <a16:creationId xmlns:a16="http://schemas.microsoft.com/office/drawing/2014/main" id="{020CF507-6AA3-592C-C175-93F8B5607B7F}"/>
              </a:ext>
            </a:extLst>
          </p:cNvPr>
          <p:cNvSpPr txBox="1"/>
          <p:nvPr/>
        </p:nvSpPr>
        <p:spPr>
          <a:xfrm>
            <a:off x="1112807" y="4837540"/>
            <a:ext cx="1646605" cy="369332"/>
          </a:xfrm>
          <a:prstGeom prst="rect">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IN" b="1" dirty="0">
                <a:latin typeface="Arial" panose="020B0604020202020204" pitchFamily="34" charset="0"/>
                <a:cs typeface="Arial" panose="020B0604020202020204" pitchFamily="34" charset="0"/>
              </a:rPr>
              <a:t>Just for Look</a:t>
            </a:r>
          </a:p>
        </p:txBody>
      </p:sp>
      <p:pic>
        <p:nvPicPr>
          <p:cNvPr id="6" name="Picture 5">
            <a:extLst>
              <a:ext uri="{FF2B5EF4-FFF2-40B4-BE49-F238E27FC236}">
                <a16:creationId xmlns:a16="http://schemas.microsoft.com/office/drawing/2014/main" id="{413CB9AD-345E-D946-31DC-7AD6BB1C0462}"/>
              </a:ext>
            </a:extLst>
          </p:cNvPr>
          <p:cNvPicPr>
            <a:picLocks noChangeAspect="1"/>
          </p:cNvPicPr>
          <p:nvPr/>
        </p:nvPicPr>
        <p:blipFill>
          <a:blip r:embed="rId3"/>
          <a:stretch>
            <a:fillRect/>
          </a:stretch>
        </p:blipFill>
        <p:spPr>
          <a:xfrm>
            <a:off x="3213578" y="3738860"/>
            <a:ext cx="5764845" cy="2915693"/>
          </a:xfrm>
          <a:prstGeom prst="rect">
            <a:avLst/>
          </a:prstGeom>
          <a:ln w="19050">
            <a:solidFill>
              <a:schemeClr val="tx1"/>
            </a:solidFill>
          </a:ln>
        </p:spPr>
      </p:pic>
    </p:spTree>
    <p:extLst>
      <p:ext uri="{BB962C8B-B14F-4D97-AF65-F5344CB8AC3E}">
        <p14:creationId xmlns:p14="http://schemas.microsoft.com/office/powerpoint/2010/main" val="1231799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666137D-715A-758C-6EC0-0DD6ACA1EDA7}"/>
              </a:ext>
            </a:extLst>
          </p:cNvPr>
          <p:cNvSpPr txBox="1"/>
          <p:nvPr/>
        </p:nvSpPr>
        <p:spPr>
          <a:xfrm>
            <a:off x="140392" y="3009379"/>
            <a:ext cx="3326032" cy="2862322"/>
          </a:xfrm>
          <a:prstGeom prst="rect">
            <a:avLst/>
          </a:prstGeom>
          <a:noFill/>
          <a:ln w="19050">
            <a:solidFill>
              <a:schemeClr val="tx1"/>
            </a:solidFill>
          </a:ln>
        </p:spPr>
        <p:txBody>
          <a:bodyPr wrap="square" rtlCol="0">
            <a:spAutoFit/>
          </a:bodyPr>
          <a:lstStyle/>
          <a:p>
            <a:pPr marL="342900" indent="-342900">
              <a:buAutoNum type="arabicPeriod"/>
            </a:pPr>
            <a:r>
              <a:rPr lang="en-IN" b="1" dirty="0">
                <a:solidFill>
                  <a:schemeClr val="accent5">
                    <a:lumMod val="75000"/>
                  </a:schemeClr>
                </a:solidFill>
                <a:latin typeface="Arial" panose="020B0604020202020204" pitchFamily="34" charset="0"/>
                <a:cs typeface="Arial" panose="020B0604020202020204" pitchFamily="34" charset="0"/>
              </a:rPr>
              <a:t>Anjali Kale</a:t>
            </a:r>
          </a:p>
          <a:p>
            <a:pPr marL="342900" indent="-342900">
              <a:buAutoNum type="arabicPeriod"/>
            </a:pPr>
            <a:r>
              <a:rPr lang="en-IN" b="1" dirty="0">
                <a:solidFill>
                  <a:schemeClr val="accent5">
                    <a:lumMod val="75000"/>
                  </a:schemeClr>
                </a:solidFill>
                <a:latin typeface="Arial" panose="020B0604020202020204" pitchFamily="34" charset="0"/>
                <a:cs typeface="Arial" panose="020B0604020202020204" pitchFamily="34" charset="0"/>
              </a:rPr>
              <a:t>Gauri Agharkar</a:t>
            </a:r>
          </a:p>
          <a:p>
            <a:pPr marL="342900" indent="-342900">
              <a:buAutoNum type="arabicPeriod"/>
            </a:pPr>
            <a:r>
              <a:rPr lang="en-IN" b="1" dirty="0">
                <a:solidFill>
                  <a:schemeClr val="accent5">
                    <a:lumMod val="75000"/>
                  </a:schemeClr>
                </a:solidFill>
                <a:latin typeface="Arial" panose="020B0604020202020204" pitchFamily="34" charset="0"/>
                <a:cs typeface="Arial" panose="020B0604020202020204" pitchFamily="34" charset="0"/>
              </a:rPr>
              <a:t>Hrutuja Mohangekar</a:t>
            </a:r>
          </a:p>
          <a:p>
            <a:pPr marL="342900" indent="-342900">
              <a:buAutoNum type="arabicPeriod"/>
            </a:pPr>
            <a:r>
              <a:rPr lang="en-IN" b="1" dirty="0">
                <a:solidFill>
                  <a:schemeClr val="accent5">
                    <a:lumMod val="75000"/>
                  </a:schemeClr>
                </a:solidFill>
                <a:latin typeface="Arial" panose="020B0604020202020204" pitchFamily="34" charset="0"/>
                <a:cs typeface="Arial" panose="020B0604020202020204" pitchFamily="34" charset="0"/>
              </a:rPr>
              <a:t>Monika Sonawane</a:t>
            </a:r>
          </a:p>
          <a:p>
            <a:pPr marL="342900" indent="-342900">
              <a:buAutoNum type="arabicPeriod"/>
            </a:pPr>
            <a:r>
              <a:rPr lang="en-IN" b="1" dirty="0">
                <a:solidFill>
                  <a:schemeClr val="accent5">
                    <a:lumMod val="75000"/>
                  </a:schemeClr>
                </a:solidFill>
                <a:latin typeface="Arial" panose="020B0604020202020204" pitchFamily="34" charset="0"/>
                <a:cs typeface="Arial" panose="020B0604020202020204" pitchFamily="34" charset="0"/>
              </a:rPr>
              <a:t>Trupti Kendre</a:t>
            </a:r>
          </a:p>
          <a:p>
            <a:pPr marL="342900" indent="-342900">
              <a:buAutoNum type="arabicPeriod"/>
            </a:pPr>
            <a:r>
              <a:rPr lang="en-IN" b="1" dirty="0">
                <a:solidFill>
                  <a:schemeClr val="accent5">
                    <a:lumMod val="75000"/>
                  </a:schemeClr>
                </a:solidFill>
                <a:latin typeface="Arial" panose="020B0604020202020204" pitchFamily="34" charset="0"/>
                <a:cs typeface="Arial" panose="020B0604020202020204" pitchFamily="34" charset="0"/>
              </a:rPr>
              <a:t>Chaitali Ingale </a:t>
            </a:r>
          </a:p>
          <a:p>
            <a:pPr marL="342900" indent="-342900">
              <a:buAutoNum type="arabicPeriod"/>
            </a:pPr>
            <a:r>
              <a:rPr lang="en-IN" b="1" dirty="0">
                <a:solidFill>
                  <a:schemeClr val="accent5">
                    <a:lumMod val="75000"/>
                  </a:schemeClr>
                </a:solidFill>
                <a:latin typeface="Arial" panose="020B0604020202020204" pitchFamily="34" charset="0"/>
                <a:cs typeface="Arial" panose="020B0604020202020204" pitchFamily="34" charset="0"/>
              </a:rPr>
              <a:t>Shubham Dhavan</a:t>
            </a:r>
          </a:p>
          <a:p>
            <a:pPr marL="342900" indent="-342900">
              <a:buAutoNum type="arabicPeriod"/>
            </a:pPr>
            <a:r>
              <a:rPr lang="en-IN" b="1" dirty="0">
                <a:solidFill>
                  <a:schemeClr val="accent5">
                    <a:lumMod val="75000"/>
                  </a:schemeClr>
                </a:solidFill>
                <a:latin typeface="Arial" panose="020B0604020202020204" pitchFamily="34" charset="0"/>
                <a:cs typeface="Arial" panose="020B0604020202020204" pitchFamily="34" charset="0"/>
              </a:rPr>
              <a:t>Yashraj Dalwe</a:t>
            </a:r>
          </a:p>
          <a:p>
            <a:pPr marL="342900" indent="-342900">
              <a:buAutoNum type="arabicPeriod"/>
            </a:pPr>
            <a:endParaRPr lang="en-IN" dirty="0">
              <a:latin typeface="Arial" panose="020B0604020202020204" pitchFamily="34" charset="0"/>
              <a:cs typeface="Arial" panose="020B0604020202020204" pitchFamily="34" charset="0"/>
            </a:endParaRPr>
          </a:p>
          <a:p>
            <a:r>
              <a:rPr lang="en-IN" b="1" dirty="0">
                <a:solidFill>
                  <a:srgbClr val="7030A0"/>
                </a:solidFill>
                <a:latin typeface="Arial" panose="020B0604020202020204" pitchFamily="34" charset="0"/>
                <a:cs typeface="Arial" panose="020B0604020202020204" pitchFamily="34" charset="0"/>
              </a:rPr>
              <a:t>Mentor:- Mr. Adavaith</a:t>
            </a:r>
          </a:p>
        </p:txBody>
      </p:sp>
      <p:sp>
        <p:nvSpPr>
          <p:cNvPr id="2" name="TextBox 1">
            <a:extLst>
              <a:ext uri="{FF2B5EF4-FFF2-40B4-BE49-F238E27FC236}">
                <a16:creationId xmlns:a16="http://schemas.microsoft.com/office/drawing/2014/main" id="{1C641725-4A3B-40C7-0F88-91D35D48B889}"/>
              </a:ext>
            </a:extLst>
          </p:cNvPr>
          <p:cNvSpPr txBox="1"/>
          <p:nvPr/>
        </p:nvSpPr>
        <p:spPr>
          <a:xfrm>
            <a:off x="3715000" y="3009379"/>
            <a:ext cx="8336608" cy="2308324"/>
          </a:xfrm>
          <a:prstGeom prst="rect">
            <a:avLst/>
          </a:prstGeom>
          <a:noFill/>
          <a:ln w="19050">
            <a:solidFill>
              <a:schemeClr val="tx1"/>
            </a:solidFill>
          </a:ln>
        </p:spPr>
        <p:txBody>
          <a:bodyPr wrap="square" rtlCol="0">
            <a:spAutoFit/>
          </a:bodyPr>
          <a:lstStyle/>
          <a:p>
            <a:r>
              <a:rPr lang="en-IN" b="1" dirty="0">
                <a:solidFill>
                  <a:srgbClr val="C00000"/>
                </a:solidFill>
                <a:latin typeface="Arial" panose="020B0604020202020204" pitchFamily="34" charset="0"/>
                <a:cs typeface="Arial" panose="020B0604020202020204" pitchFamily="34" charset="0"/>
              </a:rPr>
              <a:t>Anjali             </a:t>
            </a:r>
            <a:r>
              <a:rPr lang="en-IN"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Resumes Segregation</a:t>
            </a:r>
            <a:r>
              <a:rPr lang="en-IN" dirty="0">
                <a:latin typeface="Arial" panose="020B0604020202020204" pitchFamily="34" charset="0"/>
                <a:cs typeface="Arial" panose="020B0604020202020204" pitchFamily="34" charset="0"/>
                <a:sym typeface="Wingdings" panose="05000000000000000000" pitchFamily="2" charset="2"/>
              </a:rPr>
              <a:t>  Created Folders &amp; Uploaded resumes  </a:t>
            </a:r>
            <a:endParaRPr lang="en-IN" b="1" dirty="0">
              <a:latin typeface="Arial" panose="020B0604020202020204" pitchFamily="34" charset="0"/>
              <a:cs typeface="Arial" panose="020B0604020202020204" pitchFamily="34" charset="0"/>
            </a:endParaRPr>
          </a:p>
          <a:p>
            <a:r>
              <a:rPr lang="en-IN" b="1" dirty="0">
                <a:solidFill>
                  <a:srgbClr val="C00000"/>
                </a:solidFill>
                <a:latin typeface="Arial" panose="020B0604020202020204" pitchFamily="34" charset="0"/>
                <a:cs typeface="Arial" panose="020B0604020202020204" pitchFamily="34" charset="0"/>
              </a:rPr>
              <a:t>Gauri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sym typeface="Wingdings" panose="05000000000000000000" pitchFamily="2" charset="2"/>
              </a:rPr>
              <a:t>Created connection between Google Collab with Drive</a:t>
            </a:r>
            <a:endParaRPr lang="en-IN" dirty="0">
              <a:latin typeface="Arial" panose="020B0604020202020204" pitchFamily="34" charset="0"/>
              <a:cs typeface="Arial" panose="020B0604020202020204" pitchFamily="34" charset="0"/>
            </a:endParaRPr>
          </a:p>
          <a:p>
            <a:r>
              <a:rPr lang="en-IN" b="1" dirty="0">
                <a:solidFill>
                  <a:srgbClr val="C00000"/>
                </a:solidFill>
                <a:latin typeface="Arial" panose="020B0604020202020204" pitchFamily="34" charset="0"/>
                <a:cs typeface="Arial" panose="020B0604020202020204" pitchFamily="34" charset="0"/>
              </a:rPr>
              <a:t>Hrutuja          </a:t>
            </a:r>
            <a:r>
              <a:rPr lang="en-IN"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Complied all resumes in Google Collab</a:t>
            </a:r>
            <a:r>
              <a:rPr lang="en-IN" b="1" dirty="0">
                <a:latin typeface="Arial" panose="020B0604020202020204" pitchFamily="34" charset="0"/>
                <a:cs typeface="Arial" panose="020B0604020202020204" pitchFamily="34" charset="0"/>
              </a:rPr>
              <a:t> </a:t>
            </a:r>
          </a:p>
          <a:p>
            <a:r>
              <a:rPr lang="en-IN" b="1" dirty="0">
                <a:solidFill>
                  <a:srgbClr val="C00000"/>
                </a:solidFill>
                <a:latin typeface="Arial" panose="020B0604020202020204" pitchFamily="34" charset="0"/>
                <a:cs typeface="Arial" panose="020B0604020202020204" pitchFamily="34" charset="0"/>
              </a:rPr>
              <a:t>Monika          </a:t>
            </a:r>
            <a:r>
              <a:rPr lang="en-IN"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Prepared Final Data by Concat of all categories</a:t>
            </a:r>
          </a:p>
          <a:p>
            <a:r>
              <a:rPr lang="en-IN" b="1" dirty="0">
                <a:solidFill>
                  <a:srgbClr val="C00000"/>
                </a:solidFill>
                <a:latin typeface="Arial" panose="020B0604020202020204" pitchFamily="34" charset="0"/>
                <a:cs typeface="Arial" panose="020B0604020202020204" pitchFamily="34" charset="0"/>
              </a:rPr>
              <a:t>Trupti             </a:t>
            </a:r>
            <a:r>
              <a:rPr lang="en-IN"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Performed Data Analysis &amp; Pre-processing</a:t>
            </a:r>
          </a:p>
          <a:p>
            <a:r>
              <a:rPr lang="en-IN" b="1" dirty="0">
                <a:solidFill>
                  <a:srgbClr val="C00000"/>
                </a:solidFill>
                <a:latin typeface="Arial" panose="020B0604020202020204" pitchFamily="34" charset="0"/>
                <a:cs typeface="Arial" panose="020B0604020202020204" pitchFamily="34" charset="0"/>
              </a:rPr>
              <a:t>Chaitali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Shown word cloud of Resumes &amp; labelled Category</a:t>
            </a:r>
          </a:p>
          <a:p>
            <a:r>
              <a:rPr lang="en-IN" b="1" dirty="0">
                <a:solidFill>
                  <a:srgbClr val="C00000"/>
                </a:solidFill>
                <a:latin typeface="Arial" panose="020B0604020202020204" pitchFamily="34" charset="0"/>
                <a:cs typeface="Arial" panose="020B0604020202020204" pitchFamily="34" charset="0"/>
              </a:rPr>
              <a:t>Shubham       </a:t>
            </a:r>
            <a:r>
              <a:rPr lang="en-IN" b="1" dirty="0">
                <a:latin typeface="Arial" panose="020B0604020202020204" pitchFamily="34" charset="0"/>
                <a:cs typeface="Arial" panose="020B0604020202020204" pitchFamily="34" charset="0"/>
              </a:rPr>
              <a:t>:</a:t>
            </a:r>
            <a:r>
              <a:rPr lang="en-IN" b="1" dirty="0">
                <a:solidFill>
                  <a:srgbClr val="C0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Shown Bar Chart &amp; Pie Chart and Word cloud for categories</a:t>
            </a:r>
          </a:p>
          <a:p>
            <a:r>
              <a:rPr lang="en-IN" b="1" dirty="0">
                <a:solidFill>
                  <a:srgbClr val="C00000"/>
                </a:solidFill>
                <a:latin typeface="Arial" panose="020B0604020202020204" pitchFamily="34" charset="0"/>
                <a:cs typeface="Arial" panose="020B0604020202020204" pitchFamily="34" charset="0"/>
              </a:rPr>
              <a:t>Yashraj          </a:t>
            </a:r>
            <a:r>
              <a:rPr lang="en-IN"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Implementation of different classification models</a:t>
            </a:r>
          </a:p>
        </p:txBody>
      </p:sp>
      <p:sp>
        <p:nvSpPr>
          <p:cNvPr id="7" name="TextBox 6">
            <a:extLst>
              <a:ext uri="{FF2B5EF4-FFF2-40B4-BE49-F238E27FC236}">
                <a16:creationId xmlns:a16="http://schemas.microsoft.com/office/drawing/2014/main" id="{CD1553E9-B0DC-9031-0962-C6B965FEF9EB}"/>
              </a:ext>
            </a:extLst>
          </p:cNvPr>
          <p:cNvSpPr txBox="1"/>
          <p:nvPr/>
        </p:nvSpPr>
        <p:spPr>
          <a:xfrm>
            <a:off x="6447934" y="1997211"/>
            <a:ext cx="3738716" cy="400110"/>
          </a:xfrm>
          <a:prstGeom prst="rect">
            <a:avLst/>
          </a:prstGeom>
          <a:solidFill>
            <a:schemeClr val="bg1"/>
          </a:solidFill>
          <a:ln w="19050">
            <a:solidFill>
              <a:schemeClr val="tx1"/>
            </a:solidFill>
          </a:ln>
        </p:spPr>
        <p:style>
          <a:lnRef idx="1">
            <a:schemeClr val="accent2"/>
          </a:lnRef>
          <a:fillRef idx="3">
            <a:schemeClr val="accent2"/>
          </a:fillRef>
          <a:effectRef idx="2">
            <a:schemeClr val="accent2"/>
          </a:effectRef>
          <a:fontRef idx="minor">
            <a:schemeClr val="lt1"/>
          </a:fontRef>
        </p:style>
        <p:txBody>
          <a:bodyPr wrap="none" rtlCol="0">
            <a:spAutoFit/>
          </a:bodyPr>
          <a:lstStyle/>
          <a:p>
            <a:pPr algn="l" fontAlgn="base"/>
            <a:r>
              <a:rPr lang="en-IN" sz="2000" b="1" dirty="0">
                <a:solidFill>
                  <a:srgbClr val="7030A0"/>
                </a:solidFill>
                <a:latin typeface="Arial" panose="020B0604020202020204" pitchFamily="34" charset="0"/>
                <a:cs typeface="Arial" panose="020B0604020202020204" pitchFamily="34" charset="0"/>
              </a:rPr>
              <a:t>Contribution in Project Work </a:t>
            </a:r>
          </a:p>
        </p:txBody>
      </p:sp>
      <p:cxnSp>
        <p:nvCxnSpPr>
          <p:cNvPr id="8" name="Straight Connector 7">
            <a:extLst>
              <a:ext uri="{FF2B5EF4-FFF2-40B4-BE49-F238E27FC236}">
                <a16:creationId xmlns:a16="http://schemas.microsoft.com/office/drawing/2014/main" id="{5AAE0F63-D139-8EB8-4F9F-4B4257833A8F}"/>
              </a:ext>
            </a:extLst>
          </p:cNvPr>
          <p:cNvCxnSpPr>
            <a:cxnSpLocks/>
          </p:cNvCxnSpPr>
          <p:nvPr/>
        </p:nvCxnSpPr>
        <p:spPr>
          <a:xfrm>
            <a:off x="3597368" y="1997211"/>
            <a:ext cx="18159" cy="4147794"/>
          </a:xfrm>
          <a:prstGeom prst="line">
            <a:avLst/>
          </a:prstGeom>
          <a:ln w="19050">
            <a:solidFill>
              <a:srgbClr val="002060"/>
            </a:solidFill>
            <a:prstDash val="sysDash"/>
          </a:ln>
        </p:spPr>
        <p:style>
          <a:lnRef idx="1">
            <a:schemeClr val="accent1"/>
          </a:lnRef>
          <a:fillRef idx="0">
            <a:schemeClr val="accent1"/>
          </a:fillRef>
          <a:effectRef idx="0">
            <a:schemeClr val="accent1"/>
          </a:effectRef>
          <a:fontRef idx="minor">
            <a:schemeClr val="tx1"/>
          </a:fontRef>
        </p:style>
      </p:cxnSp>
      <p:sp>
        <p:nvSpPr>
          <p:cNvPr id="3" name="Rectangle: Rounded Corners 2">
            <a:extLst>
              <a:ext uri="{FF2B5EF4-FFF2-40B4-BE49-F238E27FC236}">
                <a16:creationId xmlns:a16="http://schemas.microsoft.com/office/drawing/2014/main" id="{5CED62F0-6093-6A87-A1AF-12A13D21EB80}"/>
              </a:ext>
            </a:extLst>
          </p:cNvPr>
          <p:cNvSpPr/>
          <p:nvPr/>
        </p:nvSpPr>
        <p:spPr>
          <a:xfrm>
            <a:off x="230039" y="1870178"/>
            <a:ext cx="2264686" cy="582706"/>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IN" sz="2000" b="1">
                <a:solidFill>
                  <a:schemeClr val="accent6">
                    <a:lumMod val="50000"/>
                  </a:schemeClr>
                </a:solidFill>
                <a:latin typeface="Arial" panose="020B0604020202020204" pitchFamily="34" charset="0"/>
                <a:cs typeface="Arial" panose="020B0604020202020204" pitchFamily="34" charset="0"/>
              </a:rPr>
              <a:t>Group Members</a:t>
            </a:r>
            <a:endParaRPr lang="en-IN" sz="2000" b="1" dirty="0">
              <a:solidFill>
                <a:schemeClr val="accent6">
                  <a:lumMod val="50000"/>
                </a:schemeClr>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CEA96BEA-8556-C8B7-3805-EE35B21469DB}"/>
              </a:ext>
            </a:extLst>
          </p:cNvPr>
          <p:cNvPicPr>
            <a:picLocks noChangeAspect="1"/>
          </p:cNvPicPr>
          <p:nvPr/>
        </p:nvPicPr>
        <p:blipFill>
          <a:blip r:embed="rId2"/>
          <a:stretch>
            <a:fillRect/>
          </a:stretch>
        </p:blipFill>
        <p:spPr>
          <a:xfrm>
            <a:off x="9964132" y="5973924"/>
            <a:ext cx="2227868" cy="884075"/>
          </a:xfrm>
          <a:prstGeom prst="rect">
            <a:avLst/>
          </a:prstGeom>
        </p:spPr>
      </p:pic>
    </p:spTree>
    <p:extLst>
      <p:ext uri="{BB962C8B-B14F-4D97-AF65-F5344CB8AC3E}">
        <p14:creationId xmlns:p14="http://schemas.microsoft.com/office/powerpoint/2010/main" val="2054023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3C6E422-152B-2A1E-2586-270CA8EE51F3}"/>
              </a:ext>
            </a:extLst>
          </p:cNvPr>
          <p:cNvPicPr>
            <a:picLocks noChangeAspect="1"/>
          </p:cNvPicPr>
          <p:nvPr/>
        </p:nvPicPr>
        <p:blipFill>
          <a:blip r:embed="rId2"/>
          <a:stretch>
            <a:fillRect/>
          </a:stretch>
        </p:blipFill>
        <p:spPr>
          <a:xfrm>
            <a:off x="10105534" y="6030036"/>
            <a:ext cx="2086466" cy="827963"/>
          </a:xfrm>
          <a:prstGeom prst="rect">
            <a:avLst/>
          </a:prstGeom>
        </p:spPr>
      </p:pic>
      <p:sp>
        <p:nvSpPr>
          <p:cNvPr id="2" name="TextBox 1">
            <a:extLst>
              <a:ext uri="{FF2B5EF4-FFF2-40B4-BE49-F238E27FC236}">
                <a16:creationId xmlns:a16="http://schemas.microsoft.com/office/drawing/2014/main" id="{1E765BF6-E571-82D9-5313-051FFBC4CE13}"/>
              </a:ext>
            </a:extLst>
          </p:cNvPr>
          <p:cNvSpPr txBox="1"/>
          <p:nvPr/>
        </p:nvSpPr>
        <p:spPr>
          <a:xfrm>
            <a:off x="341058" y="596586"/>
            <a:ext cx="11509883" cy="923330"/>
          </a:xfrm>
          <a:prstGeom prst="rect">
            <a:avLst/>
          </a:prstGeom>
          <a:noFill/>
          <a:ln w="19050">
            <a:solidFill>
              <a:srgbClr val="002060"/>
            </a:solidFill>
          </a:ln>
        </p:spPr>
        <p:txBody>
          <a:bodyPr wrap="square" rtlCol="0">
            <a:spAutoFit/>
          </a:bodyPr>
          <a:lstStyle/>
          <a:p>
            <a:pPr marL="285750" indent="-285750" algn="just" fontAlgn="base">
              <a:buFont typeface="Arial" panose="020B0604020202020204" pitchFamily="34" charset="0"/>
              <a:buChar char="•"/>
            </a:pPr>
            <a:r>
              <a:rPr lang="en-IN" dirty="0">
                <a:latin typeface="Arial" panose="020B0604020202020204" pitchFamily="34" charset="0"/>
                <a:cs typeface="Arial" panose="020B0604020202020204" pitchFamily="34" charset="0"/>
              </a:rPr>
              <a:t>From the final table we can conclude that among the calculated classifiers </a:t>
            </a:r>
            <a:r>
              <a:rPr lang="en-IN" dirty="0">
                <a:latin typeface="Arial" panose="020B0604020202020204" pitchFamily="34" charset="0"/>
                <a:cs typeface="Arial" panose="020B0604020202020204" pitchFamily="34" charset="0"/>
                <a:sym typeface="Wingdings" panose="05000000000000000000" pitchFamily="2" charset="2"/>
              </a:rPr>
              <a:t> </a:t>
            </a:r>
            <a:r>
              <a:rPr lang="en-IN" dirty="0">
                <a:latin typeface="Arial" panose="020B0604020202020204" pitchFamily="34" charset="0"/>
                <a:cs typeface="Arial" panose="020B0604020202020204" pitchFamily="34" charset="0"/>
              </a:rPr>
              <a:t>Random Forest Classifier gave the favourable results i.e Precision &amp; Recall is 1.0 and that too F1-score is also 1.0. which is harmonic mean of precision and recall.</a:t>
            </a:r>
          </a:p>
        </p:txBody>
      </p:sp>
      <p:sp>
        <p:nvSpPr>
          <p:cNvPr id="4" name="TextBox 3">
            <a:extLst>
              <a:ext uri="{FF2B5EF4-FFF2-40B4-BE49-F238E27FC236}">
                <a16:creationId xmlns:a16="http://schemas.microsoft.com/office/drawing/2014/main" id="{329D3AC9-D47A-51A0-A673-23B6E8CF044E}"/>
              </a:ext>
            </a:extLst>
          </p:cNvPr>
          <p:cNvSpPr txBox="1"/>
          <p:nvPr/>
        </p:nvSpPr>
        <p:spPr>
          <a:xfrm>
            <a:off x="367890" y="108410"/>
            <a:ext cx="1880643" cy="400110"/>
          </a:xfrm>
          <a:prstGeom prst="rect">
            <a:avLst/>
          </a:prstGeom>
          <a:solidFill>
            <a:schemeClr val="accent6">
              <a:lumMod val="40000"/>
              <a:lumOff val="60000"/>
            </a:schemeClr>
          </a:solidFill>
          <a:ln w="19050">
            <a:solidFill>
              <a:schemeClr val="tx1"/>
            </a:solidFill>
          </a:ln>
        </p:spPr>
        <p:style>
          <a:lnRef idx="1">
            <a:schemeClr val="accent2"/>
          </a:lnRef>
          <a:fillRef idx="3">
            <a:schemeClr val="accent2"/>
          </a:fillRef>
          <a:effectRef idx="2">
            <a:schemeClr val="accent2"/>
          </a:effectRef>
          <a:fontRef idx="minor">
            <a:schemeClr val="lt1"/>
          </a:fontRef>
        </p:style>
        <p:txBody>
          <a:bodyPr wrap="none" rtlCol="0">
            <a:spAutoFit/>
          </a:bodyPr>
          <a:lstStyle/>
          <a:p>
            <a:pPr algn="l" fontAlgn="base"/>
            <a:r>
              <a:rPr lang="en-IN" sz="2000" b="1" i="0" dirty="0">
                <a:solidFill>
                  <a:schemeClr val="tx1"/>
                </a:solidFill>
                <a:effectLst/>
                <a:latin typeface="Arial" panose="020B0604020202020204" pitchFamily="34" charset="0"/>
                <a:cs typeface="Arial" panose="020B0604020202020204" pitchFamily="34" charset="0"/>
              </a:rPr>
              <a:t>Conclusions :</a:t>
            </a:r>
          </a:p>
        </p:txBody>
      </p:sp>
      <p:sp>
        <p:nvSpPr>
          <p:cNvPr id="6" name="TextBox 5">
            <a:extLst>
              <a:ext uri="{FF2B5EF4-FFF2-40B4-BE49-F238E27FC236}">
                <a16:creationId xmlns:a16="http://schemas.microsoft.com/office/drawing/2014/main" id="{69D99AC2-F288-B1AF-7F67-FE0203F9EA3E}"/>
              </a:ext>
            </a:extLst>
          </p:cNvPr>
          <p:cNvSpPr txBox="1"/>
          <p:nvPr/>
        </p:nvSpPr>
        <p:spPr>
          <a:xfrm>
            <a:off x="341058" y="1884981"/>
            <a:ext cx="5222905" cy="400110"/>
          </a:xfrm>
          <a:prstGeom prst="rect">
            <a:avLst/>
          </a:prstGeom>
          <a:solidFill>
            <a:schemeClr val="accent4">
              <a:lumMod val="60000"/>
              <a:lumOff val="40000"/>
            </a:schemeClr>
          </a:solidFill>
          <a:ln w="19050">
            <a:solidFill>
              <a:schemeClr val="tx1"/>
            </a:solidFill>
          </a:ln>
        </p:spPr>
        <p:style>
          <a:lnRef idx="1">
            <a:schemeClr val="accent2"/>
          </a:lnRef>
          <a:fillRef idx="3">
            <a:schemeClr val="accent2"/>
          </a:fillRef>
          <a:effectRef idx="2">
            <a:schemeClr val="accent2"/>
          </a:effectRef>
          <a:fontRef idx="minor">
            <a:schemeClr val="lt1"/>
          </a:fontRef>
        </p:style>
        <p:txBody>
          <a:bodyPr wrap="none" rtlCol="0">
            <a:spAutoFit/>
          </a:bodyPr>
          <a:lstStyle/>
          <a:p>
            <a:pPr algn="l" fontAlgn="base"/>
            <a:r>
              <a:rPr lang="en-IN" sz="2000" b="1" i="0" dirty="0">
                <a:solidFill>
                  <a:srgbClr val="7030A0"/>
                </a:solidFill>
                <a:effectLst/>
                <a:latin typeface="Arial" panose="020B0604020202020204" pitchFamily="34" charset="0"/>
                <a:cs typeface="Arial" panose="020B0604020202020204" pitchFamily="34" charset="0"/>
              </a:rPr>
              <a:t>Project GitHub Links of Group Members :</a:t>
            </a:r>
          </a:p>
        </p:txBody>
      </p:sp>
      <p:sp>
        <p:nvSpPr>
          <p:cNvPr id="7" name="TextBox 6">
            <a:extLst>
              <a:ext uri="{FF2B5EF4-FFF2-40B4-BE49-F238E27FC236}">
                <a16:creationId xmlns:a16="http://schemas.microsoft.com/office/drawing/2014/main" id="{D7A60169-A29D-4E61-A2E4-470DEDC715A5}"/>
              </a:ext>
            </a:extLst>
          </p:cNvPr>
          <p:cNvSpPr txBox="1"/>
          <p:nvPr/>
        </p:nvSpPr>
        <p:spPr>
          <a:xfrm>
            <a:off x="341058" y="2502273"/>
            <a:ext cx="9914628" cy="4247317"/>
          </a:xfrm>
          <a:prstGeom prst="rect">
            <a:avLst/>
          </a:prstGeom>
          <a:noFill/>
          <a:ln w="19050">
            <a:solidFill>
              <a:schemeClr val="tx1"/>
            </a:solidFill>
          </a:ln>
        </p:spPr>
        <p:txBody>
          <a:bodyPr wrap="square" rtlCol="0">
            <a:spAutoFit/>
          </a:bodyPr>
          <a:lstStyle/>
          <a:p>
            <a:pPr marL="342900" indent="-342900">
              <a:buAutoNum type="arabicPeriod"/>
            </a:pPr>
            <a:r>
              <a:rPr lang="en-IN" dirty="0">
                <a:solidFill>
                  <a:schemeClr val="accent2">
                    <a:lumMod val="75000"/>
                  </a:schemeClr>
                </a:solidFill>
                <a:latin typeface="Arial" panose="020B0604020202020204" pitchFamily="34" charset="0"/>
                <a:cs typeface="Arial" panose="020B0604020202020204" pitchFamily="34" charset="0"/>
              </a:rPr>
              <a:t>Anjali Kale                    </a:t>
            </a:r>
            <a:r>
              <a:rPr lang="en-IN" b="1" dirty="0">
                <a:solidFill>
                  <a:schemeClr val="accent2">
                    <a:lumMod val="75000"/>
                  </a:schemeClr>
                </a:solidFill>
                <a:latin typeface="Arial" panose="020B0604020202020204" pitchFamily="34" charset="0"/>
                <a:cs typeface="Arial" panose="020B0604020202020204" pitchFamily="34" charset="0"/>
              </a:rPr>
              <a:t>: </a:t>
            </a:r>
            <a:r>
              <a:rPr lang="en-IN" dirty="0">
                <a:solidFill>
                  <a:schemeClr val="accent2">
                    <a:lumMod val="75000"/>
                  </a:schemeClr>
                </a:solidFill>
                <a:latin typeface="Arial" panose="020B0604020202020204" pitchFamily="34" charset="0"/>
                <a:cs typeface="Arial" panose="020B0604020202020204" pitchFamily="34" charset="0"/>
                <a:hlinkClick r:id="rId3"/>
              </a:rPr>
              <a:t>https://github.com/anjalikale503/NLP-n-classifires-project-</a:t>
            </a:r>
            <a:endParaRPr lang="en-IN" dirty="0">
              <a:solidFill>
                <a:schemeClr val="accent2">
                  <a:lumMod val="75000"/>
                </a:schemeClr>
              </a:solidFill>
              <a:latin typeface="Arial" panose="020B0604020202020204" pitchFamily="34" charset="0"/>
              <a:cs typeface="Arial" panose="020B0604020202020204" pitchFamily="34" charset="0"/>
            </a:endParaRPr>
          </a:p>
          <a:p>
            <a:pPr marL="342900" indent="-342900">
              <a:buAutoNum type="arabicPeriod"/>
            </a:pPr>
            <a:endParaRPr lang="en-IN" dirty="0">
              <a:solidFill>
                <a:schemeClr val="accent2">
                  <a:lumMod val="75000"/>
                </a:schemeClr>
              </a:solidFill>
              <a:latin typeface="Arial" panose="020B0604020202020204" pitchFamily="34" charset="0"/>
              <a:cs typeface="Arial" panose="020B0604020202020204" pitchFamily="34" charset="0"/>
            </a:endParaRPr>
          </a:p>
          <a:p>
            <a:pPr marL="342900" indent="-342900">
              <a:buAutoNum type="arabicPeriod"/>
            </a:pPr>
            <a:r>
              <a:rPr lang="en-IN" dirty="0">
                <a:solidFill>
                  <a:schemeClr val="accent2">
                    <a:lumMod val="75000"/>
                  </a:schemeClr>
                </a:solidFill>
                <a:latin typeface="Arial" panose="020B0604020202020204" pitchFamily="34" charset="0"/>
                <a:cs typeface="Arial" panose="020B0604020202020204" pitchFamily="34" charset="0"/>
              </a:rPr>
              <a:t>Gauri Agharkar             </a:t>
            </a:r>
            <a:r>
              <a:rPr lang="en-IN" b="1" dirty="0">
                <a:solidFill>
                  <a:schemeClr val="accent2">
                    <a:lumMod val="75000"/>
                  </a:schemeClr>
                </a:solidFill>
                <a:latin typeface="Arial" panose="020B0604020202020204" pitchFamily="34" charset="0"/>
                <a:cs typeface="Arial" panose="020B0604020202020204" pitchFamily="34" charset="0"/>
              </a:rPr>
              <a:t>: </a:t>
            </a:r>
            <a:r>
              <a:rPr lang="en-IN" sz="1600" dirty="0">
                <a:solidFill>
                  <a:schemeClr val="accent2">
                    <a:lumMod val="75000"/>
                  </a:schemeClr>
                </a:solidFill>
                <a:latin typeface="Arial" panose="020B0604020202020204" pitchFamily="34" charset="0"/>
                <a:cs typeface="Arial" panose="020B0604020202020204" pitchFamily="34" charset="0"/>
                <a:hlinkClick r:id="rId4"/>
              </a:rPr>
              <a:t>https://github.com/gauriagharkar/CLASSIFIRES-AND-NLP-PROJECT</a:t>
            </a:r>
            <a:endParaRPr lang="en-IN" dirty="0">
              <a:solidFill>
                <a:schemeClr val="accent2">
                  <a:lumMod val="75000"/>
                </a:schemeClr>
              </a:solidFill>
              <a:latin typeface="Arial" panose="020B0604020202020204" pitchFamily="34" charset="0"/>
              <a:cs typeface="Arial" panose="020B0604020202020204" pitchFamily="34" charset="0"/>
            </a:endParaRPr>
          </a:p>
          <a:p>
            <a:pPr marL="342900" indent="-342900">
              <a:buAutoNum type="arabicPeriod"/>
            </a:pPr>
            <a:endParaRPr lang="en-IN" dirty="0">
              <a:solidFill>
                <a:schemeClr val="accent2">
                  <a:lumMod val="75000"/>
                </a:schemeClr>
              </a:solidFill>
              <a:latin typeface="Arial" panose="020B0604020202020204" pitchFamily="34" charset="0"/>
              <a:cs typeface="Arial" panose="020B0604020202020204" pitchFamily="34" charset="0"/>
            </a:endParaRPr>
          </a:p>
          <a:p>
            <a:pPr marL="342900" indent="-342900">
              <a:buAutoNum type="arabicPeriod"/>
            </a:pPr>
            <a:r>
              <a:rPr lang="en-IN" dirty="0">
                <a:solidFill>
                  <a:schemeClr val="accent2">
                    <a:lumMod val="75000"/>
                  </a:schemeClr>
                </a:solidFill>
                <a:latin typeface="Arial" panose="020B0604020202020204" pitchFamily="34" charset="0"/>
                <a:cs typeface="Arial" panose="020B0604020202020204" pitchFamily="34" charset="0"/>
              </a:rPr>
              <a:t>Hrutuja Mohangekar     </a:t>
            </a:r>
            <a:r>
              <a:rPr lang="en-IN" b="1" dirty="0">
                <a:solidFill>
                  <a:schemeClr val="accent2">
                    <a:lumMod val="75000"/>
                  </a:schemeClr>
                </a:solidFill>
                <a:latin typeface="Arial" panose="020B0604020202020204" pitchFamily="34" charset="0"/>
                <a:cs typeface="Arial" panose="020B0604020202020204" pitchFamily="34" charset="0"/>
              </a:rPr>
              <a:t>: </a:t>
            </a:r>
            <a:r>
              <a:rPr lang="en-IN" sz="1600" dirty="0">
                <a:solidFill>
                  <a:schemeClr val="accent2">
                    <a:lumMod val="75000"/>
                  </a:schemeClr>
                </a:solidFill>
                <a:latin typeface="Arial" panose="020B0604020202020204" pitchFamily="34" charset="0"/>
                <a:cs typeface="Arial" panose="020B0604020202020204" pitchFamily="34" charset="0"/>
                <a:hlinkClick r:id="rId5"/>
              </a:rPr>
              <a:t>https://github.com/rutumohangekar/NLP-and-Classifier-models-project</a:t>
            </a:r>
            <a:endParaRPr lang="en-IN" dirty="0">
              <a:solidFill>
                <a:schemeClr val="accent2">
                  <a:lumMod val="75000"/>
                </a:schemeClr>
              </a:solidFill>
              <a:latin typeface="Arial" panose="020B0604020202020204" pitchFamily="34" charset="0"/>
              <a:cs typeface="Arial" panose="020B0604020202020204" pitchFamily="34" charset="0"/>
            </a:endParaRPr>
          </a:p>
          <a:p>
            <a:pPr marL="342900" indent="-342900">
              <a:buAutoNum type="arabicPeriod"/>
            </a:pPr>
            <a:endParaRPr lang="en-IN" dirty="0">
              <a:solidFill>
                <a:schemeClr val="accent2">
                  <a:lumMod val="75000"/>
                </a:schemeClr>
              </a:solidFill>
              <a:latin typeface="Arial" panose="020B0604020202020204" pitchFamily="34" charset="0"/>
              <a:cs typeface="Arial" panose="020B0604020202020204" pitchFamily="34" charset="0"/>
            </a:endParaRPr>
          </a:p>
          <a:p>
            <a:pPr marL="342900" indent="-342900">
              <a:buAutoNum type="arabicPeriod"/>
            </a:pPr>
            <a:r>
              <a:rPr lang="en-IN" dirty="0">
                <a:solidFill>
                  <a:schemeClr val="accent2">
                    <a:lumMod val="75000"/>
                  </a:schemeClr>
                </a:solidFill>
                <a:latin typeface="Arial" panose="020B0604020202020204" pitchFamily="34" charset="0"/>
                <a:cs typeface="Arial" panose="020B0604020202020204" pitchFamily="34" charset="0"/>
              </a:rPr>
              <a:t>Monika Sonawane        </a:t>
            </a:r>
            <a:r>
              <a:rPr lang="en-IN" b="1" dirty="0">
                <a:solidFill>
                  <a:schemeClr val="accent2">
                    <a:lumMod val="75000"/>
                  </a:schemeClr>
                </a:solidFill>
                <a:latin typeface="Arial" panose="020B0604020202020204" pitchFamily="34" charset="0"/>
                <a:cs typeface="Arial" panose="020B0604020202020204" pitchFamily="34" charset="0"/>
              </a:rPr>
              <a:t>: </a:t>
            </a:r>
            <a:r>
              <a:rPr lang="en-IN" dirty="0">
                <a:solidFill>
                  <a:schemeClr val="accent2">
                    <a:lumMod val="75000"/>
                  </a:schemeClr>
                </a:solidFill>
                <a:latin typeface="Arial" panose="020B0604020202020204" pitchFamily="34" charset="0"/>
                <a:cs typeface="Arial" panose="020B0604020202020204" pitchFamily="34" charset="0"/>
                <a:hlinkClick r:id="rId6"/>
              </a:rPr>
              <a:t>https://github.com/monika12344/resume-classification.git</a:t>
            </a:r>
            <a:endParaRPr lang="en-IN" dirty="0">
              <a:solidFill>
                <a:schemeClr val="accent2">
                  <a:lumMod val="75000"/>
                </a:schemeClr>
              </a:solidFill>
              <a:latin typeface="Arial" panose="020B0604020202020204" pitchFamily="34" charset="0"/>
              <a:cs typeface="Arial" panose="020B0604020202020204" pitchFamily="34" charset="0"/>
            </a:endParaRPr>
          </a:p>
          <a:p>
            <a:pPr marL="342900" indent="-342900">
              <a:buAutoNum type="arabicPeriod"/>
            </a:pPr>
            <a:endParaRPr lang="en-IN" dirty="0">
              <a:solidFill>
                <a:schemeClr val="accent2">
                  <a:lumMod val="75000"/>
                </a:schemeClr>
              </a:solidFill>
              <a:latin typeface="Arial" panose="020B0604020202020204" pitchFamily="34" charset="0"/>
              <a:cs typeface="Arial" panose="020B0604020202020204" pitchFamily="34" charset="0"/>
            </a:endParaRPr>
          </a:p>
          <a:p>
            <a:pPr marL="342900" indent="-342900">
              <a:buAutoNum type="arabicPeriod"/>
            </a:pPr>
            <a:r>
              <a:rPr lang="en-IN" dirty="0">
                <a:solidFill>
                  <a:schemeClr val="accent2">
                    <a:lumMod val="75000"/>
                  </a:schemeClr>
                </a:solidFill>
                <a:latin typeface="Arial" panose="020B0604020202020204" pitchFamily="34" charset="0"/>
                <a:cs typeface="Arial" panose="020B0604020202020204" pitchFamily="34" charset="0"/>
              </a:rPr>
              <a:t>Trupti Kendre                </a:t>
            </a:r>
            <a:r>
              <a:rPr lang="en-IN" b="1" dirty="0">
                <a:solidFill>
                  <a:schemeClr val="accent2">
                    <a:lumMod val="75000"/>
                  </a:schemeClr>
                </a:solidFill>
                <a:latin typeface="Arial" panose="020B0604020202020204" pitchFamily="34" charset="0"/>
                <a:cs typeface="Arial" panose="020B0604020202020204" pitchFamily="34" charset="0"/>
              </a:rPr>
              <a:t>: </a:t>
            </a:r>
            <a:r>
              <a:rPr lang="en-IN" dirty="0">
                <a:solidFill>
                  <a:schemeClr val="accent2">
                    <a:lumMod val="75000"/>
                  </a:schemeClr>
                </a:solidFill>
                <a:latin typeface="Arial" panose="020B0604020202020204" pitchFamily="34" charset="0"/>
                <a:cs typeface="Arial" panose="020B0604020202020204" pitchFamily="34" charset="0"/>
                <a:hlinkClick r:id="rId7"/>
              </a:rPr>
              <a:t>https://github.com/trupti2805/Resume-Classification.git</a:t>
            </a:r>
            <a:endParaRPr lang="en-IN" dirty="0">
              <a:solidFill>
                <a:schemeClr val="accent2">
                  <a:lumMod val="75000"/>
                </a:schemeClr>
              </a:solidFill>
              <a:latin typeface="Arial" panose="020B0604020202020204" pitchFamily="34" charset="0"/>
              <a:cs typeface="Arial" panose="020B0604020202020204" pitchFamily="34" charset="0"/>
            </a:endParaRPr>
          </a:p>
          <a:p>
            <a:pPr marL="342900" indent="-342900">
              <a:buAutoNum type="arabicPeriod"/>
            </a:pPr>
            <a:endParaRPr lang="en-IN" dirty="0">
              <a:solidFill>
                <a:schemeClr val="accent2">
                  <a:lumMod val="75000"/>
                </a:schemeClr>
              </a:solidFill>
              <a:latin typeface="Arial" panose="020B0604020202020204" pitchFamily="34" charset="0"/>
              <a:cs typeface="Arial" panose="020B0604020202020204" pitchFamily="34" charset="0"/>
            </a:endParaRPr>
          </a:p>
          <a:p>
            <a:r>
              <a:rPr lang="en-IN" dirty="0">
                <a:solidFill>
                  <a:schemeClr val="accent2">
                    <a:lumMod val="75000"/>
                  </a:schemeClr>
                </a:solidFill>
                <a:latin typeface="Arial" panose="020B0604020202020204" pitchFamily="34" charset="0"/>
                <a:cs typeface="Arial" panose="020B0604020202020204" pitchFamily="34" charset="0"/>
              </a:rPr>
              <a:t>6.  Chaitali Ingale               </a:t>
            </a:r>
            <a:r>
              <a:rPr lang="en-IN" b="1" dirty="0">
                <a:solidFill>
                  <a:schemeClr val="accent2">
                    <a:lumMod val="75000"/>
                  </a:schemeClr>
                </a:solidFill>
                <a:latin typeface="Arial" panose="020B0604020202020204" pitchFamily="34" charset="0"/>
                <a:cs typeface="Arial" panose="020B0604020202020204" pitchFamily="34" charset="0"/>
              </a:rPr>
              <a:t>: </a:t>
            </a:r>
            <a:r>
              <a:rPr lang="en-IN" dirty="0">
                <a:solidFill>
                  <a:schemeClr val="accent2">
                    <a:lumMod val="75000"/>
                  </a:schemeClr>
                </a:solidFill>
                <a:latin typeface="Arial" panose="020B0604020202020204" pitchFamily="34" charset="0"/>
                <a:cs typeface="Arial" panose="020B0604020202020204" pitchFamily="34" charset="0"/>
                <a:hlinkClick r:id="rId8"/>
              </a:rPr>
              <a:t>https://github.com/Chaitali1984/Resume-Classification-.git</a:t>
            </a:r>
            <a:endParaRPr lang="en-IN" dirty="0">
              <a:solidFill>
                <a:schemeClr val="accent2">
                  <a:lumMod val="75000"/>
                </a:schemeClr>
              </a:solidFill>
              <a:latin typeface="Arial" panose="020B0604020202020204" pitchFamily="34" charset="0"/>
              <a:cs typeface="Arial" panose="020B0604020202020204" pitchFamily="34" charset="0"/>
            </a:endParaRPr>
          </a:p>
          <a:p>
            <a:endParaRPr lang="en-IN" dirty="0">
              <a:solidFill>
                <a:schemeClr val="accent2">
                  <a:lumMod val="75000"/>
                </a:schemeClr>
              </a:solidFill>
              <a:latin typeface="Arial" panose="020B0604020202020204" pitchFamily="34" charset="0"/>
              <a:cs typeface="Arial" panose="020B0604020202020204" pitchFamily="34" charset="0"/>
            </a:endParaRPr>
          </a:p>
          <a:p>
            <a:r>
              <a:rPr lang="en-IN" dirty="0">
                <a:solidFill>
                  <a:schemeClr val="accent2">
                    <a:lumMod val="75000"/>
                  </a:schemeClr>
                </a:solidFill>
                <a:latin typeface="Arial" panose="020B0604020202020204" pitchFamily="34" charset="0"/>
                <a:cs typeface="Arial" panose="020B0604020202020204" pitchFamily="34" charset="0"/>
              </a:rPr>
              <a:t>7.  Shubham Dhavan         </a:t>
            </a:r>
            <a:r>
              <a:rPr lang="en-IN" b="1" dirty="0">
                <a:solidFill>
                  <a:schemeClr val="accent2">
                    <a:lumMod val="75000"/>
                  </a:schemeClr>
                </a:solidFill>
                <a:latin typeface="Arial" panose="020B0604020202020204" pitchFamily="34" charset="0"/>
                <a:cs typeface="Arial" panose="020B0604020202020204" pitchFamily="34" charset="0"/>
              </a:rPr>
              <a:t>: </a:t>
            </a:r>
            <a:r>
              <a:rPr lang="en-IN" dirty="0">
                <a:solidFill>
                  <a:schemeClr val="accent2">
                    <a:lumMod val="75000"/>
                  </a:schemeClr>
                </a:solidFill>
                <a:latin typeface="Arial" panose="020B0604020202020204" pitchFamily="34" charset="0"/>
                <a:cs typeface="Arial" panose="020B0604020202020204" pitchFamily="34" charset="0"/>
                <a:hlinkClick r:id="rId9"/>
              </a:rPr>
              <a:t>https://github.com/ShubhamDhavan/Resume_Classification</a:t>
            </a:r>
            <a:endParaRPr lang="en-IN" b="1" dirty="0">
              <a:solidFill>
                <a:schemeClr val="accent2">
                  <a:lumMod val="75000"/>
                </a:schemeClr>
              </a:solidFill>
              <a:latin typeface="Arial" panose="020B0604020202020204" pitchFamily="34" charset="0"/>
              <a:cs typeface="Arial" panose="020B0604020202020204" pitchFamily="34" charset="0"/>
            </a:endParaRPr>
          </a:p>
          <a:p>
            <a:endParaRPr lang="en-IN" dirty="0">
              <a:solidFill>
                <a:schemeClr val="accent2">
                  <a:lumMod val="75000"/>
                </a:schemeClr>
              </a:solidFill>
              <a:latin typeface="Arial" panose="020B0604020202020204" pitchFamily="34" charset="0"/>
              <a:cs typeface="Arial" panose="020B0604020202020204" pitchFamily="34" charset="0"/>
            </a:endParaRPr>
          </a:p>
          <a:p>
            <a:r>
              <a:rPr lang="en-IN" dirty="0">
                <a:solidFill>
                  <a:schemeClr val="accent2">
                    <a:lumMod val="75000"/>
                  </a:schemeClr>
                </a:solidFill>
                <a:latin typeface="Arial" panose="020B0604020202020204" pitchFamily="34" charset="0"/>
                <a:cs typeface="Arial" panose="020B0604020202020204" pitchFamily="34" charset="0"/>
              </a:rPr>
              <a:t>8.  Yashraj Dalwe               </a:t>
            </a:r>
            <a:r>
              <a:rPr lang="en-IN" b="1" dirty="0">
                <a:solidFill>
                  <a:schemeClr val="accent2">
                    <a:lumMod val="75000"/>
                  </a:schemeClr>
                </a:solidFill>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hlinkClick r:id="rId10"/>
              </a:rPr>
              <a:t>DalweYashraj/</a:t>
            </a:r>
            <a:r>
              <a:rPr lang="en-US" dirty="0" err="1">
                <a:latin typeface="Arial" panose="020B0604020202020204" pitchFamily="34" charset="0"/>
                <a:cs typeface="Arial" panose="020B0604020202020204" pitchFamily="34" charset="0"/>
                <a:hlinkClick r:id="rId10"/>
              </a:rPr>
              <a:t>DS_Resume</a:t>
            </a:r>
            <a:r>
              <a:rPr lang="en-US" dirty="0">
                <a:latin typeface="Arial" panose="020B0604020202020204" pitchFamily="34" charset="0"/>
                <a:cs typeface="Arial" panose="020B0604020202020204" pitchFamily="34" charset="0"/>
                <a:hlinkClick r:id="rId10"/>
              </a:rPr>
              <a:t>-Classification (github.com)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44557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0A79A0D-8660-997A-5093-4AC905E19B41}"/>
              </a:ext>
            </a:extLst>
          </p:cNvPr>
          <p:cNvSpPr txBox="1"/>
          <p:nvPr/>
        </p:nvSpPr>
        <p:spPr>
          <a:xfrm>
            <a:off x="3301044" y="2875002"/>
            <a:ext cx="5589913" cy="1107996"/>
          </a:xfrm>
          <a:prstGeom prst="rect">
            <a:avLst/>
          </a:prstGeom>
          <a:solidFill>
            <a:schemeClr val="accent5">
              <a:lumMod val="20000"/>
              <a:lumOff val="80000"/>
            </a:schemeClr>
          </a:solidFill>
          <a:effectLst>
            <a:innerShdw blurRad="114300">
              <a:prstClr val="black"/>
            </a:innerShdw>
            <a:reflection blurRad="6350" stA="50000" endA="300" endPos="55500" dist="50800" dir="5400000" sy="-100000" algn="bl" rotWithShape="0"/>
            <a:softEdge rad="12700"/>
          </a:effectLst>
        </p:spPr>
        <p:txBody>
          <a:bodyPr wrap="square" rtlCol="0">
            <a:spAutoFit/>
          </a:bodyPr>
          <a:lstStyle/>
          <a:p>
            <a:r>
              <a:rPr lang="en-IN" sz="6600" b="1" dirty="0">
                <a:latin typeface="Arial" panose="020B0604020202020204" pitchFamily="34" charset="0"/>
                <a:cs typeface="Arial" panose="020B0604020202020204" pitchFamily="34" charset="0"/>
              </a:rPr>
              <a:t>THANK YOU </a:t>
            </a:r>
          </a:p>
        </p:txBody>
      </p:sp>
    </p:spTree>
    <p:extLst>
      <p:ext uri="{BB962C8B-B14F-4D97-AF65-F5344CB8AC3E}">
        <p14:creationId xmlns:p14="http://schemas.microsoft.com/office/powerpoint/2010/main" val="2069367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3C6E422-152B-2A1E-2586-270CA8EE51F3}"/>
              </a:ext>
            </a:extLst>
          </p:cNvPr>
          <p:cNvPicPr>
            <a:picLocks noChangeAspect="1"/>
          </p:cNvPicPr>
          <p:nvPr/>
        </p:nvPicPr>
        <p:blipFill>
          <a:blip r:embed="rId2"/>
          <a:stretch>
            <a:fillRect/>
          </a:stretch>
        </p:blipFill>
        <p:spPr>
          <a:xfrm>
            <a:off x="9964132" y="5973924"/>
            <a:ext cx="2227868" cy="884075"/>
          </a:xfrm>
          <a:prstGeom prst="rect">
            <a:avLst/>
          </a:prstGeom>
        </p:spPr>
      </p:pic>
      <p:sp>
        <p:nvSpPr>
          <p:cNvPr id="2" name="TextBox 1">
            <a:extLst>
              <a:ext uri="{FF2B5EF4-FFF2-40B4-BE49-F238E27FC236}">
                <a16:creationId xmlns:a16="http://schemas.microsoft.com/office/drawing/2014/main" id="{3BF2E258-23E4-D691-F5F9-DFC5CC24BAD1}"/>
              </a:ext>
            </a:extLst>
          </p:cNvPr>
          <p:cNvSpPr txBox="1"/>
          <p:nvPr/>
        </p:nvSpPr>
        <p:spPr>
          <a:xfrm>
            <a:off x="333080" y="998162"/>
            <a:ext cx="11632777" cy="872034"/>
          </a:xfrm>
          <a:prstGeom prst="rect">
            <a:avLst/>
          </a:prstGeom>
          <a:noFill/>
          <a:ln w="19050">
            <a:solidFill>
              <a:schemeClr val="tx1"/>
            </a:solidFill>
          </a:ln>
        </p:spPr>
        <p:txBody>
          <a:bodyPr wrap="square" rtlCol="0">
            <a:spAutoFit/>
          </a:bodyPr>
          <a:lstStyle/>
          <a:p>
            <a:pPr>
              <a:lnSpc>
                <a:spcPct val="150000"/>
              </a:lnSpc>
            </a:pPr>
            <a:r>
              <a:rPr lang="en-US" dirty="0">
                <a:latin typeface="Arial" panose="020B0604020202020204" pitchFamily="34" charset="0"/>
                <a:cs typeface="Arial" panose="020B0604020202020204" pitchFamily="34" charset="0"/>
              </a:rPr>
              <a:t>The document classification solution should significantly </a:t>
            </a:r>
            <a:r>
              <a:rPr lang="en-US" dirty="0">
                <a:solidFill>
                  <a:srgbClr val="7030A0"/>
                </a:solidFill>
                <a:latin typeface="Arial" panose="020B0604020202020204" pitchFamily="34" charset="0"/>
                <a:cs typeface="Arial" panose="020B0604020202020204" pitchFamily="34" charset="0"/>
              </a:rPr>
              <a:t>reduce the manual human effort </a:t>
            </a:r>
            <a:r>
              <a:rPr lang="en-US" dirty="0">
                <a:latin typeface="Arial" panose="020B0604020202020204" pitchFamily="34" charset="0"/>
                <a:cs typeface="Arial" panose="020B0604020202020204" pitchFamily="34" charset="0"/>
              </a:rPr>
              <a:t>in the HRM. It should achieve a </a:t>
            </a:r>
            <a:r>
              <a:rPr lang="en-US" dirty="0">
                <a:solidFill>
                  <a:srgbClr val="7030A0"/>
                </a:solidFill>
                <a:latin typeface="Arial" panose="020B0604020202020204" pitchFamily="34" charset="0"/>
                <a:cs typeface="Arial" panose="020B0604020202020204" pitchFamily="34" charset="0"/>
              </a:rPr>
              <a:t>higher level of accuracy and automation </a:t>
            </a:r>
            <a:r>
              <a:rPr lang="en-US" dirty="0">
                <a:latin typeface="Arial" panose="020B0604020202020204" pitchFamily="34" charset="0"/>
                <a:cs typeface="Arial" panose="020B0604020202020204" pitchFamily="34" charset="0"/>
              </a:rPr>
              <a:t>with minimal human intervention.</a:t>
            </a:r>
          </a:p>
        </p:txBody>
      </p:sp>
      <p:sp>
        <p:nvSpPr>
          <p:cNvPr id="7" name="TextBox 6">
            <a:extLst>
              <a:ext uri="{FF2B5EF4-FFF2-40B4-BE49-F238E27FC236}">
                <a16:creationId xmlns:a16="http://schemas.microsoft.com/office/drawing/2014/main" id="{585BC8A9-21D7-089C-948D-39268D3C6B3F}"/>
              </a:ext>
            </a:extLst>
          </p:cNvPr>
          <p:cNvSpPr txBox="1"/>
          <p:nvPr/>
        </p:nvSpPr>
        <p:spPr>
          <a:xfrm>
            <a:off x="333080" y="3018380"/>
            <a:ext cx="11632777" cy="2118529"/>
          </a:xfrm>
          <a:prstGeom prst="rect">
            <a:avLst/>
          </a:prstGeom>
          <a:noFill/>
          <a:ln w="19050">
            <a:solidFill>
              <a:schemeClr val="tx1"/>
            </a:solidFill>
          </a:ln>
        </p:spPr>
        <p:txBody>
          <a:bodyPr wrap="square" rtlCol="0">
            <a:spAutoFit/>
          </a:bodyPr>
          <a:lstStyle/>
          <a:p>
            <a:pPr algn="just" fontAlgn="base">
              <a:lnSpc>
                <a:spcPct val="150000"/>
              </a:lnSpc>
            </a:pPr>
            <a:r>
              <a:rPr lang="en-US" dirty="0">
                <a:latin typeface="Arial" panose="020B0604020202020204" pitchFamily="34" charset="0"/>
                <a:cs typeface="Arial" panose="020B0604020202020204" pitchFamily="34" charset="0"/>
              </a:rPr>
              <a:t>	</a:t>
            </a:r>
            <a:r>
              <a:rPr lang="en-US" dirty="0">
                <a:solidFill>
                  <a:srgbClr val="0070C0"/>
                </a:solidFill>
                <a:latin typeface="Arial" panose="020B0604020202020204" pitchFamily="34" charset="0"/>
                <a:cs typeface="Arial" panose="020B0604020202020204" pitchFamily="34" charset="0"/>
              </a:rPr>
              <a:t>Resume Classification/Screening  ( NLP &amp; Machine Learning)</a:t>
            </a:r>
            <a:r>
              <a:rPr lang="en-US" dirty="0">
                <a:latin typeface="Arial" panose="020B0604020202020204" pitchFamily="34" charset="0"/>
                <a:cs typeface="Arial" panose="020B0604020202020204" pitchFamily="34" charset="0"/>
                <a:sym typeface="Wingdings" panose="05000000000000000000" pitchFamily="2" charset="2"/>
              </a:rPr>
              <a:t> </a:t>
            </a:r>
            <a:r>
              <a:rPr lang="en-US" dirty="0">
                <a:latin typeface="Arial" panose="020B0604020202020204" pitchFamily="34" charset="0"/>
                <a:cs typeface="Arial" panose="020B0604020202020204" pitchFamily="34" charset="0"/>
              </a:rPr>
              <a:t>Choosing the right people for the job is the biggest responsibility of every business since choosing the right set of people can accelerate business growth exponentially. We have imported few libraries for resume classification/screening and they are namely as : Pandas, NumPy, Matplotlib, Word cloud &amp; different classifier to fetch resumes information &amp; to plot corresponding visualization.</a:t>
            </a:r>
          </a:p>
        </p:txBody>
      </p:sp>
      <p:sp>
        <p:nvSpPr>
          <p:cNvPr id="6" name="Rectangle: Rounded Corners 5">
            <a:extLst>
              <a:ext uri="{FF2B5EF4-FFF2-40B4-BE49-F238E27FC236}">
                <a16:creationId xmlns:a16="http://schemas.microsoft.com/office/drawing/2014/main" id="{22066AD7-5696-659F-6321-80422408A6ED}"/>
              </a:ext>
            </a:extLst>
          </p:cNvPr>
          <p:cNvSpPr/>
          <p:nvPr/>
        </p:nvSpPr>
        <p:spPr>
          <a:xfrm>
            <a:off x="333079" y="251011"/>
            <a:ext cx="2880713" cy="471001"/>
          </a:xfrm>
          <a:prstGeom prst="roundRect">
            <a:avLst/>
          </a:prstGeom>
          <a:solidFill>
            <a:schemeClr val="accent5">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b="1" dirty="0">
                <a:solidFill>
                  <a:schemeClr val="bg1"/>
                </a:solidFill>
                <a:latin typeface="Arial" panose="020B0604020202020204" pitchFamily="34" charset="0"/>
                <a:cs typeface="Arial" panose="020B0604020202020204" pitchFamily="34" charset="0"/>
              </a:rPr>
              <a:t> Business Objective :</a:t>
            </a:r>
          </a:p>
        </p:txBody>
      </p:sp>
      <p:sp>
        <p:nvSpPr>
          <p:cNvPr id="9" name="Rectangle: Rounded Corners 8">
            <a:extLst>
              <a:ext uri="{FF2B5EF4-FFF2-40B4-BE49-F238E27FC236}">
                <a16:creationId xmlns:a16="http://schemas.microsoft.com/office/drawing/2014/main" id="{13B865FF-141C-0CB4-2258-5A9761156217}"/>
              </a:ext>
            </a:extLst>
          </p:cNvPr>
          <p:cNvSpPr/>
          <p:nvPr/>
        </p:nvSpPr>
        <p:spPr>
          <a:xfrm>
            <a:off x="333079" y="2181365"/>
            <a:ext cx="1872240" cy="471001"/>
          </a:xfrm>
          <a:prstGeom prst="roundRect">
            <a:avLst/>
          </a:prstGeom>
          <a:solidFill>
            <a:schemeClr val="accent5">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latin typeface="Arial" panose="020B0604020202020204" pitchFamily="34" charset="0"/>
                <a:cs typeface="Arial" panose="020B0604020202020204" pitchFamily="34" charset="0"/>
              </a:rPr>
              <a:t>Introduction :</a:t>
            </a:r>
          </a:p>
        </p:txBody>
      </p:sp>
    </p:spTree>
    <p:extLst>
      <p:ext uri="{BB962C8B-B14F-4D97-AF65-F5344CB8AC3E}">
        <p14:creationId xmlns:p14="http://schemas.microsoft.com/office/powerpoint/2010/main" val="2281618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3C6E422-152B-2A1E-2586-270CA8EE51F3}"/>
              </a:ext>
            </a:extLst>
          </p:cNvPr>
          <p:cNvPicPr>
            <a:picLocks noChangeAspect="1"/>
          </p:cNvPicPr>
          <p:nvPr/>
        </p:nvPicPr>
        <p:blipFill>
          <a:blip r:embed="rId2"/>
          <a:stretch>
            <a:fillRect/>
          </a:stretch>
        </p:blipFill>
        <p:spPr>
          <a:xfrm>
            <a:off x="9964132" y="5973924"/>
            <a:ext cx="2227868" cy="884075"/>
          </a:xfrm>
          <a:prstGeom prst="rect">
            <a:avLst/>
          </a:prstGeom>
        </p:spPr>
      </p:pic>
      <p:sp>
        <p:nvSpPr>
          <p:cNvPr id="2" name="TextBox 1">
            <a:extLst>
              <a:ext uri="{FF2B5EF4-FFF2-40B4-BE49-F238E27FC236}">
                <a16:creationId xmlns:a16="http://schemas.microsoft.com/office/drawing/2014/main" id="{3BF2E258-23E4-D691-F5F9-DFC5CC24BAD1}"/>
              </a:ext>
            </a:extLst>
          </p:cNvPr>
          <p:cNvSpPr txBox="1"/>
          <p:nvPr/>
        </p:nvSpPr>
        <p:spPr>
          <a:xfrm>
            <a:off x="351884" y="835798"/>
            <a:ext cx="11607033" cy="872034"/>
          </a:xfrm>
          <a:prstGeom prst="rect">
            <a:avLst/>
          </a:prstGeom>
          <a:noFill/>
          <a:ln>
            <a:solidFill>
              <a:schemeClr val="tx1"/>
            </a:solidFill>
          </a:ln>
        </p:spPr>
        <p:txBody>
          <a:bodyPr wrap="square" rtlCol="0">
            <a:spAutoFit/>
          </a:bodyPr>
          <a:lstStyle/>
          <a:p>
            <a:pPr>
              <a:lnSpc>
                <a:spcPct val="150000"/>
              </a:lnSpc>
            </a:pPr>
            <a:r>
              <a:rPr lang="en-US" i="0" dirty="0">
                <a:solidFill>
                  <a:srgbClr val="333333"/>
                </a:solidFill>
                <a:effectLst/>
                <a:latin typeface="Arial" panose="020B0604020202020204" pitchFamily="34" charset="0"/>
                <a:cs typeface="Arial" panose="020B0604020202020204" pitchFamily="34" charset="0"/>
              </a:rPr>
              <a:t>We have resumes in  different extensions (.doc,.docx,.pdf) and all those are imported on </a:t>
            </a:r>
            <a:r>
              <a:rPr lang="en-US" b="1" i="0" dirty="0">
                <a:solidFill>
                  <a:srgbClr val="00B0F0"/>
                </a:solidFill>
                <a:effectLst/>
                <a:latin typeface="Arial" panose="020B0604020202020204" pitchFamily="34" charset="0"/>
                <a:cs typeface="Arial" panose="020B0604020202020204" pitchFamily="34" charset="0"/>
              </a:rPr>
              <a:t>Google Drive</a:t>
            </a:r>
            <a:r>
              <a:rPr lang="en-US" i="0" dirty="0">
                <a:solidFill>
                  <a:srgbClr val="333333"/>
                </a:solidFill>
                <a:effectLst/>
                <a:latin typeface="Arial" panose="020B0604020202020204" pitchFamily="34" charset="0"/>
                <a:cs typeface="Arial" panose="020B0604020202020204" pitchFamily="34" charset="0"/>
              </a:rPr>
              <a:t> and later they are inter-connected with </a:t>
            </a:r>
            <a:r>
              <a:rPr lang="en-US" b="1" i="0" dirty="0">
                <a:solidFill>
                  <a:srgbClr val="00B0F0"/>
                </a:solidFill>
                <a:effectLst/>
                <a:latin typeface="Arial" panose="020B0604020202020204" pitchFamily="34" charset="0"/>
                <a:cs typeface="Arial" panose="020B0604020202020204" pitchFamily="34" charset="0"/>
              </a:rPr>
              <a:t>Google Collab</a:t>
            </a:r>
            <a:r>
              <a:rPr lang="en-US" b="1" i="0" dirty="0">
                <a:solidFill>
                  <a:srgbClr val="333333"/>
                </a:solidFill>
                <a:effectLst/>
                <a:latin typeface="Arial" panose="020B0604020202020204" pitchFamily="34" charset="0"/>
                <a:cs typeface="Arial" panose="020B0604020202020204" pitchFamily="34" charset="0"/>
              </a:rPr>
              <a:t>.</a:t>
            </a:r>
          </a:p>
        </p:txBody>
      </p:sp>
      <p:sp>
        <p:nvSpPr>
          <p:cNvPr id="3" name="TextBox 2">
            <a:extLst>
              <a:ext uri="{FF2B5EF4-FFF2-40B4-BE49-F238E27FC236}">
                <a16:creationId xmlns:a16="http://schemas.microsoft.com/office/drawing/2014/main" id="{2578975D-ADEF-6A60-4A84-086B13EB774E}"/>
              </a:ext>
            </a:extLst>
          </p:cNvPr>
          <p:cNvSpPr txBox="1"/>
          <p:nvPr/>
        </p:nvSpPr>
        <p:spPr>
          <a:xfrm>
            <a:off x="333080" y="237059"/>
            <a:ext cx="2207656" cy="40011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IN" sz="2000" b="1" dirty="0">
                <a:solidFill>
                  <a:schemeClr val="bg1"/>
                </a:solidFill>
                <a:latin typeface="Arial" panose="020B0604020202020204" pitchFamily="34" charset="0"/>
                <a:cs typeface="Arial" panose="020B0604020202020204" pitchFamily="34" charset="0"/>
              </a:rPr>
              <a:t>Dataset Source :</a:t>
            </a:r>
            <a:endParaRPr lang="en-IN" b="1" dirty="0">
              <a:solidFill>
                <a:schemeClr val="bg1"/>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9B1C4F15-A077-DC65-4898-FBD7C9F3E699}"/>
              </a:ext>
            </a:extLst>
          </p:cNvPr>
          <p:cNvSpPr txBox="1"/>
          <p:nvPr/>
        </p:nvSpPr>
        <p:spPr>
          <a:xfrm>
            <a:off x="8003868" y="5099279"/>
            <a:ext cx="3219944" cy="1015663"/>
          </a:xfrm>
          <a:prstGeom prst="rect">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wrap="square" rtlCol="0">
            <a:spAutoFit/>
          </a:bodyPr>
          <a:lstStyle>
            <a:defPPr>
              <a:defRPr lang="en-US"/>
            </a:defPPr>
            <a:lvl1pPr>
              <a:defRPr sz="2000" b="1">
                <a:solidFill>
                  <a:schemeClr val="bg1"/>
                </a:solidFill>
                <a:latin typeface="Arial" panose="020B0604020202020204" pitchFamily="34" charset="0"/>
                <a:cs typeface="Arial" panose="020B0604020202020204" pitchFamily="34" charset="0"/>
              </a:defRPr>
            </a:lvl1pPr>
          </a:lstStyle>
          <a:p>
            <a:pPr algn="ctr"/>
            <a:r>
              <a:rPr lang="en-US" b="1" dirty="0">
                <a:effectLst/>
              </a:rPr>
              <a:t>Show the list resumes which we have uploaded on MyDrive</a:t>
            </a:r>
            <a:endParaRPr lang="en-US" b="0" dirty="0">
              <a:effectLst/>
            </a:endParaRPr>
          </a:p>
        </p:txBody>
      </p:sp>
      <p:sp>
        <p:nvSpPr>
          <p:cNvPr id="15" name="TextBox 14">
            <a:extLst>
              <a:ext uri="{FF2B5EF4-FFF2-40B4-BE49-F238E27FC236}">
                <a16:creationId xmlns:a16="http://schemas.microsoft.com/office/drawing/2014/main" id="{F285EE87-8388-608F-2EBA-BA255F393618}"/>
              </a:ext>
            </a:extLst>
          </p:cNvPr>
          <p:cNvSpPr txBox="1"/>
          <p:nvPr/>
        </p:nvSpPr>
        <p:spPr>
          <a:xfrm>
            <a:off x="180818" y="2710846"/>
            <a:ext cx="2188852" cy="923330"/>
          </a:xfrm>
          <a:prstGeom prst="rect">
            <a:avLst/>
          </a:prstGeom>
          <a:solidFill>
            <a:srgbClr val="FFC000"/>
          </a:solidFill>
          <a:ln>
            <a:solidFill>
              <a:schemeClr val="tx1"/>
            </a:solidFill>
          </a:ln>
        </p:spPr>
        <p:style>
          <a:lnRef idx="1">
            <a:schemeClr val="accent1"/>
          </a:lnRef>
          <a:fillRef idx="3">
            <a:schemeClr val="accent1"/>
          </a:fillRef>
          <a:effectRef idx="2">
            <a:schemeClr val="accent1"/>
          </a:effectRef>
          <a:fontRef idx="minor">
            <a:schemeClr val="lt1"/>
          </a:fontRef>
        </p:style>
        <p:txBody>
          <a:bodyPr wrap="square" rtlCol="0">
            <a:spAutoFit/>
          </a:bodyPr>
          <a:lstStyle>
            <a:defPPr>
              <a:defRPr lang="en-US"/>
            </a:defPPr>
            <a:lvl1pPr>
              <a:defRPr sz="2000" b="1">
                <a:solidFill>
                  <a:schemeClr val="bg1"/>
                </a:solidFill>
                <a:latin typeface="Arial" panose="020B0604020202020204" pitchFamily="34" charset="0"/>
                <a:cs typeface="Arial" panose="020B0604020202020204" pitchFamily="34" charset="0"/>
              </a:defRPr>
            </a:lvl1pPr>
          </a:lstStyle>
          <a:p>
            <a:pPr algn="ctr"/>
            <a:r>
              <a:rPr lang="en-IN" sz="1800" dirty="0">
                <a:solidFill>
                  <a:srgbClr val="002060"/>
                </a:solidFill>
                <a:latin typeface="Arial" panose="020B0604020202020204" pitchFamily="34" charset="0"/>
                <a:cs typeface="Arial" panose="020B0604020202020204" pitchFamily="34" charset="0"/>
              </a:rPr>
              <a:t>Connection between Google Collab and Drive</a:t>
            </a:r>
          </a:p>
        </p:txBody>
      </p:sp>
      <p:pic>
        <p:nvPicPr>
          <p:cNvPr id="7" name="Picture 6">
            <a:extLst>
              <a:ext uri="{FF2B5EF4-FFF2-40B4-BE49-F238E27FC236}">
                <a16:creationId xmlns:a16="http://schemas.microsoft.com/office/drawing/2014/main" id="{2913741D-A267-1375-474E-FFF075C50068}"/>
              </a:ext>
            </a:extLst>
          </p:cNvPr>
          <p:cNvPicPr>
            <a:picLocks noChangeAspect="1"/>
          </p:cNvPicPr>
          <p:nvPr/>
        </p:nvPicPr>
        <p:blipFill>
          <a:blip r:embed="rId3"/>
          <a:stretch>
            <a:fillRect/>
          </a:stretch>
        </p:blipFill>
        <p:spPr>
          <a:xfrm>
            <a:off x="2635231" y="2640506"/>
            <a:ext cx="3803536" cy="1064011"/>
          </a:xfrm>
          <a:prstGeom prst="rect">
            <a:avLst/>
          </a:prstGeom>
          <a:ln w="12700">
            <a:solidFill>
              <a:schemeClr val="tx1"/>
            </a:solidFill>
          </a:ln>
        </p:spPr>
      </p:pic>
      <p:pic>
        <p:nvPicPr>
          <p:cNvPr id="24" name="Picture 23">
            <a:extLst>
              <a:ext uri="{FF2B5EF4-FFF2-40B4-BE49-F238E27FC236}">
                <a16:creationId xmlns:a16="http://schemas.microsoft.com/office/drawing/2014/main" id="{4FA204B5-3976-B755-4381-CFBC42A9F23C}"/>
              </a:ext>
            </a:extLst>
          </p:cNvPr>
          <p:cNvPicPr>
            <a:picLocks noChangeAspect="1"/>
          </p:cNvPicPr>
          <p:nvPr/>
        </p:nvPicPr>
        <p:blipFill>
          <a:blip r:embed="rId4"/>
          <a:stretch>
            <a:fillRect/>
          </a:stretch>
        </p:blipFill>
        <p:spPr>
          <a:xfrm>
            <a:off x="2635231" y="3903826"/>
            <a:ext cx="6921538" cy="659194"/>
          </a:xfrm>
          <a:prstGeom prst="rect">
            <a:avLst/>
          </a:prstGeom>
          <a:ln>
            <a:solidFill>
              <a:schemeClr val="tx1"/>
            </a:solidFill>
          </a:ln>
        </p:spPr>
      </p:pic>
      <p:pic>
        <p:nvPicPr>
          <p:cNvPr id="26" name="Picture 25">
            <a:extLst>
              <a:ext uri="{FF2B5EF4-FFF2-40B4-BE49-F238E27FC236}">
                <a16:creationId xmlns:a16="http://schemas.microsoft.com/office/drawing/2014/main" id="{421DA558-675C-B42A-A5D0-1DD0044B2A5B}"/>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2635231" y="4675789"/>
            <a:ext cx="3651585" cy="2083225"/>
          </a:xfrm>
          <a:prstGeom prst="rect">
            <a:avLst/>
          </a:prstGeom>
          <a:ln>
            <a:solidFill>
              <a:schemeClr val="tx1"/>
            </a:solidFill>
          </a:ln>
        </p:spPr>
      </p:pic>
      <p:cxnSp>
        <p:nvCxnSpPr>
          <p:cNvPr id="30" name="Straight Arrow Connector 29">
            <a:extLst>
              <a:ext uri="{FF2B5EF4-FFF2-40B4-BE49-F238E27FC236}">
                <a16:creationId xmlns:a16="http://schemas.microsoft.com/office/drawing/2014/main" id="{2103415A-D435-7948-2A5E-417BA16E262E}"/>
              </a:ext>
            </a:extLst>
          </p:cNvPr>
          <p:cNvCxnSpPr>
            <a:cxnSpLocks/>
            <a:stCxn id="10" idx="1"/>
          </p:cNvCxnSpPr>
          <p:nvPr/>
        </p:nvCxnSpPr>
        <p:spPr>
          <a:xfrm flipH="1">
            <a:off x="6286816" y="5607111"/>
            <a:ext cx="1717052" cy="0"/>
          </a:xfrm>
          <a:prstGeom prst="straightConnector1">
            <a:avLst/>
          </a:prstGeom>
          <a:ln w="571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47320AB2-358A-2045-99A7-7B3280ED792F}"/>
              </a:ext>
            </a:extLst>
          </p:cNvPr>
          <p:cNvSpPr txBox="1"/>
          <p:nvPr/>
        </p:nvSpPr>
        <p:spPr>
          <a:xfrm>
            <a:off x="10426345" y="4048757"/>
            <a:ext cx="684803" cy="369332"/>
          </a:xfrm>
          <a:prstGeom prst="rect">
            <a:avLst/>
          </a:prstGeom>
          <a:solidFill>
            <a:schemeClr val="accent5">
              <a:lumMod val="60000"/>
              <a:lumOff val="40000"/>
            </a:schemeClr>
          </a:solidFill>
          <a:ln>
            <a:solidFill>
              <a:schemeClr val="tx1"/>
            </a:solidFill>
          </a:ln>
        </p:spPr>
        <p:txBody>
          <a:bodyPr wrap="none" rtlCol="0">
            <a:spAutoFit/>
          </a:bodyPr>
          <a:lstStyle/>
          <a:p>
            <a:r>
              <a:rPr lang="en-IN" b="1" dirty="0">
                <a:latin typeface="Arial" panose="020B0604020202020204" pitchFamily="34" charset="0"/>
                <a:cs typeface="Arial" panose="020B0604020202020204" pitchFamily="34" charset="0"/>
              </a:rPr>
              <a:t>Path</a:t>
            </a:r>
          </a:p>
        </p:txBody>
      </p:sp>
      <p:cxnSp>
        <p:nvCxnSpPr>
          <p:cNvPr id="34" name="Straight Arrow Connector 33">
            <a:extLst>
              <a:ext uri="{FF2B5EF4-FFF2-40B4-BE49-F238E27FC236}">
                <a16:creationId xmlns:a16="http://schemas.microsoft.com/office/drawing/2014/main" id="{E9D6FEC5-9D45-E13F-35B9-92710FA04396}"/>
              </a:ext>
            </a:extLst>
          </p:cNvPr>
          <p:cNvCxnSpPr>
            <a:cxnSpLocks/>
            <a:stCxn id="33" idx="1"/>
            <a:endCxn id="24" idx="3"/>
          </p:cNvCxnSpPr>
          <p:nvPr/>
        </p:nvCxnSpPr>
        <p:spPr>
          <a:xfrm flipH="1">
            <a:off x="9556769" y="4233423"/>
            <a:ext cx="86957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Rectangle: Diagonal Corners Rounded 3">
            <a:extLst>
              <a:ext uri="{FF2B5EF4-FFF2-40B4-BE49-F238E27FC236}">
                <a16:creationId xmlns:a16="http://schemas.microsoft.com/office/drawing/2014/main" id="{9E988953-0C44-958B-CCE4-4EC8AF2DE591}"/>
              </a:ext>
            </a:extLst>
          </p:cNvPr>
          <p:cNvSpPr/>
          <p:nvPr/>
        </p:nvSpPr>
        <p:spPr>
          <a:xfrm>
            <a:off x="4665319" y="1789631"/>
            <a:ext cx="2871568" cy="760724"/>
          </a:xfrm>
          <a:prstGeom prst="round2DiagRect">
            <a:avLst/>
          </a:prstGeom>
          <a:ln>
            <a:solidFill>
              <a:schemeClr val="tx1"/>
            </a:solidFill>
          </a:ln>
        </p:spPr>
        <p:style>
          <a:lnRef idx="1">
            <a:schemeClr val="accent2"/>
          </a:lnRef>
          <a:fillRef idx="1003">
            <a:schemeClr val="lt2"/>
          </a:fillRef>
          <a:effectRef idx="1">
            <a:schemeClr val="accent2"/>
          </a:effectRef>
          <a:fontRef idx="minor">
            <a:schemeClr val="dk1"/>
          </a:fontRef>
        </p:style>
        <p:txBody>
          <a:bodyPr rtlCol="0" anchor="ctr"/>
          <a:lstStyle/>
          <a:p>
            <a:pPr algn="ctr"/>
            <a:endParaRPr lang="en-IN"/>
          </a:p>
        </p:txBody>
      </p:sp>
      <p:pic>
        <p:nvPicPr>
          <p:cNvPr id="6" name="Picture 5">
            <a:extLst>
              <a:ext uri="{FF2B5EF4-FFF2-40B4-BE49-F238E27FC236}">
                <a16:creationId xmlns:a16="http://schemas.microsoft.com/office/drawing/2014/main" id="{6F86E5DB-620F-3160-6099-EDB1B295D73B}"/>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4609938" y="1842658"/>
            <a:ext cx="1471341" cy="638172"/>
          </a:xfrm>
          <a:prstGeom prst="rect">
            <a:avLst/>
          </a:prstGeom>
        </p:spPr>
      </p:pic>
      <p:sp>
        <p:nvSpPr>
          <p:cNvPr id="8" name="Arrow: Left-Right 7">
            <a:extLst>
              <a:ext uri="{FF2B5EF4-FFF2-40B4-BE49-F238E27FC236}">
                <a16:creationId xmlns:a16="http://schemas.microsoft.com/office/drawing/2014/main" id="{320FDF3F-0B76-3895-9AF5-5CB8D7CBD222}"/>
              </a:ext>
            </a:extLst>
          </p:cNvPr>
          <p:cNvSpPr/>
          <p:nvPr/>
        </p:nvSpPr>
        <p:spPr>
          <a:xfrm>
            <a:off x="5914057" y="2049157"/>
            <a:ext cx="524710" cy="257032"/>
          </a:xfrm>
          <a:prstGeom prst="leftRightArrow">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0070C0"/>
              </a:solidFill>
              <a:highlight>
                <a:srgbClr val="000080"/>
              </a:highlight>
            </a:endParaRPr>
          </a:p>
        </p:txBody>
      </p:sp>
      <p:pic>
        <p:nvPicPr>
          <p:cNvPr id="11" name="Picture 10">
            <a:extLst>
              <a:ext uri="{FF2B5EF4-FFF2-40B4-BE49-F238E27FC236}">
                <a16:creationId xmlns:a16="http://schemas.microsoft.com/office/drawing/2014/main" id="{E244A94F-E14E-71FB-D339-E878A0D64646}"/>
              </a:ext>
            </a:extLst>
          </p:cNvPr>
          <p:cNvPicPr>
            <a:picLocks noChangeAspect="1"/>
          </p:cNvPicPr>
          <p:nvPr/>
        </p:nvPicPr>
        <p:blipFill>
          <a:blip r:embed="rId7">
            <a:clrChange>
              <a:clrFrom>
                <a:srgbClr val="FFFFFF"/>
              </a:clrFrom>
              <a:clrTo>
                <a:srgbClr val="FFFFFF">
                  <a:alpha val="0"/>
                </a:srgbClr>
              </a:clrTo>
            </a:clrChange>
          </a:blip>
          <a:stretch>
            <a:fillRect/>
          </a:stretch>
        </p:blipFill>
        <p:spPr>
          <a:xfrm>
            <a:off x="6438767" y="1849894"/>
            <a:ext cx="1013825" cy="753127"/>
          </a:xfrm>
          <a:prstGeom prst="rect">
            <a:avLst/>
          </a:prstGeom>
          <a:ln>
            <a:noFill/>
          </a:ln>
        </p:spPr>
      </p:pic>
    </p:spTree>
    <p:extLst>
      <p:ext uri="{BB962C8B-B14F-4D97-AF65-F5344CB8AC3E}">
        <p14:creationId xmlns:p14="http://schemas.microsoft.com/office/powerpoint/2010/main" val="2206392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4E4AD8A-3170-14A8-8767-5B4676A2E199}"/>
              </a:ext>
            </a:extLst>
          </p:cNvPr>
          <p:cNvPicPr>
            <a:picLocks noChangeAspect="1"/>
          </p:cNvPicPr>
          <p:nvPr/>
        </p:nvPicPr>
        <p:blipFill>
          <a:blip r:embed="rId2"/>
          <a:stretch>
            <a:fillRect/>
          </a:stretch>
        </p:blipFill>
        <p:spPr>
          <a:xfrm>
            <a:off x="4264865" y="727920"/>
            <a:ext cx="7801373" cy="1423608"/>
          </a:xfrm>
          <a:prstGeom prst="rect">
            <a:avLst/>
          </a:prstGeom>
          <a:ln>
            <a:solidFill>
              <a:schemeClr val="tx1"/>
            </a:solidFill>
          </a:ln>
        </p:spPr>
      </p:pic>
      <p:sp>
        <p:nvSpPr>
          <p:cNvPr id="6" name="TextBox 5">
            <a:extLst>
              <a:ext uri="{FF2B5EF4-FFF2-40B4-BE49-F238E27FC236}">
                <a16:creationId xmlns:a16="http://schemas.microsoft.com/office/drawing/2014/main" id="{A6BB62ED-8F7D-61BC-8273-157770DC9546}"/>
              </a:ext>
            </a:extLst>
          </p:cNvPr>
          <p:cNvSpPr txBox="1"/>
          <p:nvPr/>
        </p:nvSpPr>
        <p:spPr>
          <a:xfrm>
            <a:off x="4174345" y="162339"/>
            <a:ext cx="3843311" cy="369332"/>
          </a:xfrm>
          <a:prstGeom prst="rect">
            <a:avLst/>
          </a:prstGeom>
          <a:solidFill>
            <a:srgbClr val="F6BB00"/>
          </a:solidFill>
          <a:ln>
            <a:solidFill>
              <a:schemeClr val="tx1"/>
            </a:solidFill>
          </a:ln>
        </p:spPr>
        <p:txBody>
          <a:bodyPr wrap="square" rtlCol="0">
            <a:spAutoFit/>
          </a:bodyPr>
          <a:lstStyle/>
          <a:p>
            <a:pPr algn="ctr"/>
            <a:r>
              <a:rPr lang="en-US" b="1" i="0" dirty="0">
                <a:effectLst/>
                <a:latin typeface="Roboto" panose="02000000000000000000" pitchFamily="2" charset="0"/>
              </a:rPr>
              <a:t>Appending all Resumes in a Drive </a:t>
            </a:r>
            <a:endParaRPr lang="en-IN" dirty="0"/>
          </a:p>
        </p:txBody>
      </p:sp>
      <p:sp>
        <p:nvSpPr>
          <p:cNvPr id="7" name="Rectangle: Rounded Corners 6">
            <a:extLst>
              <a:ext uri="{FF2B5EF4-FFF2-40B4-BE49-F238E27FC236}">
                <a16:creationId xmlns:a16="http://schemas.microsoft.com/office/drawing/2014/main" id="{E6DE7741-BCB6-842F-7D99-09DD5E6C1E65}"/>
              </a:ext>
            </a:extLst>
          </p:cNvPr>
          <p:cNvSpPr/>
          <p:nvPr/>
        </p:nvSpPr>
        <p:spPr>
          <a:xfrm>
            <a:off x="4264865" y="727920"/>
            <a:ext cx="4897063" cy="314911"/>
          </a:xfrm>
          <a:prstGeom prst="round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3591A390-38EE-3BCF-2F73-C64529DB4E3A}"/>
              </a:ext>
            </a:extLst>
          </p:cNvPr>
          <p:cNvSpPr/>
          <p:nvPr/>
        </p:nvSpPr>
        <p:spPr>
          <a:xfrm>
            <a:off x="4515877" y="1902296"/>
            <a:ext cx="4296429" cy="314911"/>
          </a:xfrm>
          <a:prstGeom prst="round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A3B96DB7-0F91-F4C0-8BB7-B3CEE2C5BB76}"/>
              </a:ext>
            </a:extLst>
          </p:cNvPr>
          <p:cNvSpPr txBox="1"/>
          <p:nvPr/>
        </p:nvSpPr>
        <p:spPr>
          <a:xfrm>
            <a:off x="125761" y="3076672"/>
            <a:ext cx="7348487" cy="1200329"/>
          </a:xfrm>
          <a:prstGeom prst="rect">
            <a:avLst/>
          </a:prstGeom>
          <a:noFill/>
        </p:spPr>
        <p:txBody>
          <a:bodyPr wrap="none" rtlCol="0">
            <a:spAutoFit/>
          </a:bodyPr>
          <a:lstStyle/>
          <a:p>
            <a:r>
              <a:rPr lang="en-IN" dirty="0">
                <a:solidFill>
                  <a:srgbClr val="212121"/>
                </a:solidFill>
                <a:latin typeface="Roboto" panose="02000000000000000000" pitchFamily="2" charset="0"/>
              </a:rPr>
              <a:t>Similarly ,we have appended remaining unique category resumes i.e. </a:t>
            </a:r>
          </a:p>
          <a:p>
            <a:pPr marL="285750" indent="-285750">
              <a:buFont typeface="Wingdings" panose="05000000000000000000" pitchFamily="2" charset="2"/>
              <a:buChar char="v"/>
            </a:pPr>
            <a:r>
              <a:rPr lang="en-IN" b="1" dirty="0">
                <a:solidFill>
                  <a:srgbClr val="00B050"/>
                </a:solidFill>
                <a:latin typeface="Roboto" panose="02000000000000000000" pitchFamily="2" charset="0"/>
              </a:rPr>
              <a:t>PeopleSoft Resumes</a:t>
            </a:r>
          </a:p>
          <a:p>
            <a:pPr marL="285750" indent="-285750">
              <a:buFont typeface="Wingdings" panose="05000000000000000000" pitchFamily="2" charset="2"/>
              <a:buChar char="v"/>
            </a:pPr>
            <a:r>
              <a:rPr lang="en-US" b="1" i="0" dirty="0">
                <a:solidFill>
                  <a:srgbClr val="00B050"/>
                </a:solidFill>
                <a:effectLst/>
                <a:latin typeface="Roboto" panose="02000000000000000000" pitchFamily="2" charset="0"/>
              </a:rPr>
              <a:t>SQL Developer Lightning Insight Resumes</a:t>
            </a:r>
          </a:p>
          <a:p>
            <a:pPr marL="285750" indent="-285750">
              <a:buFont typeface="Wingdings" panose="05000000000000000000" pitchFamily="2" charset="2"/>
              <a:buChar char="v"/>
            </a:pPr>
            <a:r>
              <a:rPr lang="en-IN" b="1" i="0" dirty="0">
                <a:solidFill>
                  <a:srgbClr val="00B050"/>
                </a:solidFill>
                <a:effectLst/>
                <a:latin typeface="Roboto" panose="02000000000000000000" pitchFamily="2" charset="0"/>
              </a:rPr>
              <a:t>Workday Resumes</a:t>
            </a:r>
            <a:endParaRPr lang="en-IN" b="1" dirty="0">
              <a:solidFill>
                <a:srgbClr val="00B050"/>
              </a:solidFill>
            </a:endParaRPr>
          </a:p>
        </p:txBody>
      </p:sp>
      <p:sp>
        <p:nvSpPr>
          <p:cNvPr id="10" name="TextBox 9">
            <a:extLst>
              <a:ext uri="{FF2B5EF4-FFF2-40B4-BE49-F238E27FC236}">
                <a16:creationId xmlns:a16="http://schemas.microsoft.com/office/drawing/2014/main" id="{16EA6BAC-FD5E-70A3-DF26-3A4992DBD3B1}"/>
              </a:ext>
            </a:extLst>
          </p:cNvPr>
          <p:cNvSpPr txBox="1"/>
          <p:nvPr/>
        </p:nvSpPr>
        <p:spPr>
          <a:xfrm>
            <a:off x="233082" y="1156046"/>
            <a:ext cx="3843311" cy="646331"/>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b="1" i="0" dirty="0">
                <a:solidFill>
                  <a:srgbClr val="212121"/>
                </a:solidFill>
                <a:effectLst/>
                <a:latin typeface="Roboto" panose="02000000000000000000" pitchFamily="2" charset="0"/>
              </a:rPr>
              <a:t>Appending "React JS Developer Resumes" in a Drive</a:t>
            </a:r>
            <a:endParaRPr lang="en-IN" dirty="0"/>
          </a:p>
        </p:txBody>
      </p:sp>
      <p:pic>
        <p:nvPicPr>
          <p:cNvPr id="11" name="Picture 10">
            <a:extLst>
              <a:ext uri="{FF2B5EF4-FFF2-40B4-BE49-F238E27FC236}">
                <a16:creationId xmlns:a16="http://schemas.microsoft.com/office/drawing/2014/main" id="{CC2D846D-2873-194C-E9F2-DA4A2BBE36DC}"/>
              </a:ext>
            </a:extLst>
          </p:cNvPr>
          <p:cNvPicPr>
            <a:picLocks noChangeAspect="1"/>
          </p:cNvPicPr>
          <p:nvPr/>
        </p:nvPicPr>
        <p:blipFill>
          <a:blip r:embed="rId3"/>
          <a:stretch>
            <a:fillRect/>
          </a:stretch>
        </p:blipFill>
        <p:spPr>
          <a:xfrm>
            <a:off x="9964132" y="5973924"/>
            <a:ext cx="2227868" cy="884075"/>
          </a:xfrm>
          <a:prstGeom prst="rect">
            <a:avLst/>
          </a:prstGeom>
        </p:spPr>
      </p:pic>
      <p:pic>
        <p:nvPicPr>
          <p:cNvPr id="14" name="Picture 13">
            <a:extLst>
              <a:ext uri="{FF2B5EF4-FFF2-40B4-BE49-F238E27FC236}">
                <a16:creationId xmlns:a16="http://schemas.microsoft.com/office/drawing/2014/main" id="{06BDAEF5-8A37-4ACE-D07C-973F7C3487AC}"/>
              </a:ext>
            </a:extLst>
          </p:cNvPr>
          <p:cNvPicPr>
            <a:picLocks noChangeAspect="1"/>
          </p:cNvPicPr>
          <p:nvPr/>
        </p:nvPicPr>
        <p:blipFill>
          <a:blip r:embed="rId4"/>
          <a:stretch>
            <a:fillRect/>
          </a:stretch>
        </p:blipFill>
        <p:spPr>
          <a:xfrm>
            <a:off x="1175869" y="5338797"/>
            <a:ext cx="8477625" cy="726313"/>
          </a:xfrm>
          <a:prstGeom prst="rect">
            <a:avLst/>
          </a:prstGeom>
          <a:ln>
            <a:solidFill>
              <a:schemeClr val="tx1"/>
            </a:solidFill>
          </a:ln>
        </p:spPr>
      </p:pic>
      <p:sp>
        <p:nvSpPr>
          <p:cNvPr id="15" name="TextBox 14">
            <a:extLst>
              <a:ext uri="{FF2B5EF4-FFF2-40B4-BE49-F238E27FC236}">
                <a16:creationId xmlns:a16="http://schemas.microsoft.com/office/drawing/2014/main" id="{5ED1BCAB-4C40-78BF-DDC7-8DCD2A85F55F}"/>
              </a:ext>
            </a:extLst>
          </p:cNvPr>
          <p:cNvSpPr txBox="1"/>
          <p:nvPr/>
        </p:nvSpPr>
        <p:spPr>
          <a:xfrm>
            <a:off x="233082" y="4814047"/>
            <a:ext cx="10032939" cy="369332"/>
          </a:xfrm>
          <a:prstGeom prst="rect">
            <a:avLst/>
          </a:prstGeom>
          <a:noFill/>
          <a:ln>
            <a:solidFill>
              <a:schemeClr val="tx1"/>
            </a:solidFill>
          </a:ln>
        </p:spPr>
        <p:txBody>
          <a:bodyPr wrap="none" rtlCol="0">
            <a:spAutoFit/>
          </a:bodyPr>
          <a:lstStyle/>
          <a:p>
            <a:r>
              <a:rPr lang="en-IN" dirty="0">
                <a:latin typeface="Arial" panose="020B0604020202020204" pitchFamily="34" charset="0"/>
                <a:cs typeface="Arial" panose="020B0604020202020204" pitchFamily="34" charset="0"/>
              </a:rPr>
              <a:t>Later all the categories are Concat in a single Column </a:t>
            </a:r>
            <a:r>
              <a:rPr lang="en-IN" dirty="0">
                <a:latin typeface="Arial" panose="020B0604020202020204" pitchFamily="34" charset="0"/>
                <a:cs typeface="Arial" panose="020B0604020202020204" pitchFamily="34" charset="0"/>
                <a:sym typeface="Wingdings" panose="05000000000000000000" pitchFamily="2" charset="2"/>
              </a:rPr>
              <a:t> </a:t>
            </a:r>
            <a:r>
              <a:rPr lang="en-IN" dirty="0">
                <a:solidFill>
                  <a:srgbClr val="C00000"/>
                </a:solidFill>
                <a:latin typeface="Arial" panose="020B0604020202020204" pitchFamily="34" charset="0"/>
                <a:cs typeface="Arial" panose="020B0604020202020204" pitchFamily="34" charset="0"/>
                <a:sym typeface="Wingdings" panose="05000000000000000000" pitchFamily="2" charset="2"/>
              </a:rPr>
              <a:t>‘Category’ </a:t>
            </a:r>
            <a:r>
              <a:rPr lang="en-IN" dirty="0">
                <a:latin typeface="Arial" panose="020B0604020202020204" pitchFamily="34" charset="0"/>
                <a:cs typeface="Arial" panose="020B0604020202020204" pitchFamily="34" charset="0"/>
                <a:sym typeface="Wingdings" panose="05000000000000000000" pitchFamily="2" charset="2"/>
              </a:rPr>
              <a:t>and stored in a</a:t>
            </a:r>
            <a:r>
              <a:rPr lang="en-IN" dirty="0">
                <a:solidFill>
                  <a:srgbClr val="C00000"/>
                </a:solidFill>
                <a:latin typeface="Arial" panose="020B0604020202020204" pitchFamily="34" charset="0"/>
                <a:cs typeface="Arial" panose="020B0604020202020204" pitchFamily="34" charset="0"/>
                <a:sym typeface="Wingdings" panose="05000000000000000000" pitchFamily="2" charset="2"/>
              </a:rPr>
              <a:t> data </a:t>
            </a:r>
            <a:r>
              <a:rPr lang="en-IN" dirty="0">
                <a:latin typeface="Arial" panose="020B0604020202020204" pitchFamily="34" charset="0"/>
                <a:cs typeface="Arial" panose="020B0604020202020204" pitchFamily="34" charset="0"/>
                <a:sym typeface="Wingdings" panose="05000000000000000000" pitchFamily="2" charset="2"/>
              </a:rPr>
              <a:t>variable.</a:t>
            </a:r>
            <a:endParaRPr lang="en-IN" dirty="0">
              <a:latin typeface="Arial" panose="020B0604020202020204" pitchFamily="34" charset="0"/>
              <a:cs typeface="Arial" panose="020B0604020202020204" pitchFamily="34" charset="0"/>
            </a:endParaRPr>
          </a:p>
        </p:txBody>
      </p:sp>
      <p:pic>
        <p:nvPicPr>
          <p:cNvPr id="17" name="Picture 16">
            <a:extLst>
              <a:ext uri="{FF2B5EF4-FFF2-40B4-BE49-F238E27FC236}">
                <a16:creationId xmlns:a16="http://schemas.microsoft.com/office/drawing/2014/main" id="{877AB8C9-A5DC-BA44-2E47-B4EC121BE29C}"/>
              </a:ext>
            </a:extLst>
          </p:cNvPr>
          <p:cNvPicPr>
            <a:picLocks noChangeAspect="1"/>
          </p:cNvPicPr>
          <p:nvPr/>
        </p:nvPicPr>
        <p:blipFill>
          <a:blip r:embed="rId5"/>
          <a:stretch>
            <a:fillRect/>
          </a:stretch>
        </p:blipFill>
        <p:spPr>
          <a:xfrm>
            <a:off x="7339762" y="2304331"/>
            <a:ext cx="1822166" cy="619537"/>
          </a:xfrm>
          <a:prstGeom prst="rect">
            <a:avLst/>
          </a:prstGeom>
          <a:ln>
            <a:solidFill>
              <a:schemeClr val="tx1"/>
            </a:solidFill>
          </a:ln>
        </p:spPr>
      </p:pic>
    </p:spTree>
    <p:extLst>
      <p:ext uri="{BB962C8B-B14F-4D97-AF65-F5344CB8AC3E}">
        <p14:creationId xmlns:p14="http://schemas.microsoft.com/office/powerpoint/2010/main" val="3026115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02E0A40-0F4F-0DB7-EC80-B4BE59043A34}"/>
              </a:ext>
            </a:extLst>
          </p:cNvPr>
          <p:cNvSpPr txBox="1"/>
          <p:nvPr/>
        </p:nvSpPr>
        <p:spPr>
          <a:xfrm>
            <a:off x="228071" y="326164"/>
            <a:ext cx="1922321" cy="40011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wrap="none" rtlCol="0">
            <a:spAutoFit/>
          </a:bodyPr>
          <a:lstStyle>
            <a:defPPr>
              <a:defRPr lang="en-US"/>
            </a:defPPr>
            <a:lvl1pPr>
              <a:defRPr sz="2000" b="1">
                <a:solidFill>
                  <a:schemeClr val="bg1"/>
                </a:solidFill>
                <a:latin typeface="Arial" panose="020B0604020202020204" pitchFamily="34" charset="0"/>
                <a:cs typeface="Arial" panose="020B0604020202020204" pitchFamily="34" charset="0"/>
              </a:defRPr>
            </a:lvl1pPr>
          </a:lstStyle>
          <a:p>
            <a:r>
              <a:rPr lang="en-IN" dirty="0">
                <a:latin typeface="Times New Roman" panose="02020603050405020304" pitchFamily="18" charset="0"/>
                <a:cs typeface="Times New Roman" panose="02020603050405020304" pitchFamily="18" charset="0"/>
              </a:rPr>
              <a:t>Look of Dataset</a:t>
            </a:r>
            <a:endParaRPr lang="en-US"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317D55D7-BD03-0C31-A735-84FFB7C6F7CD}"/>
              </a:ext>
            </a:extLst>
          </p:cNvPr>
          <p:cNvPicPr>
            <a:picLocks noChangeAspect="1"/>
          </p:cNvPicPr>
          <p:nvPr/>
        </p:nvPicPr>
        <p:blipFill>
          <a:blip r:embed="rId2"/>
          <a:stretch>
            <a:fillRect/>
          </a:stretch>
        </p:blipFill>
        <p:spPr>
          <a:xfrm>
            <a:off x="228071" y="846784"/>
            <a:ext cx="5837426" cy="2194750"/>
          </a:xfrm>
          <a:prstGeom prst="rect">
            <a:avLst/>
          </a:prstGeom>
          <a:ln w="19050">
            <a:solidFill>
              <a:schemeClr val="tx1"/>
            </a:solidFill>
          </a:ln>
        </p:spPr>
      </p:pic>
      <p:pic>
        <p:nvPicPr>
          <p:cNvPr id="10" name="Picture 9">
            <a:extLst>
              <a:ext uri="{FF2B5EF4-FFF2-40B4-BE49-F238E27FC236}">
                <a16:creationId xmlns:a16="http://schemas.microsoft.com/office/drawing/2014/main" id="{2B5BD0BE-95AD-ABE1-C555-BAF15B57F6B7}"/>
              </a:ext>
            </a:extLst>
          </p:cNvPr>
          <p:cNvPicPr>
            <a:picLocks noChangeAspect="1"/>
          </p:cNvPicPr>
          <p:nvPr/>
        </p:nvPicPr>
        <p:blipFill>
          <a:blip r:embed="rId3"/>
          <a:stretch>
            <a:fillRect/>
          </a:stretch>
        </p:blipFill>
        <p:spPr>
          <a:xfrm>
            <a:off x="6253981" y="831542"/>
            <a:ext cx="5709948" cy="2209992"/>
          </a:xfrm>
          <a:prstGeom prst="rect">
            <a:avLst/>
          </a:prstGeom>
          <a:ln w="19050">
            <a:solidFill>
              <a:schemeClr val="tx1"/>
            </a:solidFill>
          </a:ln>
        </p:spPr>
      </p:pic>
      <p:sp>
        <p:nvSpPr>
          <p:cNvPr id="11" name="TextBox 10">
            <a:extLst>
              <a:ext uri="{FF2B5EF4-FFF2-40B4-BE49-F238E27FC236}">
                <a16:creationId xmlns:a16="http://schemas.microsoft.com/office/drawing/2014/main" id="{69CC62B7-DBB0-0EBC-6AC1-86F10D0FBA7D}"/>
              </a:ext>
            </a:extLst>
          </p:cNvPr>
          <p:cNvSpPr txBox="1"/>
          <p:nvPr/>
        </p:nvSpPr>
        <p:spPr>
          <a:xfrm>
            <a:off x="228071" y="3310170"/>
            <a:ext cx="2159566" cy="369332"/>
          </a:xfrm>
          <a:prstGeom prst="rect">
            <a:avLst/>
          </a:prstGeom>
          <a:solidFill>
            <a:schemeClr val="accent4">
              <a:lumMod val="40000"/>
              <a:lumOff val="60000"/>
            </a:schemeClr>
          </a:solidFill>
          <a:ln>
            <a:solidFill>
              <a:schemeClr val="tx1"/>
            </a:solidFill>
          </a:ln>
        </p:spPr>
        <p:txBody>
          <a:bodyPr wrap="none" rtlCol="0">
            <a:spAutoFit/>
          </a:bodyPr>
          <a:lstStyle/>
          <a:p>
            <a:r>
              <a:rPr lang="en-IN" b="1" dirty="0">
                <a:latin typeface="Arial" panose="020B0604020202020204" pitchFamily="34" charset="0"/>
                <a:cs typeface="Arial" panose="020B0604020202020204" pitchFamily="34" charset="0"/>
              </a:rPr>
              <a:t>Data Exploration :</a:t>
            </a:r>
          </a:p>
        </p:txBody>
      </p:sp>
      <p:sp>
        <p:nvSpPr>
          <p:cNvPr id="12" name="TextBox 11">
            <a:extLst>
              <a:ext uri="{FF2B5EF4-FFF2-40B4-BE49-F238E27FC236}">
                <a16:creationId xmlns:a16="http://schemas.microsoft.com/office/drawing/2014/main" id="{B21F1281-7D40-ACE5-4F19-DA30C5EDCFAC}"/>
              </a:ext>
            </a:extLst>
          </p:cNvPr>
          <p:cNvSpPr txBox="1"/>
          <p:nvPr/>
        </p:nvSpPr>
        <p:spPr>
          <a:xfrm>
            <a:off x="228071" y="4672993"/>
            <a:ext cx="1830373" cy="369332"/>
          </a:xfrm>
          <a:prstGeom prst="rect">
            <a:avLst/>
          </a:prstGeom>
          <a:solidFill>
            <a:schemeClr val="accent4">
              <a:lumMod val="40000"/>
              <a:lumOff val="60000"/>
            </a:schemeClr>
          </a:solidFill>
          <a:ln>
            <a:solidFill>
              <a:schemeClr val="tx1"/>
            </a:solidFill>
          </a:ln>
        </p:spPr>
        <p:txBody>
          <a:bodyPr wrap="none" rtlCol="0">
            <a:spAutoFit/>
          </a:bodyPr>
          <a:lstStyle/>
          <a:p>
            <a:r>
              <a:rPr lang="en-IN" b="1" dirty="0">
                <a:latin typeface="Arial" panose="020B0604020202020204" pitchFamily="34" charset="0"/>
                <a:cs typeface="Arial" panose="020B0604020202020204" pitchFamily="34" charset="0"/>
              </a:rPr>
              <a:t>Data Analysis :</a:t>
            </a:r>
          </a:p>
        </p:txBody>
      </p:sp>
      <p:sp>
        <p:nvSpPr>
          <p:cNvPr id="13" name="TextBox 12">
            <a:extLst>
              <a:ext uri="{FF2B5EF4-FFF2-40B4-BE49-F238E27FC236}">
                <a16:creationId xmlns:a16="http://schemas.microsoft.com/office/drawing/2014/main" id="{52C93CAF-AFA3-5F00-5C01-F3759317CFCB}"/>
              </a:ext>
            </a:extLst>
          </p:cNvPr>
          <p:cNvSpPr txBox="1"/>
          <p:nvPr/>
        </p:nvSpPr>
        <p:spPr>
          <a:xfrm>
            <a:off x="228071" y="5310772"/>
            <a:ext cx="3079689" cy="646331"/>
          </a:xfrm>
          <a:prstGeom prst="rect">
            <a:avLst/>
          </a:prstGeom>
          <a:noFill/>
        </p:spPr>
        <p:txBody>
          <a:bodyPr wrap="none" rtlCol="0">
            <a:spAutoFit/>
          </a:bodyPr>
          <a:lstStyle/>
          <a:p>
            <a:r>
              <a:rPr lang="en-IN" dirty="0">
                <a:latin typeface="Arial" panose="020B0604020202020204" pitchFamily="34" charset="0"/>
                <a:cs typeface="Arial" panose="020B0604020202020204" pitchFamily="34" charset="0"/>
              </a:rPr>
              <a:t>Check </a:t>
            </a:r>
            <a:r>
              <a:rPr lang="en-IN" dirty="0"/>
              <a:t> </a:t>
            </a:r>
            <a:r>
              <a:rPr lang="en-IN" b="1" dirty="0">
                <a:solidFill>
                  <a:srgbClr val="0070C0"/>
                </a:solidFill>
                <a:effectLst/>
                <a:latin typeface="Courier New" panose="02070309020205020404" pitchFamily="49" charset="0"/>
              </a:rPr>
              <a:t>data.info()</a:t>
            </a:r>
          </a:p>
          <a:p>
            <a:r>
              <a:rPr lang="en-IN" b="1" dirty="0">
                <a:solidFill>
                  <a:srgbClr val="0070C0"/>
                </a:solidFill>
                <a:latin typeface="Courier New" panose="02070309020205020404" pitchFamily="49" charset="0"/>
              </a:rPr>
              <a:t>      data.describe()</a:t>
            </a:r>
            <a:endParaRPr lang="en-IN" b="1" dirty="0">
              <a:solidFill>
                <a:srgbClr val="0070C0"/>
              </a:solidFill>
              <a:effectLst/>
              <a:latin typeface="Courier New" panose="02070309020205020404" pitchFamily="49" charset="0"/>
            </a:endParaRPr>
          </a:p>
        </p:txBody>
      </p:sp>
      <p:sp>
        <p:nvSpPr>
          <p:cNvPr id="14" name="TextBox 13">
            <a:extLst>
              <a:ext uri="{FF2B5EF4-FFF2-40B4-BE49-F238E27FC236}">
                <a16:creationId xmlns:a16="http://schemas.microsoft.com/office/drawing/2014/main" id="{CE1E0A3E-039A-2F85-00BC-75990D35F7D0}"/>
              </a:ext>
            </a:extLst>
          </p:cNvPr>
          <p:cNvSpPr txBox="1"/>
          <p:nvPr/>
        </p:nvSpPr>
        <p:spPr>
          <a:xfrm>
            <a:off x="228071" y="4035214"/>
            <a:ext cx="5538696" cy="369332"/>
          </a:xfrm>
          <a:prstGeom prst="rect">
            <a:avLst/>
          </a:prstGeom>
          <a:noFill/>
        </p:spPr>
        <p:txBody>
          <a:bodyPr wrap="none" rtlCol="0">
            <a:spAutoFit/>
          </a:bodyPr>
          <a:lstStyle/>
          <a:p>
            <a:r>
              <a:rPr lang="en-IN" dirty="0">
                <a:latin typeface="Arial" panose="020B0604020202020204" pitchFamily="34" charset="0"/>
                <a:cs typeface="Arial" panose="020B0604020202020204" pitchFamily="34" charset="0"/>
              </a:rPr>
              <a:t>Check the null values  by </a:t>
            </a:r>
            <a:r>
              <a:rPr lang="en-IN" dirty="0"/>
              <a:t>  </a:t>
            </a:r>
            <a:r>
              <a:rPr lang="en-IN" b="1" dirty="0">
                <a:solidFill>
                  <a:srgbClr val="0070C0"/>
                </a:solidFill>
                <a:effectLst/>
                <a:latin typeface="Courier New" panose="02070309020205020404" pitchFamily="49" charset="0"/>
              </a:rPr>
              <a:t>data.isnull().any()</a:t>
            </a:r>
          </a:p>
        </p:txBody>
      </p:sp>
      <p:cxnSp>
        <p:nvCxnSpPr>
          <p:cNvPr id="16" name="Straight Connector 15">
            <a:extLst>
              <a:ext uri="{FF2B5EF4-FFF2-40B4-BE49-F238E27FC236}">
                <a16:creationId xmlns:a16="http://schemas.microsoft.com/office/drawing/2014/main" id="{FCB8507A-7409-BCAF-670B-EC580089465D}"/>
              </a:ext>
            </a:extLst>
          </p:cNvPr>
          <p:cNvCxnSpPr>
            <a:cxnSpLocks/>
          </p:cNvCxnSpPr>
          <p:nvPr/>
        </p:nvCxnSpPr>
        <p:spPr>
          <a:xfrm>
            <a:off x="6200193" y="3182471"/>
            <a:ext cx="0" cy="3021105"/>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AED849C-38EE-2965-C889-124CBD92FA13}"/>
              </a:ext>
            </a:extLst>
          </p:cNvPr>
          <p:cNvSpPr txBox="1"/>
          <p:nvPr/>
        </p:nvSpPr>
        <p:spPr>
          <a:xfrm>
            <a:off x="6413718" y="3310170"/>
            <a:ext cx="2350323" cy="369332"/>
          </a:xfrm>
          <a:prstGeom prst="rect">
            <a:avLst/>
          </a:prstGeom>
          <a:solidFill>
            <a:schemeClr val="accent4">
              <a:lumMod val="40000"/>
              <a:lumOff val="60000"/>
            </a:schemeClr>
          </a:solidFill>
          <a:ln>
            <a:solidFill>
              <a:schemeClr val="tx1"/>
            </a:solidFill>
          </a:ln>
        </p:spPr>
        <p:txBody>
          <a:bodyPr wrap="none" rtlCol="0">
            <a:spAutoFit/>
          </a:bodyPr>
          <a:lstStyle/>
          <a:p>
            <a:r>
              <a:rPr lang="en-IN" b="1" i="0" dirty="0">
                <a:solidFill>
                  <a:srgbClr val="212121"/>
                </a:solidFill>
                <a:effectLst/>
                <a:latin typeface="Roboto" panose="02000000000000000000" pitchFamily="2" charset="0"/>
              </a:rPr>
              <a:t>Data Preprocessing :</a:t>
            </a:r>
            <a:endParaRPr lang="en-IN" b="1" dirty="0">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F1482239-ADF9-0743-E50E-610688A37D3F}"/>
              </a:ext>
            </a:extLst>
          </p:cNvPr>
          <p:cNvSpPr txBox="1"/>
          <p:nvPr/>
        </p:nvSpPr>
        <p:spPr>
          <a:xfrm>
            <a:off x="6413718" y="3985490"/>
            <a:ext cx="4182555" cy="2308324"/>
          </a:xfrm>
          <a:prstGeom prst="rect">
            <a:avLst/>
          </a:prstGeom>
          <a:noFill/>
        </p:spPr>
        <p:txBody>
          <a:bodyPr wrap="none" rtlCol="0">
            <a:spAutoFit/>
          </a:bodyPr>
          <a:lstStyle/>
          <a:p>
            <a:r>
              <a:rPr lang="en-IN" dirty="0">
                <a:latin typeface="Arial" panose="020B0604020202020204" pitchFamily="34" charset="0"/>
                <a:cs typeface="Arial" panose="020B0604020202020204" pitchFamily="34" charset="0"/>
              </a:rPr>
              <a:t>Synthesis data </a:t>
            </a:r>
            <a:r>
              <a:rPr lang="en-IN" dirty="0"/>
              <a:t> </a:t>
            </a:r>
          </a:p>
          <a:p>
            <a:r>
              <a:rPr lang="en-IN" b="1" dirty="0">
                <a:solidFill>
                  <a:srgbClr val="0070C0"/>
                </a:solidFill>
                <a:effectLst/>
                <a:latin typeface="Courier New" panose="02070309020205020404" pitchFamily="49" charset="0"/>
              </a:rPr>
              <a:t>Remove punctuation marks</a:t>
            </a:r>
          </a:p>
          <a:p>
            <a:r>
              <a:rPr lang="en-IN" b="1" dirty="0">
                <a:solidFill>
                  <a:srgbClr val="0070C0"/>
                </a:solidFill>
                <a:latin typeface="Courier New" panose="02070309020205020404" pitchFamily="49" charset="0"/>
              </a:rPr>
              <a:t>       URL</a:t>
            </a:r>
          </a:p>
          <a:p>
            <a:r>
              <a:rPr lang="en-IN" b="1" dirty="0">
                <a:solidFill>
                  <a:srgbClr val="0070C0"/>
                </a:solidFill>
                <a:latin typeface="Courier New" panose="02070309020205020404" pitchFamily="49" charset="0"/>
              </a:rPr>
              <a:t>       non-english characters</a:t>
            </a:r>
          </a:p>
          <a:p>
            <a:r>
              <a:rPr lang="en-IN" b="1" dirty="0">
                <a:solidFill>
                  <a:srgbClr val="0070C0"/>
                </a:solidFill>
                <a:latin typeface="Courier New" panose="02070309020205020404" pitchFamily="49" charset="0"/>
              </a:rPr>
              <a:t>       hashtags</a:t>
            </a:r>
          </a:p>
          <a:p>
            <a:r>
              <a:rPr lang="en-IN" b="1" dirty="0">
                <a:solidFill>
                  <a:srgbClr val="0070C0"/>
                </a:solidFill>
                <a:latin typeface="Courier New" panose="02070309020205020404" pitchFamily="49" charset="0"/>
              </a:rPr>
              <a:t>       extra-white spaces</a:t>
            </a:r>
          </a:p>
          <a:p>
            <a:r>
              <a:rPr lang="en-IN" b="1" dirty="0">
                <a:solidFill>
                  <a:srgbClr val="0070C0"/>
                </a:solidFill>
                <a:latin typeface="Courier New" panose="02070309020205020404" pitchFamily="49" charset="0"/>
              </a:rPr>
              <a:t>Tokenize word</a:t>
            </a:r>
          </a:p>
          <a:p>
            <a:r>
              <a:rPr lang="en-IN" b="1" dirty="0">
                <a:solidFill>
                  <a:srgbClr val="0070C0"/>
                </a:solidFill>
                <a:effectLst/>
                <a:latin typeface="Courier New" panose="02070309020205020404" pitchFamily="49" charset="0"/>
              </a:rPr>
              <a:t>Re</a:t>
            </a:r>
            <a:r>
              <a:rPr lang="en-IN" b="1" dirty="0">
                <a:solidFill>
                  <a:srgbClr val="0070C0"/>
                </a:solidFill>
                <a:latin typeface="Courier New" panose="02070309020205020404" pitchFamily="49" charset="0"/>
              </a:rPr>
              <a:t>move Stopwords</a:t>
            </a:r>
            <a:endParaRPr lang="en-IN" b="1" dirty="0">
              <a:solidFill>
                <a:srgbClr val="0070C0"/>
              </a:solidFill>
              <a:effectLst/>
              <a:latin typeface="Courier New" panose="02070309020205020404" pitchFamily="49" charset="0"/>
            </a:endParaRPr>
          </a:p>
        </p:txBody>
      </p:sp>
      <p:sp>
        <p:nvSpPr>
          <p:cNvPr id="23" name="TextBox 22">
            <a:extLst>
              <a:ext uri="{FF2B5EF4-FFF2-40B4-BE49-F238E27FC236}">
                <a16:creationId xmlns:a16="http://schemas.microsoft.com/office/drawing/2014/main" id="{F293D647-2221-A77E-4AB7-D699FD41527A}"/>
              </a:ext>
            </a:extLst>
          </p:cNvPr>
          <p:cNvSpPr txBox="1"/>
          <p:nvPr/>
        </p:nvSpPr>
        <p:spPr>
          <a:xfrm>
            <a:off x="550800" y="6280194"/>
            <a:ext cx="9560631" cy="369332"/>
          </a:xfrm>
          <a:prstGeom prst="rect">
            <a:avLst/>
          </a:prstGeom>
          <a:noFill/>
        </p:spPr>
        <p:txBody>
          <a:bodyPr wrap="none" rtlCol="0">
            <a:spAutoFit/>
          </a:bodyPr>
          <a:lstStyle/>
          <a:p>
            <a:r>
              <a:rPr lang="en-US" b="1" i="0" dirty="0">
                <a:solidFill>
                  <a:srgbClr val="212121"/>
                </a:solidFill>
                <a:effectLst/>
                <a:latin typeface="Roboto" panose="02000000000000000000" pitchFamily="2" charset="0"/>
              </a:rPr>
              <a:t>Tokenization</a:t>
            </a:r>
            <a:r>
              <a:rPr lang="en-US" b="0" i="0" dirty="0">
                <a:solidFill>
                  <a:srgbClr val="212121"/>
                </a:solidFill>
                <a:effectLst/>
                <a:latin typeface="Roboto" panose="02000000000000000000" pitchFamily="2" charset="0"/>
              </a:rPr>
              <a:t> is the process of breaking text up into smaller chunks as per our requirements</a:t>
            </a:r>
            <a:endParaRPr lang="en-IN" dirty="0"/>
          </a:p>
        </p:txBody>
      </p:sp>
    </p:spTree>
    <p:extLst>
      <p:ext uri="{BB962C8B-B14F-4D97-AF65-F5344CB8AC3E}">
        <p14:creationId xmlns:p14="http://schemas.microsoft.com/office/powerpoint/2010/main" val="884684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53016DE-23C8-4A71-81E7-275FC96B1DB1}"/>
              </a:ext>
            </a:extLst>
          </p:cNvPr>
          <p:cNvSpPr txBox="1"/>
          <p:nvPr/>
        </p:nvSpPr>
        <p:spPr>
          <a:xfrm>
            <a:off x="161365" y="1213670"/>
            <a:ext cx="4139275" cy="40011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wrap="none" rtlCol="0">
            <a:spAutoFit/>
          </a:bodyPr>
          <a:lstStyle>
            <a:defPPr>
              <a:defRPr lang="en-US"/>
            </a:defPPr>
            <a:lvl1pPr>
              <a:defRPr sz="2000" b="1">
                <a:solidFill>
                  <a:schemeClr val="bg1"/>
                </a:solidFill>
                <a:latin typeface="Arial" panose="020B0604020202020204" pitchFamily="34" charset="0"/>
                <a:cs typeface="Arial" panose="020B0604020202020204" pitchFamily="34" charset="0"/>
              </a:defRPr>
            </a:lvl1pPr>
          </a:lstStyle>
          <a:p>
            <a:r>
              <a:rPr lang="en-IN" b="1" i="0" dirty="0">
                <a:effectLst/>
                <a:latin typeface="Roboto" panose="02000000000000000000" pitchFamily="2" charset="0"/>
              </a:rPr>
              <a:t>Wordcloud of Cleaned Sentences :</a:t>
            </a:r>
            <a:endParaRPr lang="en-IN" dirty="0"/>
          </a:p>
        </p:txBody>
      </p:sp>
      <p:pic>
        <p:nvPicPr>
          <p:cNvPr id="7" name="Picture 6">
            <a:extLst>
              <a:ext uri="{FF2B5EF4-FFF2-40B4-BE49-F238E27FC236}">
                <a16:creationId xmlns:a16="http://schemas.microsoft.com/office/drawing/2014/main" id="{7A6EFE13-CF9D-5007-3A97-F884E160E514}"/>
              </a:ext>
            </a:extLst>
          </p:cNvPr>
          <p:cNvPicPr>
            <a:picLocks noChangeAspect="1"/>
          </p:cNvPicPr>
          <p:nvPr/>
        </p:nvPicPr>
        <p:blipFill>
          <a:blip r:embed="rId2"/>
          <a:stretch>
            <a:fillRect/>
          </a:stretch>
        </p:blipFill>
        <p:spPr>
          <a:xfrm>
            <a:off x="2779060" y="2477499"/>
            <a:ext cx="7593825" cy="3887442"/>
          </a:xfrm>
          <a:prstGeom prst="rect">
            <a:avLst/>
          </a:prstGeom>
          <a:ln w="19050">
            <a:solidFill>
              <a:schemeClr val="tx1"/>
            </a:solidFill>
          </a:ln>
        </p:spPr>
      </p:pic>
      <p:sp>
        <p:nvSpPr>
          <p:cNvPr id="8" name="TextBox 7">
            <a:extLst>
              <a:ext uri="{FF2B5EF4-FFF2-40B4-BE49-F238E27FC236}">
                <a16:creationId xmlns:a16="http://schemas.microsoft.com/office/drawing/2014/main" id="{72A2C29B-5FE8-2AC6-008F-D900132D18F0}"/>
              </a:ext>
            </a:extLst>
          </p:cNvPr>
          <p:cNvSpPr txBox="1"/>
          <p:nvPr/>
        </p:nvSpPr>
        <p:spPr>
          <a:xfrm>
            <a:off x="161365" y="197796"/>
            <a:ext cx="10845121" cy="646331"/>
          </a:xfrm>
          <a:prstGeom prst="rect">
            <a:avLst/>
          </a:prstGeom>
          <a:noFill/>
        </p:spPr>
        <p:txBody>
          <a:bodyPr wrap="square" rtlCol="0">
            <a:spAutoFit/>
          </a:bodyPr>
          <a:lstStyle/>
          <a:p>
            <a:r>
              <a:rPr lang="en-US" b="1" i="0" dirty="0">
                <a:solidFill>
                  <a:srgbClr val="212121"/>
                </a:solidFill>
                <a:effectLst/>
                <a:latin typeface="Roboto" panose="02000000000000000000" pitchFamily="2" charset="0"/>
              </a:rPr>
              <a:t>Lemmatization</a:t>
            </a:r>
            <a:r>
              <a:rPr lang="en-US" b="0" i="0" dirty="0">
                <a:solidFill>
                  <a:srgbClr val="212121"/>
                </a:solidFill>
                <a:effectLst/>
                <a:latin typeface="Roboto" panose="02000000000000000000" pitchFamily="2" charset="0"/>
              </a:rPr>
              <a:t> refers to the use of vocabulary &amp; morphological analysis of words ,aiming to return the base or dictionary form of the word --&gt; known as </a:t>
            </a:r>
            <a:r>
              <a:rPr lang="en-US" b="1" i="0" dirty="0">
                <a:solidFill>
                  <a:srgbClr val="212121"/>
                </a:solidFill>
                <a:effectLst/>
                <a:latin typeface="Roboto" panose="02000000000000000000" pitchFamily="2" charset="0"/>
              </a:rPr>
              <a:t>'lemma'</a:t>
            </a:r>
            <a:endParaRPr lang="en-IN" dirty="0"/>
          </a:p>
        </p:txBody>
      </p:sp>
      <p:sp>
        <p:nvSpPr>
          <p:cNvPr id="9" name="TextBox 8">
            <a:extLst>
              <a:ext uri="{FF2B5EF4-FFF2-40B4-BE49-F238E27FC236}">
                <a16:creationId xmlns:a16="http://schemas.microsoft.com/office/drawing/2014/main" id="{537FDBB8-3754-9EE1-FCA3-11AD428CCE0E}"/>
              </a:ext>
            </a:extLst>
          </p:cNvPr>
          <p:cNvSpPr txBox="1"/>
          <p:nvPr/>
        </p:nvSpPr>
        <p:spPr>
          <a:xfrm>
            <a:off x="161365" y="2108167"/>
            <a:ext cx="2262158" cy="369332"/>
          </a:xfrm>
          <a:prstGeom prst="rect">
            <a:avLst/>
          </a:prstGeom>
          <a:solidFill>
            <a:schemeClr val="accent1">
              <a:lumMod val="40000"/>
              <a:lumOff val="60000"/>
            </a:schemeClr>
          </a:solidFill>
          <a:ln>
            <a:solidFill>
              <a:schemeClr val="tx1"/>
            </a:solidFill>
          </a:ln>
        </p:spPr>
        <p:txBody>
          <a:bodyPr wrap="none" rtlCol="0">
            <a:spAutoFit/>
          </a:bodyPr>
          <a:lstStyle/>
          <a:p>
            <a:r>
              <a:rPr lang="en-IN" b="1" dirty="0">
                <a:latin typeface="Arial" panose="020B0604020202020204" pitchFamily="34" charset="0"/>
                <a:cs typeface="Arial" panose="020B0604020202020204" pitchFamily="34" charset="0"/>
              </a:rPr>
              <a:t>Lemmatized words</a:t>
            </a:r>
          </a:p>
        </p:txBody>
      </p:sp>
    </p:spTree>
    <p:extLst>
      <p:ext uri="{BB962C8B-B14F-4D97-AF65-F5344CB8AC3E}">
        <p14:creationId xmlns:p14="http://schemas.microsoft.com/office/powerpoint/2010/main" val="910202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3C6E422-152B-2A1E-2586-270CA8EE51F3}"/>
              </a:ext>
            </a:extLst>
          </p:cNvPr>
          <p:cNvPicPr>
            <a:picLocks noChangeAspect="1"/>
          </p:cNvPicPr>
          <p:nvPr/>
        </p:nvPicPr>
        <p:blipFill>
          <a:blip r:embed="rId2"/>
          <a:stretch>
            <a:fillRect/>
          </a:stretch>
        </p:blipFill>
        <p:spPr>
          <a:xfrm>
            <a:off x="9964132" y="5973924"/>
            <a:ext cx="2227868" cy="884075"/>
          </a:xfrm>
          <a:prstGeom prst="rect">
            <a:avLst/>
          </a:prstGeom>
        </p:spPr>
      </p:pic>
      <p:pic>
        <p:nvPicPr>
          <p:cNvPr id="6" name="Picture 5">
            <a:extLst>
              <a:ext uri="{FF2B5EF4-FFF2-40B4-BE49-F238E27FC236}">
                <a16:creationId xmlns:a16="http://schemas.microsoft.com/office/drawing/2014/main" id="{0CCA9040-3241-18E1-4B6C-3C9BA20ACC29}"/>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3048487" y="1657543"/>
            <a:ext cx="6812690" cy="5101846"/>
          </a:xfrm>
          <a:prstGeom prst="rect">
            <a:avLst/>
          </a:prstGeom>
        </p:spPr>
      </p:pic>
      <p:sp>
        <p:nvSpPr>
          <p:cNvPr id="7" name="TextBox 6">
            <a:extLst>
              <a:ext uri="{FF2B5EF4-FFF2-40B4-BE49-F238E27FC236}">
                <a16:creationId xmlns:a16="http://schemas.microsoft.com/office/drawing/2014/main" id="{13E73102-7A0C-82A1-E18F-D4D0DCE14FCC}"/>
              </a:ext>
            </a:extLst>
          </p:cNvPr>
          <p:cNvSpPr txBox="1"/>
          <p:nvPr/>
        </p:nvSpPr>
        <p:spPr>
          <a:xfrm>
            <a:off x="235301" y="613975"/>
            <a:ext cx="10937610" cy="1477328"/>
          </a:xfrm>
          <a:prstGeom prst="rect">
            <a:avLst/>
          </a:prstGeom>
          <a:noFill/>
        </p:spPr>
        <p:txBody>
          <a:bodyPr wrap="none" rtlCol="0">
            <a:spAutoFit/>
          </a:bodyPr>
          <a:lstStyle/>
          <a:p>
            <a:r>
              <a:rPr lang="en-IN" dirty="0">
                <a:latin typeface="Arial" panose="020B0604020202020204" pitchFamily="34" charset="0"/>
                <a:cs typeface="Arial" panose="020B0604020202020204" pitchFamily="34" charset="0"/>
              </a:rPr>
              <a:t>After labelling respective resumes with category ,will see below Bar Chart</a:t>
            </a:r>
          </a:p>
          <a:p>
            <a:endParaRPr lang="en-IN" dirty="0">
              <a:latin typeface="Arial" panose="020B0604020202020204" pitchFamily="34" charset="0"/>
              <a:cs typeface="Arial" panose="020B0604020202020204" pitchFamily="34" charset="0"/>
            </a:endParaRPr>
          </a:p>
          <a:p>
            <a:r>
              <a:rPr lang="en-US" b="0" dirty="0">
                <a:solidFill>
                  <a:srgbClr val="000000"/>
                </a:solidFill>
                <a:effectLst/>
                <a:latin typeface="Courier New" panose="02070309020205020404" pitchFamily="49" charset="0"/>
              </a:rPr>
              <a:t>data[</a:t>
            </a:r>
            <a:r>
              <a:rPr lang="en-US" b="0" dirty="0">
                <a:solidFill>
                  <a:srgbClr val="A31515"/>
                </a:solidFill>
                <a:effectLst/>
                <a:latin typeface="Courier New" panose="02070309020205020404" pitchFamily="49" charset="0"/>
              </a:rPr>
              <a:t>'Category'</a:t>
            </a:r>
            <a:r>
              <a:rPr lang="en-US" b="0" dirty="0">
                <a:solidFill>
                  <a:srgbClr val="000000"/>
                </a:solidFill>
                <a:effectLst/>
                <a:latin typeface="Courier New" panose="02070309020205020404" pitchFamily="49" charset="0"/>
              </a:rPr>
              <a:t>].value_counts().sort_index().plot(kind=</a:t>
            </a:r>
            <a:r>
              <a:rPr lang="en-US" b="0" dirty="0">
                <a:solidFill>
                  <a:srgbClr val="A31515"/>
                </a:solidFill>
                <a:effectLst/>
                <a:latin typeface="Courier New" panose="02070309020205020404" pitchFamily="49" charset="0"/>
              </a:rPr>
              <a:t>'bar'</a:t>
            </a:r>
            <a:r>
              <a:rPr lang="en-US" b="0" dirty="0">
                <a:solidFill>
                  <a:srgbClr val="000000"/>
                </a:solidFill>
                <a:effectLst/>
                <a:latin typeface="Courier New" panose="02070309020205020404" pitchFamily="49" charset="0"/>
              </a:rPr>
              <a:t>, figsize=(</a:t>
            </a:r>
            <a:r>
              <a:rPr lang="en-US" b="0" dirty="0">
                <a:solidFill>
                  <a:srgbClr val="09885A"/>
                </a:solidFill>
                <a:effectLst/>
                <a:latin typeface="Courier New" panose="02070309020205020404" pitchFamily="49" charset="0"/>
              </a:rPr>
              <a:t>15</a:t>
            </a:r>
            <a:r>
              <a:rPr lang="en-US" b="0" dirty="0">
                <a:solidFill>
                  <a:srgbClr val="000000"/>
                </a:solidFill>
                <a:effectLst/>
                <a:latin typeface="Courier New" panose="02070309020205020404" pitchFamily="49" charset="0"/>
              </a:rPr>
              <a:t>, </a:t>
            </a:r>
            <a:r>
              <a:rPr lang="en-US" b="0" dirty="0">
                <a:solidFill>
                  <a:srgbClr val="09885A"/>
                </a:solidFill>
                <a:effectLst/>
                <a:latin typeface="Courier New" panose="02070309020205020404" pitchFamily="49" charset="0"/>
              </a:rPr>
              <a:t>8</a:t>
            </a:r>
            <a:r>
              <a:rPr lang="en-US" b="0" dirty="0">
                <a:solidFill>
                  <a:srgbClr val="000000"/>
                </a:solidFill>
                <a:effectLst/>
                <a:latin typeface="Courier New" panose="02070309020205020404" pitchFamily="49" charset="0"/>
              </a:rPr>
              <a:t>))</a:t>
            </a:r>
          </a:p>
          <a:p>
            <a:r>
              <a:rPr lang="en-US" b="0" dirty="0">
                <a:solidFill>
                  <a:srgbClr val="000000"/>
                </a:solidFill>
                <a:effectLst/>
                <a:latin typeface="Courier New" panose="02070309020205020404" pitchFamily="49" charset="0"/>
              </a:rPr>
              <a:t>plt.show()</a:t>
            </a:r>
          </a:p>
          <a:p>
            <a:r>
              <a:rPr lang="en-IN" dirty="0">
                <a:latin typeface="Arial" panose="020B0604020202020204" pitchFamily="34" charset="0"/>
                <a:cs typeface="Arial" panose="020B0604020202020204" pitchFamily="34" charset="0"/>
              </a:rPr>
              <a:t> </a:t>
            </a:r>
          </a:p>
        </p:txBody>
      </p:sp>
      <p:sp>
        <p:nvSpPr>
          <p:cNvPr id="9" name="TextBox 8">
            <a:extLst>
              <a:ext uri="{FF2B5EF4-FFF2-40B4-BE49-F238E27FC236}">
                <a16:creationId xmlns:a16="http://schemas.microsoft.com/office/drawing/2014/main" id="{A65A3FCC-B5AE-61C9-015D-AA86D15B22B3}"/>
              </a:ext>
            </a:extLst>
          </p:cNvPr>
          <p:cNvSpPr txBox="1"/>
          <p:nvPr/>
        </p:nvSpPr>
        <p:spPr>
          <a:xfrm>
            <a:off x="4171434" y="120517"/>
            <a:ext cx="3849131" cy="40011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2000" b="1" i="0" dirty="0">
                <a:solidFill>
                  <a:srgbClr val="FFFF00"/>
                </a:solidFill>
                <a:effectLst/>
                <a:latin typeface="Roboto" panose="02000000000000000000" pitchFamily="2" charset="0"/>
              </a:rPr>
              <a:t>Bar Chart of “Category” Column</a:t>
            </a:r>
            <a:endParaRPr lang="en-US" sz="2000" dirty="0">
              <a:solidFill>
                <a:srgbClr val="FFFF00"/>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571EDF24-6B3F-FD6E-A1E8-8AF37CCB5BCC}"/>
              </a:ext>
            </a:extLst>
          </p:cNvPr>
          <p:cNvSpPr txBox="1"/>
          <p:nvPr/>
        </p:nvSpPr>
        <p:spPr>
          <a:xfrm>
            <a:off x="235301" y="2674756"/>
            <a:ext cx="2424703" cy="369332"/>
          </a:xfrm>
          <a:prstGeom prst="rect">
            <a:avLst/>
          </a:prstGeom>
          <a:ln>
            <a:solidFill>
              <a:schemeClr val="tx1"/>
            </a:solidFill>
          </a:ln>
        </p:spPr>
        <p:style>
          <a:lnRef idx="0">
            <a:schemeClr val="accent5"/>
          </a:lnRef>
          <a:fillRef idx="3">
            <a:schemeClr val="accent5"/>
          </a:fillRef>
          <a:effectRef idx="3">
            <a:schemeClr val="accent5"/>
          </a:effectRef>
          <a:fontRef idx="minor">
            <a:schemeClr val="lt1"/>
          </a:fontRef>
        </p:style>
        <p:txBody>
          <a:bodyPr wrap="none" rtlCol="0">
            <a:spAutoFit/>
          </a:bodyPr>
          <a:lstStyle/>
          <a:p>
            <a:r>
              <a:rPr lang="en-IN" b="1" i="0" dirty="0">
                <a:effectLst/>
                <a:latin typeface="Arial" panose="020B0604020202020204" pitchFamily="34" charset="0"/>
                <a:cs typeface="Arial" panose="020B0604020202020204" pitchFamily="34" charset="0"/>
              </a:rPr>
              <a:t>Visualizing the chart</a:t>
            </a:r>
          </a:p>
        </p:txBody>
      </p:sp>
    </p:spTree>
    <p:extLst>
      <p:ext uri="{BB962C8B-B14F-4D97-AF65-F5344CB8AC3E}">
        <p14:creationId xmlns:p14="http://schemas.microsoft.com/office/powerpoint/2010/main" val="3608251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3C6E422-152B-2A1E-2586-270CA8EE51F3}"/>
              </a:ext>
            </a:extLst>
          </p:cNvPr>
          <p:cNvPicPr>
            <a:picLocks noChangeAspect="1"/>
          </p:cNvPicPr>
          <p:nvPr/>
        </p:nvPicPr>
        <p:blipFill>
          <a:blip r:embed="rId2"/>
          <a:stretch>
            <a:fillRect/>
          </a:stretch>
        </p:blipFill>
        <p:spPr>
          <a:xfrm>
            <a:off x="9964132" y="5973924"/>
            <a:ext cx="2227868" cy="884075"/>
          </a:xfrm>
          <a:prstGeom prst="rect">
            <a:avLst/>
          </a:prstGeom>
        </p:spPr>
      </p:pic>
      <p:sp>
        <p:nvSpPr>
          <p:cNvPr id="6" name="TextBox 5">
            <a:extLst>
              <a:ext uri="{FF2B5EF4-FFF2-40B4-BE49-F238E27FC236}">
                <a16:creationId xmlns:a16="http://schemas.microsoft.com/office/drawing/2014/main" id="{082CD67F-F006-D6AC-9167-DEDE3D04E055}"/>
              </a:ext>
            </a:extLst>
          </p:cNvPr>
          <p:cNvSpPr txBox="1"/>
          <p:nvPr/>
        </p:nvSpPr>
        <p:spPr>
          <a:xfrm>
            <a:off x="4018727" y="496096"/>
            <a:ext cx="3659976" cy="40011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2000" b="1" i="0" dirty="0">
                <a:solidFill>
                  <a:srgbClr val="FFFF00"/>
                </a:solidFill>
                <a:effectLst/>
                <a:latin typeface="Roboto" panose="02000000000000000000" pitchFamily="2" charset="0"/>
              </a:rPr>
              <a:t>Wordcloud of Each “Category”</a:t>
            </a:r>
            <a:endParaRPr lang="en-IN" b="1" dirty="0">
              <a:solidFill>
                <a:srgbClr val="FFFF00"/>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4CEECE5F-F4FC-48C2-2E4B-2F77E09103E7}"/>
              </a:ext>
            </a:extLst>
          </p:cNvPr>
          <p:cNvSpPr txBox="1"/>
          <p:nvPr/>
        </p:nvSpPr>
        <p:spPr>
          <a:xfrm>
            <a:off x="125506" y="2544635"/>
            <a:ext cx="3061736" cy="369332"/>
          </a:xfrm>
          <a:prstGeom prst="rect">
            <a:avLst/>
          </a:prstGeom>
          <a:ln>
            <a:solidFill>
              <a:schemeClr val="tx1"/>
            </a:solidFill>
          </a:ln>
        </p:spPr>
        <p:style>
          <a:lnRef idx="0">
            <a:schemeClr val="accent5"/>
          </a:lnRef>
          <a:fillRef idx="3">
            <a:schemeClr val="accent5"/>
          </a:fillRef>
          <a:effectRef idx="3">
            <a:schemeClr val="accent5"/>
          </a:effectRef>
          <a:fontRef idx="minor">
            <a:schemeClr val="lt1"/>
          </a:fontRef>
        </p:style>
        <p:txBody>
          <a:bodyPr wrap="none" rtlCol="0">
            <a:spAutoFit/>
          </a:bodyPr>
          <a:lstStyle/>
          <a:p>
            <a:r>
              <a:rPr lang="en-IN" b="1" i="0" dirty="0">
                <a:effectLst/>
                <a:latin typeface="Arial" panose="020B0604020202020204" pitchFamily="34" charset="0"/>
                <a:cs typeface="Arial" panose="020B0604020202020204" pitchFamily="34" charset="0"/>
              </a:rPr>
              <a:t>Visualizing the Wordcloud</a:t>
            </a:r>
          </a:p>
        </p:txBody>
      </p:sp>
      <p:pic>
        <p:nvPicPr>
          <p:cNvPr id="4" name="Picture 3">
            <a:extLst>
              <a:ext uri="{FF2B5EF4-FFF2-40B4-BE49-F238E27FC236}">
                <a16:creationId xmlns:a16="http://schemas.microsoft.com/office/drawing/2014/main" id="{0A2508A5-F506-36BB-8984-3D34D183AD31}"/>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 y="3429000"/>
            <a:ext cx="12192000" cy="1660559"/>
          </a:xfrm>
          <a:prstGeom prst="rect">
            <a:avLst/>
          </a:prstGeom>
        </p:spPr>
      </p:pic>
      <p:sp>
        <p:nvSpPr>
          <p:cNvPr id="9" name="TextBox 8">
            <a:extLst>
              <a:ext uri="{FF2B5EF4-FFF2-40B4-BE49-F238E27FC236}">
                <a16:creationId xmlns:a16="http://schemas.microsoft.com/office/drawing/2014/main" id="{F16373B4-D98A-42CE-C939-BD7A1ED537EB}"/>
              </a:ext>
            </a:extLst>
          </p:cNvPr>
          <p:cNvSpPr txBox="1"/>
          <p:nvPr/>
        </p:nvSpPr>
        <p:spPr>
          <a:xfrm>
            <a:off x="125506" y="1580516"/>
            <a:ext cx="9129422" cy="369332"/>
          </a:xfrm>
          <a:prstGeom prst="rect">
            <a:avLst/>
          </a:prstGeom>
          <a:noFill/>
        </p:spPr>
        <p:txBody>
          <a:bodyPr wrap="none" rtlCol="0">
            <a:spAutoFit/>
          </a:bodyPr>
          <a:lstStyle/>
          <a:p>
            <a:r>
              <a:rPr lang="en-IN" dirty="0">
                <a:latin typeface="Arial" panose="020B0604020202020204" pitchFamily="34" charset="0"/>
                <a:cs typeface="Arial" panose="020B0604020202020204" pitchFamily="34" charset="0"/>
              </a:rPr>
              <a:t>Based on the </a:t>
            </a:r>
            <a:r>
              <a:rPr lang="en-US" sz="1800" b="1" i="0" dirty="0">
                <a:solidFill>
                  <a:srgbClr val="00B050"/>
                </a:solidFill>
                <a:effectLst/>
                <a:latin typeface="Roboto" panose="02000000000000000000" pitchFamily="2" charset="0"/>
              </a:rPr>
              <a:t>Preprocessed Data</a:t>
            </a:r>
            <a:r>
              <a:rPr lang="en-US" sz="1800" b="1" i="0" dirty="0">
                <a:solidFill>
                  <a:srgbClr val="FFFF00"/>
                </a:solidFill>
                <a:effectLst/>
                <a:latin typeface="Roboto" panose="02000000000000000000" pitchFamily="2" charset="0"/>
              </a:rPr>
              <a:t> </a:t>
            </a:r>
            <a:r>
              <a:rPr lang="en-IN" dirty="0">
                <a:latin typeface="Arial" panose="020B0604020202020204" pitchFamily="34" charset="0"/>
                <a:cs typeface="Arial" panose="020B0604020202020204" pitchFamily="34" charset="0"/>
              </a:rPr>
              <a:t> respective “Category “ wordclouds are shown below :</a:t>
            </a:r>
          </a:p>
        </p:txBody>
      </p:sp>
    </p:spTree>
    <p:extLst>
      <p:ext uri="{BB962C8B-B14F-4D97-AF65-F5344CB8AC3E}">
        <p14:creationId xmlns:p14="http://schemas.microsoft.com/office/powerpoint/2010/main" val="39492151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9811</TotalTime>
  <Words>863</Words>
  <Application>Microsoft Office PowerPoint</Application>
  <PresentationFormat>Widescreen</PresentationFormat>
  <Paragraphs>123</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Calibri Light</vt:lpstr>
      <vt:lpstr>Courier New</vt:lpstr>
      <vt:lpstr>Roboto</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YASHRAJ</dc:creator>
  <cp:lastModifiedBy>YASHRAJ</cp:lastModifiedBy>
  <cp:revision>250</cp:revision>
  <dcterms:created xsi:type="dcterms:W3CDTF">2022-07-25T09:39:06Z</dcterms:created>
  <dcterms:modified xsi:type="dcterms:W3CDTF">2022-08-30T05:37:24Z</dcterms:modified>
</cp:coreProperties>
</file>