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7" r:id="rId5"/>
    <p:sldId id="286" r:id="rId6"/>
    <p:sldId id="268" r:id="rId7"/>
    <p:sldId id="279" r:id="rId8"/>
    <p:sldId id="271" r:id="rId9"/>
    <p:sldId id="269" r:id="rId10"/>
    <p:sldId id="282" r:id="rId11"/>
    <p:sldId id="280" r:id="rId12"/>
    <p:sldId id="283" r:id="rId13"/>
    <p:sldId id="284" r:id="rId14"/>
    <p:sldId id="281" r:id="rId15"/>
    <p:sldId id="270" r:id="rId16"/>
    <p:sldId id="285" r:id="rId17"/>
    <p:sldId id="28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 dirty="0"/>
            <a:t>Target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/>
            <a:t>Linear Regression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 dirty="0"/>
            <a:t>Decision Tree Regression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/>
            <a:t>SVM Regression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3"/>
      <dgm:spPr/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3"/>
      <dgm:spPr/>
    </dgm:pt>
    <dgm:pt modelId="{BAD72918-AD54-4A3F-9FE2-7902A2063F5C}" type="pres">
      <dgm:prSet presAssocID="{FC647F25-4DEC-4063-BBDD-F93B2C5E6756}" presName="node" presStyleLbl="node1" presStyleIdx="1" presStyleCnt="3" custRadScaleRad="101358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3"/>
      <dgm:spPr/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564481" y="2341623"/>
          <a:ext cx="1443037" cy="14430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Target</a:t>
          </a:r>
        </a:p>
      </dsp:txBody>
      <dsp:txXfrm>
        <a:off x="1775809" y="2552951"/>
        <a:ext cx="1020381" cy="1020381"/>
      </dsp:txXfrm>
    </dsp:sp>
    <dsp:sp modelId="{0647D637-619C-451F-8084-44E62D21528F}">
      <dsp:nvSpPr>
        <dsp:cNvPr id="0" name=""/>
        <dsp:cNvSpPr/>
      </dsp:nvSpPr>
      <dsp:spPr>
        <a:xfrm rot="12900000">
          <a:off x="582515" y="2071582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2157" y="1395576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Linear Regression</a:t>
          </a:r>
        </a:p>
      </dsp:txBody>
      <dsp:txXfrm>
        <a:off x="34278" y="1427697"/>
        <a:ext cx="1306643" cy="1032466"/>
      </dsp:txXfrm>
    </dsp:sp>
    <dsp:sp modelId="{26F3572A-44B5-40A9-A054-A83B3BCE9750}">
      <dsp:nvSpPr>
        <dsp:cNvPr id="0" name=""/>
        <dsp:cNvSpPr/>
      </dsp:nvSpPr>
      <dsp:spPr>
        <a:xfrm rot="16200000">
          <a:off x="1692414" y="1473310"/>
          <a:ext cx="1187170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1600557" y="537003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Decision Tree Regression</a:t>
          </a:r>
        </a:p>
      </dsp:txBody>
      <dsp:txXfrm>
        <a:off x="1632678" y="569124"/>
        <a:ext cx="1306643" cy="1032466"/>
      </dsp:txXfrm>
    </dsp:sp>
    <dsp:sp modelId="{1204005B-0B62-484D-8BEB-E7B9E9CE6A61}">
      <dsp:nvSpPr>
        <dsp:cNvPr id="0" name=""/>
        <dsp:cNvSpPr/>
      </dsp:nvSpPr>
      <dsp:spPr>
        <a:xfrm rot="19500000">
          <a:off x="2827354" y="2071582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3198956" y="1395576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SVM Regression</a:t>
          </a:r>
        </a:p>
      </dsp:txBody>
      <dsp:txXfrm>
        <a:off x="3231077" y="1427697"/>
        <a:ext cx="1306643" cy="1032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3/26/2017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10389704" cy="3125329"/>
          </a:xfrm>
        </p:spPr>
        <p:txBody>
          <a:bodyPr/>
          <a:lstStyle/>
          <a:p>
            <a:r>
              <a:rPr lang="en-US" dirty="0"/>
              <a:t>Prudential Life Insurance Evaluator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426" y="5115339"/>
            <a:ext cx="5897217" cy="808383"/>
          </a:xfrm>
        </p:spPr>
        <p:txBody>
          <a:bodyPr>
            <a:normAutofit/>
          </a:bodyPr>
          <a:lstStyle/>
          <a:p>
            <a:r>
              <a:rPr lang="en-US" b="1" dirty="0"/>
              <a:t>Trupti Gore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95129"/>
            <a:ext cx="4071730" cy="637113"/>
          </a:xfrm>
        </p:spPr>
        <p:txBody>
          <a:bodyPr/>
          <a:lstStyle/>
          <a:p>
            <a:r>
              <a:rPr lang="en-IN" dirty="0"/>
              <a:t>Best Kernel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799"/>
            <a:ext cx="7676322" cy="42407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Lowest Best Performance </a:t>
            </a:r>
            <a:r>
              <a:rPr lang="en-IN" dirty="0">
                <a:sym typeface="Wingdings" panose="05000000000000000000" pitchFamily="2" charset="2"/>
              </a:rPr>
              <a:t> Best Kernel : </a:t>
            </a:r>
            <a:r>
              <a:rPr lang="en-IN" b="1" dirty="0">
                <a:solidFill>
                  <a:srgbClr val="FFFF00"/>
                </a:solidFill>
                <a:sym typeface="Wingdings" panose="05000000000000000000" pitchFamily="2" charset="2"/>
              </a:rPr>
              <a:t>Radial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13" y="4007115"/>
            <a:ext cx="9211540" cy="92269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27922" y="2974451"/>
            <a:ext cx="7676322" cy="42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Accuracy for SVM :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182" y="367034"/>
            <a:ext cx="3621157" cy="671367"/>
          </a:xfrm>
        </p:spPr>
        <p:txBody>
          <a:bodyPr/>
          <a:lstStyle/>
          <a:p>
            <a:r>
              <a:rPr lang="en-IN" b="1" dirty="0"/>
              <a:t>Decision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169"/>
          <a:stretch/>
        </p:blipFill>
        <p:spPr>
          <a:xfrm>
            <a:off x="250497" y="1539242"/>
            <a:ext cx="5090127" cy="190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25" y="3329328"/>
            <a:ext cx="6137047" cy="3275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8253" y="2459155"/>
            <a:ext cx="167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CP Values</a:t>
            </a:r>
          </a:p>
        </p:txBody>
      </p:sp>
      <p:sp>
        <p:nvSpPr>
          <p:cNvPr id="7" name="Arrow: Left 6"/>
          <p:cNvSpPr/>
          <p:nvPr/>
        </p:nvSpPr>
        <p:spPr>
          <a:xfrm>
            <a:off x="6096000" y="240150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114768" y="4733117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CP values Plot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260413" y="48323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164"/>
            <a:ext cx="12192000" cy="5850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2887" y="139395"/>
            <a:ext cx="381662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6" y="2432968"/>
            <a:ext cx="9810478" cy="134390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69553" y="993912"/>
            <a:ext cx="7769086" cy="637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Accuracy for Decision Tree Prediction</a:t>
            </a:r>
          </a:p>
        </p:txBody>
      </p:sp>
    </p:spTree>
    <p:extLst>
      <p:ext uri="{BB962C8B-B14F-4D97-AF65-F5344CB8AC3E}">
        <p14:creationId xmlns:p14="http://schemas.microsoft.com/office/powerpoint/2010/main" val="373351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69553" y="993912"/>
            <a:ext cx="7769086" cy="637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3953" y="3114261"/>
            <a:ext cx="8839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tx2">
                    <a:lumMod val="50000"/>
                  </a:schemeClr>
                </a:solidFill>
              </a:rPr>
              <a:t>Upon comparing RMSE values for each of the regression techniques, it </a:t>
            </a:r>
            <a:r>
              <a:rPr lang="en-IN" sz="2800" b="1" i="1">
                <a:solidFill>
                  <a:schemeClr val="tx2">
                    <a:lumMod val="50000"/>
                  </a:schemeClr>
                </a:solidFill>
              </a:rPr>
              <a:t>can be concluded </a:t>
            </a:r>
            <a:r>
              <a:rPr lang="en-IN" sz="2800" b="1" i="1" dirty="0">
                <a:solidFill>
                  <a:schemeClr val="tx2">
                    <a:lumMod val="50000"/>
                  </a:schemeClr>
                </a:solidFill>
              </a:rPr>
              <a:t>that Linear Regression method was the best regression technique suitable for this data set with the least RMSE of the three techniques which is 1.969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29628"/>
              </p:ext>
            </p:extLst>
          </p:nvPr>
        </p:nvGraphicFramePr>
        <p:xfrm>
          <a:off x="1869553" y="1475039"/>
          <a:ext cx="8128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803341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14983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 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9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32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8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  <a:r>
                        <a:rPr lang="en-US" baseline="0" dirty="0"/>
                        <a:t>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27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6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5148" y="2663687"/>
            <a:ext cx="3829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948" y="468320"/>
            <a:ext cx="4469296" cy="1320723"/>
          </a:xfrm>
        </p:spPr>
        <p:txBody>
          <a:bodyPr/>
          <a:lstStyle/>
          <a:p>
            <a:r>
              <a:rPr lang="en-IN" dirty="0"/>
              <a:t>Project Details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688987" y="2093843"/>
            <a:ext cx="933682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Insurance Data Set 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Predict the response using different Regression techniques 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2800" dirty="0"/>
              <a:t> Linear Regression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2800" dirty="0"/>
              <a:t> SVM Regression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2800" dirty="0"/>
              <a:t> Decision Tree Regression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02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879137"/>
            <a:ext cx="9601200" cy="1069940"/>
          </a:xfrm>
        </p:spPr>
        <p:txBody>
          <a:bodyPr/>
          <a:lstStyle/>
          <a:p>
            <a:r>
              <a:rPr lang="en-US" dirty="0"/>
              <a:t>Input : </a:t>
            </a:r>
            <a:r>
              <a:rPr lang="en-US" dirty="0">
                <a:solidFill>
                  <a:srgbClr val="FFFF00"/>
                </a:solidFill>
              </a:rPr>
              <a:t>Train data set for Prudential Life Insurance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03243" y="3198270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399" y="2547553"/>
            <a:ext cx="9723783" cy="17029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dirty="0"/>
              <a:t>Train and Test data  :  </a:t>
            </a:r>
            <a:r>
              <a:rPr lang="en-US" dirty="0">
                <a:solidFill>
                  <a:srgbClr val="FFFF00"/>
                </a:solidFill>
              </a:rPr>
              <a:t>Extracted the last 10000 entries in the data set of the given train data set and set it as Test data for prediction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08044" y="4866686"/>
            <a:ext cx="9611139" cy="10015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Variable Types :  </a:t>
            </a:r>
            <a:r>
              <a:rPr lang="en-US" dirty="0">
                <a:solidFill>
                  <a:srgbClr val="FFFF00"/>
                </a:solidFill>
              </a:rPr>
              <a:t>Categorical data, Continuous data and Discrete.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077" y="415311"/>
            <a:ext cx="4721087" cy="1254462"/>
          </a:xfrm>
        </p:spPr>
        <p:txBody>
          <a:bodyPr/>
          <a:lstStyle/>
          <a:p>
            <a:r>
              <a:rPr lang="en-IN" dirty="0"/>
              <a:t>Pre-processing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Pre-processing forms a major part of the data prediction which is done over a number of stages :</a:t>
            </a:r>
          </a:p>
          <a:p>
            <a:r>
              <a:rPr lang="en-IN" dirty="0">
                <a:solidFill>
                  <a:srgbClr val="FFFF00"/>
                </a:solidFill>
              </a:rPr>
              <a:t>Handling Missing Values </a:t>
            </a:r>
            <a:r>
              <a:rPr lang="en-IN" dirty="0"/>
              <a:t>– </a:t>
            </a:r>
          </a:p>
          <a:p>
            <a:pPr>
              <a:buFontTx/>
              <a:buChar char="-"/>
            </a:pPr>
            <a:r>
              <a:rPr lang="en-IN" i="1" dirty="0"/>
              <a:t>Deleted Columns </a:t>
            </a:r>
            <a:r>
              <a:rPr lang="en-IN" dirty="0"/>
              <a:t>– Missing values for a column over 60% </a:t>
            </a:r>
          </a:p>
          <a:p>
            <a:pPr>
              <a:buFontTx/>
              <a:buChar char="-"/>
            </a:pPr>
            <a:r>
              <a:rPr lang="en-IN" i="1" dirty="0"/>
              <a:t>Replace Missing values : Continuous Variables </a:t>
            </a:r>
            <a:r>
              <a:rPr lang="en-IN" dirty="0"/>
              <a:t>– average/mean value of column</a:t>
            </a:r>
          </a:p>
          <a:p>
            <a:r>
              <a:rPr lang="en-IN" dirty="0">
                <a:solidFill>
                  <a:srgbClr val="FFFF00"/>
                </a:solidFill>
              </a:rPr>
              <a:t>1 to C coding </a:t>
            </a:r>
            <a:r>
              <a:rPr lang="en-IN" dirty="0"/>
              <a:t>– </a:t>
            </a:r>
            <a:r>
              <a:rPr lang="en-IN" i="1" dirty="0"/>
              <a:t>Categorical</a:t>
            </a:r>
            <a:r>
              <a:rPr lang="en-IN" dirty="0"/>
              <a:t> -&gt; Numerical</a:t>
            </a:r>
          </a:p>
          <a:p>
            <a:r>
              <a:rPr lang="en-IN" dirty="0">
                <a:solidFill>
                  <a:srgbClr val="FFFF00"/>
                </a:solidFill>
              </a:rPr>
              <a:t>Normalization</a:t>
            </a:r>
            <a:r>
              <a:rPr lang="en-IN" dirty="0"/>
              <a:t> – Already normalized.</a:t>
            </a:r>
          </a:p>
          <a:p>
            <a:r>
              <a:rPr lang="en-IN" dirty="0">
                <a:solidFill>
                  <a:srgbClr val="FFFF00"/>
                </a:solidFill>
              </a:rPr>
              <a:t>Dimensionality Reduction </a:t>
            </a:r>
            <a:r>
              <a:rPr lang="en-IN" dirty="0"/>
              <a:t>– Applied PCA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0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      </a:t>
            </a:r>
            <a:r>
              <a:rPr lang="en-US" dirty="0">
                <a:solidFill>
                  <a:srgbClr val="FFFF00"/>
                </a:solidFill>
              </a:rPr>
              <a:t>3 Regression Techniques considered</a:t>
            </a:r>
          </a:p>
        </p:txBody>
      </p:sp>
      <p:graphicFrame>
        <p:nvGraphicFramePr>
          <p:cNvPr id="5" name="Content Placeholder 4" descr="Converging radial diagram showing relationship of 3 steps pointing towards a central goal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485033"/>
              </p:ext>
            </p:extLst>
          </p:nvPr>
        </p:nvGraphicFramePr>
        <p:xfrm>
          <a:off x="3316356" y="2054087"/>
          <a:ext cx="45720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61" y="362303"/>
            <a:ext cx="9611139" cy="106994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9565" y="2595293"/>
            <a:ext cx="10078278" cy="3566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3" y="2039186"/>
            <a:ext cx="4714286" cy="3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23" y="2039186"/>
            <a:ext cx="4714286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04" y="810039"/>
            <a:ext cx="7791450" cy="2514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434" y="1258957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Summary for Linear Regression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2809461" y="1563757"/>
            <a:ext cx="649356" cy="304800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9223512" y="5093661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 Summary for Linear Regression</a:t>
            </a:r>
          </a:p>
        </p:txBody>
      </p:sp>
      <p:sp>
        <p:nvSpPr>
          <p:cNvPr id="14" name="Arrow: Left 13"/>
          <p:cNvSpPr/>
          <p:nvPr/>
        </p:nvSpPr>
        <p:spPr>
          <a:xfrm>
            <a:off x="8468139" y="5194852"/>
            <a:ext cx="609600" cy="357809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5" y="4197626"/>
            <a:ext cx="8001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Regression</a:t>
            </a:r>
          </a:p>
        </p:txBody>
      </p:sp>
      <p:sp>
        <p:nvSpPr>
          <p:cNvPr id="3" name="AutoShape 2" descr="blob:https://web.whatsapp.com/7512df76-a3d0-421c-a245-13ddb5cc8e9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0" y="2571750"/>
            <a:ext cx="3552825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01" y="4564131"/>
            <a:ext cx="3467100" cy="1466850"/>
          </a:xfrm>
          <a:prstGeom prst="rect">
            <a:avLst/>
          </a:prstGeom>
        </p:spPr>
      </p:pic>
      <p:sp>
        <p:nvSpPr>
          <p:cNvPr id="7" name="Arrow: Left 6"/>
          <p:cNvSpPr/>
          <p:nvPr/>
        </p:nvSpPr>
        <p:spPr>
          <a:xfrm>
            <a:off x="5367130" y="512095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275443" y="5120957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Sigmoid 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8751" y="2935069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Polynomial 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6051" y="1802296"/>
            <a:ext cx="58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Tuning to find Best Kernel and parameters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5454396" y="30342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9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40" t="1190" r="59094" b="-1190"/>
          <a:stretch/>
        </p:blipFill>
        <p:spPr>
          <a:xfrm>
            <a:off x="617284" y="1761267"/>
            <a:ext cx="4685594" cy="2227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7361"/>
          <a:stretch/>
        </p:blipFill>
        <p:spPr>
          <a:xfrm>
            <a:off x="6527754" y="4132398"/>
            <a:ext cx="4685594" cy="23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8253" y="2459155"/>
            <a:ext cx="167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 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4699" y="5031458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Radial Kernel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5360344" y="51306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/>
          <p:cNvSpPr/>
          <p:nvPr/>
        </p:nvSpPr>
        <p:spPr>
          <a:xfrm>
            <a:off x="6096000" y="240150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DA9951C7-4320-4495-9FC1-E63CCA4172C0}" vid="{B4FD8286-12BA-4ECE-B80E-03C93BD82B08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774</TotalTime>
  <Words>266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Georgia</vt:lpstr>
      <vt:lpstr>Wingdings</vt:lpstr>
      <vt:lpstr>Brushed Metal 16x9</vt:lpstr>
      <vt:lpstr>Prudential Life Insurance Evaluator</vt:lpstr>
      <vt:lpstr>Project Details</vt:lpstr>
      <vt:lpstr>Input : Train data set for Prudential Life Insurance</vt:lpstr>
      <vt:lpstr>Pre-processing </vt:lpstr>
      <vt:lpstr>      3 Regression Techniques considered</vt:lpstr>
      <vt:lpstr>Linear Regression</vt:lpstr>
      <vt:lpstr>PowerPoint Presentation</vt:lpstr>
      <vt:lpstr>SVM Regression</vt:lpstr>
      <vt:lpstr>PowerPoint Presentation</vt:lpstr>
      <vt:lpstr>Best Kernel Decision</vt:lpstr>
      <vt:lpstr>Decision Tree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Prudential Life Insurance Assessment</dc:title>
  <dc:creator>Swarup Mishal</dc:creator>
  <cp:lastModifiedBy>trupti gore</cp:lastModifiedBy>
  <cp:revision>41</cp:revision>
  <dcterms:created xsi:type="dcterms:W3CDTF">2017-03-14T00:20:51Z</dcterms:created>
  <dcterms:modified xsi:type="dcterms:W3CDTF">2017-03-27T02:55:39Z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