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_rels/notesSlide28.xml.rels" ContentType="application/vnd.openxmlformats-package.relationships+xml"/>
  <Override PartName="/ppt/notesSlides/_rels/notesSlide15.xml.rels" ContentType="application/vnd.openxmlformats-package.relationships+xml"/>
  <Override PartName="/ppt/notesSlides/_rels/notesSlide3.xml.rels" ContentType="application/vnd.openxmlformats-package.relationships+xml"/>
  <Override PartName="/ppt/notesSlides/_rels/notesSlide16.xml.rels" ContentType="application/vnd.openxmlformats-package.relationships+xml"/>
  <Override PartName="/ppt/notesSlides/_rels/notesSlide4.xml.rels" ContentType="application/vnd.openxmlformats-package.relationships+xml"/>
  <Override PartName="/ppt/notesSlides/_rels/notesSlide36.xml.rels" ContentType="application/vnd.openxmlformats-package.relationships+xml"/>
  <Override PartName="/ppt/notesSlides/_rels/notesSlide6.xml.rels" ContentType="application/vnd.openxmlformats-package.relationships+xml"/>
  <Override PartName="/ppt/notesSlides/_rels/notesSlide12.xml.rels" ContentType="application/vnd.openxmlformats-package.relationships+xml"/>
  <Override PartName="/ppt/notesSlides/_rels/notesSlide17.xml.rels" ContentType="application/vnd.openxmlformats-package.relationships+xml"/>
  <Override PartName="/ppt/notesSlides/notesSlide36.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jpeg" ContentType="image/jpeg"/>
  <Override PartName="/ppt/media/image1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55"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56"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57"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58"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59" name="PlaceHolder 6"/>
          <p:cNvSpPr>
            <a:spLocks noGrp="1"/>
          </p:cNvSpPr>
          <p:nvPr>
            <p:ph type="sldNum"/>
          </p:nvPr>
        </p:nvSpPr>
        <p:spPr>
          <a:xfrm>
            <a:off x="4399200" y="9555480"/>
            <a:ext cx="3372840" cy="502560"/>
          </a:xfrm>
          <a:prstGeom prst="rect">
            <a:avLst/>
          </a:prstGeom>
        </p:spPr>
        <p:txBody>
          <a:bodyPr lIns="0" rIns="0" tIns="0" bIns="0" anchor="b"/>
          <a:p>
            <a:pPr algn="r"/>
            <a:fld id="{29C65043-D63E-4316-BE99-CF9446936FE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381240" y="685800"/>
            <a:ext cx="6095160" cy="3428280"/>
          </a:xfrm>
          <a:prstGeom prst="rect">
            <a:avLst/>
          </a:prstGeom>
        </p:spPr>
      </p:sp>
      <p:sp>
        <p:nvSpPr>
          <p:cNvPr id="280" name="PlaceHolder 2"/>
          <p:cNvSpPr>
            <a:spLocks noGrp="1"/>
          </p:cNvSpPr>
          <p:nvPr>
            <p:ph type="body"/>
          </p:nvPr>
        </p:nvSpPr>
        <p:spPr>
          <a:xfrm>
            <a:off x="685800" y="4343400"/>
            <a:ext cx="5485680" cy="4114080"/>
          </a:xfrm>
          <a:prstGeom prst="rect">
            <a:avLst/>
          </a:prstGeom>
        </p:spPr>
        <p:txBody>
          <a:bodyPr lIns="0" rIns="0" tIns="91440" bIns="91440"/>
          <a:p>
            <a:pPr marL="216000" indent="-216000">
              <a:lnSpc>
                <a:spcPct val="100000"/>
              </a:lnSpc>
            </a:pPr>
            <a:r>
              <a:rPr b="0" lang="en-US" sz="1200" spc="-1" strike="noStrike">
                <a:latin typeface="Times New Roman"/>
                <a:ea typeface="Times New Roman"/>
              </a:rPr>
              <a:t>Correspondence analysis can be a very helpful tool to uncover the relationships among categorical variables and generate hypotheses for future analyses</a:t>
            </a:r>
            <a:endParaRPr b="0" lang="en-US"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sldImg"/>
          </p:nvPr>
        </p:nvSpPr>
        <p:spPr>
          <a:xfrm>
            <a:off x="381240" y="685800"/>
            <a:ext cx="6095160" cy="3428280"/>
          </a:xfrm>
          <a:prstGeom prst="rect">
            <a:avLst/>
          </a:prstGeom>
        </p:spPr>
      </p:sp>
      <p:sp>
        <p:nvSpPr>
          <p:cNvPr id="282" name="PlaceHolder 2"/>
          <p:cNvSpPr>
            <a:spLocks noGrp="1"/>
          </p:cNvSpPr>
          <p:nvPr>
            <p:ph type="body"/>
          </p:nvPr>
        </p:nvSpPr>
        <p:spPr>
          <a:xfrm>
            <a:off x="685800" y="4343400"/>
            <a:ext cx="5485680" cy="4114080"/>
          </a:xfrm>
          <a:prstGeom prst="rect">
            <a:avLst/>
          </a:prstGeom>
        </p:spPr>
        <p:txBody>
          <a:bodyPr lIns="0" rIns="0" tIns="91440" bIns="91440"/>
          <a:p>
            <a:pPr marL="216000" indent="-216000">
              <a:lnSpc>
                <a:spcPct val="100000"/>
              </a:lnSpc>
            </a:pPr>
            <a:r>
              <a:rPr b="0" lang="en-US" sz="900" spc="-1" strike="noStrike">
                <a:latin typeface="Arial"/>
              </a:rPr>
              <a:t>Wheel_base</a:t>
            </a:r>
            <a:endParaRPr b="0" lang="en-US" sz="900" spc="-1" strike="noStrike">
              <a:latin typeface="Arial"/>
            </a:endParaRPr>
          </a:p>
          <a:p>
            <a:pPr marL="216000" indent="-216000">
              <a:lnSpc>
                <a:spcPct val="100000"/>
              </a:lnSpc>
            </a:pPr>
            <a:r>
              <a:rPr b="0" lang="en-US" sz="900" spc="-1" strike="noStrike">
                <a:latin typeface="Arial"/>
              </a:rPr>
              <a:t>Length</a:t>
            </a:r>
            <a:endParaRPr b="0" lang="en-US" sz="900" spc="-1" strike="noStrike">
              <a:latin typeface="Arial"/>
            </a:endParaRPr>
          </a:p>
          <a:p>
            <a:pPr marL="216000" indent="-216000">
              <a:lnSpc>
                <a:spcPct val="100000"/>
              </a:lnSpc>
            </a:pPr>
            <a:r>
              <a:rPr b="0" lang="en-US" sz="900" spc="-1" strike="noStrike">
                <a:latin typeface="Arial"/>
              </a:rPr>
              <a:t>Width</a:t>
            </a:r>
            <a:endParaRPr b="0" lang="en-US" sz="900" spc="-1" strike="noStrike">
              <a:latin typeface="Arial"/>
            </a:endParaRPr>
          </a:p>
          <a:p>
            <a:pPr marL="216000" indent="-216000">
              <a:lnSpc>
                <a:spcPct val="100000"/>
              </a:lnSpc>
            </a:pPr>
            <a:r>
              <a:rPr b="0" lang="en-US" sz="900" spc="-1" strike="noStrike">
                <a:latin typeface="Arial"/>
              </a:rPr>
              <a:t>curb_weight</a:t>
            </a:r>
            <a:endParaRPr b="0" lang="en-US" sz="900" spc="-1" strike="noStrike">
              <a:latin typeface="Arial"/>
            </a:endParaRPr>
          </a:p>
          <a:p>
            <a:pPr marL="216000" indent="-216000">
              <a:lnSpc>
                <a:spcPct val="100000"/>
              </a:lnSpc>
            </a:pPr>
            <a:r>
              <a:rPr b="0" lang="en-US" sz="900" spc="-1" strike="noStrike">
                <a:latin typeface="Arial"/>
              </a:rPr>
              <a:t>Engine_size Bore Horsepower City_mpg  Highway_mpg price</a:t>
            </a:r>
            <a:endParaRPr b="0" lang="en-US" sz="900" spc="-1" strike="noStrike">
              <a:latin typeface="Arial"/>
            </a:endParaRPr>
          </a:p>
          <a:p>
            <a:pPr marL="216000" indent="-216000">
              <a:lnSpc>
                <a:spcPct val="100000"/>
              </a:lnSpc>
            </a:pPr>
            <a:endParaRPr b="0" lang="en-US" sz="9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381240" y="685800"/>
            <a:ext cx="6095160" cy="3428280"/>
          </a:xfrm>
          <a:prstGeom prst="rect">
            <a:avLst/>
          </a:prstGeom>
        </p:spPr>
      </p:sp>
      <p:sp>
        <p:nvSpPr>
          <p:cNvPr id="284" name="PlaceHolder 2"/>
          <p:cNvSpPr>
            <a:spLocks noGrp="1"/>
          </p:cNvSpPr>
          <p:nvPr>
            <p:ph type="body"/>
          </p:nvPr>
        </p:nvSpPr>
        <p:spPr>
          <a:xfrm>
            <a:off x="685800" y="4343400"/>
            <a:ext cx="5485680" cy="4114080"/>
          </a:xfrm>
          <a:prstGeom prst="rect">
            <a:avLst/>
          </a:prstGeom>
        </p:spPr>
        <p:txBody>
          <a:bodyPr lIns="0" rIns="0" tIns="91440" bIns="91440"/>
          <a:p>
            <a:pPr marL="216000" indent="-216000">
              <a:lnSpc>
                <a:spcPct val="100000"/>
              </a:lnSpc>
            </a:pPr>
            <a:r>
              <a:rPr b="1" lang="en-US" sz="900" spc="-1" strike="noStrike">
                <a:latin typeface="Arial"/>
              </a:rPr>
              <a:t>Wheel_base, Length, Width, curb_weight, Engine_size, Bore, Horsepower, City_mpg,  Highway_mpg, price</a:t>
            </a:r>
            <a:endParaRPr b="0" lang="en-US" sz="900" spc="-1" strike="noStrike">
              <a:latin typeface="Arial"/>
            </a:endParaRPr>
          </a:p>
          <a:p>
            <a:pPr marL="216000" indent="-216000">
              <a:lnSpc>
                <a:spcPct val="100000"/>
              </a:lnSpc>
            </a:pPr>
            <a:r>
              <a:rPr b="0" lang="en-US" sz="900" spc="-1" strike="noStrike">
                <a:latin typeface="Arial"/>
              </a:rPr>
              <a:t>Height</a:t>
            </a:r>
            <a:endParaRPr b="0" lang="en-US" sz="900" spc="-1" strike="noStrike">
              <a:latin typeface="Arial"/>
            </a:endParaRPr>
          </a:p>
          <a:p>
            <a:pPr marL="216000" indent="-216000">
              <a:lnSpc>
                <a:spcPct val="100000"/>
              </a:lnSpc>
            </a:pPr>
            <a:r>
              <a:rPr b="0" lang="en-US" sz="900" spc="-1" strike="noStrike">
                <a:latin typeface="Arial"/>
              </a:rPr>
              <a:t>Compression_ratio</a:t>
            </a:r>
            <a:endParaRPr b="0" lang="en-US" sz="900" spc="-1" strike="noStrike">
              <a:latin typeface="Arial"/>
            </a:endParaRPr>
          </a:p>
          <a:p>
            <a:pPr marL="216000" indent="-216000">
              <a:lnSpc>
                <a:spcPct val="100000"/>
              </a:lnSpc>
            </a:pPr>
            <a:r>
              <a:rPr b="0" lang="en-US" sz="900" spc="-1" strike="noStrike">
                <a:latin typeface="Arial"/>
              </a:rPr>
              <a:t>Peak_rpm</a:t>
            </a:r>
            <a:endParaRPr b="0" lang="en-US" sz="900" spc="-1" strike="noStrike">
              <a:latin typeface="Arial"/>
            </a:endParaRPr>
          </a:p>
          <a:p>
            <a:pPr marL="216000" indent="-216000">
              <a:lnSpc>
                <a:spcPct val="100000"/>
              </a:lnSpc>
            </a:pPr>
            <a:endParaRPr b="0" lang="en-US" sz="900" spc="-1" strike="noStrike">
              <a:latin typeface="Arial"/>
            </a:endParaRPr>
          </a:p>
          <a:p>
            <a:pPr marL="216000" indent="-216000">
              <a:lnSpc>
                <a:spcPct val="100000"/>
              </a:lnSpc>
            </a:pPr>
            <a:r>
              <a:rPr b="0" lang="en-US" sz="900" spc="-1" strike="noStrike">
                <a:latin typeface="Arial"/>
              </a:rPr>
              <a:t>Stroke</a:t>
            </a:r>
            <a:endParaRPr b="0" lang="en-US" sz="900" spc="-1" strike="noStrike">
              <a:latin typeface="Arial"/>
            </a:endParaRPr>
          </a:p>
          <a:p>
            <a:pPr marL="216000" indent="-216000">
              <a:lnSpc>
                <a:spcPct val="100000"/>
              </a:lnSpc>
            </a:pPr>
            <a:endParaRPr b="0" lang="en-US" sz="9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381240" y="685800"/>
            <a:ext cx="6095160" cy="3428280"/>
          </a:xfrm>
          <a:prstGeom prst="rect">
            <a:avLst/>
          </a:prstGeom>
        </p:spPr>
      </p:sp>
      <p:sp>
        <p:nvSpPr>
          <p:cNvPr id="286" name="PlaceHolder 2"/>
          <p:cNvSpPr>
            <a:spLocks noGrp="1"/>
          </p:cNvSpPr>
          <p:nvPr>
            <p:ph type="body"/>
          </p:nvPr>
        </p:nvSpPr>
        <p:spPr>
          <a:xfrm>
            <a:off x="685800" y="4343400"/>
            <a:ext cx="5485680" cy="4114080"/>
          </a:xfrm>
          <a:prstGeom prst="rect">
            <a:avLst/>
          </a:prstGeom>
        </p:spPr>
        <p:txBody>
          <a:bodyPr lIns="0" rIns="0" tIns="91440" bIns="91440"/>
          <a:p>
            <a:pPr marL="216000" indent="-216000">
              <a:lnSpc>
                <a:spcPct val="100000"/>
              </a:lnSpc>
            </a:pPr>
            <a:r>
              <a:rPr b="1" lang="en-US" sz="900" spc="-1" strike="noStrike">
                <a:latin typeface="Arial"/>
              </a:rPr>
              <a:t>Wheel_base, Length, Width, curb_weight, Engine_size, Bore, Horsepower, City_mpg,  Highway_mpg, price</a:t>
            </a:r>
            <a:endParaRPr b="0" lang="en-US" sz="900" spc="-1" strike="noStrike">
              <a:latin typeface="Arial"/>
            </a:endParaRPr>
          </a:p>
          <a:p>
            <a:pPr marL="216000" indent="-216000">
              <a:lnSpc>
                <a:spcPct val="100000"/>
              </a:lnSpc>
            </a:pPr>
            <a:r>
              <a:rPr b="0" lang="en-US" sz="900" spc="-1" strike="noStrike">
                <a:latin typeface="Arial"/>
              </a:rPr>
              <a:t>Height</a:t>
            </a:r>
            <a:endParaRPr b="0" lang="en-US" sz="900" spc="-1" strike="noStrike">
              <a:latin typeface="Arial"/>
            </a:endParaRPr>
          </a:p>
          <a:p>
            <a:pPr marL="216000" indent="-216000">
              <a:lnSpc>
                <a:spcPct val="100000"/>
              </a:lnSpc>
            </a:pPr>
            <a:r>
              <a:rPr b="0" lang="en-US" sz="900" spc="-1" strike="noStrike">
                <a:latin typeface="Arial"/>
              </a:rPr>
              <a:t>Compression_ratio</a:t>
            </a:r>
            <a:endParaRPr b="0" lang="en-US" sz="900" spc="-1" strike="noStrike">
              <a:latin typeface="Arial"/>
            </a:endParaRPr>
          </a:p>
          <a:p>
            <a:pPr marL="216000" indent="-216000">
              <a:lnSpc>
                <a:spcPct val="100000"/>
              </a:lnSpc>
            </a:pPr>
            <a:r>
              <a:rPr b="0" lang="en-US" sz="900" spc="-1" strike="noStrike">
                <a:latin typeface="Arial"/>
              </a:rPr>
              <a:t>Peak_rpm</a:t>
            </a:r>
            <a:endParaRPr b="0" lang="en-US" sz="900" spc="-1" strike="noStrike">
              <a:latin typeface="Arial"/>
            </a:endParaRPr>
          </a:p>
          <a:p>
            <a:pPr marL="216000" indent="-216000">
              <a:lnSpc>
                <a:spcPct val="100000"/>
              </a:lnSpc>
            </a:pPr>
            <a:endParaRPr b="0" lang="en-US" sz="900" spc="-1" strike="noStrike">
              <a:latin typeface="Arial"/>
            </a:endParaRPr>
          </a:p>
          <a:p>
            <a:pPr marL="216000" indent="-216000">
              <a:lnSpc>
                <a:spcPct val="100000"/>
              </a:lnSpc>
            </a:pPr>
            <a:r>
              <a:rPr b="0" lang="en-US" sz="900" spc="-1" strike="noStrike">
                <a:latin typeface="Arial"/>
              </a:rPr>
              <a:t>Stroke</a:t>
            </a:r>
            <a:endParaRPr b="0" lang="en-US" sz="900" spc="-1" strike="noStrike">
              <a:latin typeface="Arial"/>
            </a:endParaRPr>
          </a:p>
          <a:p>
            <a:pPr marL="216000" indent="-216000">
              <a:lnSpc>
                <a:spcPct val="100000"/>
              </a:lnSpc>
            </a:pPr>
            <a:endParaRPr b="0" lang="en-US" sz="9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381240" y="685800"/>
            <a:ext cx="6095160" cy="3428280"/>
          </a:xfrm>
          <a:prstGeom prst="rect">
            <a:avLst/>
          </a:prstGeom>
        </p:spPr>
      </p:sp>
      <p:sp>
        <p:nvSpPr>
          <p:cNvPr id="288" name="PlaceHolder 2"/>
          <p:cNvSpPr>
            <a:spLocks noGrp="1"/>
          </p:cNvSpPr>
          <p:nvPr>
            <p:ph type="body"/>
          </p:nvPr>
        </p:nvSpPr>
        <p:spPr>
          <a:xfrm>
            <a:off x="685800" y="4343400"/>
            <a:ext cx="5485680" cy="4114080"/>
          </a:xfrm>
          <a:prstGeom prst="rect">
            <a:avLst/>
          </a:prstGeom>
        </p:spPr>
        <p:txBody>
          <a:bodyPr lIns="0" rIns="0" tIns="91440" bIns="91440"/>
          <a:p>
            <a:pPr marL="216000" indent="-216000">
              <a:lnSpc>
                <a:spcPct val="100000"/>
              </a:lnSpc>
            </a:pPr>
            <a:r>
              <a:rPr b="1" lang="en-US" sz="900" spc="-1" strike="noStrike">
                <a:latin typeface="Arial"/>
              </a:rPr>
              <a:t>Wheel_base, Length, Width, curb_weight, Engine_size, Bore, Horsepower, City_mpg,  Highway_mpg, price -&gt; these are variables in PC1 which has maximum variance, so if they match you can tell even from PC1 we observed that they are important.   </a:t>
            </a:r>
            <a:endParaRPr b="0" lang="en-US" sz="900" spc="-1" strike="noStrike">
              <a:latin typeface="Arial"/>
            </a:endParaRPr>
          </a:p>
          <a:p>
            <a:pPr marL="216000" indent="-216000">
              <a:lnSpc>
                <a:spcPct val="100000"/>
              </a:lnSpc>
            </a:pPr>
            <a:endParaRPr b="0" lang="en-US" sz="9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381240" y="685800"/>
            <a:ext cx="6095160" cy="3428280"/>
          </a:xfrm>
          <a:prstGeom prst="rect">
            <a:avLst/>
          </a:prstGeom>
        </p:spPr>
      </p:sp>
      <p:sp>
        <p:nvSpPr>
          <p:cNvPr id="274" name="PlaceHolder 2"/>
          <p:cNvSpPr>
            <a:spLocks noGrp="1"/>
          </p:cNvSpPr>
          <p:nvPr>
            <p:ph type="body"/>
          </p:nvPr>
        </p:nvSpPr>
        <p:spPr>
          <a:xfrm>
            <a:off x="685800" y="4343400"/>
            <a:ext cx="5485680" cy="4114080"/>
          </a:xfrm>
          <a:prstGeom prst="rect">
            <a:avLst/>
          </a:prstGeom>
        </p:spPr>
        <p:txBody>
          <a:bodyPr lIns="0" rIns="0" tIns="91440" bIns="91440"/>
          <a:p>
            <a:pPr marL="216000" indent="-216000">
              <a:lnSpc>
                <a:spcPct val="100000"/>
              </a:lnSpc>
            </a:pPr>
            <a:r>
              <a:rPr b="0" lang="en-US" sz="1100" spc="-1" strike="noStrike">
                <a:latin typeface="Arial"/>
              </a:rPr>
              <a:t>The image is not clear either we can use manually created table for both slides or get a better picture</a:t>
            </a:r>
            <a:endParaRPr b="0" lang="en-US" sz="11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381240" y="685800"/>
            <a:ext cx="6095160" cy="3428280"/>
          </a:xfrm>
          <a:prstGeom prst="rect">
            <a:avLst/>
          </a:prstGeom>
        </p:spPr>
      </p:sp>
      <p:sp>
        <p:nvSpPr>
          <p:cNvPr id="290" name="PlaceHolder 2"/>
          <p:cNvSpPr>
            <a:spLocks noGrp="1"/>
          </p:cNvSpPr>
          <p:nvPr>
            <p:ph type="body"/>
          </p:nvPr>
        </p:nvSpPr>
        <p:spPr>
          <a:xfrm>
            <a:off x="685800" y="4343400"/>
            <a:ext cx="5485680" cy="4114080"/>
          </a:xfrm>
          <a:prstGeom prst="rect">
            <a:avLst/>
          </a:prstGeom>
        </p:spPr>
        <p:txBody>
          <a:bodyPr lIns="0" rIns="0" tIns="91440" bIns="91440"/>
          <a:p>
            <a:pPr marL="457200" indent="-316800">
              <a:lnSpc>
                <a:spcPct val="150000"/>
              </a:lnSpc>
              <a:buClr>
                <a:srgbClr val="000000"/>
              </a:buClr>
              <a:buFont typeface="Proxima Nova"/>
              <a:buChar char="●"/>
            </a:pPr>
            <a:r>
              <a:rPr b="0" lang="en-US" sz="1400" spc="-1" strike="noStrike">
                <a:latin typeface="Proxima Nova"/>
                <a:ea typeface="Proxima Nova"/>
              </a:rPr>
              <a:t>So, Both of our final models are equally important</a:t>
            </a:r>
            <a:endParaRPr b="0" lang="en-US" sz="1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381240" y="685800"/>
            <a:ext cx="6095160" cy="3428280"/>
          </a:xfrm>
          <a:prstGeom prst="rect">
            <a:avLst/>
          </a:prstGeom>
        </p:spPr>
      </p:sp>
      <p:sp>
        <p:nvSpPr>
          <p:cNvPr id="276" name="PlaceHolder 2"/>
          <p:cNvSpPr>
            <a:spLocks noGrp="1"/>
          </p:cNvSpPr>
          <p:nvPr>
            <p:ph type="body"/>
          </p:nvPr>
        </p:nvSpPr>
        <p:spPr>
          <a:xfrm>
            <a:off x="685800" y="4343400"/>
            <a:ext cx="5485680" cy="4114080"/>
          </a:xfrm>
          <a:prstGeom prst="rect">
            <a:avLst/>
          </a:prstGeom>
        </p:spPr>
        <p:txBody>
          <a:bodyPr lIns="0" rIns="0" tIns="91440" bIns="91440"/>
          <a:p>
            <a:pPr marL="216000" indent="-216000">
              <a:lnSpc>
                <a:spcPct val="100000"/>
              </a:lnSpc>
            </a:pPr>
            <a:r>
              <a:rPr b="0" lang="en-US" sz="1100" spc="-1" strike="noStrike">
                <a:latin typeface="Arial"/>
              </a:rPr>
              <a:t>Which do you think would be convenient? In my perspective price will be best one since it’s our dependant variable</a:t>
            </a:r>
            <a:endParaRPr b="0" lang="en-US"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381240" y="685800"/>
            <a:ext cx="6095160" cy="3428280"/>
          </a:xfrm>
          <a:prstGeom prst="rect">
            <a:avLst/>
          </a:prstGeom>
        </p:spPr>
      </p:sp>
      <p:sp>
        <p:nvSpPr>
          <p:cNvPr id="278" name="PlaceHolder 2"/>
          <p:cNvSpPr>
            <a:spLocks noGrp="1"/>
          </p:cNvSpPr>
          <p:nvPr>
            <p:ph type="body"/>
          </p:nvPr>
        </p:nvSpPr>
        <p:spPr>
          <a:xfrm>
            <a:off x="685800" y="4343400"/>
            <a:ext cx="5485680" cy="4114080"/>
          </a:xfrm>
          <a:prstGeom prst="rect">
            <a:avLst/>
          </a:prstGeom>
        </p:spPr>
        <p:txBody>
          <a:bodyPr lIns="0" rIns="0" tIns="91440" bIns="91440"/>
          <a:p>
            <a:pPr marL="216000" indent="-216000">
              <a:lnSpc>
                <a:spcPct val="100000"/>
              </a:lnSpc>
            </a:pPr>
            <a:r>
              <a:rPr b="0" lang="en-US" sz="1100" spc="-1" strike="noStrike">
                <a:latin typeface="Arial"/>
              </a:rPr>
              <a:t>Research question</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8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9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9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9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0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0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0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1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1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1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2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2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2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3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3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4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4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4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4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4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5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5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5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5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2729"/>
        </a:solidFill>
      </p:bgPr>
    </p:bg>
    <p:spTree>
      <p:nvGrpSpPr>
        <p:cNvPr id="1" name=""/>
        <p:cNvGrpSpPr/>
        <p:nvPr/>
      </p:nvGrpSpPr>
      <p:grpSpPr>
        <a:xfrm>
          <a:off x="0" y="0"/>
          <a:ext cx="0" cy="0"/>
          <a:chOff x="0" y="0"/>
          <a:chExt cx="0" cy="0"/>
        </a:xfrm>
      </p:grpSpPr>
      <p:sp>
        <p:nvSpPr>
          <p:cNvPr id="0" name="CustomShape 1"/>
          <p:cNvSpPr/>
          <p:nvPr/>
        </p:nvSpPr>
        <p:spPr>
          <a:xfrm>
            <a:off x="0" y="2998080"/>
            <a:ext cx="914328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1" name="PlaceHolder 2"/>
          <p:cNvSpPr>
            <a:spLocks noGrp="1"/>
          </p:cNvSpPr>
          <p:nvPr>
            <p:ph type="title"/>
          </p:nvPr>
        </p:nvSpPr>
        <p:spPr>
          <a:xfrm>
            <a:off x="311760" y="444960"/>
            <a:ext cx="8519760" cy="572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0" y="5045760"/>
            <a:ext cx="9143280" cy="97200"/>
          </a:xfrm>
          <a:prstGeom prst="rect">
            <a:avLst/>
          </a:prstGeom>
          <a:solidFill>
            <a:schemeClr val="lt2"/>
          </a:solidFill>
          <a:ln>
            <a:noFill/>
          </a:ln>
        </p:spPr>
        <p:style>
          <a:lnRef idx="0"/>
          <a:fillRef idx="0"/>
          <a:effectRef idx="0"/>
          <a:fontRef idx="minor"/>
        </p:style>
      </p:sp>
      <p:sp>
        <p:nvSpPr>
          <p:cNvPr id="40" name="PlaceHolder 2"/>
          <p:cNvSpPr>
            <a:spLocks noGrp="1"/>
          </p:cNvSpPr>
          <p:nvPr>
            <p:ph type="title"/>
          </p:nvPr>
        </p:nvSpPr>
        <p:spPr>
          <a:xfrm>
            <a:off x="311760" y="444960"/>
            <a:ext cx="8519760" cy="572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41" name="PlaceHolder 3"/>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311760" y="444960"/>
            <a:ext cx="8519760" cy="572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1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8.xml.rels><?xml version="1.0" encoding="UTF-8"?>
<Relationships xmlns="http://schemas.openxmlformats.org/package/2006/relationships"><Relationship Id="rId1" Type="http://schemas.openxmlformats.org/officeDocument/2006/relationships/hyperlink" Target="https://en.wikipedia.org/wiki/Principal_component_regression" TargetMode="External"/><Relationship Id="rId2" Type="http://schemas.openxmlformats.org/officeDocument/2006/relationships/hyperlink" Target="http://www.win-vector.com/blog/2016/05/pcr_part1_xonly/" TargetMode="External"/><Relationship Id="rId3" Type="http://schemas.openxmlformats.org/officeDocument/2006/relationships/hyperlink" Target="https://en.wikipedia.org/wiki/Decision_tree" TargetMode="External"/><Relationship Id="rId4" Type="http://schemas.openxmlformats.org/officeDocument/2006/relationships/hyperlink" Target="https://towardsdatascience.com/simple-and-multiple-linear-regression-in-python" TargetMode="External"/><Relationship Id="rId5" Type="http://schemas.openxmlformats.org/officeDocument/2006/relationships/hyperlink" Target="https://homes.cs.washington.edu/~nasmith/papers/nguyen+smith+rose.latech11.pdf" TargetMode="External"/><Relationship Id="rId6" Type="http://schemas.openxmlformats.org/officeDocument/2006/relationships/slideLayout" Target="../slideLayouts/slideLayout4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4242"/>
        </a:solidFill>
      </p:bgPr>
    </p:bg>
    <p:spTree>
      <p:nvGrpSpPr>
        <p:cNvPr id="1" name=""/>
        <p:cNvGrpSpPr/>
        <p:nvPr/>
      </p:nvGrpSpPr>
      <p:grpSpPr>
        <a:xfrm>
          <a:off x="0" y="0"/>
          <a:ext cx="0" cy="0"/>
          <a:chOff x="0" y="0"/>
          <a:chExt cx="0" cy="0"/>
        </a:xfrm>
      </p:grpSpPr>
      <p:sp>
        <p:nvSpPr>
          <p:cNvPr id="160" name="CustomShape 1"/>
          <p:cNvSpPr/>
          <p:nvPr/>
        </p:nvSpPr>
        <p:spPr>
          <a:xfrm>
            <a:off x="1573200" y="555480"/>
            <a:ext cx="6247440" cy="1251360"/>
          </a:xfrm>
          <a:prstGeom prst="rect">
            <a:avLst/>
          </a:prstGeom>
          <a:noFill/>
          <a:ln>
            <a:noFill/>
          </a:ln>
        </p:spPr>
        <p:style>
          <a:lnRef idx="0"/>
          <a:fillRef idx="0"/>
          <a:effectRef idx="0"/>
          <a:fontRef idx="minor"/>
        </p:style>
        <p:txBody>
          <a:bodyPr lIns="90000" rIns="90000" tIns="91440" bIns="91440" anchor="b"/>
          <a:p>
            <a:pPr>
              <a:lnSpc>
                <a:spcPct val="100000"/>
              </a:lnSpc>
            </a:pPr>
            <a:r>
              <a:rPr b="0" lang="en-US" sz="3600" spc="-1" strike="noStrike">
                <a:solidFill>
                  <a:srgbClr val="e69138"/>
                </a:solidFill>
                <a:latin typeface="Proxima Nova"/>
                <a:ea typeface="Proxima Nova"/>
              </a:rPr>
              <a:t>Automobile Pricing Model</a:t>
            </a:r>
            <a:endParaRPr b="0" lang="en-US" sz="3600" spc="-1" strike="noStrike">
              <a:latin typeface="Arial"/>
            </a:endParaRPr>
          </a:p>
        </p:txBody>
      </p:sp>
      <p:sp>
        <p:nvSpPr>
          <p:cNvPr id="161" name="CustomShape 2"/>
          <p:cNvSpPr/>
          <p:nvPr/>
        </p:nvSpPr>
        <p:spPr>
          <a:xfrm>
            <a:off x="4888800" y="3143160"/>
            <a:ext cx="3735360" cy="1901880"/>
          </a:xfrm>
          <a:prstGeom prst="rect">
            <a:avLst/>
          </a:prstGeom>
          <a:noFill/>
          <a:ln>
            <a:noFill/>
          </a:ln>
        </p:spPr>
        <p:style>
          <a:lnRef idx="0"/>
          <a:fillRef idx="0"/>
          <a:effectRef idx="0"/>
          <a:fontRef idx="minor"/>
        </p:style>
        <p:txBody>
          <a:bodyPr lIns="90000" rIns="90000" tIns="91440" bIns="91440"/>
          <a:p>
            <a:pPr marL="914400" indent="457200">
              <a:lnSpc>
                <a:spcPct val="100000"/>
              </a:lnSpc>
            </a:pPr>
            <a:r>
              <a:rPr b="1" lang="en-US" sz="1800" spc="-1" strike="noStrike">
                <a:solidFill>
                  <a:srgbClr val="6aa84f"/>
                </a:solidFill>
                <a:latin typeface="Economica"/>
                <a:ea typeface="Economica"/>
              </a:rPr>
              <a:t>Harsh Hareshkumar Shukla</a:t>
            </a:r>
            <a:endParaRPr b="0" lang="en-US" sz="1800" spc="-1" strike="noStrike">
              <a:latin typeface="Arial"/>
            </a:endParaRPr>
          </a:p>
          <a:p>
            <a:pPr marL="1371600" indent="457200">
              <a:lnSpc>
                <a:spcPct val="100000"/>
              </a:lnSpc>
            </a:pPr>
            <a:r>
              <a:rPr b="1" lang="en-US" sz="1800" spc="-1" strike="noStrike">
                <a:solidFill>
                  <a:srgbClr val="6aa84f"/>
                </a:solidFill>
                <a:latin typeface="Economica"/>
                <a:ea typeface="Economica"/>
              </a:rPr>
              <a:t>Khushru Irani</a:t>
            </a:r>
            <a:endParaRPr b="0" lang="en-US" sz="1800" spc="-1" strike="noStrike">
              <a:latin typeface="Arial"/>
            </a:endParaRPr>
          </a:p>
          <a:p>
            <a:pPr marL="1371600" indent="457200">
              <a:lnSpc>
                <a:spcPct val="100000"/>
              </a:lnSpc>
            </a:pPr>
            <a:r>
              <a:rPr b="1" lang="en-US" sz="1800" spc="-1" strike="noStrike">
                <a:solidFill>
                  <a:srgbClr val="6aa84f"/>
                </a:solidFill>
                <a:latin typeface="Economica"/>
                <a:ea typeface="Economica"/>
              </a:rPr>
              <a:t>Rama Mani Deepika Maram</a:t>
            </a:r>
            <a:endParaRPr b="0" lang="en-US" sz="1800" spc="-1" strike="noStrike">
              <a:latin typeface="Arial"/>
            </a:endParaRPr>
          </a:p>
          <a:p>
            <a:pPr marL="1371600" indent="457200">
              <a:lnSpc>
                <a:spcPct val="100000"/>
              </a:lnSpc>
            </a:pPr>
            <a:r>
              <a:rPr b="1" lang="en-US" sz="1800" spc="-1" strike="noStrike">
                <a:solidFill>
                  <a:srgbClr val="6aa84f"/>
                </a:solidFill>
                <a:latin typeface="Economica"/>
                <a:ea typeface="Economica"/>
              </a:rPr>
              <a:t>Trupti Kirve</a:t>
            </a:r>
            <a:endParaRPr b="0" lang="en-US" sz="1800" spc="-1" strike="noStrike">
              <a:latin typeface="Arial"/>
            </a:endParaRPr>
          </a:p>
          <a:p>
            <a:pPr marL="1371600" indent="457200">
              <a:lnSpc>
                <a:spcPct val="100000"/>
              </a:lnSpc>
            </a:pPr>
            <a:r>
              <a:rPr b="1" lang="en-US" sz="1800" spc="-1" strike="noStrike">
                <a:solidFill>
                  <a:srgbClr val="6aa84f"/>
                </a:solidFill>
                <a:latin typeface="Economica"/>
                <a:ea typeface="Economica"/>
              </a:rPr>
              <a:t>Nisarg Patel</a:t>
            </a:r>
            <a:r>
              <a:rPr b="1" lang="en-US" sz="1800" spc="-1" strike="noStrike">
                <a:solidFill>
                  <a:srgbClr val="6aa84f"/>
                </a:solidFill>
                <a:latin typeface="Economica"/>
                <a:ea typeface="Economica"/>
              </a:rPr>
              <a:t>	</a:t>
            </a:r>
            <a:r>
              <a:rPr b="1" lang="en-US" sz="1800" spc="-1" strike="noStrike">
                <a:solidFill>
                  <a:srgbClr val="6aa84f"/>
                </a:solidFill>
                <a:latin typeface="Economica"/>
                <a:ea typeface="Economica"/>
              </a:rPr>
              <a:t>	</a:t>
            </a:r>
            <a:endParaRPr b="0" lang="en-US" sz="1800" spc="-1" strike="noStrike">
              <a:latin typeface="Arial"/>
            </a:endParaRPr>
          </a:p>
          <a:p>
            <a:pPr marL="1371600" indent="457200">
              <a:lnSpc>
                <a:spcPct val="100000"/>
              </a:lnSpc>
            </a:pPr>
            <a:r>
              <a:rPr b="1" lang="en-US" sz="1800" spc="-1" strike="noStrike">
                <a:solidFill>
                  <a:srgbClr val="6aa84f"/>
                </a:solidFill>
                <a:latin typeface="Economica"/>
                <a:ea typeface="Economica"/>
              </a:rPr>
              <a:t>Vivek Bhavsar</a:t>
            </a:r>
            <a:endParaRPr b="0" lang="en-US" sz="1800" spc="-1" strike="noStrike">
              <a:latin typeface="Arial"/>
            </a:endParaRPr>
          </a:p>
          <a:p>
            <a:pPr marL="1371600" indent="457200">
              <a:lnSpc>
                <a:spcPct val="100000"/>
              </a:lnSpc>
            </a:pPr>
            <a:endParaRPr b="0" lang="en-US" sz="1800" spc="-1" strike="noStrike">
              <a:latin typeface="Arial"/>
            </a:endParaRPr>
          </a:p>
          <a:p>
            <a:pPr marL="1371600" indent="457200">
              <a:lnSpc>
                <a:spcPct val="100000"/>
              </a:lnSpc>
            </a:pPr>
            <a:endParaRPr b="0" lang="en-US" sz="1800" spc="-1" strike="noStrike">
              <a:latin typeface="Arial"/>
            </a:endParaRPr>
          </a:p>
        </p:txBody>
      </p:sp>
      <p:pic>
        <p:nvPicPr>
          <p:cNvPr id="162" name="Shape 61" descr=""/>
          <p:cNvPicPr/>
          <p:nvPr/>
        </p:nvPicPr>
        <p:blipFill>
          <a:blip r:embed="rId1"/>
          <a:stretch/>
        </p:blipFill>
        <p:spPr>
          <a:xfrm>
            <a:off x="92880" y="2219400"/>
            <a:ext cx="4578120" cy="30128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391320" y="803880"/>
            <a:ext cx="8541360" cy="406908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1400" spc="-1" strike="noStrike">
                <a:solidFill>
                  <a:srgbClr val="666666"/>
                </a:solidFill>
                <a:latin typeface="Proxima Nova"/>
                <a:ea typeface="Proxima Nova"/>
              </a:rPr>
              <a:t>The covariates for Factor1 are calculated as below:</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400" spc="-1" strike="noStrike">
                <a:solidFill>
                  <a:srgbClr val="666666"/>
                </a:solidFill>
                <a:latin typeface="Proxima Nova"/>
                <a:ea typeface="Proxima Nova"/>
              </a:rPr>
              <a:t>CV1</a:t>
            </a:r>
            <a:r>
              <a:rPr b="0" lang="en-US" sz="1400" spc="-1" strike="noStrike">
                <a:solidFill>
                  <a:srgbClr val="666666"/>
                </a:solidFill>
                <a:latin typeface="Proxima Nova"/>
                <a:ea typeface="Proxima Nova"/>
              </a:rPr>
              <a:t> = -0.1066price -0.427wheel_base - 0.3404length + 0.2683width - 0.8385curb_weight + 0.0733engine_size - 0.127bore + 0.4913horsepower – 0.8489city_mpg + 0.067highwaympg</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400" spc="-1" strike="noStrike">
                <a:solidFill>
                  <a:srgbClr val="666666"/>
                </a:solidFill>
                <a:latin typeface="Proxima Nova"/>
                <a:ea typeface="Proxima Nova"/>
              </a:rPr>
              <a:t>CV2</a:t>
            </a:r>
            <a:r>
              <a:rPr b="0" lang="en-US" sz="1400" spc="-1" strike="noStrike">
                <a:solidFill>
                  <a:srgbClr val="666666"/>
                </a:solidFill>
                <a:latin typeface="Proxima Nova"/>
                <a:ea typeface="Proxima Nova"/>
              </a:rPr>
              <a:t> = 0.045price + 1.2850wheel_base + 0.6405length – 0.7960 width– 1.4545curb_weight - 0.4048engine_size – 0.1800bore + 0.5695horsepower – 0.3044city_mpg – 0.5747highwaympg</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666666"/>
                </a:solidFill>
                <a:latin typeface="Proxima Nova"/>
                <a:ea typeface="Proxima Nova"/>
              </a:rPr>
              <a:t>The covariates for Factor2 are calculated as below:</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400" spc="-1" strike="noStrike">
                <a:solidFill>
                  <a:srgbClr val="666666"/>
                </a:solidFill>
                <a:latin typeface="Proxima Nova"/>
                <a:ea typeface="Proxima Nova"/>
              </a:rPr>
              <a:t>CV1</a:t>
            </a:r>
            <a:r>
              <a:rPr b="0" lang="en-US" sz="1400" spc="-1" strike="noStrike">
                <a:solidFill>
                  <a:srgbClr val="666666"/>
                </a:solidFill>
                <a:latin typeface="Proxima Nova"/>
                <a:ea typeface="Proxima Nova"/>
              </a:rPr>
              <a:t> = 0.3023 symboling– 0.3681height – 0.4352compression_ratio + 0.3043peak_rpm</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400" spc="-1" strike="noStrike">
                <a:solidFill>
                  <a:srgbClr val="666666"/>
                </a:solidFill>
                <a:latin typeface="Proxima Nova"/>
                <a:ea typeface="Proxima Nova"/>
              </a:rPr>
              <a:t>CV2</a:t>
            </a:r>
            <a:r>
              <a:rPr b="0" lang="en-US" sz="1400" spc="-1" strike="noStrike">
                <a:solidFill>
                  <a:srgbClr val="666666"/>
                </a:solidFill>
                <a:latin typeface="Proxima Nova"/>
                <a:ea typeface="Proxima Nova"/>
              </a:rPr>
              <a:t> = -0.3181 symboling + 0.6701 height – 0.6016compression_ratio + 0.4005peak_rpm</a:t>
            </a:r>
            <a:endParaRPr b="0" lang="en-US" sz="1400" spc="-1" strike="noStrike">
              <a:latin typeface="Arial"/>
            </a:endParaRPr>
          </a:p>
          <a:p>
            <a:pPr>
              <a:lnSpc>
                <a:spcPct val="100000"/>
              </a:lnSpc>
            </a:pPr>
            <a:endParaRPr b="0" lang="en-US" sz="1400" spc="-1" strike="noStrike">
              <a:latin typeface="Arial"/>
            </a:endParaRPr>
          </a:p>
        </p:txBody>
      </p:sp>
      <p:sp>
        <p:nvSpPr>
          <p:cNvPr id="183" name="CustomShape 2"/>
          <p:cNvSpPr/>
          <p:nvPr/>
        </p:nvSpPr>
        <p:spPr>
          <a:xfrm>
            <a:off x="0" y="0"/>
            <a:ext cx="9015480" cy="803160"/>
          </a:xfrm>
          <a:prstGeom prst="rect">
            <a:avLst/>
          </a:prstGeom>
          <a:noFill/>
          <a:ln>
            <a:noFill/>
          </a:ln>
        </p:spPr>
        <p:style>
          <a:lnRef idx="0"/>
          <a:fillRef idx="0"/>
          <a:effectRef idx="0"/>
          <a:fontRef idx="minor"/>
        </p:style>
        <p:txBody>
          <a:bodyPr lIns="90000" rIns="90000" tIns="91440" bIns="91440" anchor="ctr"/>
          <a:p>
            <a:pPr>
              <a:lnSpc>
                <a:spcPct val="115000"/>
              </a:lnSpc>
              <a:spcAft>
                <a:spcPts val="1599"/>
              </a:spcAft>
            </a:pPr>
            <a:r>
              <a:rPr b="0" lang="en-US" sz="3600" spc="-1" strike="noStrike">
                <a:solidFill>
                  <a:srgbClr val="4ba173"/>
                </a:solidFill>
                <a:latin typeface="Proxima Nova"/>
                <a:ea typeface="Proxima Nova"/>
              </a:rPr>
              <a:t>C</a:t>
            </a:r>
            <a:r>
              <a:rPr b="0" lang="en-US" sz="3200" spc="-1" strike="noStrike">
                <a:solidFill>
                  <a:srgbClr val="4ba173"/>
                </a:solidFill>
                <a:latin typeface="Proxima Nova"/>
                <a:ea typeface="Proxima Nova"/>
              </a:rPr>
              <a:t>anonical Correlation Analysis - Contd</a:t>
            </a:r>
            <a:r>
              <a:rPr b="0" lang="en-US" sz="3600" spc="-1" strike="noStrike">
                <a:solidFill>
                  <a:srgbClr val="4ba173"/>
                </a:solidFill>
                <a:latin typeface="Proxima Nova"/>
                <a:ea typeface="Proxima Nova"/>
              </a:rPr>
              <a:t>.</a:t>
            </a:r>
            <a:endParaRPr b="0" lang="en-US" sz="3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0" y="1311120"/>
            <a:ext cx="9143280" cy="2999160"/>
          </a:xfrm>
          <a:prstGeom prst="rect">
            <a:avLst/>
          </a:prstGeom>
          <a:noFill/>
          <a:ln>
            <a:noFill/>
          </a:ln>
        </p:spPr>
        <p:style>
          <a:lnRef idx="0"/>
          <a:fillRef idx="0"/>
          <a:effectRef idx="0"/>
          <a:fontRef idx="minor"/>
        </p:style>
        <p:txBody>
          <a:bodyPr lIns="90000" rIns="90000" tIns="91440" bIns="91440" anchor="ctr"/>
          <a:p>
            <a:pPr algn="ctr">
              <a:lnSpc>
                <a:spcPct val="115000"/>
              </a:lnSpc>
              <a:spcAft>
                <a:spcPts val="1599"/>
              </a:spcAft>
            </a:pPr>
            <a:r>
              <a:rPr b="0" lang="en-US" sz="3600" spc="-1" strike="noStrike">
                <a:solidFill>
                  <a:srgbClr val="4ba173"/>
                </a:solidFill>
                <a:latin typeface="Proxima Nova"/>
                <a:ea typeface="Proxima Nova"/>
              </a:rPr>
              <a:t>Correspondence Analysis</a:t>
            </a:r>
            <a:endParaRPr b="0" lang="en-US" sz="3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311760" y="277560"/>
            <a:ext cx="8519760" cy="57204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US" sz="3600" spc="-1" strike="noStrike">
                <a:solidFill>
                  <a:srgbClr val="4ba173"/>
                </a:solidFill>
                <a:latin typeface="Proxima Nova"/>
                <a:ea typeface="Proxima Nova"/>
              </a:rPr>
              <a:t>Correspondence Analysis</a:t>
            </a:r>
            <a:endParaRPr b="0" lang="en-US" sz="3600" spc="-1" strike="noStrike">
              <a:latin typeface="Arial"/>
            </a:endParaRPr>
          </a:p>
        </p:txBody>
      </p:sp>
      <p:sp>
        <p:nvSpPr>
          <p:cNvPr id="186"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616161"/>
              </a:buClr>
              <a:buFont typeface="Proxima Nova"/>
              <a:buChar char="-"/>
            </a:pPr>
            <a:r>
              <a:rPr b="0" lang="en-US" sz="1800" spc="-1" strike="noStrike">
                <a:solidFill>
                  <a:srgbClr val="616161"/>
                </a:solidFill>
                <a:latin typeface="Proxima Nova"/>
                <a:ea typeface="Proxima Nova"/>
              </a:rPr>
              <a:t>A Visual method</a:t>
            </a:r>
            <a:endParaRPr b="0" lang="en-US" sz="1800" spc="-1" strike="noStrike">
              <a:latin typeface="Arial"/>
            </a:endParaRPr>
          </a:p>
          <a:p>
            <a:pPr marL="457200" indent="-342360">
              <a:lnSpc>
                <a:spcPct val="115000"/>
              </a:lnSpc>
              <a:buClr>
                <a:srgbClr val="616161"/>
              </a:buClr>
              <a:buFont typeface="Proxima Nova"/>
              <a:buChar char="-"/>
            </a:pPr>
            <a:r>
              <a:rPr b="0" lang="en-US" sz="1800" spc="-1" strike="noStrike">
                <a:solidFill>
                  <a:srgbClr val="616161"/>
                </a:solidFill>
                <a:latin typeface="Proxima Nova"/>
                <a:ea typeface="Proxima Nova"/>
              </a:rPr>
              <a:t>Starts with creating a contingency table:</a:t>
            </a:r>
            <a:endParaRPr b="0" lang="en-US" sz="1800" spc="-1" strike="noStrike">
              <a:latin typeface="Arial"/>
            </a:endParaRPr>
          </a:p>
          <a:p>
            <a:pPr>
              <a:lnSpc>
                <a:spcPct val="115000"/>
              </a:lnSpc>
              <a:spcBef>
                <a:spcPts val="1599"/>
              </a:spcBef>
            </a:pPr>
            <a:r>
              <a:rPr b="0" lang="en-US" sz="800" spc="-1" strike="noStrike">
                <a:solidFill>
                  <a:srgbClr val="616161"/>
                </a:solidFill>
                <a:latin typeface="Proxima Nova"/>
                <a:ea typeface="Proxima Nova"/>
              </a:rPr>
              <a:t>.</a:t>
            </a:r>
            <a:endParaRPr b="0" lang="en-US" sz="800" spc="-1" strike="noStrike">
              <a:latin typeface="Arial"/>
            </a:endParaRPr>
          </a:p>
          <a:p>
            <a:pPr>
              <a:lnSpc>
                <a:spcPct val="115000"/>
              </a:lnSpc>
              <a:spcBef>
                <a:spcPts val="1599"/>
              </a:spcBef>
              <a:spcAft>
                <a:spcPts val="1599"/>
              </a:spcAft>
            </a:pPr>
            <a:endParaRPr b="0" lang="en-US" sz="800" spc="-1" strike="noStrike">
              <a:latin typeface="Arial"/>
            </a:endParaRPr>
          </a:p>
        </p:txBody>
      </p:sp>
      <p:pic>
        <p:nvPicPr>
          <p:cNvPr id="187" name="Shape 130" descr=""/>
          <p:cNvPicPr/>
          <p:nvPr/>
        </p:nvPicPr>
        <p:blipFill>
          <a:blip r:embed="rId1"/>
          <a:stretch/>
        </p:blipFill>
        <p:spPr>
          <a:xfrm>
            <a:off x="699840" y="2303640"/>
            <a:ext cx="7794720" cy="164448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97640" y="1303200"/>
            <a:ext cx="4373640" cy="3415680"/>
          </a:xfrm>
          <a:prstGeom prst="rect">
            <a:avLst/>
          </a:prstGeom>
          <a:noFill/>
          <a:ln>
            <a:noFill/>
          </a:ln>
        </p:spPr>
        <p:style>
          <a:lnRef idx="0"/>
          <a:fillRef idx="0"/>
          <a:effectRef idx="0"/>
          <a:fontRef idx="minor"/>
        </p:style>
        <p:txBody>
          <a:bodyPr lIns="90000" rIns="90000" tIns="91440" bIns="91440"/>
          <a:p>
            <a:pPr>
              <a:lnSpc>
                <a:spcPct val="115000"/>
              </a:lnSpc>
            </a:pPr>
            <a:r>
              <a:rPr b="0" lang="en-US" sz="1400" spc="-1" strike="noStrike">
                <a:solidFill>
                  <a:srgbClr val="616161"/>
                </a:solidFill>
                <a:latin typeface="Proxima Nova"/>
                <a:ea typeface="Proxima Nova"/>
              </a:rPr>
              <a:t>The 2 categorical variables(</a:t>
            </a:r>
            <a:r>
              <a:rPr b="0" lang="en-US" sz="1400" spc="-1" strike="noStrike">
                <a:solidFill>
                  <a:srgbClr val="cc0000"/>
                </a:solidFill>
                <a:latin typeface="Proxima Nova"/>
                <a:ea typeface="Proxima Nova"/>
              </a:rPr>
              <a:t>body_styles</a:t>
            </a:r>
            <a:r>
              <a:rPr b="0" lang="en-US" sz="1400" spc="-1" strike="noStrike">
                <a:solidFill>
                  <a:srgbClr val="616161"/>
                </a:solidFill>
                <a:latin typeface="Proxima Nova"/>
                <a:ea typeface="Proxima Nova"/>
              </a:rPr>
              <a:t> vs</a:t>
            </a:r>
            <a:r>
              <a:rPr b="0" lang="en-US" sz="1400" spc="-1" strike="noStrike">
                <a:solidFill>
                  <a:srgbClr val="cc0000"/>
                </a:solidFill>
                <a:latin typeface="Proxima Nova"/>
                <a:ea typeface="Proxima Nova"/>
              </a:rPr>
              <a:t> </a:t>
            </a:r>
            <a:r>
              <a:rPr b="0" lang="en-US" sz="1400" spc="-1" strike="noStrike">
                <a:solidFill>
                  <a:srgbClr val="0000ff"/>
                </a:solidFill>
                <a:latin typeface="Proxima Nova"/>
                <a:ea typeface="Proxima Nova"/>
              </a:rPr>
              <a:t>drive wheels</a:t>
            </a:r>
            <a:r>
              <a:rPr b="0" lang="en-US" sz="1400" spc="-1" strike="noStrike">
                <a:solidFill>
                  <a:srgbClr val="616161"/>
                </a:solidFill>
                <a:latin typeface="Proxima Nova"/>
                <a:ea typeface="Proxima Nova"/>
              </a:rPr>
              <a:t>) is as seen in the plot. </a:t>
            </a:r>
            <a:endParaRPr b="0" lang="en-US" sz="1400" spc="-1" strike="noStrike">
              <a:latin typeface="Arial"/>
            </a:endParaRPr>
          </a:p>
          <a:p>
            <a:pPr>
              <a:lnSpc>
                <a:spcPct val="115000"/>
              </a:lnSpc>
              <a:spcBef>
                <a:spcPts val="1599"/>
              </a:spcBef>
            </a:pPr>
            <a:endParaRPr b="0" lang="en-US" sz="1400" spc="-1" strike="noStrike">
              <a:latin typeface="Arial"/>
            </a:endParaRPr>
          </a:p>
          <a:p>
            <a:pPr>
              <a:lnSpc>
                <a:spcPct val="115000"/>
              </a:lnSpc>
              <a:spcBef>
                <a:spcPts val="1599"/>
              </a:spcBef>
              <a:spcAft>
                <a:spcPts val="1599"/>
              </a:spcAft>
            </a:pPr>
            <a:endParaRPr b="0" lang="en-US" sz="1400" spc="-1" strike="noStrike">
              <a:latin typeface="Arial"/>
            </a:endParaRPr>
          </a:p>
        </p:txBody>
      </p:sp>
      <p:sp>
        <p:nvSpPr>
          <p:cNvPr id="189" name="CustomShape 2"/>
          <p:cNvSpPr/>
          <p:nvPr/>
        </p:nvSpPr>
        <p:spPr>
          <a:xfrm>
            <a:off x="4615200" y="1303200"/>
            <a:ext cx="4445280" cy="84816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US" sz="1400" spc="-1" strike="noStrike">
                <a:solidFill>
                  <a:srgbClr val="616161"/>
                </a:solidFill>
                <a:latin typeface="Proxima Nova"/>
                <a:ea typeface="Proxima Nova"/>
              </a:rPr>
              <a:t>We can infer that more hatchbacks and sedan correspond to fwd drive wheel type of vehicles.</a:t>
            </a:r>
            <a:endParaRPr b="0" lang="en-US" sz="1400" spc="-1" strike="noStrike">
              <a:latin typeface="Arial"/>
            </a:endParaRPr>
          </a:p>
        </p:txBody>
      </p:sp>
      <p:pic>
        <p:nvPicPr>
          <p:cNvPr id="190" name="Shape 137" descr=""/>
          <p:cNvPicPr/>
          <p:nvPr/>
        </p:nvPicPr>
        <p:blipFill>
          <a:blip r:embed="rId1"/>
          <a:srcRect l="3671" t="5009" r="4366" b="0"/>
          <a:stretch/>
        </p:blipFill>
        <p:spPr>
          <a:xfrm>
            <a:off x="197640" y="1948320"/>
            <a:ext cx="4130640" cy="2694600"/>
          </a:xfrm>
          <a:prstGeom prst="rect">
            <a:avLst/>
          </a:prstGeom>
          <a:ln>
            <a:noFill/>
          </a:ln>
        </p:spPr>
      </p:pic>
      <p:pic>
        <p:nvPicPr>
          <p:cNvPr id="191" name="Shape 138" descr=""/>
          <p:cNvPicPr/>
          <p:nvPr/>
        </p:nvPicPr>
        <p:blipFill>
          <a:blip r:embed="rId2"/>
          <a:srcRect l="0" t="0" r="4076" b="2213"/>
          <a:stretch/>
        </p:blipFill>
        <p:spPr>
          <a:xfrm>
            <a:off x="4188600" y="2016000"/>
            <a:ext cx="4843440" cy="2532960"/>
          </a:xfrm>
          <a:prstGeom prst="rect">
            <a:avLst/>
          </a:prstGeom>
          <a:ln>
            <a:noFill/>
          </a:ln>
        </p:spPr>
      </p:pic>
      <p:sp>
        <p:nvSpPr>
          <p:cNvPr id="192" name="CustomShape 3"/>
          <p:cNvSpPr/>
          <p:nvPr/>
        </p:nvSpPr>
        <p:spPr>
          <a:xfrm>
            <a:off x="311760" y="353880"/>
            <a:ext cx="8519760" cy="57204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US" sz="3600" spc="-1" strike="noStrike">
                <a:solidFill>
                  <a:srgbClr val="4ba173"/>
                </a:solidFill>
                <a:latin typeface="Proxima Nova"/>
                <a:ea typeface="Proxima Nova"/>
              </a:rPr>
              <a:t>Correspondence Analysis - Contd.</a:t>
            </a:r>
            <a:endParaRPr b="0" lang="en-US" sz="3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0" y="1071720"/>
            <a:ext cx="9143280" cy="2999160"/>
          </a:xfrm>
          <a:prstGeom prst="rect">
            <a:avLst/>
          </a:prstGeom>
          <a:noFill/>
          <a:ln>
            <a:noFill/>
          </a:ln>
        </p:spPr>
        <p:style>
          <a:lnRef idx="0"/>
          <a:fillRef idx="0"/>
          <a:effectRef idx="0"/>
          <a:fontRef idx="minor"/>
        </p:style>
        <p:txBody>
          <a:bodyPr lIns="90000" rIns="90000" tIns="91440" bIns="91440" anchor="ctr"/>
          <a:p>
            <a:pPr algn="ctr">
              <a:lnSpc>
                <a:spcPct val="100000"/>
              </a:lnSpc>
            </a:pPr>
            <a:r>
              <a:rPr b="0" lang="en-US" sz="3600" spc="-1" strike="noStrike">
                <a:solidFill>
                  <a:srgbClr val="4ba173"/>
                </a:solidFill>
                <a:latin typeface="Proxima Nova"/>
                <a:ea typeface="Proxima Nova"/>
              </a:rPr>
              <a:t>Principal Components Analysis</a:t>
            </a:r>
            <a:endParaRPr b="0" lang="en-US" sz="36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398960" y="4547160"/>
            <a:ext cx="3339360" cy="32904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US" sz="1800" spc="-1" strike="noStrike">
                <a:solidFill>
                  <a:srgbClr val="616161"/>
                </a:solidFill>
                <a:latin typeface="Proxima Nova"/>
                <a:ea typeface="Proxima Nova"/>
              </a:rPr>
              <a:t>PCA PLOT</a:t>
            </a:r>
            <a:endParaRPr b="0" lang="en-US" sz="1800" spc="-1" strike="noStrike">
              <a:latin typeface="Arial"/>
            </a:endParaRPr>
          </a:p>
        </p:txBody>
      </p:sp>
      <p:sp>
        <p:nvSpPr>
          <p:cNvPr id="195" name="CustomShape 2"/>
          <p:cNvSpPr/>
          <p:nvPr/>
        </p:nvSpPr>
        <p:spPr>
          <a:xfrm>
            <a:off x="269640" y="9324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3600" spc="-1" strike="noStrike">
                <a:solidFill>
                  <a:srgbClr val="4ba173"/>
                </a:solidFill>
                <a:latin typeface="Proxima Nova"/>
                <a:ea typeface="Proxima Nova"/>
              </a:rPr>
              <a:t>Principal Components Analysis</a:t>
            </a:r>
            <a:endParaRPr b="0" lang="en-US" sz="3600" spc="-1" strike="noStrike">
              <a:latin typeface="Arial"/>
            </a:endParaRPr>
          </a:p>
        </p:txBody>
      </p:sp>
      <p:pic>
        <p:nvPicPr>
          <p:cNvPr id="196" name="Shape 151" descr=""/>
          <p:cNvPicPr/>
          <p:nvPr/>
        </p:nvPicPr>
        <p:blipFill>
          <a:blip r:embed="rId1"/>
          <a:stretch/>
        </p:blipFill>
        <p:spPr>
          <a:xfrm>
            <a:off x="568080" y="1464840"/>
            <a:ext cx="3758400" cy="2972160"/>
          </a:xfrm>
          <a:prstGeom prst="rect">
            <a:avLst/>
          </a:prstGeom>
          <a:ln>
            <a:noFill/>
          </a:ln>
        </p:spPr>
      </p:pic>
      <p:pic>
        <p:nvPicPr>
          <p:cNvPr id="197" name="Shape 152" descr=""/>
          <p:cNvPicPr/>
          <p:nvPr/>
        </p:nvPicPr>
        <p:blipFill>
          <a:blip r:embed="rId2"/>
          <a:stretch/>
        </p:blipFill>
        <p:spPr>
          <a:xfrm>
            <a:off x="4889880" y="1482120"/>
            <a:ext cx="3339000" cy="2937960"/>
          </a:xfrm>
          <a:prstGeom prst="rect">
            <a:avLst/>
          </a:prstGeom>
          <a:ln>
            <a:noFill/>
          </a:ln>
        </p:spPr>
      </p:pic>
      <p:sp>
        <p:nvSpPr>
          <p:cNvPr id="198" name="CustomShape 3"/>
          <p:cNvSpPr/>
          <p:nvPr/>
        </p:nvSpPr>
        <p:spPr>
          <a:xfrm>
            <a:off x="6267960" y="4588920"/>
            <a:ext cx="1001160" cy="32904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US" sz="1800" spc="-1" strike="noStrike">
                <a:solidFill>
                  <a:srgbClr val="616161"/>
                </a:solidFill>
                <a:latin typeface="Proxima Nova"/>
                <a:ea typeface="Proxima Nova"/>
              </a:rPr>
              <a:t>BI-PLOT</a:t>
            </a:r>
            <a:endParaRPr b="0" lang="en-US" sz="1800" spc="-1" strike="noStrike">
              <a:latin typeface="Arial"/>
            </a:endParaRPr>
          </a:p>
        </p:txBody>
      </p:sp>
      <p:sp>
        <p:nvSpPr>
          <p:cNvPr id="199" name="CustomShape 4"/>
          <p:cNvSpPr/>
          <p:nvPr/>
        </p:nvSpPr>
        <p:spPr>
          <a:xfrm>
            <a:off x="311760" y="930240"/>
            <a:ext cx="8519760" cy="518760"/>
          </a:xfrm>
          <a:prstGeom prst="rect">
            <a:avLst/>
          </a:prstGeom>
          <a:noFill/>
          <a:ln>
            <a:noFill/>
          </a:ln>
        </p:spPr>
        <p:style>
          <a:lnRef idx="0"/>
          <a:fillRef idx="0"/>
          <a:effectRef idx="0"/>
          <a:fontRef idx="minor"/>
        </p:style>
        <p:txBody>
          <a:bodyPr lIns="90000" rIns="90000" tIns="91440" bIns="91440"/>
          <a:p>
            <a:pPr>
              <a:lnSpc>
                <a:spcPct val="115000"/>
              </a:lnSpc>
            </a:pPr>
            <a:r>
              <a:rPr b="1" lang="en-US" sz="1200" spc="-1" strike="noStrike">
                <a:solidFill>
                  <a:srgbClr val="757575"/>
                </a:solidFill>
                <a:latin typeface="Proxima Nova"/>
                <a:ea typeface="Proxima Nova"/>
              </a:rPr>
              <a:t>Principal Component Analysis: </a:t>
            </a:r>
            <a:r>
              <a:rPr b="0" lang="en-US" sz="1200" spc="-1" strike="noStrike">
                <a:solidFill>
                  <a:srgbClr val="757575"/>
                </a:solidFill>
                <a:latin typeface="Proxima Nova"/>
                <a:ea typeface="Proxima Nova"/>
              </a:rPr>
              <a:t>We have investigated PCA in two directions i.e., with and without using Dummy Variables.</a:t>
            </a:r>
            <a:endParaRPr b="0" lang="en-US" sz="1200" spc="-1" strike="noStrike">
              <a:latin typeface="Arial"/>
            </a:endParaRPr>
          </a:p>
          <a:p>
            <a:pPr>
              <a:lnSpc>
                <a:spcPct val="115000"/>
              </a:lnSpc>
              <a:spcBef>
                <a:spcPts val="1599"/>
              </a:spcBef>
              <a:spcAft>
                <a:spcPts val="1599"/>
              </a:spcAft>
            </a:pPr>
            <a:endParaRPr b="0" lang="en-US" sz="1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2885400" y="640800"/>
            <a:ext cx="5934960" cy="47916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US" sz="1100" spc="-1" strike="noStrike">
                <a:solidFill>
                  <a:srgbClr val="616161"/>
                </a:solidFill>
                <a:latin typeface="Proxima Nova"/>
                <a:ea typeface="Proxima Nova"/>
              </a:rPr>
              <a:t>100% variance was explained by 14 Components, but with the help of </a:t>
            </a:r>
            <a:r>
              <a:rPr b="0" i="1" lang="en-US" sz="1100" spc="-1" strike="noStrike">
                <a:solidFill>
                  <a:srgbClr val="616161"/>
                </a:solidFill>
                <a:latin typeface="Proxima Nova"/>
                <a:ea typeface="Proxima Nova"/>
              </a:rPr>
              <a:t>Kaiser-Meyer</a:t>
            </a:r>
            <a:r>
              <a:rPr b="0" lang="en-US" sz="1100" spc="-1" strike="noStrike">
                <a:solidFill>
                  <a:srgbClr val="616161"/>
                </a:solidFill>
                <a:latin typeface="Proxima Nova"/>
                <a:ea typeface="Proxima Nova"/>
              </a:rPr>
              <a:t> method, we selected 3 components.</a:t>
            </a:r>
            <a:endParaRPr b="0" lang="en-US" sz="1100" spc="-1" strike="noStrike">
              <a:latin typeface="Arial"/>
            </a:endParaRPr>
          </a:p>
        </p:txBody>
      </p:sp>
      <p:sp>
        <p:nvSpPr>
          <p:cNvPr id="201" name="CustomShape 2"/>
          <p:cNvSpPr/>
          <p:nvPr/>
        </p:nvSpPr>
        <p:spPr>
          <a:xfrm>
            <a:off x="345240" y="6804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3600" spc="-1" strike="noStrike">
                <a:solidFill>
                  <a:srgbClr val="4ba173"/>
                </a:solidFill>
                <a:latin typeface="Proxima Nova"/>
                <a:ea typeface="Proxima Nova"/>
              </a:rPr>
              <a:t>Principal Components Analysis-Contd.</a:t>
            </a:r>
            <a:endParaRPr b="0" lang="en-US" sz="3600" spc="-1" strike="noStrike">
              <a:latin typeface="Arial"/>
            </a:endParaRPr>
          </a:p>
        </p:txBody>
      </p:sp>
      <p:pic>
        <p:nvPicPr>
          <p:cNvPr id="202" name="Shape 161" descr=""/>
          <p:cNvPicPr/>
          <p:nvPr/>
        </p:nvPicPr>
        <p:blipFill>
          <a:blip r:embed="rId1"/>
          <a:stretch/>
        </p:blipFill>
        <p:spPr>
          <a:xfrm>
            <a:off x="345240" y="1173960"/>
            <a:ext cx="3711960" cy="3152880"/>
          </a:xfrm>
          <a:prstGeom prst="rect">
            <a:avLst/>
          </a:prstGeom>
          <a:ln>
            <a:noFill/>
          </a:ln>
        </p:spPr>
      </p:pic>
      <p:pic>
        <p:nvPicPr>
          <p:cNvPr id="203" name="Shape 162" descr=""/>
          <p:cNvPicPr/>
          <p:nvPr/>
        </p:nvPicPr>
        <p:blipFill>
          <a:blip r:embed="rId2"/>
          <a:stretch/>
        </p:blipFill>
        <p:spPr>
          <a:xfrm>
            <a:off x="3973320" y="1405080"/>
            <a:ext cx="4928400" cy="1219680"/>
          </a:xfrm>
          <a:prstGeom prst="rect">
            <a:avLst/>
          </a:prstGeom>
          <a:ln>
            <a:noFill/>
          </a:ln>
        </p:spPr>
      </p:pic>
      <p:sp>
        <p:nvSpPr>
          <p:cNvPr id="204" name="CustomShape 3"/>
          <p:cNvSpPr/>
          <p:nvPr/>
        </p:nvSpPr>
        <p:spPr>
          <a:xfrm flipH="1">
            <a:off x="1358640" y="1240920"/>
            <a:ext cx="805680" cy="1024920"/>
          </a:xfrm>
          <a:custGeom>
            <a:avLst/>
            <a:gdLst/>
            <a:ahLst/>
            <a:rect l="l" t="t" r="r" b="b"/>
            <a:pathLst>
              <a:path w="21600" h="21600">
                <a:moveTo>
                  <a:pt x="0" y="0"/>
                </a:moveTo>
                <a:lnTo>
                  <a:pt x="21600" y="21600"/>
                </a:lnTo>
              </a:path>
            </a:pathLst>
          </a:custGeom>
          <a:noFill/>
          <a:ln w="19080">
            <a:solidFill>
              <a:srgbClr val="ff0000"/>
            </a:solidFill>
            <a:round/>
            <a:tailEnd len="med" type="triangle" w="med"/>
          </a:ln>
        </p:spPr>
        <p:style>
          <a:lnRef idx="0"/>
          <a:fillRef idx="0"/>
          <a:effectRef idx="0"/>
          <a:fontRef idx="minor"/>
        </p:style>
      </p:sp>
      <p:sp>
        <p:nvSpPr>
          <p:cNvPr id="205" name="CustomShape 4"/>
          <p:cNvSpPr/>
          <p:nvPr/>
        </p:nvSpPr>
        <p:spPr>
          <a:xfrm>
            <a:off x="3973320" y="3047400"/>
            <a:ext cx="4928760" cy="163260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1" lang="en-US" sz="1100" spc="-1" strike="noStrike">
                <a:solidFill>
                  <a:srgbClr val="616161"/>
                </a:solidFill>
                <a:latin typeface="Proxima Nova"/>
                <a:ea typeface="Proxima Nova"/>
              </a:rPr>
              <a:t>PCA EQUATION:</a:t>
            </a:r>
            <a:endParaRPr b="0" lang="en-US" sz="1100" spc="-1" strike="noStrike">
              <a:latin typeface="Arial"/>
            </a:endParaRPr>
          </a:p>
        </p:txBody>
      </p:sp>
      <p:graphicFrame>
        <p:nvGraphicFramePr>
          <p:cNvPr id="206" name="Table 5"/>
          <p:cNvGraphicFramePr/>
          <p:nvPr/>
        </p:nvGraphicFramePr>
        <p:xfrm>
          <a:off x="3973320" y="3389760"/>
          <a:ext cx="4837680" cy="1037880"/>
        </p:xfrm>
        <a:graphic>
          <a:graphicData uri="http://schemas.openxmlformats.org/drawingml/2006/table">
            <a:tbl>
              <a:tblPr/>
              <a:tblGrid>
                <a:gridCol w="4838040"/>
              </a:tblGrid>
              <a:tr h="521280">
                <a:tc>
                  <a:txBody>
                    <a:bodyPr lIns="63360" rIns="63360"/>
                    <a:p>
                      <a:pPr algn="just">
                        <a:lnSpc>
                          <a:spcPct val="115000"/>
                        </a:lnSpc>
                      </a:pPr>
                      <a:r>
                        <a:rPr b="1" lang="en-US" sz="800" spc="-1" strike="noStrike">
                          <a:solidFill>
                            <a:srgbClr val="000000"/>
                          </a:solidFill>
                          <a:latin typeface="Arial"/>
                          <a:ea typeface="Arial"/>
                        </a:rPr>
                        <a:t>Component 1 </a:t>
                      </a:r>
                      <a:r>
                        <a:rPr b="1" i="1" lang="en-US" sz="800" spc="-1" strike="noStrike">
                          <a:solidFill>
                            <a:srgbClr val="000000"/>
                          </a:solidFill>
                          <a:latin typeface="Arial"/>
                          <a:ea typeface="Arial"/>
                        </a:rPr>
                        <a:t>=</a:t>
                      </a:r>
                      <a:r>
                        <a:rPr b="0" i="1" lang="en-US" sz="800" spc="-1" strike="noStrike">
                          <a:solidFill>
                            <a:srgbClr val="000000"/>
                          </a:solidFill>
                          <a:latin typeface="Arial"/>
                          <a:ea typeface="Arial"/>
                        </a:rPr>
                        <a:t> 0.657 wheel_base +</a:t>
                      </a:r>
                      <a:r>
                        <a:rPr b="0" lang="en-US" sz="800" spc="-1" strike="noStrike">
                          <a:solidFill>
                            <a:srgbClr val="000000"/>
                          </a:solidFill>
                          <a:latin typeface="Arial"/>
                          <a:ea typeface="Arial"/>
                        </a:rPr>
                        <a:t> </a:t>
                      </a:r>
                      <a:r>
                        <a:rPr b="0" i="1" lang="en-US" sz="800" spc="-1" strike="noStrike">
                          <a:solidFill>
                            <a:srgbClr val="000000"/>
                          </a:solidFill>
                          <a:latin typeface="Arial"/>
                          <a:ea typeface="Arial"/>
                        </a:rPr>
                        <a:t>0.813  length +  0.818 width  + 0.913 curb_weight + 0.863 engine_size          + 0.690 bore + 0.901  horsepower - 0.912 city_mpg  - 0.924  highway_mpg + 0.871 price </a:t>
                      </a:r>
                      <a:endParaRPr b="0" lang="en-US" sz="8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258480">
                <a:tc>
                  <a:txBody>
                    <a:bodyPr lIns="63360" rIns="63360"/>
                    <a:p>
                      <a:pPr algn="just">
                        <a:lnSpc>
                          <a:spcPct val="115000"/>
                        </a:lnSpc>
                      </a:pPr>
                      <a:r>
                        <a:rPr b="1" lang="en-US" sz="800" spc="-1" strike="noStrike">
                          <a:solidFill>
                            <a:srgbClr val="000000"/>
                          </a:solidFill>
                          <a:latin typeface="Arial"/>
                          <a:ea typeface="Arial"/>
                        </a:rPr>
                        <a:t>Component 2 = </a:t>
                      </a:r>
                      <a:r>
                        <a:rPr b="0" i="1" lang="en-US" sz="800" spc="-1" strike="noStrike">
                          <a:solidFill>
                            <a:srgbClr val="000000"/>
                          </a:solidFill>
                          <a:latin typeface="Arial"/>
                          <a:ea typeface="Arial"/>
                        </a:rPr>
                        <a:t>0.726  height + 0.715  compression_ratio - 0.724 peak_rpm       </a:t>
                      </a:r>
                      <a:endParaRPr b="0" lang="en-US" sz="8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258120">
                <a:tc>
                  <a:txBody>
                    <a:bodyPr lIns="63360" rIns="63360"/>
                    <a:p>
                      <a:pPr algn="just">
                        <a:lnSpc>
                          <a:spcPct val="115000"/>
                        </a:lnSpc>
                      </a:pPr>
                      <a:r>
                        <a:rPr b="1" lang="en-US" sz="800" spc="-1" strike="noStrike">
                          <a:solidFill>
                            <a:srgbClr val="000000"/>
                          </a:solidFill>
                          <a:latin typeface="Arial"/>
                          <a:ea typeface="Arial"/>
                        </a:rPr>
                        <a:t>Component 3 = </a:t>
                      </a:r>
                      <a:r>
                        <a:rPr b="0" i="1" lang="en-US" sz="800" spc="-1" strike="noStrike">
                          <a:solidFill>
                            <a:srgbClr val="000000"/>
                          </a:solidFill>
                          <a:latin typeface="Arial"/>
                          <a:ea typeface="Arial"/>
                        </a:rPr>
                        <a:t>0.834 stroke</a:t>
                      </a:r>
                      <a:endParaRPr b="0" lang="en-US" sz="8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345240" y="6804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3600" spc="-1" strike="noStrike">
                <a:solidFill>
                  <a:srgbClr val="4ba173"/>
                </a:solidFill>
                <a:latin typeface="Proxima Nova"/>
                <a:ea typeface="Proxima Nova"/>
              </a:rPr>
              <a:t>Principal Components Analysis-Contd.</a:t>
            </a:r>
            <a:endParaRPr b="0" lang="en-US" sz="3600" spc="-1" strike="noStrike">
              <a:latin typeface="Arial"/>
            </a:endParaRPr>
          </a:p>
        </p:txBody>
      </p:sp>
      <p:graphicFrame>
        <p:nvGraphicFramePr>
          <p:cNvPr id="208" name="Table 2"/>
          <p:cNvGraphicFramePr/>
          <p:nvPr/>
        </p:nvGraphicFramePr>
        <p:xfrm>
          <a:off x="1157400" y="804240"/>
          <a:ext cx="6645240" cy="3829320"/>
        </p:xfrm>
        <a:graphic>
          <a:graphicData uri="http://schemas.openxmlformats.org/drawingml/2006/table">
            <a:tbl>
              <a:tblPr/>
              <a:tblGrid>
                <a:gridCol w="1661400"/>
                <a:gridCol w="1661400"/>
                <a:gridCol w="1661400"/>
                <a:gridCol w="1661400"/>
              </a:tblGrid>
              <a:tr h="212760">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PC1</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63360" rIns="63360"/>
                    <a:p>
                      <a:pPr algn="ctr">
                        <a:lnSpc>
                          <a:spcPct val="100000"/>
                        </a:lnSpc>
                      </a:pPr>
                      <a:r>
                        <a:rPr b="1" lang="en-US" sz="600" spc="-1" strike="noStrike">
                          <a:solidFill>
                            <a:srgbClr val="000000"/>
                          </a:solidFill>
                          <a:latin typeface="Arial"/>
                          <a:ea typeface="Arial"/>
                        </a:rPr>
                        <a:t>PC2</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PC3</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212760">
                <a:tc gridSpan="4">
                  <a:txBody>
                    <a:bodyPr lIns="63360" rIns="63360"/>
                    <a:p>
                      <a:pPr algn="ctr">
                        <a:lnSpc>
                          <a:spcPct val="100000"/>
                        </a:lnSpc>
                      </a:pPr>
                      <a:r>
                        <a:rPr b="1" lang="en-US" sz="600" spc="-1" strike="noStrike">
                          <a:solidFill>
                            <a:srgbClr val="000000"/>
                          </a:solidFill>
                          <a:latin typeface="Arial"/>
                          <a:ea typeface="Arial"/>
                        </a:rPr>
                        <a:t>Component 1</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r>
              <a:tr h="212760">
                <a:tc>
                  <a:txBody>
                    <a:bodyPr lIns="63360" rIns="63360"/>
                    <a:p>
                      <a:pPr>
                        <a:lnSpc>
                          <a:spcPct val="100000"/>
                        </a:lnSpc>
                      </a:pPr>
                      <a:r>
                        <a:rPr b="1" lang="en-US" sz="600" spc="-1" strike="noStrike">
                          <a:solidFill>
                            <a:srgbClr val="000000"/>
                          </a:solidFill>
                          <a:latin typeface="Arial"/>
                          <a:ea typeface="Arial"/>
                        </a:rPr>
                        <a:t>Wheel_base</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0.657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c>
                  <a:txBody>
                    <a:bodyPr lIns="63360" rIns="63360"/>
                    <a:p>
                      <a:pPr algn="ctr">
                        <a:lnSpc>
                          <a:spcPct val="100000"/>
                        </a:lnSpc>
                      </a:pPr>
                      <a:r>
                        <a:rPr b="1" lang="en-US" sz="600" spc="-1" strike="noStrike">
                          <a:solidFill>
                            <a:srgbClr val="000000"/>
                          </a:solidFill>
                          <a:latin typeface="Arial"/>
                          <a:ea typeface="Arial"/>
                        </a:rPr>
                        <a:t>0.630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212760">
                <a:tc>
                  <a:txBody>
                    <a:bodyPr lIns="63360" rIns="63360"/>
                    <a:p>
                      <a:pPr>
                        <a:lnSpc>
                          <a:spcPct val="100000"/>
                        </a:lnSpc>
                      </a:pPr>
                      <a:r>
                        <a:rPr b="1" lang="en-US" sz="600" spc="-1" strike="noStrike">
                          <a:solidFill>
                            <a:srgbClr val="000000"/>
                          </a:solidFill>
                          <a:latin typeface="Arial"/>
                          <a:ea typeface="Arial"/>
                        </a:rPr>
                        <a:t>Length</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0.813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c>
                  <a:txBody>
                    <a:bodyPr lIns="63360" rIns="63360"/>
                    <a:p>
                      <a:pPr algn="ctr">
                        <a:lnSpc>
                          <a:spcPct val="100000"/>
                        </a:lnSpc>
                      </a:pPr>
                      <a:r>
                        <a:rPr b="1" lang="en-US" sz="600" spc="-1" strike="noStrike">
                          <a:solidFill>
                            <a:srgbClr val="000000"/>
                          </a:solidFill>
                          <a:latin typeface="Arial"/>
                          <a:ea typeface="Arial"/>
                        </a:rPr>
                        <a:t>0.469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212760">
                <a:tc>
                  <a:txBody>
                    <a:bodyPr lIns="63360" rIns="63360"/>
                    <a:p>
                      <a:pPr>
                        <a:lnSpc>
                          <a:spcPct val="100000"/>
                        </a:lnSpc>
                      </a:pPr>
                      <a:r>
                        <a:rPr b="1" lang="en-US" sz="600" spc="-1" strike="noStrike">
                          <a:solidFill>
                            <a:srgbClr val="000000"/>
                          </a:solidFill>
                          <a:latin typeface="Arial"/>
                          <a:ea typeface="Arial"/>
                        </a:rPr>
                        <a:t>Width</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0.818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c>
                  <a:txBody>
                    <a:bodyPr lIns="63360" rIns="63360"/>
                    <a:p>
                      <a:pPr algn="ctr">
                        <a:lnSpc>
                          <a:spcPct val="100000"/>
                        </a:lnSpc>
                      </a:pPr>
                      <a:r>
                        <a:rPr b="1" lang="en-US" sz="600" spc="-1" strike="noStrike">
                          <a:solidFill>
                            <a:srgbClr val="000000"/>
                          </a:solidFill>
                          <a:latin typeface="Arial"/>
                          <a:ea typeface="Arial"/>
                        </a:rPr>
                        <a:t>0.381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0.122</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212760">
                <a:tc>
                  <a:txBody>
                    <a:bodyPr lIns="63360" rIns="63360"/>
                    <a:p>
                      <a:pPr>
                        <a:lnSpc>
                          <a:spcPct val="100000"/>
                        </a:lnSpc>
                      </a:pPr>
                      <a:r>
                        <a:rPr b="1" lang="en-US" sz="600" spc="-1" strike="noStrike">
                          <a:solidFill>
                            <a:srgbClr val="000000"/>
                          </a:solidFill>
                          <a:latin typeface="Arial"/>
                          <a:ea typeface="Arial"/>
                        </a:rPr>
                        <a:t>curb_weight</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0.913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c>
                  <a:txBody>
                    <a:bodyPr lIns="63360" rIns="63360"/>
                    <a:p>
                      <a:pPr algn="ctr">
                        <a:lnSpc>
                          <a:spcPct val="100000"/>
                        </a:lnSpc>
                      </a:pPr>
                      <a:r>
                        <a:rPr b="1" lang="en-US" sz="600" spc="-1" strike="noStrike">
                          <a:solidFill>
                            <a:srgbClr val="000000"/>
                          </a:solidFill>
                          <a:latin typeface="Arial"/>
                          <a:ea typeface="Arial"/>
                        </a:rPr>
                        <a:t>0.320</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212760">
                <a:tc>
                  <a:txBody>
                    <a:bodyPr lIns="63360" rIns="63360"/>
                    <a:p>
                      <a:pPr>
                        <a:lnSpc>
                          <a:spcPct val="100000"/>
                        </a:lnSpc>
                      </a:pPr>
                      <a:r>
                        <a:rPr b="1" lang="en-US" sz="600" spc="-1" strike="noStrike">
                          <a:solidFill>
                            <a:srgbClr val="000000"/>
                          </a:solidFill>
                          <a:latin typeface="Arial"/>
                          <a:ea typeface="Arial"/>
                        </a:rPr>
                        <a:t>engine_size</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0.863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c>
                  <a:txBody>
                    <a:bodyPr lIns="63360" rIns="63360"/>
                    <a:p>
                      <a:pPr algn="ctr">
                        <a:lnSpc>
                          <a:spcPct val="100000"/>
                        </a:lnSpc>
                      </a:pPr>
                      <a:r>
                        <a:rPr b="1" lang="en-US" sz="600" spc="-1" strike="noStrike">
                          <a:solidFill>
                            <a:srgbClr val="000000"/>
                          </a:solidFill>
                          <a:latin typeface="Arial"/>
                          <a:ea typeface="Arial"/>
                        </a:rPr>
                        <a:t>0.116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0.237</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212760">
                <a:tc>
                  <a:txBody>
                    <a:bodyPr lIns="63360" rIns="63360"/>
                    <a:p>
                      <a:pPr>
                        <a:lnSpc>
                          <a:spcPct val="100000"/>
                        </a:lnSpc>
                      </a:pPr>
                      <a:r>
                        <a:rPr b="1" lang="en-US" sz="600" spc="-1" strike="noStrike">
                          <a:solidFill>
                            <a:srgbClr val="000000"/>
                          </a:solidFill>
                          <a:latin typeface="Arial"/>
                          <a:ea typeface="Arial"/>
                        </a:rPr>
                        <a:t>bore</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0.690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c>
                  <a:txBody>
                    <a:bodyPr lIns="63360" rIns="63360"/>
                    <a:p>
                      <a:pPr algn="ctr">
                        <a:lnSpc>
                          <a:spcPct val="100000"/>
                        </a:lnSpc>
                      </a:pPr>
                      <a:r>
                        <a:rPr b="1" lang="en-US" sz="600" spc="-1" strike="noStrike">
                          <a:solidFill>
                            <a:srgbClr val="000000"/>
                          </a:solidFill>
                          <a:latin typeface="Arial"/>
                          <a:ea typeface="Arial"/>
                        </a:rPr>
                        <a:t>0.195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-0.179</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212760">
                <a:tc>
                  <a:txBody>
                    <a:bodyPr lIns="63360" rIns="63360"/>
                    <a:p>
                      <a:pPr>
                        <a:lnSpc>
                          <a:spcPct val="100000"/>
                        </a:lnSpc>
                      </a:pPr>
                      <a:r>
                        <a:rPr b="1" lang="en-US" sz="600" spc="-1" strike="noStrike">
                          <a:solidFill>
                            <a:srgbClr val="000000"/>
                          </a:solidFill>
                          <a:latin typeface="Arial"/>
                          <a:ea typeface="Arial"/>
                        </a:rPr>
                        <a:t>horsepower</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0.901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c>
                  <a:txBody>
                    <a:bodyPr lIns="63360" rIns="63360"/>
                    <a:p>
                      <a:pPr algn="ctr">
                        <a:lnSpc>
                          <a:spcPct val="100000"/>
                        </a:lnSpc>
                      </a:pPr>
                      <a:r>
                        <a:rPr b="1" lang="en-US" sz="600" spc="-1" strike="noStrike">
                          <a:solidFill>
                            <a:srgbClr val="000000"/>
                          </a:solidFill>
                          <a:latin typeface="Arial"/>
                          <a:ea typeface="Arial"/>
                        </a:rPr>
                        <a:t>-0.249</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212760">
                <a:tc>
                  <a:txBody>
                    <a:bodyPr lIns="63360" rIns="63360"/>
                    <a:p>
                      <a:pPr>
                        <a:lnSpc>
                          <a:spcPct val="100000"/>
                        </a:lnSpc>
                      </a:pPr>
                      <a:r>
                        <a:rPr b="1" lang="en-US" sz="600" spc="-1" strike="noStrike">
                          <a:solidFill>
                            <a:srgbClr val="000000"/>
                          </a:solidFill>
                          <a:latin typeface="Arial"/>
                          <a:ea typeface="Arial"/>
                        </a:rPr>
                        <a:t>city_mpg</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-0.912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c>
                  <a:txBody>
                    <a:bodyPr lIns="63360" rIns="63360"/>
                    <a:p>
                      <a:pPr algn="ctr">
                        <a:lnSpc>
                          <a:spcPct val="100000"/>
                        </a:lnSpc>
                      </a:pPr>
                      <a:r>
                        <a:rPr b="1" lang="en-US" sz="600" spc="-1" strike="noStrike">
                          <a:solidFill>
                            <a:srgbClr val="000000"/>
                          </a:solidFill>
                          <a:latin typeface="Arial"/>
                          <a:ea typeface="Arial"/>
                        </a:rPr>
                        <a:t> </a:t>
                      </a:r>
                      <a:r>
                        <a:rPr b="1" lang="en-US" sz="600" spc="-1" strike="noStrike">
                          <a:solidFill>
                            <a:srgbClr val="000000"/>
                          </a:solidFill>
                          <a:latin typeface="Arial"/>
                          <a:ea typeface="Arial"/>
                        </a:rPr>
                        <a:t>0.217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 </a:t>
                      </a:r>
                      <a:r>
                        <a:rPr b="1" lang="en-US" sz="600" spc="-1" strike="noStrike">
                          <a:solidFill>
                            <a:srgbClr val="000000"/>
                          </a:solidFill>
                          <a:latin typeface="Arial"/>
                          <a:ea typeface="Arial"/>
                        </a:rPr>
                        <a:t>0.126</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212760">
                <a:tc>
                  <a:txBody>
                    <a:bodyPr lIns="63360" rIns="63360"/>
                    <a:p>
                      <a:pPr>
                        <a:lnSpc>
                          <a:spcPct val="100000"/>
                        </a:lnSpc>
                      </a:pPr>
                      <a:r>
                        <a:rPr b="1" lang="en-US" sz="600" spc="-1" strike="noStrike">
                          <a:solidFill>
                            <a:srgbClr val="000000"/>
                          </a:solidFill>
                          <a:latin typeface="Arial"/>
                          <a:ea typeface="Arial"/>
                        </a:rPr>
                        <a:t>highway_mpg</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-0.924</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c>
                  <a:txBody>
                    <a:bodyPr lIns="63360" rIns="63360"/>
                    <a:p>
                      <a:pPr algn="ctr">
                        <a:lnSpc>
                          <a:spcPct val="100000"/>
                        </a:lnSpc>
                      </a:pPr>
                      <a:r>
                        <a:rPr b="1" lang="en-US" sz="600" spc="-1" strike="noStrike">
                          <a:solidFill>
                            <a:srgbClr val="000000"/>
                          </a:solidFill>
                          <a:latin typeface="Arial"/>
                          <a:ea typeface="Arial"/>
                        </a:rPr>
                        <a:t> </a:t>
                      </a:r>
                      <a:r>
                        <a:rPr b="1" lang="en-US" sz="600" spc="-1" strike="noStrike">
                          <a:solidFill>
                            <a:srgbClr val="000000"/>
                          </a:solidFill>
                          <a:latin typeface="Arial"/>
                          <a:ea typeface="Arial"/>
                        </a:rPr>
                        <a:t>0.132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0.123</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212760">
                <a:tc>
                  <a:txBody>
                    <a:bodyPr lIns="63360" rIns="63360"/>
                    <a:p>
                      <a:pPr>
                        <a:lnSpc>
                          <a:spcPct val="100000"/>
                        </a:lnSpc>
                      </a:pPr>
                      <a:r>
                        <a:rPr b="1" lang="en-US" sz="600" spc="-1" strike="noStrike">
                          <a:solidFill>
                            <a:srgbClr val="000000"/>
                          </a:solidFill>
                          <a:latin typeface="Arial"/>
                          <a:ea typeface="Arial"/>
                        </a:rPr>
                        <a:t>price</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 </a:t>
                      </a:r>
                      <a:r>
                        <a:rPr b="1" lang="en-US" sz="600" spc="-1" strike="noStrike">
                          <a:solidFill>
                            <a:srgbClr val="000000"/>
                          </a:solidFill>
                          <a:latin typeface="Arial"/>
                          <a:ea typeface="Arial"/>
                        </a:rPr>
                        <a:t>0.871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c>
                  <a:txBody>
                    <a:bodyPr lIns="63360" rIns="63360"/>
                    <a:p>
                      <a:pPr algn="ctr">
                        <a:lnSpc>
                          <a:spcPct val="100000"/>
                        </a:lnSpc>
                      </a:pPr>
                      <a:r>
                        <a:rPr b="1" lang="en-US" sz="600" spc="-1" strike="noStrike">
                          <a:solidFill>
                            <a:srgbClr val="000000"/>
                          </a:solidFill>
                          <a:latin typeface="Arial"/>
                          <a:ea typeface="Arial"/>
                        </a:rPr>
                        <a:t>0.102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 </a:t>
                      </a:r>
                      <a:r>
                        <a:rPr b="1" lang="en-US" sz="600" spc="-1" strike="noStrike">
                          <a:solidFill>
                            <a:srgbClr val="000000"/>
                          </a:solidFill>
                          <a:latin typeface="Arial"/>
                          <a:ea typeface="Arial"/>
                        </a:rPr>
                        <a:t>0.139</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212760">
                <a:tc gridSpan="4">
                  <a:txBody>
                    <a:bodyPr lIns="63360" rIns="63360"/>
                    <a:p>
                      <a:pPr algn="ctr">
                        <a:lnSpc>
                          <a:spcPct val="100000"/>
                        </a:lnSpc>
                      </a:pPr>
                      <a:r>
                        <a:rPr b="1" lang="en-US" sz="600" spc="-1" strike="noStrike">
                          <a:solidFill>
                            <a:srgbClr val="000000"/>
                          </a:solidFill>
                          <a:latin typeface="Arial"/>
                          <a:ea typeface="Arial"/>
                        </a:rPr>
                        <a:t>Component 2</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r>
              <a:tr h="212760">
                <a:tc>
                  <a:txBody>
                    <a:bodyPr lIns="63360" rIns="63360"/>
                    <a:p>
                      <a:pPr>
                        <a:lnSpc>
                          <a:spcPct val="100000"/>
                        </a:lnSpc>
                      </a:pPr>
                      <a:r>
                        <a:rPr b="1" lang="en-US" sz="600" spc="-1" strike="noStrike">
                          <a:solidFill>
                            <a:srgbClr val="000000"/>
                          </a:solidFill>
                          <a:latin typeface="Arial"/>
                          <a:ea typeface="Arial"/>
                        </a:rPr>
                        <a:t>Height</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0.137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0.726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c>
                  <a:txBody>
                    <a:bodyPr lIns="63360" rIns="63360"/>
                    <a:p>
                      <a:pPr algn="ctr">
                        <a:lnSpc>
                          <a:spcPct val="100000"/>
                        </a:lnSpc>
                      </a:pPr>
                      <a:r>
                        <a:rPr b="1" lang="en-US" sz="600" spc="-1" strike="noStrike">
                          <a:solidFill>
                            <a:srgbClr val="000000"/>
                          </a:solidFill>
                          <a:latin typeface="Arial"/>
                          <a:ea typeface="Arial"/>
                        </a:rPr>
                        <a:t>-0.398</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212760">
                <a:tc>
                  <a:txBody>
                    <a:bodyPr lIns="63360" rIns="63360"/>
                    <a:p>
                      <a:pPr>
                        <a:lnSpc>
                          <a:spcPct val="100000"/>
                        </a:lnSpc>
                      </a:pPr>
                      <a:r>
                        <a:rPr b="1" lang="en-US" sz="600" spc="-1" strike="noStrike">
                          <a:solidFill>
                            <a:srgbClr val="000000"/>
                          </a:solidFill>
                          <a:latin typeface="Arial"/>
                          <a:ea typeface="Arial"/>
                        </a:rPr>
                        <a:t>Compression_ratio</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-0.140</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 </a:t>
                      </a:r>
                      <a:r>
                        <a:rPr b="1" lang="en-US" sz="600" spc="-1" strike="noStrike">
                          <a:solidFill>
                            <a:srgbClr val="000000"/>
                          </a:solidFill>
                          <a:latin typeface="Arial"/>
                          <a:ea typeface="Arial"/>
                        </a:rPr>
                        <a:t>0.715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c>
                  <a:txBody>
                    <a:bodyPr lIns="63360" rIns="63360"/>
                    <a:p>
                      <a:pPr algn="ctr">
                        <a:lnSpc>
                          <a:spcPct val="100000"/>
                        </a:lnSpc>
                      </a:pPr>
                      <a:r>
                        <a:rPr b="1" lang="en-US" sz="600" spc="-1" strike="noStrike">
                          <a:solidFill>
                            <a:srgbClr val="000000"/>
                          </a:solidFill>
                          <a:latin typeface="Arial"/>
                          <a:ea typeface="Arial"/>
                        </a:rPr>
                        <a:t>0.413</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212760">
                <a:tc>
                  <a:txBody>
                    <a:bodyPr lIns="63360" rIns="63360"/>
                    <a:p>
                      <a:pPr>
                        <a:lnSpc>
                          <a:spcPct val="100000"/>
                        </a:lnSpc>
                      </a:pPr>
                      <a:r>
                        <a:rPr b="1" lang="en-US" sz="600" spc="-1" strike="noStrike">
                          <a:solidFill>
                            <a:srgbClr val="000000"/>
                          </a:solidFill>
                          <a:latin typeface="Arial"/>
                          <a:ea typeface="Arial"/>
                        </a:rPr>
                        <a:t>peak_rpm</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-0.724</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212760">
                <a:tc gridSpan="4">
                  <a:txBody>
                    <a:bodyPr lIns="63360" rIns="63360"/>
                    <a:p>
                      <a:pPr algn="ctr">
                        <a:lnSpc>
                          <a:spcPct val="100000"/>
                        </a:lnSpc>
                      </a:pPr>
                      <a:r>
                        <a:rPr b="1" lang="en-US" sz="600" spc="-1" strike="noStrike">
                          <a:solidFill>
                            <a:srgbClr val="000000"/>
                          </a:solidFill>
                          <a:latin typeface="Arial"/>
                          <a:ea typeface="Arial"/>
                        </a:rPr>
                        <a:t>Component 3</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hMerge="1">
                  <a:tcPr>
                    <a:solidFill>
                      <a:srgbClr val="729fcf"/>
                    </a:solidFill>
                  </a:tcPr>
                </a:tc>
                <a:tc hMerge="1">
                  <a:tcPr>
                    <a:solidFill>
                      <a:srgbClr val="729fcf"/>
                    </a:solidFill>
                  </a:tcPr>
                </a:tc>
                <a:tc hMerge="1">
                  <a:tcPr>
                    <a:solidFill>
                      <a:srgbClr val="729fcf"/>
                    </a:solidFill>
                  </a:tcPr>
                </a:tc>
              </a:tr>
              <a:tr h="212400">
                <a:tc>
                  <a:txBody>
                    <a:bodyPr lIns="63360" rIns="63360"/>
                    <a:p>
                      <a:pPr>
                        <a:lnSpc>
                          <a:spcPct val="100000"/>
                        </a:lnSpc>
                      </a:pPr>
                      <a:r>
                        <a:rPr b="1" lang="en-US" sz="600" spc="-1" strike="noStrike">
                          <a:solidFill>
                            <a:srgbClr val="000000"/>
                          </a:solidFill>
                          <a:latin typeface="Arial"/>
                          <a:ea typeface="Arial"/>
                        </a:rPr>
                        <a:t>Stroke</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0.106         </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600" spc="-1" strike="noStrike">
                          <a:solidFill>
                            <a:srgbClr val="000000"/>
                          </a:solidFill>
                          <a:latin typeface="Arial"/>
                          <a:ea typeface="Arial"/>
                        </a:rPr>
                        <a:t>0.834</a:t>
                      </a:r>
                      <a:endParaRPr b="0" lang="en-US" sz="6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b7b7b7"/>
                    </a:solidFill>
                  </a:tcPr>
                </a:tc>
              </a:tr>
            </a:tbl>
          </a:graphicData>
        </a:graphic>
      </p:graphicFrame>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latin typeface="Arial"/>
            </a:endParaRPr>
          </a:p>
          <a:p>
            <a:pPr>
              <a:lnSpc>
                <a:spcPct val="100000"/>
              </a:lnSpc>
            </a:pPr>
            <a:endParaRPr b="0" lang="en-US" sz="1800" spc="-1" strike="noStrike">
              <a:latin typeface="Arial"/>
            </a:endParaRPr>
          </a:p>
          <a:p>
            <a:pPr algn="ctr">
              <a:lnSpc>
                <a:spcPct val="100000"/>
              </a:lnSpc>
            </a:pPr>
            <a:r>
              <a:rPr b="0" lang="en-US" sz="3600" spc="-1" strike="noStrike">
                <a:solidFill>
                  <a:srgbClr val="4ba173"/>
                </a:solidFill>
                <a:latin typeface="Proxima Nova"/>
                <a:ea typeface="Proxima Nova"/>
              </a:rPr>
              <a:t>Principal Component Regression </a:t>
            </a:r>
            <a:endParaRPr b="0" lang="en-US" sz="36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248040" y="2412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3600" spc="-1" strike="noStrike">
                <a:solidFill>
                  <a:srgbClr val="4ba173"/>
                </a:solidFill>
                <a:latin typeface="Proxima Nova"/>
                <a:ea typeface="Proxima Nova"/>
              </a:rPr>
              <a:t>Principal Component Regression </a:t>
            </a:r>
            <a:endParaRPr b="0" lang="en-US" sz="3600" spc="-1" strike="noStrike">
              <a:latin typeface="Arial"/>
            </a:endParaRPr>
          </a:p>
        </p:txBody>
      </p:sp>
      <p:sp>
        <p:nvSpPr>
          <p:cNvPr id="211" name="CustomShape 2"/>
          <p:cNvSpPr/>
          <p:nvPr/>
        </p:nvSpPr>
        <p:spPr>
          <a:xfrm>
            <a:off x="1023120" y="4072680"/>
            <a:ext cx="2990160" cy="57204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US" sz="1400" spc="-1" strike="noStrike">
                <a:solidFill>
                  <a:srgbClr val="616161"/>
                </a:solidFill>
                <a:latin typeface="Proxima Nova"/>
                <a:ea typeface="Proxima Nova"/>
              </a:rPr>
              <a:t>Validation Plot Showing the RMSE </a:t>
            </a:r>
            <a:endParaRPr b="0" lang="en-US" sz="1400" spc="-1" strike="noStrike">
              <a:latin typeface="Arial"/>
            </a:endParaRPr>
          </a:p>
        </p:txBody>
      </p:sp>
      <p:pic>
        <p:nvPicPr>
          <p:cNvPr id="212" name="Shape 183" descr=""/>
          <p:cNvPicPr/>
          <p:nvPr/>
        </p:nvPicPr>
        <p:blipFill>
          <a:blip r:embed="rId1"/>
          <a:stretch/>
        </p:blipFill>
        <p:spPr>
          <a:xfrm>
            <a:off x="388800" y="1208880"/>
            <a:ext cx="4073400" cy="2924280"/>
          </a:xfrm>
          <a:prstGeom prst="rect">
            <a:avLst/>
          </a:prstGeom>
          <a:ln>
            <a:noFill/>
          </a:ln>
        </p:spPr>
      </p:pic>
      <p:sp>
        <p:nvSpPr>
          <p:cNvPr id="213" name="CustomShape 3"/>
          <p:cNvSpPr/>
          <p:nvPr/>
        </p:nvSpPr>
        <p:spPr>
          <a:xfrm>
            <a:off x="1748520" y="1284120"/>
            <a:ext cx="360" cy="2747160"/>
          </a:xfrm>
          <a:custGeom>
            <a:avLst/>
            <a:gdLst/>
            <a:ahLst/>
            <a:rect l="l" t="t" r="r" b="b"/>
            <a:pathLst>
              <a:path w="21600" h="21600">
                <a:moveTo>
                  <a:pt x="0" y="0"/>
                </a:moveTo>
                <a:lnTo>
                  <a:pt x="21600" y="21600"/>
                </a:lnTo>
              </a:path>
            </a:pathLst>
          </a:custGeom>
          <a:noFill/>
          <a:ln w="19080">
            <a:solidFill>
              <a:srgbClr val="ff0000"/>
            </a:solidFill>
            <a:round/>
          </a:ln>
        </p:spPr>
        <p:style>
          <a:lnRef idx="0"/>
          <a:fillRef idx="0"/>
          <a:effectRef idx="0"/>
          <a:fontRef idx="minor"/>
        </p:style>
      </p:sp>
      <p:sp>
        <p:nvSpPr>
          <p:cNvPr id="214" name="CustomShape 4"/>
          <p:cNvSpPr/>
          <p:nvPr/>
        </p:nvSpPr>
        <p:spPr>
          <a:xfrm>
            <a:off x="92160" y="803520"/>
            <a:ext cx="9088560" cy="572040"/>
          </a:xfrm>
          <a:prstGeom prst="rect">
            <a:avLst/>
          </a:prstGeom>
          <a:noFill/>
          <a:ln>
            <a:noFill/>
          </a:ln>
        </p:spPr>
        <p:style>
          <a:lnRef idx="0"/>
          <a:fillRef idx="0"/>
          <a:effectRef idx="0"/>
          <a:fontRef idx="minor"/>
        </p:style>
        <p:txBody>
          <a:bodyPr lIns="90000" rIns="90000" tIns="91440" bIns="91440" anchor="ctr"/>
          <a:p>
            <a:pPr>
              <a:lnSpc>
                <a:spcPct val="115000"/>
              </a:lnSpc>
              <a:spcAft>
                <a:spcPts val="1599"/>
              </a:spcAft>
            </a:pPr>
            <a:r>
              <a:rPr b="1" lang="en-US" sz="1200" spc="-1" strike="noStrike">
                <a:solidFill>
                  <a:srgbClr val="757575"/>
                </a:solidFill>
                <a:latin typeface="Proxima Nova"/>
                <a:ea typeface="Proxima Nova"/>
              </a:rPr>
              <a:t>Principal Component Regression:</a:t>
            </a:r>
            <a:r>
              <a:rPr b="0" lang="en-US" sz="1200" spc="-1" strike="noStrike">
                <a:solidFill>
                  <a:srgbClr val="757575"/>
                </a:solidFill>
                <a:latin typeface="Proxima Nova"/>
                <a:ea typeface="Proxima Nova"/>
              </a:rPr>
              <a:t> Assumption of </a:t>
            </a:r>
            <a:r>
              <a:rPr b="1" lang="en-US" sz="1200" spc="-1" strike="noStrike">
                <a:solidFill>
                  <a:srgbClr val="757575"/>
                </a:solidFill>
                <a:latin typeface="Proxima Nova"/>
                <a:ea typeface="Proxima Nova"/>
              </a:rPr>
              <a:t>PCR</a:t>
            </a:r>
            <a:r>
              <a:rPr b="0" lang="en-US" sz="1200" spc="-1" strike="noStrike">
                <a:solidFill>
                  <a:srgbClr val="757575"/>
                </a:solidFill>
                <a:latin typeface="Proxima Nova"/>
                <a:ea typeface="Proxima Nova"/>
              </a:rPr>
              <a:t> is that the directions in which the predictors show the most variation are the exact directions associated with the response variable.</a:t>
            </a:r>
            <a:endParaRPr b="0" lang="en-US" sz="1200" spc="-1" strike="noStrike">
              <a:latin typeface="Arial"/>
            </a:endParaRPr>
          </a:p>
        </p:txBody>
      </p:sp>
      <p:pic>
        <p:nvPicPr>
          <p:cNvPr id="215" name="Shape 186" descr=""/>
          <p:cNvPicPr/>
          <p:nvPr/>
        </p:nvPicPr>
        <p:blipFill>
          <a:blip r:embed="rId2"/>
          <a:stretch/>
        </p:blipFill>
        <p:spPr>
          <a:xfrm>
            <a:off x="4877280" y="1582560"/>
            <a:ext cx="3346560" cy="2391840"/>
          </a:xfrm>
          <a:prstGeom prst="rect">
            <a:avLst/>
          </a:prstGeom>
          <a:ln>
            <a:noFill/>
          </a:ln>
        </p:spPr>
      </p:pic>
      <p:sp>
        <p:nvSpPr>
          <p:cNvPr id="216" name="CustomShape 5"/>
          <p:cNvSpPr/>
          <p:nvPr/>
        </p:nvSpPr>
        <p:spPr>
          <a:xfrm>
            <a:off x="5771880" y="4031640"/>
            <a:ext cx="1448640" cy="57204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US" sz="1400" spc="-1" strike="noStrike">
                <a:solidFill>
                  <a:srgbClr val="616161"/>
                </a:solidFill>
                <a:latin typeface="Proxima Nova"/>
                <a:ea typeface="Proxima Nova"/>
              </a:rPr>
              <a:t>Prediction Plot  </a:t>
            </a:r>
            <a:endParaRPr b="0" lang="en-US" sz="14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4ba173"/>
                </a:solidFill>
                <a:latin typeface="Proxima Nova"/>
                <a:ea typeface="Proxima Nova"/>
              </a:rPr>
              <a:t>CONTENTS</a:t>
            </a:r>
            <a:endParaRPr b="0" lang="en-US" sz="3000" spc="-1" strike="noStrike">
              <a:latin typeface="Arial"/>
            </a:endParaRPr>
          </a:p>
        </p:txBody>
      </p:sp>
      <p:sp>
        <p:nvSpPr>
          <p:cNvPr id="164"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50000"/>
              </a:lnSpc>
              <a:buClr>
                <a:srgbClr val="616161"/>
              </a:buClr>
              <a:buFont typeface="Proxima Nova"/>
              <a:buChar char="●"/>
            </a:pPr>
            <a:r>
              <a:rPr b="0" lang="en-US" sz="1800" spc="-1" strike="noStrike">
                <a:solidFill>
                  <a:srgbClr val="616161"/>
                </a:solidFill>
                <a:latin typeface="Proxima Nova"/>
                <a:ea typeface="Proxima Nova"/>
              </a:rPr>
              <a:t>Dataset and Variable definitions</a:t>
            </a:r>
            <a:endParaRPr b="0" lang="en-US" sz="1800" spc="-1" strike="noStrike">
              <a:latin typeface="Arial"/>
            </a:endParaRPr>
          </a:p>
          <a:p>
            <a:pPr marL="457200" indent="-342360">
              <a:lnSpc>
                <a:spcPct val="150000"/>
              </a:lnSpc>
              <a:buClr>
                <a:srgbClr val="616161"/>
              </a:buClr>
              <a:buFont typeface="Proxima Nova"/>
              <a:buChar char="●"/>
            </a:pPr>
            <a:r>
              <a:rPr b="0" lang="en-US" sz="1800" spc="-1" strike="noStrike">
                <a:solidFill>
                  <a:srgbClr val="616161"/>
                </a:solidFill>
                <a:latin typeface="Proxima Nova"/>
                <a:ea typeface="Proxima Nova"/>
              </a:rPr>
              <a:t>Data Preprocessing</a:t>
            </a:r>
            <a:endParaRPr b="0" lang="en-US" sz="1800" spc="-1" strike="noStrike">
              <a:latin typeface="Arial"/>
            </a:endParaRPr>
          </a:p>
          <a:p>
            <a:pPr marL="457200" indent="-342360">
              <a:lnSpc>
                <a:spcPct val="150000"/>
              </a:lnSpc>
              <a:buClr>
                <a:srgbClr val="616161"/>
              </a:buClr>
              <a:buFont typeface="Proxima Nova"/>
              <a:buChar char="●"/>
            </a:pPr>
            <a:r>
              <a:rPr b="0" lang="en-US" sz="1800" spc="-1" strike="noStrike">
                <a:solidFill>
                  <a:srgbClr val="616161"/>
                </a:solidFill>
                <a:latin typeface="Proxima Nova"/>
                <a:ea typeface="Proxima Nova"/>
              </a:rPr>
              <a:t>Goal</a:t>
            </a:r>
            <a:endParaRPr b="0" lang="en-US" sz="1800" spc="-1" strike="noStrike">
              <a:latin typeface="Arial"/>
            </a:endParaRPr>
          </a:p>
          <a:p>
            <a:pPr marL="457200" indent="-342360">
              <a:lnSpc>
                <a:spcPct val="150000"/>
              </a:lnSpc>
              <a:buClr>
                <a:srgbClr val="616161"/>
              </a:buClr>
              <a:buFont typeface="Proxima Nova"/>
              <a:buChar char="●"/>
            </a:pPr>
            <a:r>
              <a:rPr b="0" lang="en-US" sz="1800" spc="-1" strike="noStrike">
                <a:solidFill>
                  <a:srgbClr val="616161"/>
                </a:solidFill>
                <a:latin typeface="Proxima Nova"/>
                <a:ea typeface="Proxima Nova"/>
              </a:rPr>
              <a:t>Methods</a:t>
            </a:r>
            <a:endParaRPr b="0" lang="en-US" sz="1800" spc="-1" strike="noStrike">
              <a:latin typeface="Arial"/>
            </a:endParaRPr>
          </a:p>
          <a:p>
            <a:pPr marL="457200" indent="-342360">
              <a:lnSpc>
                <a:spcPct val="150000"/>
              </a:lnSpc>
              <a:buClr>
                <a:srgbClr val="616161"/>
              </a:buClr>
              <a:buFont typeface="Proxima Nova"/>
              <a:buChar char="●"/>
            </a:pPr>
            <a:r>
              <a:rPr b="0" lang="en-US" sz="1800" spc="-1" strike="noStrike">
                <a:solidFill>
                  <a:srgbClr val="616161"/>
                </a:solidFill>
                <a:latin typeface="Proxima Nova"/>
                <a:ea typeface="Proxima Nova"/>
              </a:rPr>
              <a:t>Conclusion</a:t>
            </a:r>
            <a:endParaRPr b="0" lang="en-US" sz="1800" spc="-1" strike="noStrike">
              <a:latin typeface="Arial"/>
            </a:endParaRPr>
          </a:p>
          <a:p>
            <a:pPr marL="457200" indent="-342360">
              <a:lnSpc>
                <a:spcPct val="150000"/>
              </a:lnSpc>
              <a:buClr>
                <a:srgbClr val="616161"/>
              </a:buClr>
              <a:buFont typeface="Proxima Nova"/>
              <a:buChar char="●"/>
            </a:pPr>
            <a:r>
              <a:rPr b="0" lang="en-US" sz="1800" spc="-1" strike="noStrike">
                <a:solidFill>
                  <a:srgbClr val="616161"/>
                </a:solidFill>
                <a:latin typeface="Proxima Nova"/>
                <a:ea typeface="Proxima Nova"/>
              </a:rPr>
              <a:t>Possible Future work</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264600" y="210204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0" lang="en-US" sz="3600" spc="-1" strike="noStrike">
                <a:solidFill>
                  <a:srgbClr val="4ba173"/>
                </a:solidFill>
                <a:latin typeface="Proxima Nova"/>
                <a:ea typeface="Proxima Nova"/>
              </a:rPr>
              <a:t>Principal Component Analysis for </a:t>
            </a:r>
            <a:br/>
            <a:r>
              <a:rPr b="0" lang="en-US" sz="3600" spc="-1" strike="noStrike">
                <a:solidFill>
                  <a:srgbClr val="4ba173"/>
                </a:solidFill>
                <a:latin typeface="Proxima Nova"/>
                <a:ea typeface="Proxima Nova"/>
              </a:rPr>
              <a:t>Dummy Variables </a:t>
            </a:r>
            <a:endParaRPr b="0" lang="en-US" sz="36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253080" y="7524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3600" spc="-1" strike="noStrike">
                <a:solidFill>
                  <a:srgbClr val="4ba173"/>
                </a:solidFill>
                <a:latin typeface="Proxima Nova"/>
                <a:ea typeface="Proxima Nova"/>
              </a:rPr>
              <a:t>Principal Component Analysis for Dummy </a:t>
            </a:r>
            <a:endParaRPr b="0" lang="en-US" sz="3600" spc="-1" strike="noStrike">
              <a:latin typeface="Arial"/>
            </a:endParaRPr>
          </a:p>
        </p:txBody>
      </p:sp>
      <p:sp>
        <p:nvSpPr>
          <p:cNvPr id="219" name="CustomShape 2"/>
          <p:cNvSpPr/>
          <p:nvPr/>
        </p:nvSpPr>
        <p:spPr>
          <a:xfrm>
            <a:off x="128880" y="1172160"/>
            <a:ext cx="9088560" cy="1976760"/>
          </a:xfrm>
          <a:prstGeom prst="rect">
            <a:avLst/>
          </a:prstGeom>
          <a:noFill/>
          <a:ln>
            <a:noFill/>
          </a:ln>
        </p:spPr>
        <p:style>
          <a:lnRef idx="0"/>
          <a:fillRef idx="0"/>
          <a:effectRef idx="0"/>
          <a:fontRef idx="minor"/>
        </p:style>
        <p:txBody>
          <a:bodyPr lIns="90000" rIns="90000" tIns="91440" bIns="91440" anchor="ctr"/>
          <a:p>
            <a:pPr algn="just">
              <a:lnSpc>
                <a:spcPct val="115000"/>
              </a:lnSpc>
            </a:pPr>
            <a:r>
              <a:rPr b="1" lang="en-US" sz="1200" spc="-1" strike="noStrike">
                <a:solidFill>
                  <a:srgbClr val="757575"/>
                </a:solidFill>
                <a:latin typeface="Proxima Nova"/>
                <a:ea typeface="Proxima Nova"/>
              </a:rPr>
              <a:t>Package Used: </a:t>
            </a:r>
            <a:r>
              <a:rPr b="0" lang="en-US" sz="1200" spc="-1" strike="noStrike">
                <a:solidFill>
                  <a:srgbClr val="757575"/>
                </a:solidFill>
                <a:latin typeface="Proxima Nova"/>
                <a:ea typeface="Proxima Nova"/>
              </a:rPr>
              <a:t>PCA Mixdata</a:t>
            </a:r>
            <a:endParaRPr b="0" lang="en-US" sz="1200" spc="-1" strike="noStrike">
              <a:latin typeface="Arial"/>
            </a:endParaRPr>
          </a:p>
          <a:p>
            <a:pPr marL="457200" indent="-304200" algn="just">
              <a:lnSpc>
                <a:spcPct val="150000"/>
              </a:lnSpc>
              <a:spcBef>
                <a:spcPts val="1599"/>
              </a:spcBef>
              <a:buClr>
                <a:srgbClr val="757575"/>
              </a:buClr>
              <a:buFont typeface="Proxima Nova"/>
              <a:buChar char="●"/>
            </a:pPr>
            <a:r>
              <a:rPr b="0" lang="en-US" sz="1200" spc="-1" strike="noStrike">
                <a:solidFill>
                  <a:srgbClr val="757575"/>
                </a:solidFill>
                <a:latin typeface="Proxima Nova"/>
                <a:ea typeface="Proxima Nova"/>
              </a:rPr>
              <a:t>This package divides the variables into Quantitative and Qualitative</a:t>
            </a:r>
            <a:endParaRPr b="0" lang="en-US" sz="1200" spc="-1" strike="noStrike">
              <a:latin typeface="Arial"/>
            </a:endParaRPr>
          </a:p>
          <a:p>
            <a:pPr marL="457200" indent="-304200" algn="just">
              <a:lnSpc>
                <a:spcPct val="150000"/>
              </a:lnSpc>
              <a:buClr>
                <a:srgbClr val="757575"/>
              </a:buClr>
              <a:buFont typeface="Proxima Nova"/>
              <a:buChar char="●"/>
            </a:pPr>
            <a:r>
              <a:rPr b="0" lang="en-US" sz="1200" spc="-1" strike="noStrike">
                <a:solidFill>
                  <a:srgbClr val="757575"/>
                </a:solidFill>
                <a:latin typeface="Proxima Nova"/>
                <a:ea typeface="Proxima Nova"/>
              </a:rPr>
              <a:t>100% variance is Explained by 62 dimensions</a:t>
            </a:r>
            <a:endParaRPr b="0" lang="en-US" sz="1200" spc="-1" strike="noStrike">
              <a:latin typeface="Arial"/>
            </a:endParaRPr>
          </a:p>
          <a:p>
            <a:pPr marL="457200" indent="-304200" algn="just">
              <a:lnSpc>
                <a:spcPct val="150000"/>
              </a:lnSpc>
              <a:buClr>
                <a:srgbClr val="757575"/>
              </a:buClr>
              <a:buFont typeface="Proxima Nova"/>
              <a:buChar char="●"/>
            </a:pPr>
            <a:r>
              <a:rPr b="0" lang="en-US" sz="1200" spc="-1" strike="noStrike">
                <a:solidFill>
                  <a:srgbClr val="757575"/>
                </a:solidFill>
                <a:latin typeface="Proxima Nova"/>
                <a:ea typeface="Proxima Nova"/>
              </a:rPr>
              <a:t>We consider 19 dimensions which explain 74.99949 of the total variance</a:t>
            </a:r>
            <a:endParaRPr b="0" lang="en-US" sz="1200" spc="-1" strike="noStrike">
              <a:latin typeface="Arial"/>
            </a:endParaRPr>
          </a:p>
          <a:p>
            <a:pPr marL="457200" indent="-304200" algn="just">
              <a:lnSpc>
                <a:spcPct val="150000"/>
              </a:lnSpc>
              <a:buClr>
                <a:srgbClr val="757575"/>
              </a:buClr>
              <a:buFont typeface="Proxima Nova"/>
              <a:buChar char="●"/>
            </a:pPr>
            <a:r>
              <a:rPr b="0" lang="en-US" sz="1200" spc="-1" strike="noStrike">
                <a:solidFill>
                  <a:srgbClr val="757575"/>
                </a:solidFill>
                <a:latin typeface="Proxima Nova"/>
                <a:ea typeface="Proxima Nova"/>
              </a:rPr>
              <a:t>This is not a suitable method as it requires many dimensions to achieve a threshold variance</a:t>
            </a:r>
            <a:endParaRPr b="0" lang="en-US" sz="1200" spc="-1" strike="noStrike">
              <a:latin typeface="Arial"/>
            </a:endParaRPr>
          </a:p>
          <a:p>
            <a:pPr marL="457200" indent="-304200" algn="just">
              <a:lnSpc>
                <a:spcPct val="150000"/>
              </a:lnSpc>
              <a:buClr>
                <a:srgbClr val="757575"/>
              </a:buClr>
              <a:buFont typeface="Proxima Nova"/>
              <a:buChar char="●"/>
            </a:pPr>
            <a:r>
              <a:rPr b="0" lang="en-US" sz="1200" spc="-1" strike="noStrike">
                <a:solidFill>
                  <a:srgbClr val="757575"/>
                </a:solidFill>
                <a:latin typeface="Proxima Nova"/>
                <a:ea typeface="Proxima Nova"/>
              </a:rPr>
              <a:t>The sum of rotation variance is 39.5578 which is very less and clearly not a good approach</a:t>
            </a:r>
            <a:endParaRPr b="0" lang="en-US" sz="1200" spc="-1" strike="noStrike">
              <a:latin typeface="Arial"/>
            </a:endParaRPr>
          </a:p>
          <a:p>
            <a:pPr marL="457200" indent="-304200" algn="just">
              <a:lnSpc>
                <a:spcPct val="150000"/>
              </a:lnSpc>
              <a:buClr>
                <a:srgbClr val="757575"/>
              </a:buClr>
              <a:buFont typeface="Proxima Nova"/>
              <a:buChar char="●"/>
            </a:pPr>
            <a:r>
              <a:rPr b="0" lang="en-US" sz="1200" spc="-1" strike="noStrike">
                <a:solidFill>
                  <a:srgbClr val="757575"/>
                </a:solidFill>
                <a:latin typeface="Proxima Nova"/>
                <a:ea typeface="Proxima Nova"/>
              </a:rPr>
              <a:t>100% variance is Explained by 62 dimensions</a:t>
            </a:r>
            <a:endParaRPr b="0" lang="en-US" sz="1200" spc="-1" strike="noStrike">
              <a:latin typeface="Arial"/>
            </a:endParaRPr>
          </a:p>
          <a:p>
            <a:pPr algn="just">
              <a:lnSpc>
                <a:spcPct val="115000"/>
              </a:lnSpc>
              <a:spcBef>
                <a:spcPts val="1599"/>
              </a:spcBef>
              <a:spcAft>
                <a:spcPts val="1599"/>
              </a:spcAft>
            </a:pPr>
            <a:endParaRPr b="0" lang="en-US" sz="1200" spc="-1" strike="noStrike">
              <a:latin typeface="Arial"/>
            </a:endParaRPr>
          </a:p>
        </p:txBody>
      </p:sp>
      <p:graphicFrame>
        <p:nvGraphicFramePr>
          <p:cNvPr id="220" name="Table 3"/>
          <p:cNvGraphicFramePr/>
          <p:nvPr/>
        </p:nvGraphicFramePr>
        <p:xfrm>
          <a:off x="3119040" y="2924640"/>
          <a:ext cx="1876680" cy="1043640"/>
        </p:xfrm>
        <a:graphic>
          <a:graphicData uri="http://schemas.openxmlformats.org/drawingml/2006/table">
            <a:tbl>
              <a:tblPr/>
              <a:tblGrid>
                <a:gridCol w="1068480"/>
                <a:gridCol w="808560"/>
              </a:tblGrid>
              <a:tr h="354960">
                <a:tc>
                  <a:txBody>
                    <a:bodyPr lIns="56880" rIns="56880"/>
                    <a:p>
                      <a:pPr marL="50760" algn="r">
                        <a:lnSpc>
                          <a:spcPct val="115000"/>
                        </a:lnSpc>
                      </a:pPr>
                      <a:r>
                        <a:rPr b="1" lang="en-US" sz="900" spc="-1" strike="noStrike">
                          <a:solidFill>
                            <a:srgbClr val="000000"/>
                          </a:solidFill>
                          <a:latin typeface="Arial"/>
                          <a:ea typeface="Arial"/>
                        </a:rPr>
                        <a:t>Method</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c>
                  <a:txBody>
                    <a:bodyPr lIns="56880" rIns="56880"/>
                    <a:p>
                      <a:pPr marL="50760">
                        <a:lnSpc>
                          <a:spcPct val="115000"/>
                        </a:lnSpc>
                      </a:pPr>
                      <a:r>
                        <a:rPr b="1" lang="en-US" sz="900" spc="-1" strike="noStrike">
                          <a:solidFill>
                            <a:srgbClr val="000000"/>
                          </a:solidFill>
                          <a:latin typeface="Arial"/>
                          <a:ea typeface="Arial"/>
                        </a:rPr>
                        <a:t>RMSE</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r>
              <a:tr h="280440">
                <a:tc>
                  <a:txBody>
                    <a:bodyPr lIns="56880" rIns="56880"/>
                    <a:p>
                      <a:pPr marL="50760" algn="r">
                        <a:lnSpc>
                          <a:spcPct val="115000"/>
                        </a:lnSpc>
                      </a:pPr>
                      <a:r>
                        <a:rPr b="1" lang="en-US" sz="900" spc="-1" strike="noStrike">
                          <a:solidFill>
                            <a:srgbClr val="000000"/>
                          </a:solidFill>
                          <a:latin typeface="Arial"/>
                          <a:ea typeface="Arial"/>
                        </a:rPr>
                        <a:t>PCR</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c>
                  <a:txBody>
                    <a:bodyPr lIns="56880" rIns="56880"/>
                    <a:p>
                      <a:pPr marL="50760">
                        <a:lnSpc>
                          <a:spcPct val="115000"/>
                        </a:lnSpc>
                      </a:pPr>
                      <a:r>
                        <a:rPr b="0" lang="en-US" sz="900" spc="-1" strike="noStrike">
                          <a:solidFill>
                            <a:srgbClr val="000000"/>
                          </a:solidFill>
                          <a:latin typeface="Arial"/>
                          <a:ea typeface="Arial"/>
                        </a:rPr>
                        <a:t>4200</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r>
              <a:tr h="408240">
                <a:tc>
                  <a:txBody>
                    <a:bodyPr lIns="56880" rIns="56880"/>
                    <a:p>
                      <a:pPr marL="50760" algn="r">
                        <a:lnSpc>
                          <a:spcPct val="115000"/>
                        </a:lnSpc>
                      </a:pPr>
                      <a:r>
                        <a:rPr b="1" lang="en-US" sz="900" spc="-1" strike="noStrike">
                          <a:solidFill>
                            <a:srgbClr val="000000"/>
                          </a:solidFill>
                          <a:latin typeface="Arial"/>
                          <a:ea typeface="Arial"/>
                        </a:rPr>
                        <a:t>Linear Regression</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c>
                  <a:txBody>
                    <a:bodyPr lIns="56880" rIns="56880"/>
                    <a:p>
                      <a:pPr marL="50760">
                        <a:lnSpc>
                          <a:spcPct val="115000"/>
                        </a:lnSpc>
                      </a:pPr>
                      <a:r>
                        <a:rPr b="0" lang="en-US" sz="900" spc="-1" strike="noStrike">
                          <a:solidFill>
                            <a:srgbClr val="000000"/>
                          </a:solidFill>
                          <a:latin typeface="Arial"/>
                          <a:ea typeface="Arial"/>
                        </a:rPr>
                        <a:t>3137.239</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r>
            </a:tbl>
          </a:graphicData>
        </a:graphic>
      </p:graphicFrame>
      <p:sp>
        <p:nvSpPr>
          <p:cNvPr id="221" name="CustomShape 4"/>
          <p:cNvSpPr/>
          <p:nvPr/>
        </p:nvSpPr>
        <p:spPr>
          <a:xfrm>
            <a:off x="207000" y="4540320"/>
            <a:ext cx="8454240" cy="660960"/>
          </a:xfrm>
          <a:prstGeom prst="rect">
            <a:avLst/>
          </a:prstGeom>
          <a:noFill/>
          <a:ln>
            <a:noFill/>
          </a:ln>
        </p:spPr>
        <p:style>
          <a:lnRef idx="0"/>
          <a:fillRef idx="0"/>
          <a:effectRef idx="0"/>
          <a:fontRef idx="minor"/>
        </p:style>
        <p:txBody>
          <a:bodyPr lIns="90000" rIns="90000" tIns="91440" bIns="91440" anchor="ctr"/>
          <a:p>
            <a:pPr algn="just">
              <a:lnSpc>
                <a:spcPct val="115000"/>
              </a:lnSpc>
            </a:pPr>
            <a:endParaRPr b="0" lang="en-US" sz="1800" spc="-1" strike="noStrike">
              <a:latin typeface="Arial"/>
            </a:endParaRPr>
          </a:p>
          <a:p>
            <a:pPr marL="457200" indent="-304200" algn="just">
              <a:lnSpc>
                <a:spcPct val="150000"/>
              </a:lnSpc>
              <a:spcBef>
                <a:spcPts val="1599"/>
              </a:spcBef>
              <a:buClr>
                <a:srgbClr val="757575"/>
              </a:buClr>
              <a:buFont typeface="Proxima Nova"/>
              <a:buChar char="●"/>
            </a:pPr>
            <a:r>
              <a:rPr b="0" lang="en-US" sz="1200" spc="-1" strike="noStrike">
                <a:solidFill>
                  <a:srgbClr val="757575"/>
                </a:solidFill>
                <a:latin typeface="Proxima Nova"/>
                <a:ea typeface="Proxima Nova"/>
              </a:rPr>
              <a:t>We clearly see that the Mean Square Error is high for PCR when compared to the Linear Regression Model which clearly says that it is not a good choice over Linear Regression</a:t>
            </a:r>
            <a:endParaRPr b="0" lang="en-US" sz="1200" spc="-1" strike="noStrike">
              <a:latin typeface="Arial"/>
            </a:endParaRPr>
          </a:p>
          <a:p>
            <a:pPr marL="457200" indent="-304200" algn="just">
              <a:lnSpc>
                <a:spcPct val="115000"/>
              </a:lnSpc>
              <a:buClr>
                <a:srgbClr val="757575"/>
              </a:buClr>
              <a:buFont typeface="Proxima Nova"/>
              <a:buChar char="●"/>
            </a:pPr>
            <a:r>
              <a:rPr b="0" lang="en-US" sz="1200" spc="-1" strike="noStrike">
                <a:solidFill>
                  <a:srgbClr val="666666"/>
                </a:solidFill>
                <a:latin typeface="Proxima Nova"/>
                <a:ea typeface="Proxima Nova"/>
              </a:rPr>
              <a:t>Also from the results we observe that using the dummy variables might not be not an efficient choice</a:t>
            </a:r>
            <a:r>
              <a:rPr b="0" lang="en-US" sz="1200" spc="-1" strike="noStrike">
                <a:solidFill>
                  <a:srgbClr val="000000"/>
                </a:solidFill>
                <a:latin typeface="Proxima Nova"/>
                <a:ea typeface="Proxima Nova"/>
              </a:rPr>
              <a:t>.</a:t>
            </a:r>
            <a:endParaRPr b="0" lang="en-US" sz="1200" spc="-1" strike="noStrike">
              <a:latin typeface="Arial"/>
            </a:endParaRPr>
          </a:p>
          <a:p>
            <a:pPr algn="just">
              <a:lnSpc>
                <a:spcPct val="150000"/>
              </a:lnSpc>
            </a:pPr>
            <a:endParaRPr b="0" lang="en-US" sz="1200" spc="-1" strike="noStrike">
              <a:latin typeface="Arial"/>
            </a:endParaRPr>
          </a:p>
          <a:p>
            <a:pPr algn="just">
              <a:lnSpc>
                <a:spcPct val="115000"/>
              </a:lnSpc>
              <a:spcBef>
                <a:spcPts val="1599"/>
              </a:spcBef>
              <a:spcAft>
                <a:spcPts val="1599"/>
              </a:spcAft>
            </a:pPr>
            <a:endParaRPr b="0" lang="en-US" sz="1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gn="ctr">
              <a:lnSpc>
                <a:spcPct val="115000"/>
              </a:lnSpc>
            </a:pPr>
            <a:endParaRPr b="0" lang="en-US" sz="1800" spc="-1" strike="noStrike">
              <a:latin typeface="Arial"/>
            </a:endParaRPr>
          </a:p>
          <a:p>
            <a:pPr algn="ctr">
              <a:lnSpc>
                <a:spcPct val="115000"/>
              </a:lnSpc>
              <a:spcBef>
                <a:spcPts val="1599"/>
              </a:spcBef>
            </a:pPr>
            <a:r>
              <a:rPr b="0" lang="en-US" sz="3600" spc="-1" strike="noStrike">
                <a:solidFill>
                  <a:srgbClr val="4ba173"/>
                </a:solidFill>
                <a:latin typeface="Proxima Nova"/>
                <a:ea typeface="Proxima Nova"/>
              </a:rPr>
              <a:t>Common Factor Analysis</a:t>
            </a:r>
            <a:endParaRPr b="0" lang="en-US" sz="3600" spc="-1" strike="noStrike">
              <a:latin typeface="Arial"/>
            </a:endParaRPr>
          </a:p>
          <a:p>
            <a:pPr>
              <a:lnSpc>
                <a:spcPct val="115000"/>
              </a:lnSpc>
              <a:spcBef>
                <a:spcPts val="1599"/>
              </a:spcBef>
              <a:spcAft>
                <a:spcPts val="1599"/>
              </a:spcAft>
            </a:pPr>
            <a:endParaRPr b="0" lang="en-US" sz="36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420480" y="285480"/>
            <a:ext cx="6140880" cy="57204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lang="en-US" sz="3600" spc="-1" strike="noStrike">
                <a:solidFill>
                  <a:srgbClr val="4ba173"/>
                </a:solidFill>
                <a:latin typeface="Proxima Nova"/>
                <a:ea typeface="Proxima Nova"/>
              </a:rPr>
              <a:t>Common Factor Analysis</a:t>
            </a:r>
            <a:endParaRPr b="0" lang="en-US" sz="3600" spc="-1" strike="noStrike">
              <a:latin typeface="Arial"/>
            </a:endParaRPr>
          </a:p>
        </p:txBody>
      </p:sp>
      <p:sp>
        <p:nvSpPr>
          <p:cNvPr id="224"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15000"/>
              </a:lnSpc>
            </a:pPr>
            <a:r>
              <a:rPr b="0" lang="en-US" sz="1800" spc="-1" strike="noStrike">
                <a:solidFill>
                  <a:srgbClr val="4ba173"/>
                </a:solidFill>
                <a:latin typeface="Proxima Nova"/>
                <a:ea typeface="Proxima Nova"/>
              </a:rPr>
              <a:t>Why Common Factor Analysis?</a:t>
            </a:r>
            <a:endParaRPr b="0" lang="en-US" sz="1800" spc="-1" strike="noStrike">
              <a:latin typeface="Arial"/>
            </a:endParaRPr>
          </a:p>
          <a:p>
            <a:pPr marL="457200" indent="-342360">
              <a:lnSpc>
                <a:spcPct val="115000"/>
              </a:lnSpc>
              <a:spcBef>
                <a:spcPts val="1599"/>
              </a:spcBef>
              <a:buClr>
                <a:srgbClr val="666666"/>
              </a:buClr>
              <a:buFont typeface="Proxima Nova"/>
              <a:buChar char="●"/>
            </a:pPr>
            <a:r>
              <a:rPr b="0" lang="en-US" sz="1800" spc="-1" strike="noStrike">
                <a:solidFill>
                  <a:srgbClr val="666666"/>
                </a:solidFill>
                <a:latin typeface="Proxima Nova"/>
                <a:ea typeface="Proxima Nova"/>
              </a:rPr>
              <a:t>It allows researchers to investigate concepts that are not easily measured directly by collapsing a large number of variables into a few interpretable underlying factors.</a:t>
            </a:r>
            <a:endParaRPr b="0" lang="en-US" sz="1800" spc="-1" strike="noStrike">
              <a:latin typeface="Arial"/>
            </a:endParaRPr>
          </a:p>
          <a:p>
            <a:pPr marL="457200" indent="-342360">
              <a:lnSpc>
                <a:spcPct val="115000"/>
              </a:lnSpc>
              <a:buClr>
                <a:srgbClr val="666666"/>
              </a:buClr>
              <a:buFont typeface="Proxima Nova"/>
              <a:buChar char="●"/>
            </a:pPr>
            <a:r>
              <a:rPr b="0" lang="en-US" sz="1800" spc="-1" strike="noStrike">
                <a:solidFill>
                  <a:srgbClr val="666666"/>
                </a:solidFill>
                <a:latin typeface="Proxima Nova"/>
                <a:ea typeface="Proxima Nova"/>
              </a:rPr>
              <a:t>The key concept of factor analysis is that multiple observed variables have similar patterns of responses because they are all associated with a latent variable.</a:t>
            </a:r>
            <a:endParaRPr b="0" lang="en-US" sz="1800" spc="-1" strike="noStrike">
              <a:latin typeface="Arial"/>
            </a:endParaRPr>
          </a:p>
          <a:p>
            <a:pPr marL="457200" indent="-342360">
              <a:lnSpc>
                <a:spcPct val="115000"/>
              </a:lnSpc>
              <a:buClr>
                <a:srgbClr val="666666"/>
              </a:buClr>
              <a:buFont typeface="Proxima Nova"/>
              <a:buChar char="●"/>
            </a:pPr>
            <a:r>
              <a:rPr b="0" lang="en-US" sz="1800" spc="-1" strike="noStrike">
                <a:solidFill>
                  <a:srgbClr val="666666"/>
                </a:solidFill>
                <a:latin typeface="Proxima Nova"/>
                <a:ea typeface="Proxima Nova"/>
              </a:rPr>
              <a:t>CFA often used for theoretical Solution uncontaminated by Unique and Error Variability.</a:t>
            </a:r>
            <a:endParaRPr b="0" lang="en-US"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5" name="Shape 216" descr=""/>
          <p:cNvPicPr/>
          <p:nvPr/>
        </p:nvPicPr>
        <p:blipFill>
          <a:blip r:embed="rId1"/>
          <a:srcRect l="-5778" t="0" r="5781" b="0"/>
          <a:stretch/>
        </p:blipFill>
        <p:spPr>
          <a:xfrm>
            <a:off x="0" y="1165320"/>
            <a:ext cx="3745800" cy="3181680"/>
          </a:xfrm>
          <a:prstGeom prst="rect">
            <a:avLst/>
          </a:prstGeom>
          <a:ln>
            <a:noFill/>
          </a:ln>
        </p:spPr>
      </p:pic>
      <p:graphicFrame>
        <p:nvGraphicFramePr>
          <p:cNvPr id="226" name="Table 1"/>
          <p:cNvGraphicFramePr/>
          <p:nvPr/>
        </p:nvGraphicFramePr>
        <p:xfrm>
          <a:off x="4335120" y="3094560"/>
          <a:ext cx="4361040" cy="1252440"/>
        </p:xfrm>
        <a:graphic>
          <a:graphicData uri="http://schemas.openxmlformats.org/drawingml/2006/table">
            <a:tbl>
              <a:tblPr/>
              <a:tblGrid>
                <a:gridCol w="903240"/>
                <a:gridCol w="1456560"/>
                <a:gridCol w="2001600"/>
              </a:tblGrid>
              <a:tr h="352440">
                <a:tc>
                  <a:txBody>
                    <a:bodyPr lIns="63360" rIns="63360"/>
                    <a:p>
                      <a:pPr algn="ctr">
                        <a:lnSpc>
                          <a:spcPct val="100000"/>
                        </a:lnSpc>
                      </a:pPr>
                      <a:r>
                        <a:rPr b="1" lang="en-US" sz="900" spc="-1" strike="noStrike">
                          <a:solidFill>
                            <a:srgbClr val="000000"/>
                          </a:solidFill>
                          <a:latin typeface="Arial"/>
                          <a:ea typeface="Arial"/>
                        </a:rPr>
                        <a:t>Factors</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900" spc="-1" strike="noStrike">
                          <a:solidFill>
                            <a:srgbClr val="000000"/>
                          </a:solidFill>
                          <a:latin typeface="Arial"/>
                          <a:ea typeface="Arial"/>
                        </a:rPr>
                        <a:t>Component Loading</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900" spc="-1" strike="noStrike">
                          <a:solidFill>
                            <a:srgbClr val="000000"/>
                          </a:solidFill>
                          <a:latin typeface="Arial"/>
                          <a:ea typeface="Arial"/>
                        </a:rPr>
                        <a:t>Percent of Variance Explained</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305280">
                <a:tc>
                  <a:txBody>
                    <a:bodyPr lIns="63360" rIns="63360"/>
                    <a:p>
                      <a:pPr algn="ctr">
                        <a:lnSpc>
                          <a:spcPct val="100000"/>
                        </a:lnSpc>
                      </a:pPr>
                      <a:r>
                        <a:rPr b="0" lang="en-US" sz="900" spc="-1" strike="noStrike">
                          <a:solidFill>
                            <a:srgbClr val="000000"/>
                          </a:solidFill>
                          <a:latin typeface="Arial"/>
                          <a:ea typeface="Arial"/>
                        </a:rPr>
                        <a:t>1</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0" lang="en-US" sz="900" spc="-1" strike="noStrike">
                          <a:solidFill>
                            <a:srgbClr val="000000"/>
                          </a:solidFill>
                          <a:latin typeface="Arial"/>
                          <a:ea typeface="Arial"/>
                        </a:rPr>
                        <a:t>6.308</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0" lang="en-US" sz="900" spc="-1" strike="noStrike">
                          <a:solidFill>
                            <a:srgbClr val="000000"/>
                          </a:solidFill>
                          <a:latin typeface="Arial"/>
                          <a:ea typeface="Arial"/>
                        </a:rPr>
                        <a:t>45.1% </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300960">
                <a:tc>
                  <a:txBody>
                    <a:bodyPr lIns="63360" rIns="63360"/>
                    <a:p>
                      <a:pPr algn="ctr">
                        <a:lnSpc>
                          <a:spcPct val="100000"/>
                        </a:lnSpc>
                      </a:pPr>
                      <a:r>
                        <a:rPr b="0" lang="en-US" sz="900" spc="-1" strike="noStrike">
                          <a:solidFill>
                            <a:srgbClr val="000000"/>
                          </a:solidFill>
                          <a:latin typeface="Arial"/>
                          <a:ea typeface="Arial"/>
                        </a:rPr>
                        <a:t>2</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0" lang="en-US" sz="900" spc="-1" strike="noStrike">
                          <a:solidFill>
                            <a:srgbClr val="000000"/>
                          </a:solidFill>
                          <a:latin typeface="Arial"/>
                          <a:ea typeface="Arial"/>
                        </a:rPr>
                        <a:t>2.211</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0" lang="en-US" sz="900" spc="-1" strike="noStrike">
                          <a:solidFill>
                            <a:srgbClr val="000000"/>
                          </a:solidFill>
                          <a:latin typeface="Arial"/>
                          <a:ea typeface="Arial"/>
                        </a:rPr>
                        <a:t>15.8% </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293760">
                <a:tc>
                  <a:txBody>
                    <a:bodyPr lIns="63360" rIns="63360"/>
                    <a:p>
                      <a:pPr algn="ctr">
                        <a:lnSpc>
                          <a:spcPct val="100000"/>
                        </a:lnSpc>
                      </a:pPr>
                      <a:r>
                        <a:rPr b="0" lang="en-US" sz="900" spc="-1" strike="noStrike">
                          <a:solidFill>
                            <a:srgbClr val="000000"/>
                          </a:solidFill>
                          <a:latin typeface="Arial"/>
                          <a:ea typeface="Arial"/>
                        </a:rPr>
                        <a:t>3</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0" lang="en-US" sz="900" spc="-1" strike="noStrike">
                          <a:solidFill>
                            <a:srgbClr val="000000"/>
                          </a:solidFill>
                          <a:latin typeface="Arial"/>
                          <a:ea typeface="Arial"/>
                        </a:rPr>
                        <a:t>1.447</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0" lang="en-US" sz="900" spc="-1" strike="noStrike">
                          <a:solidFill>
                            <a:srgbClr val="000000"/>
                          </a:solidFill>
                          <a:latin typeface="Arial"/>
                          <a:ea typeface="Arial"/>
                        </a:rPr>
                        <a:t>10.3%</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27" name="CustomShape 2"/>
          <p:cNvSpPr/>
          <p:nvPr/>
        </p:nvSpPr>
        <p:spPr>
          <a:xfrm>
            <a:off x="3746520" y="1165320"/>
            <a:ext cx="5103360" cy="1834920"/>
          </a:xfrm>
          <a:prstGeom prst="rect">
            <a:avLst/>
          </a:prstGeom>
          <a:noFill/>
          <a:ln>
            <a:noFill/>
          </a:ln>
        </p:spPr>
        <p:style>
          <a:lnRef idx="0"/>
          <a:fillRef idx="0"/>
          <a:effectRef idx="0"/>
          <a:fontRef idx="minor"/>
        </p:style>
        <p:txBody>
          <a:bodyPr lIns="90000" rIns="90000" tIns="91440" bIns="91440"/>
          <a:p>
            <a:pPr algn="just">
              <a:lnSpc>
                <a:spcPct val="115000"/>
              </a:lnSpc>
              <a:spcAft>
                <a:spcPts val="1599"/>
              </a:spcAft>
            </a:pPr>
            <a:r>
              <a:rPr b="0" lang="en-US" sz="1800" spc="-1" strike="noStrike">
                <a:solidFill>
                  <a:srgbClr val="616161"/>
                </a:solidFill>
                <a:latin typeface="Proxima Nova"/>
                <a:ea typeface="Proxima Nova"/>
              </a:rPr>
              <a:t>100% variance was explained by 14 Components, but with the help of </a:t>
            </a:r>
            <a:r>
              <a:rPr b="0" i="1" lang="en-US" sz="1800" spc="-1" strike="noStrike">
                <a:solidFill>
                  <a:srgbClr val="616161"/>
                </a:solidFill>
                <a:latin typeface="Proxima Nova"/>
                <a:ea typeface="Proxima Nova"/>
              </a:rPr>
              <a:t>Kaiser-Meyer</a:t>
            </a:r>
            <a:r>
              <a:rPr b="0" lang="en-US" sz="1800" spc="-1" strike="noStrike">
                <a:solidFill>
                  <a:srgbClr val="616161"/>
                </a:solidFill>
                <a:latin typeface="Proxima Nova"/>
                <a:ea typeface="Proxima Nova"/>
              </a:rPr>
              <a:t> method, we selected 3 Factors which explains 71.2% proportion of variance.</a:t>
            </a:r>
            <a:endParaRPr b="0" lang="en-US" sz="1800" spc="-1" strike="noStrike">
              <a:latin typeface="Arial"/>
            </a:endParaRPr>
          </a:p>
        </p:txBody>
      </p:sp>
      <p:sp>
        <p:nvSpPr>
          <p:cNvPr id="228" name="CustomShape 3"/>
          <p:cNvSpPr/>
          <p:nvPr/>
        </p:nvSpPr>
        <p:spPr>
          <a:xfrm>
            <a:off x="-1224720" y="208440"/>
            <a:ext cx="7816320" cy="83520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lang="en-US" sz="3600" spc="-1" strike="noStrike">
                <a:solidFill>
                  <a:srgbClr val="4ba173"/>
                </a:solidFill>
                <a:latin typeface="Proxima Nova"/>
                <a:ea typeface="Proxima Nova"/>
              </a:rPr>
              <a:t>Common Factor Analysis</a:t>
            </a:r>
            <a:endParaRPr b="0" lang="en-US" sz="3600" spc="-1" strike="noStrike">
              <a:latin typeface="Arial"/>
            </a:endParaRPr>
          </a:p>
        </p:txBody>
      </p:sp>
      <p:sp>
        <p:nvSpPr>
          <p:cNvPr id="229" name="CustomShape 4"/>
          <p:cNvSpPr/>
          <p:nvPr/>
        </p:nvSpPr>
        <p:spPr>
          <a:xfrm>
            <a:off x="812160" y="1044360"/>
            <a:ext cx="846360" cy="3227760"/>
          </a:xfrm>
          <a:prstGeom prst="rect">
            <a:avLst/>
          </a:prstGeom>
          <a:noFill/>
          <a:ln w="9360">
            <a:solidFill>
              <a:srgbClr val="ff0000"/>
            </a:solidFill>
            <a:round/>
          </a:ln>
        </p:spPr>
        <p:style>
          <a:lnRef idx="0"/>
          <a:fillRef idx="0"/>
          <a:effectRef idx="0"/>
          <a:fontRef idx="minor"/>
        </p:style>
      </p:sp>
      <p:sp>
        <p:nvSpPr>
          <p:cNvPr id="230" name="CustomShape 5"/>
          <p:cNvSpPr/>
          <p:nvPr/>
        </p:nvSpPr>
        <p:spPr>
          <a:xfrm>
            <a:off x="2904480" y="3536280"/>
            <a:ext cx="937080" cy="36936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000000"/>
                </a:solidFill>
                <a:latin typeface="Arial"/>
                <a:ea typeface="Arial"/>
              </a:rPr>
              <a:t>AB Line</a:t>
            </a:r>
            <a:endParaRPr b="0" lang="en-US" sz="1400" spc="-1" strike="noStrike">
              <a:latin typeface="Arial"/>
            </a:endParaRPr>
          </a:p>
        </p:txBody>
      </p:sp>
      <p:sp>
        <p:nvSpPr>
          <p:cNvPr id="231" name="CustomShape 6"/>
          <p:cNvSpPr/>
          <p:nvPr/>
        </p:nvSpPr>
        <p:spPr>
          <a:xfrm>
            <a:off x="812160" y="1044360"/>
            <a:ext cx="433080" cy="271800"/>
          </a:xfrm>
          <a:prstGeom prst="rect">
            <a:avLst/>
          </a:prstGeom>
          <a:noFill/>
          <a:ln>
            <a:noFill/>
          </a:ln>
        </p:spPr>
        <p:style>
          <a:lnRef idx="0"/>
          <a:fillRef idx="0"/>
          <a:effectRef idx="0"/>
          <a:fontRef idx="minor"/>
        </p:style>
        <p:txBody>
          <a:bodyPr lIns="90000" rIns="90000" tIns="91440" bIns="91440"/>
          <a:p>
            <a:pPr>
              <a:lnSpc>
                <a:spcPct val="100000"/>
              </a:lnSpc>
            </a:pPr>
            <a:r>
              <a:rPr b="0" lang="en-US" sz="1000" spc="-1" strike="noStrike">
                <a:solidFill>
                  <a:srgbClr val="ff9900"/>
                </a:solidFill>
                <a:latin typeface="Arial"/>
                <a:ea typeface="Arial"/>
              </a:rPr>
              <a:t>F1</a:t>
            </a:r>
            <a:endParaRPr b="0" lang="en-US" sz="1000" spc="-1" strike="noStrike">
              <a:latin typeface="Arial"/>
            </a:endParaRPr>
          </a:p>
        </p:txBody>
      </p:sp>
      <p:sp>
        <p:nvSpPr>
          <p:cNvPr id="232" name="CustomShape 7"/>
          <p:cNvSpPr/>
          <p:nvPr/>
        </p:nvSpPr>
        <p:spPr>
          <a:xfrm>
            <a:off x="1085400" y="3000960"/>
            <a:ext cx="433080" cy="271800"/>
          </a:xfrm>
          <a:prstGeom prst="rect">
            <a:avLst/>
          </a:prstGeom>
          <a:noFill/>
          <a:ln>
            <a:noFill/>
          </a:ln>
        </p:spPr>
        <p:style>
          <a:lnRef idx="0"/>
          <a:fillRef idx="0"/>
          <a:effectRef idx="0"/>
          <a:fontRef idx="minor"/>
        </p:style>
        <p:txBody>
          <a:bodyPr lIns="90000" rIns="90000" tIns="91440" bIns="91440"/>
          <a:p>
            <a:pPr>
              <a:lnSpc>
                <a:spcPct val="100000"/>
              </a:lnSpc>
            </a:pPr>
            <a:r>
              <a:rPr b="0" lang="en-US" sz="1000" spc="-1" strike="noStrike">
                <a:solidFill>
                  <a:srgbClr val="ff9900"/>
                </a:solidFill>
                <a:latin typeface="Arial"/>
                <a:ea typeface="Arial"/>
              </a:rPr>
              <a:t>F2</a:t>
            </a:r>
            <a:endParaRPr b="0" lang="en-US" sz="1000" spc="-1" strike="noStrike">
              <a:latin typeface="Arial"/>
            </a:endParaRPr>
          </a:p>
        </p:txBody>
      </p:sp>
      <p:sp>
        <p:nvSpPr>
          <p:cNvPr id="233" name="CustomShape 8"/>
          <p:cNvSpPr/>
          <p:nvPr/>
        </p:nvSpPr>
        <p:spPr>
          <a:xfrm>
            <a:off x="1369080" y="3447360"/>
            <a:ext cx="374760" cy="271800"/>
          </a:xfrm>
          <a:prstGeom prst="rect">
            <a:avLst/>
          </a:prstGeom>
          <a:noFill/>
          <a:ln>
            <a:noFill/>
          </a:ln>
        </p:spPr>
        <p:style>
          <a:lnRef idx="0"/>
          <a:fillRef idx="0"/>
          <a:effectRef idx="0"/>
          <a:fontRef idx="minor"/>
        </p:style>
        <p:txBody>
          <a:bodyPr lIns="90000" rIns="90000" tIns="91440" bIns="91440"/>
          <a:p>
            <a:pPr>
              <a:lnSpc>
                <a:spcPct val="100000"/>
              </a:lnSpc>
            </a:pPr>
            <a:r>
              <a:rPr b="0" lang="en-US" sz="1000" spc="-1" strike="noStrike">
                <a:solidFill>
                  <a:srgbClr val="ff9900"/>
                </a:solidFill>
                <a:latin typeface="Arial"/>
                <a:ea typeface="Arial"/>
              </a:rPr>
              <a:t>F3</a:t>
            </a:r>
            <a:endParaRPr b="0" lang="en-US" sz="10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0" y="269280"/>
            <a:ext cx="9143280" cy="572040"/>
          </a:xfrm>
          <a:prstGeom prst="rect">
            <a:avLst/>
          </a:prstGeom>
          <a:noFill/>
          <a:ln>
            <a:noFill/>
          </a:ln>
        </p:spPr>
        <p:style>
          <a:lnRef idx="0"/>
          <a:fillRef idx="0"/>
          <a:effectRef idx="0"/>
          <a:fontRef idx="minor"/>
        </p:style>
        <p:txBody>
          <a:bodyPr lIns="90000" rIns="90000" tIns="91440" bIns="91440"/>
          <a:p>
            <a:pPr>
              <a:lnSpc>
                <a:spcPct val="115000"/>
              </a:lnSpc>
            </a:pPr>
            <a:r>
              <a:rPr b="0" lang="en-US" sz="3600" spc="-1" strike="noStrike">
                <a:solidFill>
                  <a:srgbClr val="4ba173"/>
                </a:solidFill>
                <a:latin typeface="Economica"/>
                <a:ea typeface="Economica"/>
              </a:rPr>
              <a:t>  </a:t>
            </a:r>
            <a:r>
              <a:rPr b="0" lang="en-US" sz="2400" spc="-1" strike="noStrike">
                <a:solidFill>
                  <a:srgbClr val="4ba173"/>
                </a:solidFill>
                <a:latin typeface="Proxima Nova"/>
                <a:ea typeface="Proxima Nova"/>
              </a:rPr>
              <a:t> </a:t>
            </a:r>
            <a:r>
              <a:rPr b="0" lang="en-US" sz="2400" spc="-1" strike="noStrike">
                <a:solidFill>
                  <a:srgbClr val="4ba173"/>
                </a:solidFill>
                <a:latin typeface="Proxima Nova"/>
                <a:ea typeface="Proxima Nova"/>
              </a:rPr>
              <a:t>Common Factor Analysis    vs.   Principal Component Analysis</a:t>
            </a:r>
            <a:br/>
            <a:endParaRPr b="0" lang="en-US" sz="2400" spc="-1" strike="noStrike">
              <a:latin typeface="Arial"/>
            </a:endParaRPr>
          </a:p>
        </p:txBody>
      </p:sp>
      <p:sp>
        <p:nvSpPr>
          <p:cNvPr id="235" name="CustomShape 2"/>
          <p:cNvSpPr/>
          <p:nvPr/>
        </p:nvSpPr>
        <p:spPr>
          <a:xfrm>
            <a:off x="438840" y="3382200"/>
            <a:ext cx="8265960" cy="1178280"/>
          </a:xfrm>
          <a:prstGeom prst="rect">
            <a:avLst/>
          </a:prstGeom>
          <a:noFill/>
          <a:ln>
            <a:noFill/>
          </a:ln>
        </p:spPr>
        <p:style>
          <a:lnRef idx="0"/>
          <a:fillRef idx="0"/>
          <a:effectRef idx="0"/>
          <a:fontRef idx="minor"/>
        </p:style>
        <p:txBody>
          <a:bodyPr lIns="90000" rIns="90000" tIns="91440" bIns="91440"/>
          <a:p>
            <a:pPr algn="just">
              <a:lnSpc>
                <a:spcPct val="115000"/>
              </a:lnSpc>
            </a:pPr>
            <a:r>
              <a:rPr b="0" lang="en-US" sz="1400" spc="-1" strike="noStrike">
                <a:solidFill>
                  <a:srgbClr val="616161"/>
                </a:solidFill>
                <a:latin typeface="Proxima Nova"/>
                <a:ea typeface="Proxima Nova"/>
              </a:rPr>
              <a:t>Factor analysis gives </a:t>
            </a:r>
            <a:r>
              <a:rPr b="1" lang="en-US" sz="1400" spc="-1" strike="noStrike">
                <a:solidFill>
                  <a:srgbClr val="616161"/>
                </a:solidFill>
                <a:latin typeface="Proxima Nova"/>
                <a:ea typeface="Proxima Nova"/>
              </a:rPr>
              <a:t>71.2% </a:t>
            </a:r>
            <a:r>
              <a:rPr b="0" lang="en-US" sz="1400" spc="-1" strike="noStrike">
                <a:solidFill>
                  <a:srgbClr val="616161"/>
                </a:solidFill>
                <a:latin typeface="Proxima Nova"/>
                <a:ea typeface="Proxima Nova"/>
              </a:rPr>
              <a:t>cumulative proportion of variance with first three factors while PCA gives </a:t>
            </a:r>
            <a:r>
              <a:rPr b="1" lang="en-US" sz="1400" spc="-1" strike="noStrike">
                <a:solidFill>
                  <a:srgbClr val="616161"/>
                </a:solidFill>
                <a:latin typeface="Proxima Nova"/>
                <a:ea typeface="Proxima Nova"/>
              </a:rPr>
              <a:t>78.2%</a:t>
            </a:r>
            <a:r>
              <a:rPr b="0" lang="en-US" sz="1400" spc="-1" strike="noStrike">
                <a:solidFill>
                  <a:srgbClr val="616161"/>
                </a:solidFill>
                <a:latin typeface="Proxima Nova"/>
                <a:ea typeface="Proxima Nova"/>
              </a:rPr>
              <a:t> proportion of variance. This is because PCA uses all unique and error variance while Factor Analysis only uses the shared variance. </a:t>
            </a:r>
            <a:endParaRPr b="0" lang="en-US" sz="1400" spc="-1" strike="noStrike">
              <a:latin typeface="Arial"/>
            </a:endParaRPr>
          </a:p>
        </p:txBody>
      </p:sp>
      <p:graphicFrame>
        <p:nvGraphicFramePr>
          <p:cNvPr id="236" name="Table 3"/>
          <p:cNvGraphicFramePr/>
          <p:nvPr/>
        </p:nvGraphicFramePr>
        <p:xfrm>
          <a:off x="478800" y="1573920"/>
          <a:ext cx="3729600" cy="1405440"/>
        </p:xfrm>
        <a:graphic>
          <a:graphicData uri="http://schemas.openxmlformats.org/drawingml/2006/table">
            <a:tbl>
              <a:tblPr/>
              <a:tblGrid>
                <a:gridCol w="615600"/>
                <a:gridCol w="1262880"/>
                <a:gridCol w="1851480"/>
              </a:tblGrid>
              <a:tr h="344520">
                <a:tc>
                  <a:txBody>
                    <a:bodyPr lIns="63360" rIns="63360"/>
                    <a:p>
                      <a:pPr algn="ctr">
                        <a:lnSpc>
                          <a:spcPct val="100000"/>
                        </a:lnSpc>
                      </a:pPr>
                      <a:r>
                        <a:rPr b="1" lang="en-US" sz="900" spc="-1" strike="noStrike">
                          <a:solidFill>
                            <a:srgbClr val="000000"/>
                          </a:solidFill>
                          <a:latin typeface="Arial"/>
                          <a:ea typeface="Arial"/>
                        </a:rPr>
                        <a:t>Factors</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900" spc="-1" strike="noStrike">
                          <a:solidFill>
                            <a:srgbClr val="000000"/>
                          </a:solidFill>
                          <a:latin typeface="Arial"/>
                          <a:ea typeface="Arial"/>
                        </a:rPr>
                        <a:t>Component Loading</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900" spc="-1" strike="noStrike">
                          <a:solidFill>
                            <a:srgbClr val="000000"/>
                          </a:solidFill>
                          <a:latin typeface="Arial"/>
                          <a:ea typeface="Arial"/>
                        </a:rPr>
                        <a:t>Percent of Variance Explained</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345960">
                <a:tc>
                  <a:txBody>
                    <a:bodyPr lIns="63360" rIns="63360"/>
                    <a:p>
                      <a:pPr algn="ctr">
                        <a:lnSpc>
                          <a:spcPct val="100000"/>
                        </a:lnSpc>
                      </a:pPr>
                      <a:r>
                        <a:rPr b="0" lang="en-US" sz="900" spc="-1" strike="noStrike">
                          <a:solidFill>
                            <a:srgbClr val="000000"/>
                          </a:solidFill>
                          <a:latin typeface="Arial"/>
                          <a:ea typeface="Arial"/>
                        </a:rPr>
                        <a:t>1</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0" lang="en-US" sz="900" spc="-1" strike="noStrike">
                          <a:solidFill>
                            <a:srgbClr val="000000"/>
                          </a:solidFill>
                          <a:latin typeface="Arial"/>
                          <a:ea typeface="Arial"/>
                        </a:rPr>
                        <a:t>6.308</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900" spc="-1" strike="noStrike">
                          <a:solidFill>
                            <a:srgbClr val="000000"/>
                          </a:solidFill>
                          <a:latin typeface="Arial"/>
                          <a:ea typeface="Arial"/>
                        </a:rPr>
                        <a:t>45.1% </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e599"/>
                    </a:solidFill>
                  </a:tcPr>
                </a:tc>
              </a:tr>
              <a:tr h="353520">
                <a:tc>
                  <a:txBody>
                    <a:bodyPr lIns="63360" rIns="63360"/>
                    <a:p>
                      <a:pPr algn="ctr">
                        <a:lnSpc>
                          <a:spcPct val="100000"/>
                        </a:lnSpc>
                      </a:pPr>
                      <a:r>
                        <a:rPr b="0" lang="en-US" sz="900" spc="-1" strike="noStrike">
                          <a:solidFill>
                            <a:srgbClr val="000000"/>
                          </a:solidFill>
                          <a:latin typeface="Arial"/>
                          <a:ea typeface="Arial"/>
                        </a:rPr>
                        <a:t>2</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0" lang="en-US" sz="900" spc="-1" strike="noStrike">
                          <a:solidFill>
                            <a:srgbClr val="000000"/>
                          </a:solidFill>
                          <a:latin typeface="Arial"/>
                          <a:ea typeface="Arial"/>
                        </a:rPr>
                        <a:t>2.211</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900" spc="-1" strike="noStrike">
                          <a:solidFill>
                            <a:srgbClr val="000000"/>
                          </a:solidFill>
                          <a:latin typeface="Arial"/>
                          <a:ea typeface="Arial"/>
                        </a:rPr>
                        <a:t>15.8% </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e599"/>
                    </a:solidFill>
                  </a:tcPr>
                </a:tc>
              </a:tr>
              <a:tr h="361440">
                <a:tc>
                  <a:txBody>
                    <a:bodyPr lIns="63360" rIns="63360"/>
                    <a:p>
                      <a:pPr algn="ctr">
                        <a:lnSpc>
                          <a:spcPct val="100000"/>
                        </a:lnSpc>
                      </a:pPr>
                      <a:r>
                        <a:rPr b="0" lang="en-US" sz="900" spc="-1" strike="noStrike">
                          <a:solidFill>
                            <a:srgbClr val="000000"/>
                          </a:solidFill>
                          <a:latin typeface="Arial"/>
                          <a:ea typeface="Arial"/>
                        </a:rPr>
                        <a:t>3</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0" lang="en-US" sz="900" spc="-1" strike="noStrike">
                          <a:solidFill>
                            <a:srgbClr val="000000"/>
                          </a:solidFill>
                          <a:latin typeface="Arial"/>
                          <a:ea typeface="Arial"/>
                        </a:rPr>
                        <a:t>1.447</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900" spc="-1" strike="noStrike">
                          <a:solidFill>
                            <a:srgbClr val="000000"/>
                          </a:solidFill>
                          <a:latin typeface="Arial"/>
                          <a:ea typeface="Arial"/>
                        </a:rPr>
                        <a:t>10.3%</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e599"/>
                    </a:solidFill>
                  </a:tcPr>
                </a:tc>
              </a:tr>
            </a:tbl>
          </a:graphicData>
        </a:graphic>
      </p:graphicFrame>
      <p:graphicFrame>
        <p:nvGraphicFramePr>
          <p:cNvPr id="237" name="Table 4"/>
          <p:cNvGraphicFramePr/>
          <p:nvPr/>
        </p:nvGraphicFramePr>
        <p:xfrm>
          <a:off x="4572000" y="1573920"/>
          <a:ext cx="3907440" cy="1405440"/>
        </p:xfrm>
        <a:graphic>
          <a:graphicData uri="http://schemas.openxmlformats.org/drawingml/2006/table">
            <a:tbl>
              <a:tblPr/>
              <a:tblGrid>
                <a:gridCol w="776520"/>
                <a:gridCol w="1312560"/>
                <a:gridCol w="1818720"/>
              </a:tblGrid>
              <a:tr h="344520">
                <a:tc>
                  <a:txBody>
                    <a:bodyPr lIns="63360" rIns="63360"/>
                    <a:p>
                      <a:pPr>
                        <a:lnSpc>
                          <a:spcPct val="100000"/>
                        </a:lnSpc>
                      </a:pPr>
                      <a:r>
                        <a:rPr b="1" lang="en-US" sz="900" spc="-1" strike="noStrike">
                          <a:solidFill>
                            <a:srgbClr val="000000"/>
                          </a:solidFill>
                          <a:latin typeface="Arial"/>
                          <a:ea typeface="Arial"/>
                        </a:rPr>
                        <a:t>Component</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nSpc>
                          <a:spcPct val="100000"/>
                        </a:lnSpc>
                      </a:pPr>
                      <a:r>
                        <a:rPr b="1" lang="en-US" sz="900" spc="-1" strike="noStrike">
                          <a:solidFill>
                            <a:srgbClr val="000000"/>
                          </a:solidFill>
                          <a:latin typeface="Arial"/>
                          <a:ea typeface="Arial"/>
                        </a:rPr>
                        <a:t>Component Loading</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nSpc>
                          <a:spcPct val="100000"/>
                        </a:lnSpc>
                      </a:pPr>
                      <a:r>
                        <a:rPr b="1" lang="en-US" sz="900" spc="-1" strike="noStrike">
                          <a:solidFill>
                            <a:srgbClr val="000000"/>
                          </a:solidFill>
                          <a:latin typeface="Arial"/>
                          <a:ea typeface="Arial"/>
                        </a:rPr>
                        <a:t>Percent of Variance Explained</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345960">
                <a:tc>
                  <a:txBody>
                    <a:bodyPr lIns="63360" rIns="63360"/>
                    <a:p>
                      <a:pPr algn="ctr">
                        <a:lnSpc>
                          <a:spcPct val="100000"/>
                        </a:lnSpc>
                      </a:pPr>
                      <a:r>
                        <a:rPr b="0" lang="en-US" sz="900" spc="-1" strike="noStrike">
                          <a:solidFill>
                            <a:srgbClr val="000000"/>
                          </a:solidFill>
                          <a:latin typeface="Arial"/>
                          <a:ea typeface="Arial"/>
                        </a:rPr>
                        <a:t>1</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0" lang="en-US" sz="900" spc="-1" strike="noStrike">
                          <a:solidFill>
                            <a:srgbClr val="000000"/>
                          </a:solidFill>
                          <a:latin typeface="Arial"/>
                          <a:ea typeface="Arial"/>
                        </a:rPr>
                        <a:t>7.124 </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900" spc="-1" strike="noStrike">
                          <a:solidFill>
                            <a:srgbClr val="000000"/>
                          </a:solidFill>
                          <a:latin typeface="Arial"/>
                          <a:ea typeface="Arial"/>
                        </a:rPr>
                        <a:t>50.9% </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e599"/>
                    </a:solidFill>
                  </a:tcPr>
                </a:tc>
              </a:tr>
              <a:tr h="353520">
                <a:tc>
                  <a:txBody>
                    <a:bodyPr lIns="63360" rIns="63360"/>
                    <a:p>
                      <a:pPr algn="ctr">
                        <a:lnSpc>
                          <a:spcPct val="100000"/>
                        </a:lnSpc>
                      </a:pPr>
                      <a:r>
                        <a:rPr b="0" lang="en-US" sz="900" spc="-1" strike="noStrike">
                          <a:solidFill>
                            <a:srgbClr val="000000"/>
                          </a:solidFill>
                          <a:latin typeface="Arial"/>
                          <a:ea typeface="Arial"/>
                        </a:rPr>
                        <a:t>2</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0" lang="en-US" sz="900" spc="-1" strike="noStrike">
                          <a:solidFill>
                            <a:srgbClr val="000000"/>
                          </a:solidFill>
                          <a:latin typeface="Arial"/>
                          <a:ea typeface="Arial"/>
                        </a:rPr>
                        <a:t>2.618 </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900" spc="-1" strike="noStrike">
                          <a:solidFill>
                            <a:srgbClr val="000000"/>
                          </a:solidFill>
                          <a:latin typeface="Arial"/>
                          <a:ea typeface="Arial"/>
                        </a:rPr>
                        <a:t>18.7% </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e599"/>
                    </a:solidFill>
                  </a:tcPr>
                </a:tc>
              </a:tr>
              <a:tr h="361440">
                <a:tc>
                  <a:txBody>
                    <a:bodyPr lIns="63360" rIns="63360"/>
                    <a:p>
                      <a:pPr algn="ctr">
                        <a:lnSpc>
                          <a:spcPct val="100000"/>
                        </a:lnSpc>
                      </a:pPr>
                      <a:r>
                        <a:rPr b="0" lang="en-US" sz="900" spc="-1" strike="noStrike">
                          <a:solidFill>
                            <a:srgbClr val="000000"/>
                          </a:solidFill>
                          <a:latin typeface="Arial"/>
                          <a:ea typeface="Arial"/>
                        </a:rPr>
                        <a:t>3</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0" lang="en-US" sz="900" spc="-1" strike="noStrike">
                          <a:solidFill>
                            <a:srgbClr val="000000"/>
                          </a:solidFill>
                          <a:latin typeface="Arial"/>
                          <a:ea typeface="Arial"/>
                        </a:rPr>
                        <a:t>1.210</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a:p>
                      <a:pPr algn="ctr">
                        <a:lnSpc>
                          <a:spcPct val="100000"/>
                        </a:lnSpc>
                      </a:pPr>
                      <a:r>
                        <a:rPr b="1" lang="en-US" sz="900" spc="-1" strike="noStrike">
                          <a:solidFill>
                            <a:srgbClr val="000000"/>
                          </a:solidFill>
                          <a:latin typeface="Arial"/>
                          <a:ea typeface="Arial"/>
                        </a:rPr>
                        <a:t>8.6%</a:t>
                      </a:r>
                      <a:endParaRPr b="0" lang="en-US" sz="900" spc="-1" strike="noStrike">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solidFill>
                      <a:srgbClr val="ffe599"/>
                    </a:solidFill>
                  </a:tcPr>
                </a:tc>
              </a:tr>
            </a:tbl>
          </a:graphicData>
        </a:graphic>
      </p:graphicFrame>
      <p:sp>
        <p:nvSpPr>
          <p:cNvPr id="238" name="CustomShape 5"/>
          <p:cNvSpPr/>
          <p:nvPr/>
        </p:nvSpPr>
        <p:spPr>
          <a:xfrm>
            <a:off x="4462920" y="1063440"/>
            <a:ext cx="2321640" cy="357840"/>
          </a:xfrm>
          <a:prstGeom prst="rect">
            <a:avLst/>
          </a:prstGeom>
          <a:noFill/>
          <a:ln>
            <a:noFill/>
          </a:ln>
        </p:spPr>
        <p:style>
          <a:lnRef idx="0"/>
          <a:fillRef idx="0"/>
          <a:effectRef idx="0"/>
          <a:fontRef idx="minor"/>
        </p:style>
        <p:txBody>
          <a:bodyPr lIns="90000" rIns="90000" tIns="91440" bIns="91440"/>
          <a:p>
            <a:pPr algn="just">
              <a:lnSpc>
                <a:spcPct val="115000"/>
              </a:lnSpc>
            </a:pPr>
            <a:r>
              <a:rPr b="0" lang="en-US" sz="1400" spc="-1" strike="noStrike">
                <a:solidFill>
                  <a:srgbClr val="616161"/>
                </a:solidFill>
                <a:latin typeface="Proxima Nova"/>
                <a:ea typeface="Proxima Nova"/>
              </a:rPr>
              <a:t>Components Explained:</a:t>
            </a:r>
            <a:endParaRPr b="0" lang="en-US" sz="1400" spc="-1" strike="noStrike">
              <a:latin typeface="Arial"/>
            </a:endParaRPr>
          </a:p>
        </p:txBody>
      </p:sp>
      <p:sp>
        <p:nvSpPr>
          <p:cNvPr id="239" name="CustomShape 6"/>
          <p:cNvSpPr/>
          <p:nvPr/>
        </p:nvSpPr>
        <p:spPr>
          <a:xfrm>
            <a:off x="402840" y="1063440"/>
            <a:ext cx="1939320" cy="357840"/>
          </a:xfrm>
          <a:prstGeom prst="rect">
            <a:avLst/>
          </a:prstGeom>
          <a:noFill/>
          <a:ln>
            <a:noFill/>
          </a:ln>
        </p:spPr>
        <p:style>
          <a:lnRef idx="0"/>
          <a:fillRef idx="0"/>
          <a:effectRef idx="0"/>
          <a:fontRef idx="minor"/>
        </p:style>
        <p:txBody>
          <a:bodyPr lIns="90000" rIns="90000" tIns="91440" bIns="91440"/>
          <a:p>
            <a:pPr algn="just">
              <a:lnSpc>
                <a:spcPct val="115000"/>
              </a:lnSpc>
            </a:pPr>
            <a:r>
              <a:rPr b="0" lang="en-US" sz="1400" spc="-1" strike="noStrike">
                <a:solidFill>
                  <a:srgbClr val="616161"/>
                </a:solidFill>
                <a:latin typeface="Proxima Nova"/>
                <a:ea typeface="Proxima Nova"/>
              </a:rPr>
              <a:t>Factors Explained:</a:t>
            </a:r>
            <a:endParaRPr b="0" lang="en-US" sz="14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latin typeface="Arial"/>
            </a:endParaRPr>
          </a:p>
          <a:p>
            <a:pPr>
              <a:lnSpc>
                <a:spcPct val="100000"/>
              </a:lnSpc>
            </a:pPr>
            <a:endParaRPr b="0" lang="en-US" sz="1800" spc="-1" strike="noStrike">
              <a:latin typeface="Arial"/>
            </a:endParaRPr>
          </a:p>
          <a:p>
            <a:pPr algn="ctr">
              <a:lnSpc>
                <a:spcPct val="100000"/>
              </a:lnSpc>
            </a:pPr>
            <a:r>
              <a:rPr b="0" lang="en-US" sz="3600" spc="-1" strike="noStrike">
                <a:solidFill>
                  <a:srgbClr val="4ba173"/>
                </a:solidFill>
                <a:latin typeface="Proxima Nova"/>
                <a:ea typeface="Proxima Nova"/>
              </a:rPr>
              <a:t>Linear Regression Model</a:t>
            </a:r>
            <a:endParaRPr b="0" lang="en-US" sz="3600" spc="-1" strike="noStrike">
              <a:latin typeface="Arial"/>
            </a:endParaRPr>
          </a:p>
          <a:p>
            <a:pPr>
              <a:lnSpc>
                <a:spcPct val="115000"/>
              </a:lnSpc>
              <a:spcAft>
                <a:spcPts val="1599"/>
              </a:spcAft>
            </a:pPr>
            <a:endParaRPr b="0" lang="en-US" sz="36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3600" spc="-1" strike="noStrike">
                <a:solidFill>
                  <a:srgbClr val="4ba173"/>
                </a:solidFill>
                <a:latin typeface="Proxima Nova"/>
                <a:ea typeface="Proxima Nova"/>
              </a:rPr>
              <a:t>Linear Regression Model</a:t>
            </a:r>
            <a:endParaRPr b="0" lang="en-US" sz="3600" spc="-1" strike="noStrike">
              <a:latin typeface="Arial"/>
            </a:endParaRPr>
          </a:p>
        </p:txBody>
      </p:sp>
      <p:sp>
        <p:nvSpPr>
          <p:cNvPr id="242" name="CustomShape 2"/>
          <p:cNvSpPr/>
          <p:nvPr/>
        </p:nvSpPr>
        <p:spPr>
          <a:xfrm>
            <a:off x="311760" y="1076400"/>
            <a:ext cx="8519760" cy="3940560"/>
          </a:xfrm>
          <a:prstGeom prst="rect">
            <a:avLst/>
          </a:prstGeom>
          <a:noFill/>
          <a:ln>
            <a:noFill/>
          </a:ln>
        </p:spPr>
        <p:style>
          <a:lnRef idx="0"/>
          <a:fillRef idx="0"/>
          <a:effectRef idx="0"/>
          <a:fontRef idx="minor"/>
        </p:style>
        <p:txBody>
          <a:bodyPr lIns="90000" rIns="90000" tIns="91440" bIns="91440"/>
          <a:p>
            <a:pPr marL="457200" indent="-316800">
              <a:lnSpc>
                <a:spcPct val="150000"/>
              </a:lnSpc>
              <a:buClr>
                <a:srgbClr val="616161"/>
              </a:buClr>
              <a:buFont typeface="Proxima Nova"/>
              <a:buChar char="●"/>
            </a:pPr>
            <a:r>
              <a:rPr b="0" lang="en-US" sz="1400" spc="-1" strike="noStrike">
                <a:solidFill>
                  <a:srgbClr val="616161"/>
                </a:solidFill>
                <a:latin typeface="Proxima Nova"/>
                <a:ea typeface="Proxima Nova"/>
              </a:rPr>
              <a:t>Target</a:t>
            </a:r>
            <a:endParaRPr b="0" lang="en-US" sz="1400" spc="-1" strike="noStrike">
              <a:latin typeface="Arial"/>
            </a:endParaRPr>
          </a:p>
          <a:p>
            <a:pPr lvl="1" marL="914400" indent="-316800">
              <a:lnSpc>
                <a:spcPct val="150000"/>
              </a:lnSpc>
              <a:buClr>
                <a:srgbClr val="616161"/>
              </a:buClr>
              <a:buFont typeface="Proxima Nova"/>
              <a:buChar char="○"/>
            </a:pPr>
            <a:r>
              <a:rPr b="0" lang="en-US" sz="1400" spc="-1" strike="noStrike">
                <a:solidFill>
                  <a:srgbClr val="616161"/>
                </a:solidFill>
                <a:latin typeface="Proxima Nova"/>
                <a:ea typeface="Proxima Nova"/>
              </a:rPr>
              <a:t>Predicting value for different automobiles</a:t>
            </a:r>
            <a:endParaRPr b="0" lang="en-US" sz="1400" spc="-1" strike="noStrike">
              <a:latin typeface="Arial"/>
            </a:endParaRPr>
          </a:p>
          <a:p>
            <a:pPr marL="457200" indent="-316800">
              <a:lnSpc>
                <a:spcPct val="150000"/>
              </a:lnSpc>
              <a:buClr>
                <a:srgbClr val="616161"/>
              </a:buClr>
              <a:buFont typeface="Proxima Nova"/>
              <a:buChar char="●"/>
            </a:pPr>
            <a:r>
              <a:rPr b="0" lang="en-US" sz="1400" spc="-1" strike="noStrike">
                <a:solidFill>
                  <a:srgbClr val="616161"/>
                </a:solidFill>
                <a:latin typeface="Proxima Nova"/>
                <a:ea typeface="Proxima Nova"/>
              </a:rPr>
              <a:t>Procedure</a:t>
            </a:r>
            <a:endParaRPr b="0" lang="en-US" sz="1400" spc="-1" strike="noStrike">
              <a:latin typeface="Arial"/>
            </a:endParaRPr>
          </a:p>
          <a:p>
            <a:pPr lvl="1" marL="914400" indent="-316800">
              <a:lnSpc>
                <a:spcPct val="150000"/>
              </a:lnSpc>
              <a:buClr>
                <a:srgbClr val="616161"/>
              </a:buClr>
              <a:buFont typeface="Proxima Nova"/>
              <a:buChar char="○"/>
            </a:pPr>
            <a:r>
              <a:rPr b="0" lang="en-US" sz="1400" spc="-1" strike="noStrike">
                <a:solidFill>
                  <a:srgbClr val="616161"/>
                </a:solidFill>
                <a:latin typeface="Proxima Nova"/>
                <a:ea typeface="Proxima Nova"/>
              </a:rPr>
              <a:t>Select model as Linear Regression Model</a:t>
            </a:r>
            <a:endParaRPr b="0" lang="en-US" sz="1400" spc="-1" strike="noStrike">
              <a:latin typeface="Arial"/>
            </a:endParaRPr>
          </a:p>
          <a:p>
            <a:pPr lvl="1" marL="914400" indent="-316800">
              <a:lnSpc>
                <a:spcPct val="150000"/>
              </a:lnSpc>
              <a:buClr>
                <a:srgbClr val="616161"/>
              </a:buClr>
              <a:buFont typeface="Proxima Nova"/>
              <a:buChar char="○"/>
            </a:pPr>
            <a:r>
              <a:rPr b="0" lang="en-US" sz="1400" spc="-1" strike="noStrike">
                <a:solidFill>
                  <a:srgbClr val="616161"/>
                </a:solidFill>
                <a:latin typeface="Proxima Nova"/>
                <a:ea typeface="Proxima Nova"/>
              </a:rPr>
              <a:t>Remove highly correlated variables.</a:t>
            </a:r>
            <a:endParaRPr b="0" lang="en-US" sz="1400" spc="-1" strike="noStrike">
              <a:latin typeface="Arial"/>
            </a:endParaRPr>
          </a:p>
          <a:p>
            <a:pPr lvl="1" marL="914400" indent="-316800">
              <a:lnSpc>
                <a:spcPct val="150000"/>
              </a:lnSpc>
              <a:buClr>
                <a:srgbClr val="616161"/>
              </a:buClr>
              <a:buFont typeface="Proxima Nova"/>
              <a:buChar char="○"/>
            </a:pPr>
            <a:r>
              <a:rPr b="0" lang="en-US" sz="1400" spc="-1" strike="noStrike">
                <a:solidFill>
                  <a:srgbClr val="616161"/>
                </a:solidFill>
                <a:latin typeface="Proxima Nova"/>
                <a:ea typeface="Proxima Nova"/>
              </a:rPr>
              <a:t>Check for VIF</a:t>
            </a:r>
            <a:endParaRPr b="0" lang="en-US" sz="1400" spc="-1" strike="noStrike">
              <a:latin typeface="Arial"/>
            </a:endParaRPr>
          </a:p>
          <a:p>
            <a:pPr lvl="1" marL="914400" indent="-316800">
              <a:lnSpc>
                <a:spcPct val="150000"/>
              </a:lnSpc>
              <a:buClr>
                <a:srgbClr val="616161"/>
              </a:buClr>
              <a:buFont typeface="Proxima Nova"/>
              <a:buChar char="○"/>
            </a:pPr>
            <a:r>
              <a:rPr b="0" lang="en-US" sz="1400" spc="-1" strike="noStrike">
                <a:solidFill>
                  <a:srgbClr val="616161"/>
                </a:solidFill>
                <a:latin typeface="Proxima Nova"/>
                <a:ea typeface="Proxima Nova"/>
              </a:rPr>
              <a:t>Create Dummy variables and split data into training and testing by 80:20 ratio.</a:t>
            </a:r>
            <a:endParaRPr b="0" lang="en-US" sz="1400" spc="-1" strike="noStrike">
              <a:latin typeface="Arial"/>
            </a:endParaRPr>
          </a:p>
          <a:p>
            <a:pPr lvl="1" marL="914400" indent="-316800">
              <a:lnSpc>
                <a:spcPct val="150000"/>
              </a:lnSpc>
              <a:buClr>
                <a:srgbClr val="616161"/>
              </a:buClr>
              <a:buFont typeface="Proxima Nova"/>
              <a:buChar char="○"/>
            </a:pPr>
            <a:r>
              <a:rPr b="0" lang="en-US" sz="1400" spc="-1" strike="noStrike">
                <a:solidFill>
                  <a:srgbClr val="616161"/>
                </a:solidFill>
                <a:latin typeface="Proxima Nova"/>
                <a:ea typeface="Proxima Nova"/>
              </a:rPr>
              <a:t>Train and predict the model.</a:t>
            </a:r>
            <a:endParaRPr b="0" lang="en-US" sz="1400" spc="-1" strike="noStrike">
              <a:latin typeface="Arial"/>
            </a:endParaRPr>
          </a:p>
          <a:p>
            <a:pPr marL="457200" indent="-316800">
              <a:lnSpc>
                <a:spcPct val="150000"/>
              </a:lnSpc>
              <a:buClr>
                <a:srgbClr val="616161"/>
              </a:buClr>
              <a:buFont typeface="Proxima Nova"/>
              <a:buChar char="●"/>
            </a:pPr>
            <a:r>
              <a:rPr b="0" lang="en-US" sz="1400" spc="-1" strike="noStrike">
                <a:solidFill>
                  <a:srgbClr val="616161"/>
                </a:solidFill>
                <a:latin typeface="Proxima Nova"/>
                <a:ea typeface="Proxima Nova"/>
              </a:rPr>
              <a:t>Formula for Linear Regression</a:t>
            </a:r>
            <a:endParaRPr b="0" lang="en-US" sz="1400" spc="-1" strike="noStrike">
              <a:latin typeface="Arial"/>
            </a:endParaRPr>
          </a:p>
          <a:p>
            <a:pPr lvl="1" marL="914400" indent="-316800">
              <a:lnSpc>
                <a:spcPct val="150000"/>
              </a:lnSpc>
              <a:buClr>
                <a:srgbClr val="616161"/>
              </a:buClr>
              <a:buFont typeface="Proxima Nova"/>
              <a:buChar char="○"/>
            </a:pPr>
            <a:r>
              <a:rPr b="0" lang="en-US" sz="1400" spc="-1" strike="noStrike">
                <a:solidFill>
                  <a:srgbClr val="616161"/>
                </a:solidFill>
                <a:latin typeface="Proxima Nova"/>
                <a:ea typeface="Proxima Nova"/>
              </a:rPr>
              <a:t>y = -53737.59 + horsepower*(157.60) + make*(-165.531) + wheel_base*(243.51) + fuel_type*(-5473.65) + aspiration*(-3998.945) + engine_type*(329.381) + width*(511.30)</a:t>
            </a:r>
            <a:r>
              <a:rPr b="0" lang="en-US" sz="1400" spc="-1" strike="noStrike">
                <a:solidFill>
                  <a:srgbClr val="616161"/>
                </a:solidFill>
                <a:latin typeface="Proxima Nova"/>
                <a:ea typeface="Proxima Nova"/>
              </a:rPr>
              <a:t>	</a:t>
            </a:r>
            <a:endParaRPr b="0" lang="en-US" sz="14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3600" spc="-1" strike="noStrike">
                <a:solidFill>
                  <a:srgbClr val="4ba173"/>
                </a:solidFill>
                <a:latin typeface="Proxima Nova"/>
                <a:ea typeface="Proxima Nova"/>
              </a:rPr>
              <a:t>Linear Regression Model - Contd.</a:t>
            </a:r>
            <a:endParaRPr b="0" lang="en-US" sz="3600" spc="-1" strike="noStrike">
              <a:latin typeface="Arial"/>
            </a:endParaRPr>
          </a:p>
        </p:txBody>
      </p:sp>
      <p:graphicFrame>
        <p:nvGraphicFramePr>
          <p:cNvPr id="244" name="Table 2"/>
          <p:cNvGraphicFramePr/>
          <p:nvPr/>
        </p:nvGraphicFramePr>
        <p:xfrm>
          <a:off x="210240" y="1519920"/>
          <a:ext cx="4050720" cy="1600920"/>
        </p:xfrm>
        <a:graphic>
          <a:graphicData uri="http://schemas.openxmlformats.org/drawingml/2006/table">
            <a:tbl>
              <a:tblPr/>
              <a:tblGrid>
                <a:gridCol w="968400"/>
                <a:gridCol w="1171080"/>
                <a:gridCol w="1159920"/>
                <a:gridCol w="751680"/>
              </a:tblGrid>
              <a:tr h="408600">
                <a:tc>
                  <a:txBody>
                    <a:bodyPr lIns="56880" rIns="56880"/>
                    <a:p>
                      <a:pPr marL="50760" algn="r">
                        <a:lnSpc>
                          <a:spcPct val="115000"/>
                        </a:lnSpc>
                      </a:pPr>
                      <a:r>
                        <a:rPr b="1" lang="en-US" sz="900" spc="-1" strike="noStrike">
                          <a:solidFill>
                            <a:srgbClr val="000000"/>
                          </a:solidFill>
                          <a:latin typeface="Arial"/>
                          <a:ea typeface="Arial"/>
                        </a:rPr>
                        <a:t>Dep. Variable:</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c>
                  <a:txBody>
                    <a:bodyPr lIns="56880" rIns="56880"/>
                    <a:p>
                      <a:pPr marL="50760">
                        <a:lnSpc>
                          <a:spcPct val="115000"/>
                        </a:lnSpc>
                      </a:pPr>
                      <a:r>
                        <a:rPr b="0" lang="en-US" sz="900" spc="-1" strike="noStrike">
                          <a:solidFill>
                            <a:srgbClr val="000000"/>
                          </a:solidFill>
                          <a:latin typeface="Arial"/>
                          <a:ea typeface="Arial"/>
                        </a:rPr>
                        <a:t>price</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c>
                  <a:txBody>
                    <a:bodyPr lIns="56880" rIns="56880"/>
                    <a:p>
                      <a:pPr marL="50760" algn="r">
                        <a:lnSpc>
                          <a:spcPct val="115000"/>
                        </a:lnSpc>
                      </a:pPr>
                      <a:r>
                        <a:rPr b="1" lang="en-US" sz="900" spc="-1" strike="noStrike">
                          <a:solidFill>
                            <a:srgbClr val="000000"/>
                          </a:solidFill>
                          <a:latin typeface="Arial"/>
                          <a:ea typeface="Arial"/>
                        </a:rPr>
                        <a:t>R-squared:</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c>
                  <a:txBody>
                    <a:bodyPr lIns="56880" rIns="56880"/>
                    <a:p>
                      <a:pPr marL="50760">
                        <a:lnSpc>
                          <a:spcPct val="115000"/>
                        </a:lnSpc>
                      </a:pPr>
                      <a:r>
                        <a:rPr b="0" lang="en-US" sz="900" spc="-1" strike="noStrike">
                          <a:solidFill>
                            <a:srgbClr val="000000"/>
                          </a:solidFill>
                          <a:latin typeface="Arial"/>
                          <a:ea typeface="Arial"/>
                        </a:rPr>
                        <a:t>0.947</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r>
              <a:tr h="261360">
                <a:tc>
                  <a:txBody>
                    <a:bodyPr lIns="56880" rIns="56880"/>
                    <a:p>
                      <a:pPr marL="50760" algn="r">
                        <a:lnSpc>
                          <a:spcPct val="115000"/>
                        </a:lnSpc>
                      </a:pPr>
                      <a:r>
                        <a:rPr b="1" lang="en-US" sz="900" spc="-1" strike="noStrike">
                          <a:solidFill>
                            <a:srgbClr val="000000"/>
                          </a:solidFill>
                          <a:latin typeface="Arial"/>
                          <a:ea typeface="Arial"/>
                        </a:rPr>
                        <a:t>Model:</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c>
                  <a:txBody>
                    <a:bodyPr lIns="56880" rIns="56880"/>
                    <a:p>
                      <a:pPr marL="50760">
                        <a:lnSpc>
                          <a:spcPct val="115000"/>
                        </a:lnSpc>
                      </a:pPr>
                      <a:r>
                        <a:rPr b="0" lang="en-US" sz="900" spc="-1" strike="noStrike">
                          <a:solidFill>
                            <a:srgbClr val="000000"/>
                          </a:solidFill>
                          <a:latin typeface="Arial"/>
                          <a:ea typeface="Arial"/>
                        </a:rPr>
                        <a:t>OLS</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c>
                  <a:txBody>
                    <a:bodyPr lIns="56880" rIns="56880"/>
                    <a:p>
                      <a:pPr marL="50760" algn="r">
                        <a:lnSpc>
                          <a:spcPct val="115000"/>
                        </a:lnSpc>
                      </a:pPr>
                      <a:r>
                        <a:rPr b="1" lang="en-US" sz="900" spc="-1" strike="noStrike">
                          <a:solidFill>
                            <a:srgbClr val="000000"/>
                          </a:solidFill>
                          <a:latin typeface="Arial"/>
                          <a:ea typeface="Arial"/>
                        </a:rPr>
                        <a:t>Adj. R-squared:</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c>
                  <a:txBody>
                    <a:bodyPr lIns="56880" rIns="56880"/>
                    <a:p>
                      <a:pPr marL="50760">
                        <a:lnSpc>
                          <a:spcPct val="115000"/>
                        </a:lnSpc>
                      </a:pPr>
                      <a:r>
                        <a:rPr b="0" lang="en-US" sz="900" spc="-1" strike="noStrike">
                          <a:solidFill>
                            <a:srgbClr val="000000"/>
                          </a:solidFill>
                          <a:latin typeface="Arial"/>
                          <a:ea typeface="Arial"/>
                        </a:rPr>
                        <a:t>0.945</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r>
              <a:tr h="261360">
                <a:tc>
                  <a:txBody>
                    <a:bodyPr lIns="56880" rIns="56880"/>
                    <a:p>
                      <a:pPr marL="50760" algn="r">
                        <a:lnSpc>
                          <a:spcPct val="115000"/>
                        </a:lnSpc>
                      </a:pPr>
                      <a:r>
                        <a:rPr b="1" lang="en-US" sz="900" spc="-1" strike="noStrike">
                          <a:solidFill>
                            <a:srgbClr val="000000"/>
                          </a:solidFill>
                          <a:latin typeface="Arial"/>
                          <a:ea typeface="Arial"/>
                        </a:rPr>
                        <a:t>Method:</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c>
                  <a:txBody>
                    <a:bodyPr lIns="56880" rIns="56880"/>
                    <a:p>
                      <a:pPr marL="50760">
                        <a:lnSpc>
                          <a:spcPct val="115000"/>
                        </a:lnSpc>
                      </a:pPr>
                      <a:r>
                        <a:rPr b="0" lang="en-US" sz="900" spc="-1" strike="noStrike">
                          <a:solidFill>
                            <a:srgbClr val="000000"/>
                          </a:solidFill>
                          <a:latin typeface="Arial"/>
                          <a:ea typeface="Arial"/>
                        </a:rPr>
                        <a:t>Least Squares</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c>
                  <a:txBody>
                    <a:bodyPr lIns="56880" rIns="56880"/>
                    <a:p>
                      <a:pPr marL="50760" algn="r">
                        <a:lnSpc>
                          <a:spcPct val="115000"/>
                        </a:lnSpc>
                      </a:pPr>
                      <a:r>
                        <a:rPr b="1" lang="en-US" sz="900" spc="-1" strike="noStrike">
                          <a:solidFill>
                            <a:srgbClr val="000000"/>
                          </a:solidFill>
                          <a:latin typeface="Arial"/>
                          <a:ea typeface="Arial"/>
                        </a:rPr>
                        <a:t>F-statistic:</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c>
                  <a:txBody>
                    <a:bodyPr lIns="56880" rIns="56880"/>
                    <a:p>
                      <a:pPr marL="50760">
                        <a:lnSpc>
                          <a:spcPct val="115000"/>
                        </a:lnSpc>
                      </a:pPr>
                      <a:r>
                        <a:rPr b="0" lang="en-US" sz="900" spc="-1" strike="noStrike">
                          <a:solidFill>
                            <a:srgbClr val="000000"/>
                          </a:solidFill>
                          <a:latin typeface="Arial"/>
                          <a:ea typeface="Arial"/>
                        </a:rPr>
                        <a:t>497.8</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r>
              <a:tr h="408600">
                <a:tc>
                  <a:txBody>
                    <a:bodyPr lIns="56880" rIns="56880"/>
                    <a:p>
                      <a:pPr marL="50760" algn="r">
                        <a:lnSpc>
                          <a:spcPct val="115000"/>
                        </a:lnSpc>
                      </a:pPr>
                      <a:r>
                        <a:rPr b="1" lang="en-US" sz="900" spc="-1" strike="noStrike">
                          <a:solidFill>
                            <a:srgbClr val="000000"/>
                          </a:solidFill>
                          <a:latin typeface="Arial"/>
                          <a:ea typeface="Arial"/>
                        </a:rPr>
                        <a:t>No of Observation:</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c>
                  <a:txBody>
                    <a:bodyPr lIns="56880" rIns="56880"/>
                    <a:p>
                      <a:pPr marL="50760">
                        <a:lnSpc>
                          <a:spcPct val="115000"/>
                        </a:lnSpc>
                      </a:pPr>
                      <a:r>
                        <a:rPr b="0" lang="en-US" sz="900" spc="-1" strike="noStrike">
                          <a:solidFill>
                            <a:srgbClr val="000000"/>
                          </a:solidFill>
                          <a:latin typeface="Arial"/>
                          <a:ea typeface="Arial"/>
                        </a:rPr>
                        <a:t>201</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c>
                  <a:txBody>
                    <a:bodyPr lIns="56880" rIns="56880"/>
                    <a:p>
                      <a:pPr marL="50760" algn="r">
                        <a:lnSpc>
                          <a:spcPct val="115000"/>
                        </a:lnSpc>
                      </a:pPr>
                      <a:r>
                        <a:rPr b="1" lang="en-US" sz="900" spc="-1" strike="noStrike">
                          <a:solidFill>
                            <a:srgbClr val="000000"/>
                          </a:solidFill>
                          <a:latin typeface="Arial"/>
                          <a:ea typeface="Arial"/>
                        </a:rPr>
                        <a:t>Prob (F-statistic):</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c>
                  <a:txBody>
                    <a:bodyPr lIns="56880" rIns="56880"/>
                    <a:p>
                      <a:pPr marL="50760">
                        <a:lnSpc>
                          <a:spcPct val="115000"/>
                        </a:lnSpc>
                      </a:pPr>
                      <a:r>
                        <a:rPr b="0" lang="en-US" sz="900" spc="-1" strike="noStrike">
                          <a:solidFill>
                            <a:srgbClr val="000000"/>
                          </a:solidFill>
                          <a:latin typeface="Arial"/>
                          <a:ea typeface="Arial"/>
                        </a:rPr>
                        <a:t>2.83e-120</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r>
              <a:tr h="261000">
                <a:tc>
                  <a:txBody>
                    <a:bodyPr lIns="56880" rIns="56880"/>
                    <a:p>
                      <a:pPr marL="50760" algn="r">
                        <a:lnSpc>
                          <a:spcPct val="115000"/>
                        </a:lnSpc>
                      </a:pPr>
                      <a:r>
                        <a:rPr b="1" lang="en-US" sz="900" spc="-1" strike="noStrike">
                          <a:solidFill>
                            <a:srgbClr val="000000"/>
                          </a:solidFill>
                          <a:latin typeface="Arial"/>
                          <a:ea typeface="Arial"/>
                        </a:rPr>
                        <a:t>RMSE</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c>
                  <a:txBody>
                    <a:bodyPr lIns="56880" rIns="56880"/>
                    <a:p>
                      <a:pPr marL="50760">
                        <a:lnSpc>
                          <a:spcPct val="115000"/>
                        </a:lnSpc>
                      </a:pPr>
                      <a:r>
                        <a:rPr b="0" lang="en-US" sz="900" spc="-1" strike="noStrike">
                          <a:solidFill>
                            <a:srgbClr val="000000"/>
                          </a:solidFill>
                          <a:latin typeface="Arial"/>
                          <a:ea typeface="Arial"/>
                        </a:rPr>
                        <a:t>3137.239</a:t>
                      </a:r>
                      <a:endParaRPr b="0" lang="en-US" sz="900" spc="-1" strike="noStrike">
                        <a:latin typeface="Arial"/>
                      </a:endParaRPr>
                    </a:p>
                  </a:txBody>
                  <a:tcPr marL="56880" marR="56880">
                    <a:lnL w="9360">
                      <a:solidFill>
                        <a:srgbClr val="666666"/>
                      </a:solidFill>
                    </a:lnL>
                    <a:lnR w="9360">
                      <a:solidFill>
                        <a:srgbClr val="666666"/>
                      </a:solidFill>
                    </a:lnR>
                    <a:lnT w="9360">
                      <a:solidFill>
                        <a:srgbClr val="666666"/>
                      </a:solidFill>
                    </a:lnT>
                    <a:lnB w="9360">
                      <a:solidFill>
                        <a:srgbClr val="666666"/>
                      </a:solidFill>
                    </a:lnB>
                    <a:noFill/>
                  </a:tcPr>
                </a:tc>
                <a:tc>
                  <a:tcPr marL="56880" marR="56880">
                    <a:lnL w="9360">
                      <a:solidFill>
                        <a:srgbClr val="666666"/>
                      </a:solidFill>
                    </a:lnL>
                    <a:lnR w="9360">
                      <a:solidFill>
                        <a:srgbClr val="666666"/>
                      </a:solidFill>
                    </a:lnR>
                    <a:lnT w="9360">
                      <a:solidFill>
                        <a:srgbClr val="666666"/>
                      </a:solidFill>
                    </a:lnT>
                    <a:lnB w="9360">
                      <a:solidFill>
                        <a:srgbClr val="666666"/>
                      </a:solidFill>
                    </a:lnB>
                    <a:noFill/>
                  </a:tcPr>
                </a:tc>
                <a:tc>
                  <a:tcPr marL="56880" marR="56880">
                    <a:lnL w="9360">
                      <a:solidFill>
                        <a:srgbClr val="666666"/>
                      </a:solidFill>
                    </a:lnL>
                    <a:lnR w="9360">
                      <a:solidFill>
                        <a:srgbClr val="666666"/>
                      </a:solidFill>
                    </a:lnR>
                    <a:lnT w="9360">
                      <a:solidFill>
                        <a:srgbClr val="666666"/>
                      </a:solidFill>
                    </a:lnT>
                    <a:lnB w="9360">
                      <a:solidFill>
                        <a:srgbClr val="666666"/>
                      </a:solidFill>
                    </a:lnB>
                    <a:noFill/>
                  </a:tcPr>
                </a:tc>
              </a:tr>
            </a:tbl>
          </a:graphicData>
        </a:graphic>
      </p:graphicFrame>
      <p:graphicFrame>
        <p:nvGraphicFramePr>
          <p:cNvPr id="245" name="Table 3"/>
          <p:cNvGraphicFramePr/>
          <p:nvPr/>
        </p:nvGraphicFramePr>
        <p:xfrm>
          <a:off x="4572000" y="1519920"/>
          <a:ext cx="3722400" cy="3853800"/>
        </p:xfrm>
        <a:graphic>
          <a:graphicData uri="http://schemas.openxmlformats.org/drawingml/2006/table">
            <a:tbl>
              <a:tblPr/>
              <a:tblGrid>
                <a:gridCol w="1037880"/>
                <a:gridCol w="1038240"/>
                <a:gridCol w="741960"/>
                <a:gridCol w="904680"/>
              </a:tblGrid>
              <a:tr h="612360">
                <a:tc>
                  <a:txBody>
                    <a:bodyPr lIns="91080" rIns="91080"/>
                    <a:p>
                      <a:pPr algn="ctr">
                        <a:lnSpc>
                          <a:spcPct val="100000"/>
                        </a:lnSpc>
                      </a:pPr>
                      <a:r>
                        <a:rPr b="1" lang="en-US" sz="1200" spc="-1" strike="noStrike">
                          <a:solidFill>
                            <a:srgbClr val="000000"/>
                          </a:solidFill>
                          <a:latin typeface="Proxima Nova"/>
                          <a:ea typeface="Proxima Nova"/>
                        </a:rPr>
                        <a:t>coef</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gn="ctr">
                        <a:lnSpc>
                          <a:spcPct val="100000"/>
                        </a:lnSpc>
                      </a:pPr>
                      <a:r>
                        <a:rPr b="1" lang="en-US" sz="1200" spc="-1" strike="noStrike">
                          <a:solidFill>
                            <a:srgbClr val="000000"/>
                          </a:solidFill>
                          <a:latin typeface="Proxima Nova"/>
                          <a:ea typeface="Proxima Nova"/>
                        </a:rPr>
                        <a:t>P&gt;|t|</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gn="ctr">
                        <a:lnSpc>
                          <a:spcPct val="100000"/>
                        </a:lnSpc>
                      </a:pPr>
                      <a:r>
                        <a:rPr b="1" lang="en-US" sz="1200" spc="-1" strike="noStrike">
                          <a:solidFill>
                            <a:srgbClr val="000000"/>
                          </a:solidFill>
                          <a:latin typeface="Proxima Nova"/>
                          <a:ea typeface="Proxima Nova"/>
                        </a:rPr>
                        <a:t>Std err.</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gn="ctr">
                        <a:lnSpc>
                          <a:spcPct val="100000"/>
                        </a:lnSpc>
                      </a:pPr>
                      <a:r>
                        <a:rPr b="1" lang="en-US" sz="1200" spc="-1" strike="noStrike">
                          <a:solidFill>
                            <a:srgbClr val="000000"/>
                          </a:solidFill>
                          <a:latin typeface="Proxima Nova"/>
                          <a:ea typeface="Proxima Nova"/>
                        </a:rPr>
                        <a:t>t</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r>
              <a:tr h="539640">
                <a:tc>
                  <a:txBody>
                    <a:bodyPr lIns="91080" rIns="91080"/>
                    <a:p>
                      <a:pPr>
                        <a:lnSpc>
                          <a:spcPct val="100000"/>
                        </a:lnSpc>
                      </a:pPr>
                      <a:r>
                        <a:rPr b="0" lang="en-US" sz="1200" spc="-1" strike="noStrike">
                          <a:solidFill>
                            <a:srgbClr val="000000"/>
                          </a:solidFill>
                          <a:latin typeface="Proxima Nova"/>
                          <a:ea typeface="Proxima Nova"/>
                        </a:rPr>
                        <a:t>horsepower</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nSpc>
                          <a:spcPct val="100000"/>
                        </a:lnSpc>
                      </a:pPr>
                      <a:r>
                        <a:rPr b="0" lang="en-US" sz="1200" spc="-1" strike="noStrike">
                          <a:solidFill>
                            <a:srgbClr val="000000"/>
                          </a:solidFill>
                          <a:latin typeface="Proxima Nova"/>
                          <a:ea typeface="Proxima Nova"/>
                        </a:rPr>
                        <a:t>0.000</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gn="r">
                        <a:lnSpc>
                          <a:spcPct val="100000"/>
                        </a:lnSpc>
                      </a:pPr>
                      <a:r>
                        <a:rPr b="0" lang="en-US" sz="1200" spc="-1" strike="noStrike">
                          <a:solidFill>
                            <a:srgbClr val="000000"/>
                          </a:solidFill>
                          <a:latin typeface="Proxima Nova"/>
                          <a:ea typeface="Proxima Nova"/>
                        </a:rPr>
                        <a:t>7.86</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gn="r">
                        <a:lnSpc>
                          <a:spcPct val="100000"/>
                        </a:lnSpc>
                      </a:pPr>
                      <a:r>
                        <a:rPr b="0" lang="en-US" sz="1200" spc="-1" strike="noStrike">
                          <a:solidFill>
                            <a:srgbClr val="000000"/>
                          </a:solidFill>
                          <a:latin typeface="Proxima Nova"/>
                          <a:ea typeface="Proxima Nova"/>
                        </a:rPr>
                        <a:t>23.067</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r>
              <a:tr h="361080">
                <a:tc>
                  <a:txBody>
                    <a:bodyPr lIns="91080" rIns="91080"/>
                    <a:p>
                      <a:pPr>
                        <a:lnSpc>
                          <a:spcPct val="100000"/>
                        </a:lnSpc>
                      </a:pPr>
                      <a:r>
                        <a:rPr b="0" lang="en-US" sz="1200" spc="-1" strike="noStrike">
                          <a:solidFill>
                            <a:srgbClr val="000000"/>
                          </a:solidFill>
                          <a:latin typeface="Proxima Nova"/>
                          <a:ea typeface="Proxima Nova"/>
                        </a:rPr>
                        <a:t>make</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nSpc>
                          <a:spcPct val="100000"/>
                        </a:lnSpc>
                      </a:pPr>
                      <a:r>
                        <a:rPr b="0" lang="en-US" sz="1200" spc="-1" strike="noStrike">
                          <a:solidFill>
                            <a:srgbClr val="000000"/>
                          </a:solidFill>
                          <a:latin typeface="Proxima Nova"/>
                          <a:ea typeface="Proxima Nova"/>
                        </a:rPr>
                        <a:t>0.000</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gn="r">
                        <a:lnSpc>
                          <a:spcPct val="100000"/>
                        </a:lnSpc>
                      </a:pPr>
                      <a:r>
                        <a:rPr b="0" lang="en-US" sz="1200" spc="-1" strike="noStrike">
                          <a:solidFill>
                            <a:srgbClr val="000000"/>
                          </a:solidFill>
                          <a:latin typeface="Proxima Nova"/>
                          <a:ea typeface="Proxima Nova"/>
                        </a:rPr>
                        <a:t>41.129</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gn="r">
                        <a:lnSpc>
                          <a:spcPct val="100000"/>
                        </a:lnSpc>
                      </a:pPr>
                      <a:r>
                        <a:rPr b="0" lang="en-US" sz="1200" spc="-1" strike="noStrike">
                          <a:solidFill>
                            <a:srgbClr val="000000"/>
                          </a:solidFill>
                          <a:latin typeface="Proxima Nova"/>
                          <a:ea typeface="Proxima Nova"/>
                        </a:rPr>
                        <a:t>-4.759</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r>
              <a:tr h="539640">
                <a:tc>
                  <a:txBody>
                    <a:bodyPr lIns="91080" rIns="91080"/>
                    <a:p>
                      <a:pPr>
                        <a:lnSpc>
                          <a:spcPct val="100000"/>
                        </a:lnSpc>
                      </a:pPr>
                      <a:r>
                        <a:rPr b="0" lang="en-US" sz="1200" spc="-1" strike="noStrike">
                          <a:solidFill>
                            <a:srgbClr val="000000"/>
                          </a:solidFill>
                          <a:latin typeface="Proxima Nova"/>
                          <a:ea typeface="Proxima Nova"/>
                        </a:rPr>
                        <a:t>wheel_base</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nSpc>
                          <a:spcPct val="100000"/>
                        </a:lnSpc>
                      </a:pPr>
                      <a:r>
                        <a:rPr b="0" lang="en-US" sz="1200" spc="-1" strike="noStrike">
                          <a:solidFill>
                            <a:srgbClr val="000000"/>
                          </a:solidFill>
                          <a:latin typeface="Proxima Nova"/>
                          <a:ea typeface="Proxima Nova"/>
                        </a:rPr>
                        <a:t>0.000</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gn="r">
                        <a:lnSpc>
                          <a:spcPct val="100000"/>
                        </a:lnSpc>
                      </a:pPr>
                      <a:r>
                        <a:rPr b="0" lang="en-US" sz="1200" spc="-1" strike="noStrike">
                          <a:solidFill>
                            <a:srgbClr val="000000"/>
                          </a:solidFill>
                          <a:latin typeface="Proxima Nova"/>
                          <a:ea typeface="Proxima Nova"/>
                        </a:rPr>
                        <a:t>71.611</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gn="r">
                        <a:lnSpc>
                          <a:spcPct val="100000"/>
                        </a:lnSpc>
                      </a:pPr>
                      <a:r>
                        <a:rPr b="0" lang="en-US" sz="1200" spc="-1" strike="noStrike">
                          <a:solidFill>
                            <a:srgbClr val="000000"/>
                          </a:solidFill>
                          <a:latin typeface="Proxima Nova"/>
                          <a:ea typeface="Proxima Nova"/>
                        </a:rPr>
                        <a:t>5.566</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r>
              <a:tr h="361080">
                <a:tc>
                  <a:txBody>
                    <a:bodyPr lIns="91080" rIns="91080"/>
                    <a:p>
                      <a:pPr>
                        <a:lnSpc>
                          <a:spcPct val="100000"/>
                        </a:lnSpc>
                      </a:pPr>
                      <a:r>
                        <a:rPr b="0" lang="en-US" sz="1200" spc="-1" strike="noStrike">
                          <a:solidFill>
                            <a:srgbClr val="000000"/>
                          </a:solidFill>
                          <a:latin typeface="Proxima Nova"/>
                          <a:ea typeface="Proxima Nova"/>
                        </a:rPr>
                        <a:t>fuel_type</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nSpc>
                          <a:spcPct val="100000"/>
                        </a:lnSpc>
                      </a:pPr>
                      <a:r>
                        <a:rPr b="0" lang="en-US" sz="1200" spc="-1" strike="noStrike">
                          <a:solidFill>
                            <a:srgbClr val="000000"/>
                          </a:solidFill>
                          <a:latin typeface="Proxima Nova"/>
                          <a:ea typeface="Proxima Nova"/>
                        </a:rPr>
                        <a:t>0.000</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gn="r">
                        <a:lnSpc>
                          <a:spcPct val="100000"/>
                        </a:lnSpc>
                      </a:pPr>
                      <a:r>
                        <a:rPr b="0" lang="en-US" sz="1200" spc="-1" strike="noStrike">
                          <a:solidFill>
                            <a:srgbClr val="000000"/>
                          </a:solidFill>
                          <a:latin typeface="Proxima Nova"/>
                          <a:ea typeface="Proxima Nova"/>
                        </a:rPr>
                        <a:t>991.83</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gn="r">
                        <a:lnSpc>
                          <a:spcPct val="100000"/>
                        </a:lnSpc>
                      </a:pPr>
                      <a:r>
                        <a:rPr b="0" lang="en-US" sz="1200" spc="-1" strike="noStrike">
                          <a:solidFill>
                            <a:srgbClr val="000000"/>
                          </a:solidFill>
                          <a:latin typeface="Proxima Nova"/>
                          <a:ea typeface="Proxima Nova"/>
                        </a:rPr>
                        <a:t>-8.011</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r>
              <a:tr h="361080">
                <a:tc>
                  <a:txBody>
                    <a:bodyPr lIns="91080" rIns="91080"/>
                    <a:p>
                      <a:pPr>
                        <a:lnSpc>
                          <a:spcPct val="100000"/>
                        </a:lnSpc>
                      </a:pPr>
                      <a:r>
                        <a:rPr b="0" lang="en-US" sz="1200" spc="-1" strike="noStrike">
                          <a:solidFill>
                            <a:srgbClr val="000000"/>
                          </a:solidFill>
                          <a:latin typeface="Proxima Nova"/>
                          <a:ea typeface="Proxima Nova"/>
                        </a:rPr>
                        <a:t>aspiration</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nSpc>
                          <a:spcPct val="100000"/>
                        </a:lnSpc>
                      </a:pPr>
                      <a:r>
                        <a:rPr b="0" lang="en-US" sz="1200" spc="-1" strike="noStrike">
                          <a:solidFill>
                            <a:srgbClr val="000000"/>
                          </a:solidFill>
                          <a:latin typeface="Proxima Nova"/>
                          <a:ea typeface="Proxima Nova"/>
                        </a:rPr>
                        <a:t>0.000</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gn="r">
                        <a:lnSpc>
                          <a:spcPct val="100000"/>
                        </a:lnSpc>
                      </a:pPr>
                      <a:r>
                        <a:rPr b="0" lang="en-US" sz="1200" spc="-1" strike="noStrike">
                          <a:solidFill>
                            <a:srgbClr val="000000"/>
                          </a:solidFill>
                          <a:latin typeface="Proxima Nova"/>
                          <a:ea typeface="Proxima Nova"/>
                        </a:rPr>
                        <a:t>786.86</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gn="r">
                        <a:lnSpc>
                          <a:spcPct val="100000"/>
                        </a:lnSpc>
                      </a:pPr>
                      <a:r>
                        <a:rPr b="0" lang="en-US" sz="1200" spc="-1" strike="noStrike">
                          <a:solidFill>
                            <a:srgbClr val="000000"/>
                          </a:solidFill>
                          <a:latin typeface="Proxima Nova"/>
                          <a:ea typeface="Proxima Nova"/>
                        </a:rPr>
                        <a:t>-4.626</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r>
              <a:tr h="539640">
                <a:tc>
                  <a:txBody>
                    <a:bodyPr lIns="91080" rIns="91080"/>
                    <a:p>
                      <a:pPr>
                        <a:lnSpc>
                          <a:spcPct val="100000"/>
                        </a:lnSpc>
                      </a:pPr>
                      <a:r>
                        <a:rPr b="0" lang="en-US" sz="1200" spc="-1" strike="noStrike">
                          <a:solidFill>
                            <a:srgbClr val="000000"/>
                          </a:solidFill>
                          <a:latin typeface="Proxima Nova"/>
                          <a:ea typeface="Proxima Nova"/>
                        </a:rPr>
                        <a:t>engine_type</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nSpc>
                          <a:spcPct val="100000"/>
                        </a:lnSpc>
                      </a:pPr>
                      <a:r>
                        <a:rPr b="0" lang="en-US" sz="1200" spc="-1" strike="noStrike">
                          <a:solidFill>
                            <a:srgbClr val="000000"/>
                          </a:solidFill>
                          <a:latin typeface="Proxima Nova"/>
                          <a:ea typeface="Proxima Nova"/>
                        </a:rPr>
                        <a:t>0.107</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gn="r">
                        <a:lnSpc>
                          <a:spcPct val="100000"/>
                        </a:lnSpc>
                      </a:pPr>
                      <a:r>
                        <a:rPr b="0" lang="en-US" sz="1200" spc="-1" strike="noStrike">
                          <a:solidFill>
                            <a:srgbClr val="000000"/>
                          </a:solidFill>
                          <a:latin typeface="Proxima Nova"/>
                          <a:ea typeface="Proxima Nova"/>
                        </a:rPr>
                        <a:t>304.50</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gn="r">
                        <a:lnSpc>
                          <a:spcPct val="100000"/>
                        </a:lnSpc>
                      </a:pPr>
                      <a:r>
                        <a:rPr b="0" lang="en-US" sz="1200" spc="-1" strike="noStrike">
                          <a:solidFill>
                            <a:srgbClr val="000000"/>
                          </a:solidFill>
                          <a:latin typeface="Proxima Nova"/>
                          <a:ea typeface="Proxima Nova"/>
                        </a:rPr>
                        <a:t>1.617</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r>
              <a:tr h="539640">
                <a:tc>
                  <a:txBody>
                    <a:bodyPr lIns="91080" rIns="91080"/>
                    <a:p>
                      <a:pPr>
                        <a:lnSpc>
                          <a:spcPct val="100000"/>
                        </a:lnSpc>
                      </a:pPr>
                      <a:r>
                        <a:rPr b="0" lang="en-US" sz="1200" spc="-1" strike="noStrike">
                          <a:solidFill>
                            <a:srgbClr val="000000"/>
                          </a:solidFill>
                          <a:latin typeface="Proxima Nova"/>
                          <a:ea typeface="Proxima Nova"/>
                        </a:rPr>
                        <a:t>width</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nSpc>
                          <a:spcPct val="100000"/>
                        </a:lnSpc>
                      </a:pPr>
                      <a:r>
                        <a:rPr b="0" lang="en-US" sz="1200" spc="-1" strike="noStrike">
                          <a:solidFill>
                            <a:srgbClr val="000000"/>
                          </a:solidFill>
                          <a:latin typeface="Proxima Nova"/>
                          <a:ea typeface="Proxima Nova"/>
                        </a:rPr>
                        <a:t>0.000</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gn="r">
                        <a:lnSpc>
                          <a:spcPct val="100000"/>
                        </a:lnSpc>
                      </a:pPr>
                      <a:r>
                        <a:rPr b="0" lang="en-US" sz="1200" spc="-1" strike="noStrike">
                          <a:solidFill>
                            <a:srgbClr val="000000"/>
                          </a:solidFill>
                          <a:latin typeface="Proxima Nova"/>
                          <a:ea typeface="Proxima Nova"/>
                        </a:rPr>
                        <a:t>113.772</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c>
                  <a:txBody>
                    <a:bodyPr lIns="91080" rIns="91080"/>
                    <a:p>
                      <a:pPr algn="r">
                        <a:lnSpc>
                          <a:spcPct val="100000"/>
                        </a:lnSpc>
                      </a:pPr>
                      <a:r>
                        <a:rPr b="0" lang="en-US" sz="1200" spc="-1" strike="noStrike">
                          <a:solidFill>
                            <a:srgbClr val="000000"/>
                          </a:solidFill>
                          <a:latin typeface="Proxima Nova"/>
                          <a:ea typeface="Proxima Nova"/>
                        </a:rPr>
                        <a:t>-4.76</a:t>
                      </a:r>
                      <a:endParaRPr b="0" lang="en-US" sz="1200" spc="-1" strike="noStrike">
                        <a:latin typeface="Arial"/>
                      </a:endParaRPr>
                    </a:p>
                  </a:txBody>
                  <a:tcPr marL="91080" marR="91080">
                    <a:lnL w="9360">
                      <a:solidFill>
                        <a:srgbClr val="666666"/>
                      </a:solidFill>
                    </a:lnL>
                    <a:lnR w="9360">
                      <a:solidFill>
                        <a:srgbClr val="666666"/>
                      </a:solidFill>
                    </a:lnR>
                    <a:lnT w="9360">
                      <a:solidFill>
                        <a:srgbClr val="666666"/>
                      </a:solidFill>
                    </a:lnT>
                    <a:lnB w="9360">
                      <a:solidFill>
                        <a:srgbClr val="666666"/>
                      </a:solidFill>
                    </a:lnB>
                    <a:noFill/>
                  </a:tcPr>
                </a:tc>
              </a:tr>
            </a:tbl>
          </a:graphicData>
        </a:graphic>
      </p:graphicFrame>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3600" spc="-1" strike="noStrike">
                <a:solidFill>
                  <a:srgbClr val="4ba173"/>
                </a:solidFill>
                <a:latin typeface="Proxima Nova"/>
                <a:ea typeface="Proxima Nova"/>
              </a:rPr>
              <a:t>Linear Regression Model - Contd.</a:t>
            </a:r>
            <a:br/>
            <a:endParaRPr b="0" lang="en-US" sz="3600" spc="-1" strike="noStrike">
              <a:latin typeface="Arial"/>
            </a:endParaRPr>
          </a:p>
        </p:txBody>
      </p:sp>
      <p:sp>
        <p:nvSpPr>
          <p:cNvPr id="247" name="CustomShape 2"/>
          <p:cNvSpPr/>
          <p:nvPr/>
        </p:nvSpPr>
        <p:spPr>
          <a:xfrm>
            <a:off x="311760" y="1152360"/>
            <a:ext cx="8519760" cy="377172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616161"/>
              </a:buClr>
              <a:buFont typeface="Proxima Nova"/>
              <a:buChar char="●"/>
            </a:pPr>
            <a:r>
              <a:rPr b="0" lang="en-US" sz="1800" spc="-1" strike="noStrike">
                <a:solidFill>
                  <a:srgbClr val="616161"/>
                </a:solidFill>
                <a:latin typeface="Proxima Nova"/>
                <a:ea typeface="Proxima Nova"/>
              </a:rPr>
              <a:t>We got Accuracy score of 80% using</a:t>
            </a:r>
            <a:endParaRPr b="0" lang="en-US" sz="1800" spc="-1" strike="noStrike">
              <a:latin typeface="Arial"/>
            </a:endParaRPr>
          </a:p>
          <a:p>
            <a:pPr>
              <a:lnSpc>
                <a:spcPct val="115000"/>
              </a:lnSpc>
              <a:spcBef>
                <a:spcPts val="1599"/>
              </a:spcBef>
            </a:pPr>
            <a:r>
              <a:rPr b="0" lang="en-US" sz="1800" spc="-1" strike="noStrike">
                <a:solidFill>
                  <a:srgbClr val="616161"/>
                </a:solidFill>
                <a:latin typeface="Proxima Nova"/>
                <a:ea typeface="Proxima Nova"/>
              </a:rPr>
              <a:t>	</a:t>
            </a:r>
            <a:r>
              <a:rPr b="0" lang="en-US" sz="1800" spc="-1" strike="noStrike">
                <a:solidFill>
                  <a:srgbClr val="616161"/>
                </a:solidFill>
                <a:latin typeface="Proxima Nova"/>
                <a:ea typeface="Proxima Nova"/>
              </a:rPr>
              <a:t>7 variables.</a:t>
            </a:r>
            <a:endParaRPr b="0" lang="en-US" sz="1800" spc="-1" strike="noStrike">
              <a:latin typeface="Arial"/>
            </a:endParaRPr>
          </a:p>
          <a:p>
            <a:pPr marL="457200" indent="-342360">
              <a:lnSpc>
                <a:spcPct val="200000"/>
              </a:lnSpc>
              <a:spcBef>
                <a:spcPts val="1599"/>
              </a:spcBef>
              <a:buClr>
                <a:srgbClr val="616161"/>
              </a:buClr>
              <a:buFont typeface="Proxima Nova"/>
              <a:buChar char="●"/>
            </a:pPr>
            <a:r>
              <a:rPr b="0" lang="en-US" sz="1800" spc="-1" strike="noStrike">
                <a:solidFill>
                  <a:srgbClr val="616161"/>
                </a:solidFill>
                <a:latin typeface="Proxima Nova"/>
                <a:ea typeface="Proxima Nova"/>
              </a:rPr>
              <a:t>Plot show right-skew distribution.</a:t>
            </a:r>
            <a:endParaRPr b="0" lang="en-US" sz="1800" spc="-1" strike="noStrike">
              <a:latin typeface="Arial"/>
            </a:endParaRPr>
          </a:p>
          <a:p>
            <a:pPr marL="457200" indent="-342360">
              <a:lnSpc>
                <a:spcPct val="115000"/>
              </a:lnSpc>
              <a:buClr>
                <a:srgbClr val="616161"/>
              </a:buClr>
              <a:buFont typeface="Proxima Nova"/>
              <a:buChar char="●"/>
            </a:pPr>
            <a:r>
              <a:rPr b="0" lang="en-US" sz="1800" spc="-1" strike="noStrike">
                <a:solidFill>
                  <a:srgbClr val="616161"/>
                </a:solidFill>
                <a:latin typeface="Proxima Nova"/>
                <a:ea typeface="Proxima Nova"/>
              </a:rPr>
              <a:t>Is this accuracy correct? What if the split isn’t </a:t>
            </a:r>
            <a:endParaRPr b="0" lang="en-US" sz="1800" spc="-1" strike="noStrike">
              <a:latin typeface="Arial"/>
            </a:endParaRPr>
          </a:p>
          <a:p>
            <a:pPr>
              <a:lnSpc>
                <a:spcPct val="115000"/>
              </a:lnSpc>
              <a:spcBef>
                <a:spcPts val="1599"/>
              </a:spcBef>
            </a:pPr>
            <a:r>
              <a:rPr b="0" lang="en-US" sz="1800" spc="-1" strike="noStrike">
                <a:solidFill>
                  <a:srgbClr val="616161"/>
                </a:solidFill>
                <a:latin typeface="Proxima Nova"/>
                <a:ea typeface="Proxima Nova"/>
              </a:rPr>
              <a:t>	</a:t>
            </a:r>
            <a:r>
              <a:rPr b="0" lang="en-US" sz="1800" spc="-1" strike="noStrike">
                <a:solidFill>
                  <a:srgbClr val="616161"/>
                </a:solidFill>
                <a:latin typeface="Proxima Nova"/>
                <a:ea typeface="Proxima Nova"/>
              </a:rPr>
              <a:t>random ? This will result into overfitting.</a:t>
            </a:r>
            <a:endParaRPr b="0" lang="en-US" sz="1800" spc="-1" strike="noStrike">
              <a:latin typeface="Arial"/>
            </a:endParaRPr>
          </a:p>
          <a:p>
            <a:pPr>
              <a:lnSpc>
                <a:spcPct val="115000"/>
              </a:lnSpc>
              <a:spcBef>
                <a:spcPts val="1599"/>
              </a:spcBef>
              <a:spcAft>
                <a:spcPts val="1599"/>
              </a:spcAft>
            </a:pPr>
            <a:endParaRPr b="0" lang="en-US" sz="1800" spc="-1" strike="noStrike">
              <a:latin typeface="Arial"/>
            </a:endParaRPr>
          </a:p>
        </p:txBody>
      </p:sp>
      <p:pic>
        <p:nvPicPr>
          <p:cNvPr id="248" name="Shape 259" descr=""/>
          <p:cNvPicPr/>
          <p:nvPr/>
        </p:nvPicPr>
        <p:blipFill>
          <a:blip r:embed="rId1"/>
          <a:srcRect l="15593" t="45113" r="54557" b="17162"/>
          <a:stretch/>
        </p:blipFill>
        <p:spPr>
          <a:xfrm>
            <a:off x="5862600" y="1368720"/>
            <a:ext cx="2916720" cy="207288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11760" y="12420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4ba173"/>
                </a:solidFill>
                <a:latin typeface="Proxima Nova"/>
                <a:ea typeface="Proxima Nova"/>
              </a:rPr>
              <a:t>Dataset and Variable definitions</a:t>
            </a:r>
            <a:endParaRPr b="0" lang="en-US" sz="3000" spc="-1" strike="noStrike">
              <a:latin typeface="Arial"/>
            </a:endParaRPr>
          </a:p>
        </p:txBody>
      </p:sp>
      <p:sp>
        <p:nvSpPr>
          <p:cNvPr id="166" name="CustomShape 2"/>
          <p:cNvSpPr/>
          <p:nvPr/>
        </p:nvSpPr>
        <p:spPr>
          <a:xfrm>
            <a:off x="469080" y="859680"/>
            <a:ext cx="8519760" cy="814680"/>
          </a:xfrm>
          <a:prstGeom prst="rect">
            <a:avLst/>
          </a:prstGeom>
          <a:noFill/>
          <a:ln>
            <a:noFill/>
          </a:ln>
        </p:spPr>
        <p:style>
          <a:lnRef idx="0"/>
          <a:fillRef idx="0"/>
          <a:effectRef idx="0"/>
          <a:fontRef idx="minor"/>
        </p:style>
        <p:txBody>
          <a:bodyPr lIns="90000" rIns="90000" tIns="91440" bIns="91440"/>
          <a:p>
            <a:pPr marL="457200" indent="-316800">
              <a:lnSpc>
                <a:spcPct val="100000"/>
              </a:lnSpc>
              <a:buClr>
                <a:srgbClr val="666666"/>
              </a:buClr>
              <a:buFont typeface="Proxima Nova"/>
              <a:buChar char="●"/>
            </a:pPr>
            <a:r>
              <a:rPr b="0" lang="en-US" sz="1400" spc="-1" strike="noStrike">
                <a:solidFill>
                  <a:srgbClr val="666666"/>
                </a:solidFill>
                <a:latin typeface="Proxima Nova"/>
                <a:ea typeface="Proxima Nova"/>
              </a:rPr>
              <a:t>This dataset was taken from: </a:t>
            </a:r>
            <a:r>
              <a:rPr b="1" lang="en-US" sz="1400" spc="-1" strike="noStrike">
                <a:solidFill>
                  <a:srgbClr val="666666"/>
                </a:solidFill>
                <a:latin typeface="Proxima Nova"/>
                <a:ea typeface="Proxima Nova"/>
              </a:rPr>
              <a:t>“https://archive.ics.uci.edu/ml/machine-learning-databases/autos/imports-85.names”</a:t>
            </a:r>
            <a:endParaRPr b="0" lang="en-US" sz="1400" spc="-1" strike="noStrike">
              <a:latin typeface="Arial"/>
            </a:endParaRPr>
          </a:p>
          <a:p>
            <a:pPr marL="457200" indent="-316800">
              <a:lnSpc>
                <a:spcPct val="100000"/>
              </a:lnSpc>
              <a:buClr>
                <a:srgbClr val="666666"/>
              </a:buClr>
              <a:buFont typeface="Proxima Nova"/>
              <a:buChar char="●"/>
            </a:pPr>
            <a:r>
              <a:rPr b="0" lang="en-US" sz="1400" spc="-1" strike="noStrike">
                <a:solidFill>
                  <a:srgbClr val="666666"/>
                </a:solidFill>
                <a:latin typeface="Proxima Nova"/>
                <a:ea typeface="Proxima Nova"/>
              </a:rPr>
              <a:t>We have 26 variables in total, with 10 variables being </a:t>
            </a:r>
            <a:r>
              <a:rPr b="0" i="1" lang="en-US" sz="1400" spc="-1" strike="noStrike">
                <a:solidFill>
                  <a:srgbClr val="666666"/>
                </a:solidFill>
                <a:latin typeface="Proxima Nova"/>
                <a:ea typeface="Proxima Nova"/>
              </a:rPr>
              <a:t>Categorical</a:t>
            </a:r>
            <a:r>
              <a:rPr b="0" lang="en-US" sz="1400" spc="-1" strike="noStrike">
                <a:solidFill>
                  <a:srgbClr val="666666"/>
                </a:solidFill>
                <a:latin typeface="Proxima Nova"/>
                <a:ea typeface="Proxima Nova"/>
              </a:rPr>
              <a:t>, 1 </a:t>
            </a:r>
            <a:r>
              <a:rPr b="0" i="1" lang="en-US" sz="1400" spc="-1" strike="noStrike">
                <a:solidFill>
                  <a:srgbClr val="666666"/>
                </a:solidFill>
                <a:latin typeface="Proxima Nova"/>
                <a:ea typeface="Proxima Nova"/>
              </a:rPr>
              <a:t>ordinal </a:t>
            </a:r>
            <a:r>
              <a:rPr b="0" lang="en-US" sz="1400" spc="-1" strike="noStrike">
                <a:solidFill>
                  <a:srgbClr val="666666"/>
                </a:solidFill>
                <a:latin typeface="Proxima Nova"/>
                <a:ea typeface="Proxima Nova"/>
              </a:rPr>
              <a:t>and 15 are </a:t>
            </a:r>
            <a:r>
              <a:rPr b="0" i="1" lang="en-US" sz="1400" spc="-1" strike="noStrike">
                <a:solidFill>
                  <a:srgbClr val="666666"/>
                </a:solidFill>
                <a:latin typeface="Proxima Nova"/>
                <a:ea typeface="Proxima Nova"/>
              </a:rPr>
              <a:t>continuous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400" spc="-1" strike="noStrike">
                <a:solidFill>
                  <a:srgbClr val="666666"/>
                </a:solidFill>
                <a:latin typeface="Proxima Nova"/>
                <a:ea typeface="Proxima Nova"/>
              </a:rPr>
              <a:t>Just to give a small glimpse of our dataset the variable names are as follows:</a:t>
            </a:r>
            <a:endParaRPr b="0" lang="en-US" sz="1400" spc="-1" strike="noStrike">
              <a:latin typeface="Arial"/>
            </a:endParaRPr>
          </a:p>
        </p:txBody>
      </p:sp>
      <p:graphicFrame>
        <p:nvGraphicFramePr>
          <p:cNvPr id="167" name="Table 3"/>
          <p:cNvGraphicFramePr/>
          <p:nvPr/>
        </p:nvGraphicFramePr>
        <p:xfrm>
          <a:off x="1485360" y="2345040"/>
          <a:ext cx="6424200" cy="2628720"/>
        </p:xfrm>
        <a:graphic>
          <a:graphicData uri="http://schemas.openxmlformats.org/drawingml/2006/table">
            <a:tbl>
              <a:tblPr/>
              <a:tblGrid>
                <a:gridCol w="1605960"/>
                <a:gridCol w="1605960"/>
                <a:gridCol w="1605960"/>
                <a:gridCol w="1606680"/>
              </a:tblGrid>
              <a:tr h="375480">
                <a:tc>
                  <a:txBody>
                    <a:bodyPr lIns="68400" rIns="68400"/>
                    <a:p>
                      <a:pPr>
                        <a:lnSpc>
                          <a:spcPct val="115000"/>
                        </a:lnSpc>
                      </a:pPr>
                      <a:r>
                        <a:rPr b="0" lang="en-US" sz="1100" spc="-1" strike="noStrike">
                          <a:solidFill>
                            <a:srgbClr val="666666"/>
                          </a:solidFill>
                          <a:latin typeface="Proxima Nova"/>
                          <a:ea typeface="Proxima Nova"/>
                        </a:rPr>
                        <a:t>Normalized_losses</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nSpc>
                          <a:spcPct val="115000"/>
                        </a:lnSpc>
                      </a:pPr>
                      <a:r>
                        <a:rPr b="0" lang="en-US" sz="1100" spc="-1" strike="noStrike">
                          <a:solidFill>
                            <a:srgbClr val="666666"/>
                          </a:solidFill>
                          <a:latin typeface="Proxima Nova"/>
                          <a:ea typeface="Proxima Nova"/>
                        </a:rPr>
                        <a:t>Make</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nSpc>
                          <a:spcPct val="115000"/>
                        </a:lnSpc>
                      </a:pPr>
                      <a:r>
                        <a:rPr b="0" lang="en-US" sz="1100" spc="-1" strike="noStrike">
                          <a:solidFill>
                            <a:srgbClr val="666666"/>
                          </a:solidFill>
                          <a:latin typeface="Proxima Nova"/>
                          <a:ea typeface="Proxima Nova"/>
                        </a:rPr>
                        <a:t>Fuel type</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nSpc>
                          <a:spcPct val="115000"/>
                        </a:lnSpc>
                      </a:pPr>
                      <a:r>
                        <a:rPr b="0" lang="en-US" sz="1100" spc="-1" strike="noStrike">
                          <a:solidFill>
                            <a:srgbClr val="666666"/>
                          </a:solidFill>
                          <a:latin typeface="Proxima Nova"/>
                          <a:ea typeface="Proxima Nova"/>
                        </a:rPr>
                        <a:t>Aspiration</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5480">
                <a:tc>
                  <a:txBody>
                    <a:bodyPr lIns="68400" rIns="68400"/>
                    <a:p>
                      <a:pPr>
                        <a:lnSpc>
                          <a:spcPct val="115000"/>
                        </a:lnSpc>
                      </a:pPr>
                      <a:r>
                        <a:rPr b="0" lang="en-US" sz="1100" spc="-1" strike="noStrike">
                          <a:solidFill>
                            <a:srgbClr val="666666"/>
                          </a:solidFill>
                          <a:latin typeface="Proxima Nova"/>
                          <a:ea typeface="Proxima Nova"/>
                        </a:rPr>
                        <a:t>Number of doors</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nSpc>
                          <a:spcPct val="115000"/>
                        </a:lnSpc>
                      </a:pPr>
                      <a:r>
                        <a:rPr b="0" lang="en-US" sz="1100" spc="-1" strike="noStrike">
                          <a:solidFill>
                            <a:srgbClr val="666666"/>
                          </a:solidFill>
                          <a:latin typeface="Proxima Nova"/>
                          <a:ea typeface="Proxima Nova"/>
                        </a:rPr>
                        <a:t>Body style</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nSpc>
                          <a:spcPct val="115000"/>
                        </a:lnSpc>
                      </a:pPr>
                      <a:r>
                        <a:rPr b="0" lang="en-US" sz="1100" spc="-1" strike="noStrike">
                          <a:solidFill>
                            <a:srgbClr val="666666"/>
                          </a:solidFill>
                          <a:latin typeface="Proxima Nova"/>
                          <a:ea typeface="Proxima Nova"/>
                        </a:rPr>
                        <a:t>Drive wheels</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nSpc>
                          <a:spcPct val="115000"/>
                        </a:lnSpc>
                      </a:pPr>
                      <a:r>
                        <a:rPr b="0" lang="en-US" sz="1100" spc="-1" strike="noStrike">
                          <a:solidFill>
                            <a:srgbClr val="666666"/>
                          </a:solidFill>
                          <a:latin typeface="Proxima Nova"/>
                          <a:ea typeface="Proxima Nova"/>
                        </a:rPr>
                        <a:t>Engine location</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5480">
                <a:tc>
                  <a:txBody>
                    <a:bodyPr lIns="68400" rIns="68400"/>
                    <a:p>
                      <a:pPr>
                        <a:lnSpc>
                          <a:spcPct val="115000"/>
                        </a:lnSpc>
                      </a:pPr>
                      <a:r>
                        <a:rPr b="0" lang="en-US" sz="1100" spc="-1" strike="noStrike">
                          <a:solidFill>
                            <a:srgbClr val="666666"/>
                          </a:solidFill>
                          <a:latin typeface="Proxima Nova"/>
                          <a:ea typeface="Proxima Nova"/>
                        </a:rPr>
                        <a:t>Wheel base</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nSpc>
                          <a:spcPct val="115000"/>
                        </a:lnSpc>
                      </a:pPr>
                      <a:r>
                        <a:rPr b="0" lang="en-US" sz="1100" spc="-1" strike="noStrike">
                          <a:solidFill>
                            <a:srgbClr val="666666"/>
                          </a:solidFill>
                          <a:latin typeface="Proxima Nova"/>
                          <a:ea typeface="Proxima Nova"/>
                        </a:rPr>
                        <a:t>Length</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nSpc>
                          <a:spcPct val="115000"/>
                        </a:lnSpc>
                      </a:pPr>
                      <a:r>
                        <a:rPr b="0" lang="en-US" sz="1100" spc="-1" strike="noStrike">
                          <a:solidFill>
                            <a:srgbClr val="666666"/>
                          </a:solidFill>
                          <a:latin typeface="Proxima Nova"/>
                          <a:ea typeface="Proxima Nova"/>
                        </a:rPr>
                        <a:t>Width</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nSpc>
                          <a:spcPct val="115000"/>
                        </a:lnSpc>
                      </a:pPr>
                      <a:r>
                        <a:rPr b="0" lang="en-US" sz="1100" spc="-1" strike="noStrike">
                          <a:solidFill>
                            <a:srgbClr val="666666"/>
                          </a:solidFill>
                          <a:latin typeface="Proxima Nova"/>
                          <a:ea typeface="Proxima Nova"/>
                        </a:rPr>
                        <a:t>height</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5480">
                <a:tc>
                  <a:txBody>
                    <a:bodyPr lIns="68400" rIns="68400"/>
                    <a:p>
                      <a:pPr>
                        <a:lnSpc>
                          <a:spcPct val="115000"/>
                        </a:lnSpc>
                      </a:pPr>
                      <a:r>
                        <a:rPr b="0" lang="en-US" sz="1100" spc="-1" strike="noStrike">
                          <a:solidFill>
                            <a:srgbClr val="666666"/>
                          </a:solidFill>
                          <a:latin typeface="Proxima Nova"/>
                          <a:ea typeface="Proxima Nova"/>
                        </a:rPr>
                        <a:t>Curb weight</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nSpc>
                          <a:spcPct val="115000"/>
                        </a:lnSpc>
                      </a:pPr>
                      <a:r>
                        <a:rPr b="0" lang="en-US" sz="1100" spc="-1" strike="noStrike">
                          <a:solidFill>
                            <a:srgbClr val="666666"/>
                          </a:solidFill>
                          <a:latin typeface="Proxima Nova"/>
                          <a:ea typeface="Proxima Nova"/>
                        </a:rPr>
                        <a:t>Engine type</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nSpc>
                          <a:spcPct val="115000"/>
                        </a:lnSpc>
                      </a:pPr>
                      <a:r>
                        <a:rPr b="0" lang="en-US" sz="1100" spc="-1" strike="noStrike">
                          <a:solidFill>
                            <a:srgbClr val="666666"/>
                          </a:solidFill>
                          <a:latin typeface="Proxima Nova"/>
                          <a:ea typeface="Proxima Nova"/>
                        </a:rPr>
                        <a:t>Number of cylinders</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nSpc>
                          <a:spcPct val="115000"/>
                        </a:lnSpc>
                      </a:pPr>
                      <a:r>
                        <a:rPr b="0" lang="en-US" sz="1100" spc="-1" strike="noStrike">
                          <a:solidFill>
                            <a:srgbClr val="666666"/>
                          </a:solidFill>
                          <a:latin typeface="Proxima Nova"/>
                          <a:ea typeface="Proxima Nova"/>
                        </a:rPr>
                        <a:t>Engine size</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5480">
                <a:tc>
                  <a:txBody>
                    <a:bodyPr lIns="68400" rIns="68400"/>
                    <a:p>
                      <a:pPr>
                        <a:lnSpc>
                          <a:spcPct val="115000"/>
                        </a:lnSpc>
                      </a:pPr>
                      <a:r>
                        <a:rPr b="0" lang="en-US" sz="1100" spc="-1" strike="noStrike">
                          <a:solidFill>
                            <a:srgbClr val="666666"/>
                          </a:solidFill>
                          <a:latin typeface="Proxima Nova"/>
                          <a:ea typeface="Proxima Nova"/>
                        </a:rPr>
                        <a:t>Fuel System</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nSpc>
                          <a:spcPct val="115000"/>
                        </a:lnSpc>
                      </a:pPr>
                      <a:r>
                        <a:rPr b="0" lang="en-US" sz="1100" spc="-1" strike="noStrike">
                          <a:solidFill>
                            <a:srgbClr val="666666"/>
                          </a:solidFill>
                          <a:latin typeface="Proxima Nova"/>
                          <a:ea typeface="Proxima Nova"/>
                        </a:rPr>
                        <a:t>Bore</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nSpc>
                          <a:spcPct val="115000"/>
                        </a:lnSpc>
                      </a:pPr>
                      <a:r>
                        <a:rPr b="0" lang="en-US" sz="1100" spc="-1" strike="noStrike">
                          <a:solidFill>
                            <a:srgbClr val="666666"/>
                          </a:solidFill>
                          <a:latin typeface="Proxima Nova"/>
                          <a:ea typeface="Proxima Nova"/>
                        </a:rPr>
                        <a:t>Stroke</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nSpc>
                          <a:spcPct val="115000"/>
                        </a:lnSpc>
                      </a:pPr>
                      <a:r>
                        <a:rPr b="0" lang="en-US" sz="1100" spc="-1" strike="noStrike">
                          <a:solidFill>
                            <a:srgbClr val="666666"/>
                          </a:solidFill>
                          <a:latin typeface="Proxima Nova"/>
                          <a:ea typeface="Proxima Nova"/>
                        </a:rPr>
                        <a:t>Compression ratio</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5480">
                <a:tc>
                  <a:txBody>
                    <a:bodyPr lIns="68400" rIns="68400"/>
                    <a:p>
                      <a:pPr>
                        <a:lnSpc>
                          <a:spcPct val="115000"/>
                        </a:lnSpc>
                      </a:pPr>
                      <a:r>
                        <a:rPr b="0" lang="en-US" sz="1100" spc="-1" strike="noStrike">
                          <a:solidFill>
                            <a:srgbClr val="666666"/>
                          </a:solidFill>
                          <a:latin typeface="Proxima Nova"/>
                          <a:ea typeface="Proxima Nova"/>
                        </a:rPr>
                        <a:t>HorsePower</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nSpc>
                          <a:spcPct val="115000"/>
                        </a:lnSpc>
                      </a:pPr>
                      <a:r>
                        <a:rPr b="0" lang="en-US" sz="1100" spc="-1" strike="noStrike">
                          <a:solidFill>
                            <a:srgbClr val="666666"/>
                          </a:solidFill>
                          <a:latin typeface="Proxima Nova"/>
                          <a:ea typeface="Proxima Nova"/>
                        </a:rPr>
                        <a:t>Peak RPM</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nSpc>
                          <a:spcPct val="115000"/>
                        </a:lnSpc>
                      </a:pPr>
                      <a:r>
                        <a:rPr b="0" lang="en-US" sz="1100" spc="-1" strike="noStrike">
                          <a:solidFill>
                            <a:srgbClr val="666666"/>
                          </a:solidFill>
                          <a:latin typeface="Proxima Nova"/>
                          <a:ea typeface="Proxima Nova"/>
                        </a:rPr>
                        <a:t>City MPG</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nSpc>
                          <a:spcPct val="115000"/>
                        </a:lnSpc>
                      </a:pPr>
                      <a:r>
                        <a:rPr b="0" lang="en-US" sz="1100" spc="-1" strike="noStrike">
                          <a:solidFill>
                            <a:srgbClr val="666666"/>
                          </a:solidFill>
                          <a:latin typeface="Proxima Nova"/>
                          <a:ea typeface="Proxima Nova"/>
                        </a:rPr>
                        <a:t>Highway MPG</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5840">
                <a:tc gridSpan="2">
                  <a:txBody>
                    <a:bodyPr lIns="68400" rIns="68400"/>
                    <a:p>
                      <a:pPr algn="ctr">
                        <a:lnSpc>
                          <a:spcPct val="115000"/>
                        </a:lnSpc>
                      </a:pPr>
                      <a:r>
                        <a:rPr b="0" lang="en-US" sz="1100" spc="-1" strike="noStrike">
                          <a:solidFill>
                            <a:srgbClr val="666666"/>
                          </a:solidFill>
                          <a:latin typeface="Proxima Nova"/>
                          <a:ea typeface="Proxima Nova"/>
                        </a:rPr>
                        <a:t>Price</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fff00"/>
                    </a:solidFill>
                  </a:tcPr>
                </a:tc>
                <a:tc hMerge="1">
                  <a:tcPr>
                    <a:solidFill>
                      <a:srgbClr val="729fcf"/>
                    </a:solidFill>
                  </a:tcPr>
                </a:tc>
                <a:tc gridSpan="2">
                  <a:txBody>
                    <a:bodyPr lIns="68400" rIns="68400"/>
                    <a:p>
                      <a:pPr algn="ctr">
                        <a:lnSpc>
                          <a:spcPct val="115000"/>
                        </a:lnSpc>
                      </a:pPr>
                      <a:r>
                        <a:rPr b="0" lang="en-US" sz="1100" spc="-1" strike="noStrike">
                          <a:solidFill>
                            <a:srgbClr val="666666"/>
                          </a:solidFill>
                          <a:latin typeface="Proxima Nova"/>
                          <a:ea typeface="Proxima Nova"/>
                        </a:rPr>
                        <a:t>Symbolling</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fff00"/>
                    </a:solidFill>
                  </a:tcPr>
                </a:tc>
                <a:tc hMerge="1">
                  <a:tcPr>
                    <a:solidFill>
                      <a:srgbClr val="729fcf"/>
                    </a:solidFill>
                  </a:tcPr>
                </a:tc>
              </a:tr>
            </a:tbl>
          </a:graphicData>
        </a:graphic>
      </p:graphicFrame>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3600" spc="-1" strike="noStrike">
                <a:solidFill>
                  <a:srgbClr val="4ba173"/>
                </a:solidFill>
                <a:latin typeface="Proxima Nova"/>
                <a:ea typeface="Proxima Nova"/>
              </a:rPr>
              <a:t>Linear Regression Model - Contd.</a:t>
            </a:r>
            <a:endParaRPr b="0" lang="en-US" sz="3600" spc="-1" strike="noStrike">
              <a:latin typeface="Arial"/>
            </a:endParaRPr>
          </a:p>
        </p:txBody>
      </p:sp>
      <p:sp>
        <p:nvSpPr>
          <p:cNvPr id="250" name="CustomShape 2"/>
          <p:cNvSpPr/>
          <p:nvPr/>
        </p:nvSpPr>
        <p:spPr>
          <a:xfrm>
            <a:off x="209880" y="1144800"/>
            <a:ext cx="8519760" cy="3415680"/>
          </a:xfrm>
          <a:prstGeom prst="rect">
            <a:avLst/>
          </a:prstGeom>
          <a:noFill/>
          <a:ln>
            <a:noFill/>
          </a:ln>
        </p:spPr>
        <p:style>
          <a:lnRef idx="0"/>
          <a:fillRef idx="0"/>
          <a:effectRef idx="0"/>
          <a:fontRef idx="minor"/>
        </p:style>
        <p:txBody>
          <a:bodyPr lIns="90000" rIns="90000" tIns="91440" bIns="91440"/>
          <a:p>
            <a:pPr marL="457200" indent="-316800">
              <a:lnSpc>
                <a:spcPct val="200000"/>
              </a:lnSpc>
              <a:buClr>
                <a:srgbClr val="616161"/>
              </a:buClr>
              <a:buFont typeface="Proxima Nova"/>
              <a:buChar char="●"/>
            </a:pPr>
            <a:r>
              <a:rPr b="0" lang="en-US" sz="1400" spc="-1" strike="noStrike">
                <a:solidFill>
                  <a:srgbClr val="616161"/>
                </a:solidFill>
                <a:latin typeface="Proxima Nova"/>
                <a:ea typeface="Proxima Nova"/>
              </a:rPr>
              <a:t>We will validate the model using Cross Validation</a:t>
            </a:r>
            <a:endParaRPr b="0" lang="en-US" sz="1400" spc="-1" strike="noStrike">
              <a:latin typeface="Arial"/>
            </a:endParaRPr>
          </a:p>
          <a:p>
            <a:pPr marL="457200" indent="-316800">
              <a:lnSpc>
                <a:spcPct val="200000"/>
              </a:lnSpc>
              <a:buClr>
                <a:srgbClr val="616161"/>
              </a:buClr>
              <a:buFont typeface="Proxima Nova"/>
              <a:buChar char="●"/>
            </a:pPr>
            <a:r>
              <a:rPr b="0" lang="en-US" sz="1400" spc="-1" strike="noStrike">
                <a:solidFill>
                  <a:srgbClr val="616161"/>
                </a:solidFill>
                <a:latin typeface="Proxima Nova"/>
                <a:ea typeface="Proxima Nova"/>
              </a:rPr>
              <a:t>Using </a:t>
            </a:r>
            <a:r>
              <a:rPr b="1" i="1" lang="en-US" sz="1400" spc="-1" strike="noStrike">
                <a:solidFill>
                  <a:srgbClr val="616161"/>
                </a:solidFill>
                <a:latin typeface="Proxima Nova"/>
                <a:ea typeface="Proxima Nova"/>
              </a:rPr>
              <a:t>3 fold Cross Validation</a:t>
            </a:r>
            <a:endParaRPr b="0" lang="en-US" sz="1400" spc="-1" strike="noStrike">
              <a:latin typeface="Arial"/>
            </a:endParaRPr>
          </a:p>
          <a:p>
            <a:pPr marL="457200" indent="-316800">
              <a:lnSpc>
                <a:spcPct val="200000"/>
              </a:lnSpc>
              <a:buClr>
                <a:srgbClr val="666666"/>
              </a:buClr>
              <a:buFont typeface="Proxima Nova"/>
              <a:buChar char="●"/>
            </a:pPr>
            <a:r>
              <a:rPr b="0" lang="en-US" sz="1400" spc="-1" strike="noStrike">
                <a:solidFill>
                  <a:srgbClr val="666666"/>
                </a:solidFill>
                <a:latin typeface="Proxima Nova"/>
                <a:ea typeface="Proxima Nova"/>
              </a:rPr>
              <a:t>Cross-validated scores: [ 0.81528056  0.71027709  0.14462152]</a:t>
            </a:r>
            <a:endParaRPr b="0" lang="en-US" sz="1400" spc="-1" strike="noStrike">
              <a:latin typeface="Arial"/>
            </a:endParaRPr>
          </a:p>
          <a:p>
            <a:pPr marL="457200" indent="-316800">
              <a:lnSpc>
                <a:spcPct val="200000"/>
              </a:lnSpc>
              <a:buClr>
                <a:srgbClr val="666666"/>
              </a:buClr>
              <a:buFont typeface="Proxima Nova"/>
              <a:buChar char="●"/>
            </a:pPr>
            <a:r>
              <a:rPr b="0" lang="en-US" sz="1400" spc="-1" strike="noStrike">
                <a:solidFill>
                  <a:srgbClr val="666666"/>
                </a:solidFill>
                <a:latin typeface="Proxima Nova"/>
                <a:ea typeface="Proxima Nova"/>
              </a:rPr>
              <a:t>Cross-Predicted Accuracy = </a:t>
            </a:r>
            <a:r>
              <a:rPr b="1" lang="en-US" sz="1400" spc="-1" strike="noStrike">
                <a:solidFill>
                  <a:srgbClr val="666666"/>
                </a:solidFill>
                <a:latin typeface="Proxima Nova"/>
                <a:ea typeface="Proxima Nova"/>
              </a:rPr>
              <a:t>70%</a:t>
            </a:r>
            <a:endParaRPr b="0" lang="en-US" sz="1400" spc="-1" strike="noStrike">
              <a:latin typeface="Arial"/>
            </a:endParaRPr>
          </a:p>
          <a:p>
            <a:pPr marL="457200" indent="-316800">
              <a:lnSpc>
                <a:spcPct val="200000"/>
              </a:lnSpc>
              <a:buClr>
                <a:srgbClr val="666666"/>
              </a:buClr>
              <a:buFont typeface="Proxima Nova"/>
              <a:buChar char="●"/>
            </a:pPr>
            <a:r>
              <a:rPr b="0" lang="en-US" sz="1400" spc="-1" strike="noStrike">
                <a:solidFill>
                  <a:srgbClr val="666666"/>
                </a:solidFill>
                <a:latin typeface="Proxima Nova"/>
                <a:ea typeface="Proxima Nova"/>
              </a:rPr>
              <a:t>Plot show </a:t>
            </a:r>
            <a:r>
              <a:rPr b="1" i="1" lang="en-US" sz="1400" spc="-1" strike="noStrike">
                <a:solidFill>
                  <a:srgbClr val="666666"/>
                </a:solidFill>
                <a:latin typeface="Proxima Nova"/>
                <a:ea typeface="Proxima Nova"/>
              </a:rPr>
              <a:t>right-skewed distribution</a:t>
            </a:r>
            <a:endParaRPr b="0" lang="en-US" sz="1400" spc="-1" strike="noStrike">
              <a:latin typeface="Arial"/>
            </a:endParaRPr>
          </a:p>
        </p:txBody>
      </p:sp>
      <p:pic>
        <p:nvPicPr>
          <p:cNvPr id="251" name="Shape 266" descr=""/>
          <p:cNvPicPr/>
          <p:nvPr/>
        </p:nvPicPr>
        <p:blipFill>
          <a:blip r:embed="rId1"/>
          <a:srcRect l="21380" t="51482" r="54469" b="18145"/>
          <a:stretch/>
        </p:blipFill>
        <p:spPr>
          <a:xfrm>
            <a:off x="5815440" y="1201680"/>
            <a:ext cx="3069000" cy="2170080"/>
          </a:xfrm>
          <a:prstGeom prst="rect">
            <a:avLst/>
          </a:prstGeom>
          <a:ln>
            <a:noFill/>
          </a:ln>
        </p:spPr>
      </p:pic>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15000"/>
              </a:lnSpc>
            </a:pPr>
            <a:endParaRPr b="0" lang="en-US" sz="1800" spc="-1" strike="noStrike">
              <a:latin typeface="Arial"/>
            </a:endParaRPr>
          </a:p>
          <a:p>
            <a:pPr algn="ctr">
              <a:lnSpc>
                <a:spcPct val="115000"/>
              </a:lnSpc>
              <a:spcBef>
                <a:spcPts val="1599"/>
              </a:spcBef>
            </a:pPr>
            <a:r>
              <a:rPr b="0" lang="en-US" sz="3600" spc="-1" strike="noStrike">
                <a:solidFill>
                  <a:srgbClr val="4ba173"/>
                </a:solidFill>
                <a:latin typeface="Proxima Nova"/>
                <a:ea typeface="Proxima Nova"/>
              </a:rPr>
              <a:t>Decision Tree</a:t>
            </a:r>
            <a:endParaRPr b="0" lang="en-US" sz="3600" spc="-1" strike="noStrike">
              <a:latin typeface="Arial"/>
            </a:endParaRPr>
          </a:p>
          <a:p>
            <a:pPr>
              <a:lnSpc>
                <a:spcPct val="115000"/>
              </a:lnSpc>
              <a:spcBef>
                <a:spcPts val="1599"/>
              </a:spcBef>
              <a:spcAft>
                <a:spcPts val="1599"/>
              </a:spcAft>
            </a:pPr>
            <a:endParaRPr b="0" lang="en-US" sz="36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270000" y="218880"/>
            <a:ext cx="8519760" cy="57204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US" sz="3600" spc="-1" strike="noStrike">
                <a:solidFill>
                  <a:srgbClr val="4ba173"/>
                </a:solidFill>
                <a:latin typeface="Proxima Nova"/>
                <a:ea typeface="Proxima Nova"/>
              </a:rPr>
              <a:t>Decision Tree</a:t>
            </a:r>
            <a:endParaRPr b="0" lang="en-US" sz="3600" spc="-1" strike="noStrike">
              <a:latin typeface="Arial"/>
            </a:endParaRPr>
          </a:p>
        </p:txBody>
      </p:sp>
      <p:sp>
        <p:nvSpPr>
          <p:cNvPr id="254" name="CustomShape 2"/>
          <p:cNvSpPr/>
          <p:nvPr/>
        </p:nvSpPr>
        <p:spPr>
          <a:xfrm>
            <a:off x="311760" y="920520"/>
            <a:ext cx="8519760" cy="3415680"/>
          </a:xfrm>
          <a:prstGeom prst="rect">
            <a:avLst/>
          </a:prstGeom>
          <a:noFill/>
          <a:ln>
            <a:noFill/>
          </a:ln>
        </p:spPr>
        <p:style>
          <a:lnRef idx="0"/>
          <a:fillRef idx="0"/>
          <a:effectRef idx="0"/>
          <a:fontRef idx="minor"/>
        </p:style>
        <p:txBody>
          <a:bodyPr lIns="90000" rIns="90000" tIns="91440" bIns="91440"/>
          <a:p>
            <a:pPr>
              <a:lnSpc>
                <a:spcPct val="115000"/>
              </a:lnSpc>
            </a:pPr>
            <a:r>
              <a:rPr b="1" lang="en-US" sz="1400" spc="-1" strike="noStrike">
                <a:solidFill>
                  <a:srgbClr val="666666"/>
                </a:solidFill>
                <a:latin typeface="Proxima Nova"/>
                <a:ea typeface="Proxima Nova"/>
              </a:rPr>
              <a:t>Purpose of using this method and how it can be useful</a:t>
            </a:r>
            <a:endParaRPr b="0" lang="en-US" sz="1400" spc="-1" strike="noStrike">
              <a:latin typeface="Arial"/>
            </a:endParaRPr>
          </a:p>
          <a:p>
            <a:pPr marL="457200" indent="-316800" algn="just">
              <a:lnSpc>
                <a:spcPct val="150000"/>
              </a:lnSpc>
              <a:spcBef>
                <a:spcPts val="1599"/>
              </a:spcBef>
              <a:buClr>
                <a:srgbClr val="616161"/>
              </a:buClr>
              <a:buFont typeface="Proxima Nova"/>
              <a:buChar char="●"/>
            </a:pPr>
            <a:r>
              <a:rPr b="0" lang="en-US" sz="1400" spc="-1" strike="noStrike">
                <a:solidFill>
                  <a:srgbClr val="616161"/>
                </a:solidFill>
                <a:latin typeface="Proxima Nova"/>
                <a:ea typeface="Proxima Nova"/>
              </a:rPr>
              <a:t>Decision trees are simpler classification models, ideal for technical and non-technical audience</a:t>
            </a:r>
            <a:endParaRPr b="0" lang="en-US" sz="1400" spc="-1" strike="noStrike">
              <a:latin typeface="Arial"/>
            </a:endParaRPr>
          </a:p>
          <a:p>
            <a:pPr marL="457200" indent="-316800" algn="just">
              <a:lnSpc>
                <a:spcPct val="150000"/>
              </a:lnSpc>
              <a:buClr>
                <a:srgbClr val="616161"/>
              </a:buClr>
              <a:buFont typeface="Proxima Nova"/>
              <a:buChar char="●"/>
            </a:pPr>
            <a:r>
              <a:rPr b="0" lang="en-US" sz="1400" spc="-1" strike="noStrike">
                <a:solidFill>
                  <a:srgbClr val="616161"/>
                </a:solidFill>
                <a:latin typeface="Proxima Nova"/>
                <a:ea typeface="Proxima Nova"/>
              </a:rPr>
              <a:t>They are mainly used to predict categorical variables.</a:t>
            </a:r>
            <a:endParaRPr b="0" lang="en-US" sz="1400" spc="-1" strike="noStrike">
              <a:latin typeface="Arial"/>
            </a:endParaRPr>
          </a:p>
          <a:p>
            <a:pPr marL="457200" indent="-316800" algn="just">
              <a:lnSpc>
                <a:spcPct val="150000"/>
              </a:lnSpc>
              <a:buClr>
                <a:srgbClr val="616161"/>
              </a:buClr>
              <a:buFont typeface="Proxima Nova"/>
              <a:buChar char="●"/>
            </a:pPr>
            <a:r>
              <a:rPr b="0" lang="en-US" sz="1400" spc="-1" strike="noStrike">
                <a:solidFill>
                  <a:srgbClr val="616161"/>
                </a:solidFill>
                <a:latin typeface="Proxima Nova"/>
                <a:ea typeface="Proxima Nova"/>
              </a:rPr>
              <a:t>In our dataset there is an important variable named as Symbolling which is ideal to determine the risk of insurance based upon different variables.</a:t>
            </a:r>
            <a:endParaRPr b="0" lang="en-US" sz="1400" spc="-1" strike="noStrike">
              <a:latin typeface="Arial"/>
            </a:endParaRPr>
          </a:p>
          <a:p>
            <a:pPr marL="457200" indent="-316800" algn="just">
              <a:lnSpc>
                <a:spcPct val="150000"/>
              </a:lnSpc>
              <a:buClr>
                <a:srgbClr val="616161"/>
              </a:buClr>
              <a:buFont typeface="Proxima Nova"/>
              <a:buChar char="●"/>
            </a:pPr>
            <a:r>
              <a:rPr b="0" lang="en-US" sz="1400" spc="-1" strike="noStrike">
                <a:solidFill>
                  <a:srgbClr val="616161"/>
                </a:solidFill>
                <a:latin typeface="Proxima Nova"/>
                <a:ea typeface="Proxima Nova"/>
              </a:rPr>
              <a:t>Different insurance companies usually determine their insurance prices based upon driver’s driving behavior based upon accidents however this method can be useful for insurance of first time drivers.</a:t>
            </a:r>
            <a:endParaRPr b="0" lang="en-US" sz="14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173160" y="59760"/>
            <a:ext cx="8519760" cy="57204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US" sz="3600" spc="-1" strike="noStrike">
                <a:solidFill>
                  <a:srgbClr val="4ba173"/>
                </a:solidFill>
                <a:latin typeface="Proxima Nova"/>
                <a:ea typeface="Proxima Nova"/>
              </a:rPr>
              <a:t>Decision Tree - Contd.</a:t>
            </a:r>
            <a:endParaRPr b="0" lang="en-US" sz="3600" spc="-1" strike="noStrike">
              <a:latin typeface="Arial"/>
            </a:endParaRPr>
          </a:p>
        </p:txBody>
      </p:sp>
      <p:pic>
        <p:nvPicPr>
          <p:cNvPr id="256" name="Shape 283" descr=""/>
          <p:cNvPicPr/>
          <p:nvPr/>
        </p:nvPicPr>
        <p:blipFill>
          <a:blip r:embed="rId1"/>
          <a:stretch/>
        </p:blipFill>
        <p:spPr>
          <a:xfrm>
            <a:off x="219240" y="1346760"/>
            <a:ext cx="4881240" cy="3481920"/>
          </a:xfrm>
          <a:prstGeom prst="rect">
            <a:avLst/>
          </a:prstGeom>
          <a:ln>
            <a:noFill/>
          </a:ln>
        </p:spPr>
      </p:pic>
      <p:sp>
        <p:nvSpPr>
          <p:cNvPr id="257" name="CustomShape 2"/>
          <p:cNvSpPr/>
          <p:nvPr/>
        </p:nvSpPr>
        <p:spPr>
          <a:xfrm>
            <a:off x="5164560" y="869760"/>
            <a:ext cx="3978360" cy="4101120"/>
          </a:xfrm>
          <a:prstGeom prst="rect">
            <a:avLst/>
          </a:prstGeom>
          <a:noFill/>
          <a:ln>
            <a:noFill/>
          </a:ln>
        </p:spPr>
        <p:style>
          <a:lnRef idx="0"/>
          <a:fillRef idx="0"/>
          <a:effectRef idx="0"/>
          <a:fontRef idx="minor"/>
        </p:style>
        <p:txBody>
          <a:bodyPr lIns="90000" rIns="90000" tIns="91440" bIns="91440"/>
          <a:p>
            <a:pPr>
              <a:lnSpc>
                <a:spcPct val="100000"/>
              </a:lnSpc>
            </a:pPr>
            <a:r>
              <a:rPr b="1" lang="en-US" sz="1400" spc="-1" strike="noStrike">
                <a:solidFill>
                  <a:srgbClr val="000000"/>
                </a:solidFill>
                <a:latin typeface="Arial"/>
                <a:ea typeface="Arial"/>
              </a:rPr>
              <a:t>Steps taken before building decision tree model</a:t>
            </a:r>
            <a:endParaRPr b="0" lang="en-US" sz="1400" spc="-1" strike="noStrike">
              <a:latin typeface="Arial"/>
            </a:endParaRPr>
          </a:p>
          <a:p>
            <a:pPr>
              <a:lnSpc>
                <a:spcPct val="100000"/>
              </a:lnSpc>
            </a:pPr>
            <a:endParaRPr b="0" lang="en-US" sz="1400" spc="-1" strike="noStrike">
              <a:latin typeface="Arial"/>
            </a:endParaRPr>
          </a:p>
          <a:p>
            <a:pPr marL="457200" indent="-316800" algn="just">
              <a:lnSpc>
                <a:spcPct val="100000"/>
              </a:lnSpc>
              <a:buClr>
                <a:srgbClr val="000000"/>
              </a:buClr>
              <a:buFont typeface="Arial"/>
              <a:buChar char="-"/>
            </a:pPr>
            <a:r>
              <a:rPr b="0" lang="en-US" sz="1400" spc="-1" strike="noStrike">
                <a:solidFill>
                  <a:srgbClr val="000000"/>
                </a:solidFill>
                <a:latin typeface="Arial"/>
                <a:ea typeface="Arial"/>
              </a:rPr>
              <a:t>Initially ran a spearman's correlation method to check correlation between categorical as well continuous variables.</a:t>
            </a:r>
            <a:endParaRPr b="0" lang="en-US" sz="1400" spc="-1" strike="noStrike">
              <a:latin typeface="Arial"/>
            </a:endParaRPr>
          </a:p>
          <a:p>
            <a:pPr algn="just">
              <a:lnSpc>
                <a:spcPct val="100000"/>
              </a:lnSpc>
            </a:pPr>
            <a:endParaRPr b="0" lang="en-US" sz="1400" spc="-1" strike="noStrike">
              <a:latin typeface="Arial"/>
            </a:endParaRPr>
          </a:p>
          <a:p>
            <a:pPr marL="457200" indent="-316800" algn="just">
              <a:lnSpc>
                <a:spcPct val="100000"/>
              </a:lnSpc>
              <a:buClr>
                <a:srgbClr val="000000"/>
              </a:buClr>
              <a:buFont typeface="Arial"/>
              <a:buChar char="-"/>
            </a:pPr>
            <a:r>
              <a:rPr b="0" lang="en-US" sz="1400" spc="-1" strike="noStrike">
                <a:solidFill>
                  <a:srgbClr val="000000"/>
                </a:solidFill>
                <a:latin typeface="Arial"/>
                <a:ea typeface="Arial"/>
              </a:rPr>
              <a:t>After correlation we ran several different combination of dividing the data in training and testing which were following:</a:t>
            </a:r>
            <a:endParaRPr b="0" lang="en-US" sz="1400" spc="-1" strike="noStrike">
              <a:latin typeface="Arial"/>
            </a:endParaRPr>
          </a:p>
          <a:p>
            <a:pPr algn="just">
              <a:lnSpc>
                <a:spcPct val="100000"/>
              </a:lnSpc>
            </a:pPr>
            <a:endParaRPr b="0" lang="en-US" sz="1400" spc="-1" strike="noStrike">
              <a:latin typeface="Arial"/>
            </a:endParaRPr>
          </a:p>
          <a:p>
            <a:pPr algn="just">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50-50%, 55-45%, 60-40%,</a:t>
            </a:r>
            <a:endParaRPr b="0" lang="en-US" sz="1400" spc="-1" strike="noStrike">
              <a:latin typeface="Arial"/>
            </a:endParaRPr>
          </a:p>
          <a:p>
            <a:pPr algn="just">
              <a:lnSpc>
                <a:spcPct val="100000"/>
              </a:lnSpc>
            </a:pPr>
            <a:r>
              <a:rPr b="0" lang="en-US" sz="1400" spc="-1" strike="noStrike">
                <a:solidFill>
                  <a:srgbClr val="000000"/>
                </a:solidFill>
                <a:latin typeface="Arial"/>
                <a:ea typeface="Arial"/>
              </a:rPr>
              <a:t>66-34%,70-30%, 75-25%,</a:t>
            </a:r>
            <a:endParaRPr b="0" lang="en-US" sz="1400" spc="-1" strike="noStrike">
              <a:latin typeface="Arial"/>
            </a:endParaRPr>
          </a:p>
          <a:p>
            <a:pPr marL="457200" algn="just">
              <a:lnSpc>
                <a:spcPct val="100000"/>
              </a:lnSpc>
            </a:pPr>
            <a:r>
              <a:rPr b="0" lang="en-US" sz="1400" spc="-1" strike="noStrike">
                <a:solidFill>
                  <a:srgbClr val="000000"/>
                </a:solidFill>
                <a:latin typeface="Arial"/>
                <a:ea typeface="Arial"/>
              </a:rPr>
              <a:t>80-20%, 85-15%, 90 - 10% training and testing respectively</a:t>
            </a:r>
            <a:endParaRPr b="0" lang="en-US" sz="1400" spc="-1" strike="noStrike">
              <a:latin typeface="Arial"/>
            </a:endParaRPr>
          </a:p>
          <a:p>
            <a:pPr marL="457200" algn="just">
              <a:lnSpc>
                <a:spcPct val="100000"/>
              </a:lnSpc>
            </a:pPr>
            <a:endParaRPr b="0" lang="en-US" sz="1400" spc="-1" strike="noStrike">
              <a:latin typeface="Arial"/>
            </a:endParaRPr>
          </a:p>
          <a:p>
            <a:pPr marL="457200" indent="-316800" algn="just">
              <a:lnSpc>
                <a:spcPct val="100000"/>
              </a:lnSpc>
              <a:buClr>
                <a:srgbClr val="000000"/>
              </a:buClr>
              <a:buFont typeface="Arial"/>
              <a:buChar char="-"/>
            </a:pPr>
            <a:r>
              <a:rPr b="0" lang="en-US" sz="1400" spc="-1" strike="noStrike">
                <a:solidFill>
                  <a:srgbClr val="000000"/>
                </a:solidFill>
                <a:latin typeface="Arial"/>
                <a:ea typeface="Arial"/>
              </a:rPr>
              <a:t>and after all of that 66 and 34% gave us the least accuracy difference so we decided to use that split.</a:t>
            </a:r>
            <a:endParaRPr b="0" lang="en-US" sz="14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58" name="Table 1"/>
          <p:cNvGraphicFramePr/>
          <p:nvPr/>
        </p:nvGraphicFramePr>
        <p:xfrm>
          <a:off x="1038240" y="1110600"/>
          <a:ext cx="7066800" cy="2483640"/>
        </p:xfrm>
        <a:graphic>
          <a:graphicData uri="http://schemas.openxmlformats.org/drawingml/2006/table">
            <a:tbl>
              <a:tblPr/>
              <a:tblGrid>
                <a:gridCol w="1123920"/>
                <a:gridCol w="1056960"/>
                <a:gridCol w="1618920"/>
                <a:gridCol w="1533240"/>
                <a:gridCol w="857160"/>
                <a:gridCol w="876960"/>
              </a:tblGrid>
              <a:tr h="635400">
                <a:tc>
                  <a:txBody>
                    <a:bodyPr lIns="68400" rIns="68400"/>
                    <a:p>
                      <a:pPr algn="ctr">
                        <a:lnSpc>
                          <a:spcPct val="115000"/>
                        </a:lnSpc>
                      </a:pPr>
                      <a:r>
                        <a:rPr b="1" lang="en-US" sz="1100" spc="-1" strike="noStrike">
                          <a:solidFill>
                            <a:srgbClr val="666666"/>
                          </a:solidFill>
                          <a:latin typeface="Proxima Nova"/>
                          <a:ea typeface="Proxima Nova"/>
                        </a:rPr>
                        <a:t>Parent Node</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1" lang="en-US" sz="1100" spc="-1" strike="noStrike">
                          <a:solidFill>
                            <a:srgbClr val="666666"/>
                          </a:solidFill>
                          <a:latin typeface="Proxima Nova"/>
                          <a:ea typeface="Proxima Nova"/>
                        </a:rPr>
                        <a:t>Child Node</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1" lang="en-US" sz="1100" spc="-1" strike="noStrike">
                          <a:solidFill>
                            <a:srgbClr val="666666"/>
                          </a:solidFill>
                          <a:latin typeface="Proxima Nova"/>
                          <a:ea typeface="Proxima Nova"/>
                        </a:rPr>
                        <a:t>Training Accuracy</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1" lang="en-US" sz="1100" spc="-1" strike="noStrike">
                          <a:solidFill>
                            <a:srgbClr val="666666"/>
                          </a:solidFill>
                          <a:latin typeface="Proxima Nova"/>
                          <a:ea typeface="Proxima Nova"/>
                        </a:rPr>
                        <a:t>Testing Accuracy</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1" lang="en-US" sz="1100" spc="-1" strike="noStrike">
                          <a:solidFill>
                            <a:srgbClr val="666666"/>
                          </a:solidFill>
                          <a:latin typeface="Proxima Nova"/>
                          <a:ea typeface="Proxima Nova"/>
                        </a:rPr>
                        <a:t>Terminal Node</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1" lang="en-US" sz="1100" spc="-1" strike="noStrike">
                          <a:solidFill>
                            <a:srgbClr val="666666"/>
                          </a:solidFill>
                          <a:latin typeface="Proxima Nova"/>
                          <a:ea typeface="Proxima Nova"/>
                        </a:rPr>
                        <a:t>Depth</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69720">
                <a:tc>
                  <a:txBody>
                    <a:bodyPr lIns="68400" rIns="68400"/>
                    <a:p>
                      <a:pPr algn="ctr">
                        <a:lnSpc>
                          <a:spcPct val="115000"/>
                        </a:lnSpc>
                      </a:pPr>
                      <a:r>
                        <a:rPr b="0" lang="en-US" sz="1100" spc="-1" strike="noStrike">
                          <a:solidFill>
                            <a:srgbClr val="666666"/>
                          </a:solidFill>
                          <a:latin typeface="Proxima Nova"/>
                          <a:ea typeface="Proxima Nova"/>
                        </a:rPr>
                        <a:t>50</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25</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63.2%</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47.7%</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4</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3</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69720">
                <a:tc>
                  <a:txBody>
                    <a:bodyPr lIns="68400" rIns="68400"/>
                    <a:p>
                      <a:pPr algn="ctr">
                        <a:lnSpc>
                          <a:spcPct val="115000"/>
                        </a:lnSpc>
                      </a:pPr>
                      <a:r>
                        <a:rPr b="0" lang="en-US" sz="1100" spc="-1" strike="noStrike">
                          <a:solidFill>
                            <a:srgbClr val="666666"/>
                          </a:solidFill>
                          <a:latin typeface="Proxima Nova"/>
                          <a:ea typeface="Proxima Nova"/>
                        </a:rPr>
                        <a:t>40</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20</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61.5%</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63.6%</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4</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3</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69720">
                <a:tc>
                  <a:txBody>
                    <a:bodyPr lIns="68400" rIns="68400"/>
                    <a:p>
                      <a:pPr algn="ctr">
                        <a:lnSpc>
                          <a:spcPct val="115000"/>
                        </a:lnSpc>
                      </a:pPr>
                      <a:r>
                        <a:rPr b="0" lang="en-US" sz="1100" spc="-1" strike="noStrike">
                          <a:solidFill>
                            <a:srgbClr val="666666"/>
                          </a:solidFill>
                          <a:latin typeface="Proxima Nova"/>
                          <a:ea typeface="Proxima Nova"/>
                        </a:rPr>
                        <a:t>30</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15</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66.7%</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50%</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4</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2</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69720">
                <a:tc>
                  <a:txBody>
                    <a:bodyPr lIns="68400" rIns="68400"/>
                    <a:p>
                      <a:pPr algn="ctr">
                        <a:lnSpc>
                          <a:spcPct val="115000"/>
                        </a:lnSpc>
                      </a:pPr>
                      <a:r>
                        <a:rPr b="0" lang="en-US" sz="1100" spc="-1" strike="noStrike">
                          <a:solidFill>
                            <a:srgbClr val="666666"/>
                          </a:solidFill>
                          <a:latin typeface="Proxima Nova"/>
                          <a:ea typeface="Proxima Nova"/>
                        </a:rPr>
                        <a:t>20</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68400" rIns="68400"/>
                    <a:p>
                      <a:pPr algn="ctr">
                        <a:lnSpc>
                          <a:spcPct val="115000"/>
                        </a:lnSpc>
                      </a:pPr>
                      <a:r>
                        <a:rPr b="0" lang="en-US" sz="1100" spc="-1" strike="noStrike">
                          <a:solidFill>
                            <a:srgbClr val="666666"/>
                          </a:solidFill>
                          <a:latin typeface="Proxima Nova"/>
                          <a:ea typeface="Proxima Nova"/>
                        </a:rPr>
                        <a:t>10</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68400" rIns="68400"/>
                    <a:p>
                      <a:pPr algn="ctr">
                        <a:lnSpc>
                          <a:spcPct val="115000"/>
                        </a:lnSpc>
                      </a:pPr>
                      <a:r>
                        <a:rPr b="0" lang="en-US" sz="1100" spc="-1" strike="noStrike">
                          <a:solidFill>
                            <a:srgbClr val="666666"/>
                          </a:solidFill>
                          <a:latin typeface="Proxima Nova"/>
                          <a:ea typeface="Proxima Nova"/>
                        </a:rPr>
                        <a:t>75.6%</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68400" rIns="68400"/>
                    <a:p>
                      <a:pPr algn="ctr">
                        <a:lnSpc>
                          <a:spcPct val="115000"/>
                        </a:lnSpc>
                      </a:pPr>
                      <a:r>
                        <a:rPr b="0" lang="en-US" sz="1100" spc="-1" strike="noStrike">
                          <a:solidFill>
                            <a:srgbClr val="666666"/>
                          </a:solidFill>
                          <a:latin typeface="Proxima Nova"/>
                          <a:ea typeface="Proxima Nova"/>
                        </a:rPr>
                        <a:t>68.2%</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68400" rIns="68400"/>
                    <a:p>
                      <a:pPr algn="ctr">
                        <a:lnSpc>
                          <a:spcPct val="115000"/>
                        </a:lnSpc>
                      </a:pPr>
                      <a:r>
                        <a:rPr b="0" lang="en-US" sz="1100" spc="-1" strike="noStrike">
                          <a:solidFill>
                            <a:srgbClr val="666666"/>
                          </a:solidFill>
                          <a:latin typeface="Proxima Nova"/>
                          <a:ea typeface="Proxima Nova"/>
                        </a:rPr>
                        <a:t>6</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fff00"/>
                    </a:solidFill>
                  </a:tcPr>
                </a:tc>
                <a:tc>
                  <a:txBody>
                    <a:bodyPr lIns="68400" rIns="68400"/>
                    <a:p>
                      <a:pPr algn="ctr">
                        <a:lnSpc>
                          <a:spcPct val="115000"/>
                        </a:lnSpc>
                      </a:pPr>
                      <a:r>
                        <a:rPr b="0" lang="en-US" sz="1100" spc="-1" strike="noStrike">
                          <a:solidFill>
                            <a:srgbClr val="666666"/>
                          </a:solidFill>
                          <a:latin typeface="Proxima Nova"/>
                          <a:ea typeface="Proxima Nova"/>
                        </a:rPr>
                        <a:t>3</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solidFill>
                      <a:srgbClr val="ffff00"/>
                    </a:solidFill>
                  </a:tcPr>
                </a:tc>
              </a:tr>
              <a:tr h="369720">
                <a:tc>
                  <a:txBody>
                    <a:bodyPr lIns="68400" rIns="68400"/>
                    <a:p>
                      <a:pPr algn="ctr">
                        <a:lnSpc>
                          <a:spcPct val="115000"/>
                        </a:lnSpc>
                      </a:pPr>
                      <a:r>
                        <a:rPr b="0" lang="en-US" sz="1100" spc="-1" strike="noStrike">
                          <a:solidFill>
                            <a:srgbClr val="666666"/>
                          </a:solidFill>
                          <a:latin typeface="Proxima Nova"/>
                          <a:ea typeface="Proxima Nova"/>
                        </a:rPr>
                        <a:t>15</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8</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73.2%</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60.6%</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7</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p>
                      <a:pPr algn="ctr">
                        <a:lnSpc>
                          <a:spcPct val="115000"/>
                        </a:lnSpc>
                      </a:pPr>
                      <a:r>
                        <a:rPr b="0" lang="en-US" sz="1100" spc="-1" strike="noStrike">
                          <a:solidFill>
                            <a:srgbClr val="666666"/>
                          </a:solidFill>
                          <a:latin typeface="Proxima Nova"/>
                          <a:ea typeface="Proxima Nova"/>
                        </a:rPr>
                        <a:t>3</a:t>
                      </a:r>
                      <a:endParaRPr b="0" lang="en-US"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59" name="CustomShape 2"/>
          <p:cNvSpPr/>
          <p:nvPr/>
        </p:nvSpPr>
        <p:spPr>
          <a:xfrm>
            <a:off x="106200" y="745920"/>
            <a:ext cx="5773680" cy="363960"/>
          </a:xfrm>
          <a:prstGeom prst="rect">
            <a:avLst/>
          </a:prstGeom>
          <a:noFill/>
          <a:ln>
            <a:noFill/>
          </a:ln>
        </p:spPr>
        <p:style>
          <a:lnRef idx="0"/>
          <a:fillRef idx="0"/>
          <a:effectRef idx="0"/>
          <a:fontRef idx="minor"/>
        </p:style>
        <p:txBody>
          <a:bodyPr lIns="90000" rIns="90000" tIns="91440" bIns="91440"/>
          <a:p>
            <a:pPr>
              <a:lnSpc>
                <a:spcPct val="100000"/>
              </a:lnSpc>
            </a:pPr>
            <a:r>
              <a:rPr b="1" lang="en-US" sz="1400" spc="-1" strike="noStrike">
                <a:solidFill>
                  <a:srgbClr val="666666"/>
                </a:solidFill>
                <a:latin typeface="Proxima Nova"/>
                <a:ea typeface="Proxima Nova"/>
              </a:rPr>
              <a:t>Criteria to choose the best Model:</a:t>
            </a:r>
            <a:endParaRPr b="0" lang="en-US" sz="1400" spc="-1" strike="noStrike">
              <a:latin typeface="Arial"/>
            </a:endParaRPr>
          </a:p>
        </p:txBody>
      </p:sp>
      <p:sp>
        <p:nvSpPr>
          <p:cNvPr id="260" name="CustomShape 3"/>
          <p:cNvSpPr/>
          <p:nvPr/>
        </p:nvSpPr>
        <p:spPr>
          <a:xfrm>
            <a:off x="173160" y="3704040"/>
            <a:ext cx="7705080" cy="1438560"/>
          </a:xfrm>
          <a:prstGeom prst="rect">
            <a:avLst/>
          </a:prstGeom>
          <a:noFill/>
          <a:ln>
            <a:noFill/>
          </a:ln>
        </p:spPr>
        <p:style>
          <a:lnRef idx="0"/>
          <a:fillRef idx="0"/>
          <a:effectRef idx="0"/>
          <a:fontRef idx="minor"/>
        </p:style>
        <p:txBody>
          <a:bodyPr lIns="90000" rIns="90000" tIns="91440" bIns="91440"/>
          <a:p>
            <a:pPr>
              <a:lnSpc>
                <a:spcPct val="100000"/>
              </a:lnSpc>
            </a:pPr>
            <a:r>
              <a:rPr b="1" lang="en-US" sz="1400" spc="-1" strike="noStrike">
                <a:solidFill>
                  <a:srgbClr val="666666"/>
                </a:solidFill>
                <a:latin typeface="Proxima Nova"/>
                <a:ea typeface="Proxima Nova"/>
              </a:rPr>
              <a:t>Methods used:</a:t>
            </a:r>
            <a:endParaRPr b="0" lang="en-US" sz="1400" spc="-1" strike="noStrike">
              <a:latin typeface="Arial"/>
            </a:endParaRPr>
          </a:p>
          <a:p>
            <a:pPr marL="457200" indent="-316800">
              <a:lnSpc>
                <a:spcPct val="100000"/>
              </a:lnSpc>
              <a:buClr>
                <a:srgbClr val="666666"/>
              </a:buClr>
              <a:buFont typeface="Proxima Nova"/>
              <a:buChar char="●"/>
            </a:pPr>
            <a:r>
              <a:rPr b="0" lang="en-US" sz="1400" spc="-1" strike="noStrike">
                <a:solidFill>
                  <a:srgbClr val="666666"/>
                </a:solidFill>
                <a:latin typeface="Proxima Nova"/>
                <a:ea typeface="Proxima Nova"/>
              </a:rPr>
              <a:t>Hold out partitioning with 66% training and 34% as testing</a:t>
            </a:r>
            <a:endParaRPr b="0" lang="en-US" sz="1400" spc="-1" strike="noStrike">
              <a:latin typeface="Arial"/>
            </a:endParaRPr>
          </a:p>
          <a:p>
            <a:pPr marL="457200" indent="-316800">
              <a:lnSpc>
                <a:spcPct val="100000"/>
              </a:lnSpc>
              <a:buClr>
                <a:srgbClr val="666666"/>
              </a:buClr>
              <a:buFont typeface="Proxima Nova"/>
              <a:buChar char="●"/>
            </a:pPr>
            <a:r>
              <a:rPr b="0" lang="en-US" sz="1400" spc="-1" strike="noStrike">
                <a:solidFill>
                  <a:srgbClr val="666666"/>
                </a:solidFill>
                <a:latin typeface="Proxima Nova"/>
                <a:ea typeface="Proxima Nova"/>
              </a:rPr>
              <a:t>Gini index to measure impurity in Nodes</a:t>
            </a:r>
            <a:endParaRPr b="0" lang="en-US" sz="1400" spc="-1" strike="noStrike">
              <a:latin typeface="Arial"/>
            </a:endParaRPr>
          </a:p>
          <a:p>
            <a:pPr marL="457200" indent="-316800">
              <a:lnSpc>
                <a:spcPct val="100000"/>
              </a:lnSpc>
              <a:buClr>
                <a:srgbClr val="666666"/>
              </a:buClr>
              <a:buFont typeface="Proxima Nova"/>
              <a:buChar char="●"/>
            </a:pPr>
            <a:r>
              <a:rPr b="0" lang="en-US" sz="1400" spc="-1" strike="noStrike">
                <a:solidFill>
                  <a:srgbClr val="666666"/>
                </a:solidFill>
                <a:latin typeface="Proxima Nova"/>
                <a:ea typeface="Proxima Nova"/>
              </a:rPr>
              <a:t>CRT method was used to build the model.</a:t>
            </a:r>
            <a:endParaRPr b="0" lang="en-US" sz="1400" spc="-1" strike="noStrike">
              <a:latin typeface="Arial"/>
            </a:endParaRPr>
          </a:p>
          <a:p>
            <a:pPr marL="457200" indent="-316800">
              <a:lnSpc>
                <a:spcPct val="100000"/>
              </a:lnSpc>
              <a:buClr>
                <a:srgbClr val="666666"/>
              </a:buClr>
              <a:buFont typeface="Proxima Nova"/>
              <a:buChar char="●"/>
            </a:pPr>
            <a:r>
              <a:rPr b="0" lang="en-US" sz="1400" spc="-1" strike="noStrike">
                <a:solidFill>
                  <a:srgbClr val="666666"/>
                </a:solidFill>
                <a:latin typeface="Proxima Nova"/>
                <a:ea typeface="Proxima Nova"/>
              </a:rPr>
              <a:t>Model was created with giving importance to variables.</a:t>
            </a:r>
            <a:endParaRPr b="0" lang="en-US" sz="1400" spc="-1" strike="noStrike">
              <a:latin typeface="Arial"/>
            </a:endParaRPr>
          </a:p>
        </p:txBody>
      </p:sp>
      <p:sp>
        <p:nvSpPr>
          <p:cNvPr id="261" name="CustomShape 4"/>
          <p:cNvSpPr/>
          <p:nvPr/>
        </p:nvSpPr>
        <p:spPr>
          <a:xfrm>
            <a:off x="173160" y="59760"/>
            <a:ext cx="8519760" cy="57204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US" sz="3600" spc="-1" strike="noStrike">
                <a:solidFill>
                  <a:srgbClr val="4ba173"/>
                </a:solidFill>
                <a:latin typeface="Proxima Nova"/>
                <a:ea typeface="Proxima Nova"/>
              </a:rPr>
              <a:t>Decision Tree - Contd.</a:t>
            </a:r>
            <a:endParaRPr b="0" lang="en-US" sz="36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2" name="Shape 297" descr=""/>
          <p:cNvPicPr/>
          <p:nvPr/>
        </p:nvPicPr>
        <p:blipFill>
          <a:blip r:embed="rId1"/>
          <a:stretch/>
        </p:blipFill>
        <p:spPr>
          <a:xfrm>
            <a:off x="226800" y="0"/>
            <a:ext cx="3855240" cy="5142960"/>
          </a:xfrm>
          <a:prstGeom prst="rect">
            <a:avLst/>
          </a:prstGeom>
          <a:ln>
            <a:noFill/>
          </a:ln>
        </p:spPr>
      </p:pic>
      <p:sp>
        <p:nvSpPr>
          <p:cNvPr id="263" name="CustomShape 1"/>
          <p:cNvSpPr/>
          <p:nvPr/>
        </p:nvSpPr>
        <p:spPr>
          <a:xfrm>
            <a:off x="4138200" y="682920"/>
            <a:ext cx="4494960" cy="1477800"/>
          </a:xfrm>
          <a:prstGeom prst="rect">
            <a:avLst/>
          </a:prstGeom>
          <a:noFill/>
          <a:ln>
            <a:noFill/>
          </a:ln>
        </p:spPr>
        <p:style>
          <a:lnRef idx="0"/>
          <a:fillRef idx="0"/>
          <a:effectRef idx="0"/>
          <a:fontRef idx="minor"/>
        </p:style>
        <p:txBody>
          <a:bodyPr lIns="90000" rIns="90000" tIns="91440" bIns="91440"/>
          <a:p>
            <a:pPr>
              <a:lnSpc>
                <a:spcPct val="100000"/>
              </a:lnSpc>
            </a:pPr>
            <a:r>
              <a:rPr b="1" lang="en-US" sz="1400" spc="-1" strike="noStrike">
                <a:solidFill>
                  <a:srgbClr val="666666"/>
                </a:solidFill>
                <a:latin typeface="Proxima Nova"/>
                <a:ea typeface="Proxima Nova"/>
              </a:rPr>
              <a:t>Important Variables:</a:t>
            </a:r>
            <a:endParaRPr b="0" lang="en-US" sz="1400" spc="-1" strike="noStrike">
              <a:latin typeface="Arial"/>
            </a:endParaRPr>
          </a:p>
          <a:p>
            <a:pPr marL="457200" indent="-316800">
              <a:lnSpc>
                <a:spcPct val="100000"/>
              </a:lnSpc>
              <a:buClr>
                <a:srgbClr val="666666"/>
              </a:buClr>
              <a:buFont typeface="Proxima Nova"/>
              <a:buChar char="●"/>
            </a:pPr>
            <a:r>
              <a:rPr b="0" lang="en-US" sz="1400" spc="-1" strike="noStrike">
                <a:solidFill>
                  <a:srgbClr val="666666"/>
                </a:solidFill>
                <a:latin typeface="Proxima Nova"/>
                <a:ea typeface="Proxima Nova"/>
              </a:rPr>
              <a:t>Number of doors</a:t>
            </a:r>
            <a:endParaRPr b="0" lang="en-US" sz="1400" spc="-1" strike="noStrike">
              <a:latin typeface="Arial"/>
            </a:endParaRPr>
          </a:p>
          <a:p>
            <a:pPr marL="457200" indent="-316800">
              <a:lnSpc>
                <a:spcPct val="100000"/>
              </a:lnSpc>
              <a:buClr>
                <a:srgbClr val="666666"/>
              </a:buClr>
              <a:buFont typeface="Proxima Nova"/>
              <a:buChar char="●"/>
            </a:pPr>
            <a:r>
              <a:rPr b="0" lang="en-US" sz="1400" spc="-1" strike="noStrike">
                <a:solidFill>
                  <a:srgbClr val="666666"/>
                </a:solidFill>
                <a:latin typeface="Proxima Nova"/>
                <a:ea typeface="Proxima Nova"/>
              </a:rPr>
              <a:t>City Mileage per gallon</a:t>
            </a:r>
            <a:endParaRPr b="0" lang="en-US" sz="1400" spc="-1" strike="noStrike">
              <a:latin typeface="Arial"/>
            </a:endParaRPr>
          </a:p>
          <a:p>
            <a:pPr marL="457200" indent="-316800">
              <a:lnSpc>
                <a:spcPct val="100000"/>
              </a:lnSpc>
              <a:buClr>
                <a:srgbClr val="666666"/>
              </a:buClr>
              <a:buFont typeface="Proxima Nova"/>
              <a:buChar char="●"/>
            </a:pPr>
            <a:r>
              <a:rPr b="0" lang="en-US" sz="1400" spc="-1" strike="noStrike">
                <a:solidFill>
                  <a:srgbClr val="666666"/>
                </a:solidFill>
                <a:latin typeface="Proxima Nova"/>
                <a:ea typeface="Proxima Nova"/>
              </a:rPr>
              <a:t>Make</a:t>
            </a:r>
            <a:endParaRPr b="0" lang="en-US" sz="1400" spc="-1" strike="noStrike">
              <a:latin typeface="Arial"/>
            </a:endParaRPr>
          </a:p>
          <a:p>
            <a:pPr marL="457200" indent="-316800">
              <a:lnSpc>
                <a:spcPct val="100000"/>
              </a:lnSpc>
              <a:buClr>
                <a:srgbClr val="666666"/>
              </a:buClr>
              <a:buFont typeface="Proxima Nova"/>
              <a:buChar char="●"/>
            </a:pPr>
            <a:r>
              <a:rPr b="0" lang="en-US" sz="1400" spc="-1" strike="noStrike">
                <a:solidFill>
                  <a:srgbClr val="666666"/>
                </a:solidFill>
                <a:latin typeface="Proxima Nova"/>
                <a:ea typeface="Proxima Nova"/>
              </a:rPr>
              <a:t>Bore</a:t>
            </a:r>
            <a:endParaRPr b="0" lang="en-US" sz="1400" spc="-1" strike="noStrike">
              <a:latin typeface="Arial"/>
            </a:endParaRPr>
          </a:p>
          <a:p>
            <a:pPr marL="457200" indent="-316800">
              <a:lnSpc>
                <a:spcPct val="100000"/>
              </a:lnSpc>
              <a:buClr>
                <a:srgbClr val="666666"/>
              </a:buClr>
              <a:buFont typeface="Proxima Nova"/>
              <a:buChar char="●"/>
            </a:pPr>
            <a:r>
              <a:rPr b="0" lang="en-US" sz="1400" spc="-1" strike="noStrike">
                <a:solidFill>
                  <a:srgbClr val="666666"/>
                </a:solidFill>
                <a:latin typeface="Proxima Nova"/>
                <a:ea typeface="Proxima Nova"/>
              </a:rPr>
              <a:t>Normalized Losses Improvement</a:t>
            </a:r>
            <a:endParaRPr b="0" lang="en-US" sz="1400" spc="-1" strike="noStrike">
              <a:latin typeface="Arial"/>
            </a:endParaRPr>
          </a:p>
        </p:txBody>
      </p:sp>
      <p:sp>
        <p:nvSpPr>
          <p:cNvPr id="264" name="CustomShape 2"/>
          <p:cNvSpPr/>
          <p:nvPr/>
        </p:nvSpPr>
        <p:spPr>
          <a:xfrm>
            <a:off x="4260960" y="2203200"/>
            <a:ext cx="4538160" cy="2331360"/>
          </a:xfrm>
          <a:prstGeom prst="rect">
            <a:avLst/>
          </a:prstGeom>
          <a:noFill/>
          <a:ln>
            <a:noFill/>
          </a:ln>
        </p:spPr>
        <p:style>
          <a:lnRef idx="0"/>
          <a:fillRef idx="0"/>
          <a:effectRef idx="0"/>
          <a:fontRef idx="minor"/>
        </p:style>
        <p:txBody>
          <a:bodyPr lIns="90000" rIns="90000" tIns="91440" bIns="91440"/>
          <a:p>
            <a:pPr>
              <a:lnSpc>
                <a:spcPct val="100000"/>
              </a:lnSpc>
            </a:pPr>
            <a:r>
              <a:rPr b="1" lang="en-US" sz="1400" spc="-1" strike="noStrike">
                <a:solidFill>
                  <a:srgbClr val="666666"/>
                </a:solidFill>
                <a:latin typeface="Proxima Nova"/>
                <a:ea typeface="Proxima Nova"/>
              </a:rPr>
              <a:t>Example of Rule: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i="1" lang="en-US" sz="1400" spc="-1" strike="noStrike">
                <a:solidFill>
                  <a:srgbClr val="666666"/>
                </a:solidFill>
                <a:latin typeface="Proxima Nova"/>
                <a:ea typeface="Proxima Nova"/>
              </a:rPr>
              <a:t>For non Technical audience:</a:t>
            </a:r>
            <a:endParaRPr b="0" lang="en-US" sz="1400" spc="-1" strike="noStrike">
              <a:latin typeface="Arial"/>
            </a:endParaRPr>
          </a:p>
          <a:p>
            <a:pPr>
              <a:lnSpc>
                <a:spcPct val="100000"/>
              </a:lnSpc>
            </a:pPr>
            <a:endParaRPr b="0" lang="en-US" sz="1400" spc="-1" strike="noStrike">
              <a:latin typeface="Arial"/>
            </a:endParaRPr>
          </a:p>
          <a:p>
            <a:pPr marL="457200" indent="-316800">
              <a:lnSpc>
                <a:spcPct val="100000"/>
              </a:lnSpc>
              <a:buClr>
                <a:srgbClr val="666666"/>
              </a:buClr>
              <a:buFont typeface="Proxima Nova"/>
              <a:buChar char="●"/>
            </a:pPr>
            <a:r>
              <a:rPr b="0" lang="en-US" sz="1400" spc="-1" strike="noStrike">
                <a:solidFill>
                  <a:srgbClr val="666666"/>
                </a:solidFill>
                <a:latin typeface="Proxima Nova"/>
                <a:ea typeface="Proxima Nova"/>
              </a:rPr>
              <a:t>If a car has two doors and in city area the mileage per gallon while driving is less than 21.5 then 81.2% chances are that the auto has more risk when it comes to insurance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i="1" lang="en-US" sz="1400" spc="-1" strike="noStrike">
                <a:solidFill>
                  <a:srgbClr val="666666"/>
                </a:solidFill>
                <a:latin typeface="Proxima Nova"/>
                <a:ea typeface="Proxima Nova"/>
              </a:rPr>
              <a:t>For Technical audience:</a:t>
            </a:r>
            <a:endParaRPr b="0" lang="en-US" sz="1400" spc="-1" strike="noStrike">
              <a:latin typeface="Arial"/>
            </a:endParaRPr>
          </a:p>
          <a:p>
            <a:pPr>
              <a:lnSpc>
                <a:spcPct val="100000"/>
              </a:lnSpc>
            </a:pPr>
            <a:endParaRPr b="0" lang="en-US" sz="1400" spc="-1" strike="noStrike">
              <a:latin typeface="Arial"/>
            </a:endParaRPr>
          </a:p>
          <a:p>
            <a:pPr marL="457200" indent="-316800">
              <a:lnSpc>
                <a:spcPct val="100000"/>
              </a:lnSpc>
              <a:buClr>
                <a:srgbClr val="666666"/>
              </a:buClr>
              <a:buFont typeface="Proxima Nova"/>
              <a:buChar char="●"/>
            </a:pPr>
            <a:r>
              <a:rPr b="0" lang="en-US" sz="1400" spc="-1" strike="noStrike">
                <a:solidFill>
                  <a:srgbClr val="666666"/>
                </a:solidFill>
                <a:latin typeface="Proxima Nova"/>
                <a:ea typeface="Proxima Nova"/>
              </a:rPr>
              <a:t>If number_of_doors == two and city_mpg improvement=0.076 &lt;= 21.5 then risk == 3.00</a:t>
            </a:r>
            <a:endParaRPr b="0" lang="en-US" sz="1400" spc="-1" strike="noStrike">
              <a:latin typeface="Arial"/>
            </a:endParaRPr>
          </a:p>
        </p:txBody>
      </p:sp>
      <p:sp>
        <p:nvSpPr>
          <p:cNvPr id="265" name="CustomShape 3"/>
          <p:cNvSpPr/>
          <p:nvPr/>
        </p:nvSpPr>
        <p:spPr>
          <a:xfrm>
            <a:off x="4082760" y="68040"/>
            <a:ext cx="3471120" cy="57204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US" sz="3600" spc="-1" strike="noStrike">
                <a:solidFill>
                  <a:srgbClr val="4ba173"/>
                </a:solidFill>
                <a:latin typeface="Economica"/>
                <a:ea typeface="Economica"/>
              </a:rPr>
              <a:t>Decision Tree - Results</a:t>
            </a:r>
            <a:endParaRPr b="0" lang="en-US" sz="36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311760" y="327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3600" spc="-1" strike="noStrike">
                <a:solidFill>
                  <a:srgbClr val="4ba173"/>
                </a:solidFill>
                <a:latin typeface="Proxima Nova"/>
                <a:ea typeface="Proxima Nova"/>
              </a:rPr>
              <a:t>Conclusion</a:t>
            </a:r>
            <a:endParaRPr b="0" lang="en-US" sz="3600" spc="-1" strike="noStrike">
              <a:latin typeface="Arial"/>
            </a:endParaRPr>
          </a:p>
        </p:txBody>
      </p:sp>
      <p:sp>
        <p:nvSpPr>
          <p:cNvPr id="267" name="CustomShape 2"/>
          <p:cNvSpPr/>
          <p:nvPr/>
        </p:nvSpPr>
        <p:spPr>
          <a:xfrm>
            <a:off x="311760" y="1170720"/>
            <a:ext cx="8519760" cy="3652560"/>
          </a:xfrm>
          <a:prstGeom prst="rect">
            <a:avLst/>
          </a:prstGeom>
          <a:noFill/>
          <a:ln>
            <a:noFill/>
          </a:ln>
        </p:spPr>
        <p:style>
          <a:lnRef idx="0"/>
          <a:fillRef idx="0"/>
          <a:effectRef idx="0"/>
          <a:fontRef idx="minor"/>
        </p:style>
        <p:txBody>
          <a:bodyPr lIns="90000" rIns="90000" tIns="91440" bIns="91440"/>
          <a:p>
            <a:pPr>
              <a:lnSpc>
                <a:spcPct val="115000"/>
              </a:lnSpc>
            </a:pPr>
            <a:r>
              <a:rPr b="1" lang="en-US" sz="1400" spc="-1" strike="noStrike">
                <a:solidFill>
                  <a:srgbClr val="666666"/>
                </a:solidFill>
                <a:latin typeface="Arial"/>
                <a:ea typeface="Arial"/>
              </a:rPr>
              <a:t>Which model results looking promising for our definition and why?</a:t>
            </a:r>
            <a:endParaRPr b="0" lang="en-US" sz="1400" spc="-1" strike="noStrike">
              <a:latin typeface="Arial"/>
            </a:endParaRPr>
          </a:p>
          <a:p>
            <a:pPr marL="457200" indent="-316800">
              <a:lnSpc>
                <a:spcPct val="150000"/>
              </a:lnSpc>
              <a:spcBef>
                <a:spcPts val="1599"/>
              </a:spcBef>
              <a:buClr>
                <a:srgbClr val="616161"/>
              </a:buClr>
              <a:buFont typeface="Proxima Nova"/>
              <a:buChar char="●"/>
            </a:pPr>
            <a:r>
              <a:rPr b="0" lang="en-US" sz="1400" spc="-1" strike="noStrike">
                <a:solidFill>
                  <a:srgbClr val="616161"/>
                </a:solidFill>
                <a:latin typeface="Proxima Nova"/>
                <a:ea typeface="Proxima Nova"/>
              </a:rPr>
              <a:t>For our research question we wanted to predict the key determining points to predict the price of the car and safety level of a consumer to provide insurance to him/her.</a:t>
            </a:r>
            <a:endParaRPr b="0" lang="en-US" sz="1400" spc="-1" strike="noStrike">
              <a:latin typeface="Arial"/>
            </a:endParaRPr>
          </a:p>
          <a:p>
            <a:pPr marL="457200" indent="-316800">
              <a:lnSpc>
                <a:spcPct val="150000"/>
              </a:lnSpc>
              <a:buClr>
                <a:srgbClr val="616161"/>
              </a:buClr>
              <a:buFont typeface="Proxima Nova"/>
              <a:buChar char="●"/>
            </a:pPr>
            <a:r>
              <a:rPr b="0" lang="en-US" sz="1400" spc="-1" strike="noStrike">
                <a:solidFill>
                  <a:srgbClr val="616161"/>
                </a:solidFill>
                <a:latin typeface="Proxima Nova"/>
                <a:ea typeface="Proxima Nova"/>
              </a:rPr>
              <a:t>The Linear Regression model provides the solution to us with price predicting model and the variable in the equation represents the importance of the certain variables which plays a key role in order to predict the price </a:t>
            </a:r>
            <a:endParaRPr b="0" lang="en-US" sz="1400" spc="-1" strike="noStrike">
              <a:latin typeface="Arial"/>
            </a:endParaRPr>
          </a:p>
          <a:p>
            <a:pPr marL="457200" indent="-316800">
              <a:lnSpc>
                <a:spcPct val="150000"/>
              </a:lnSpc>
              <a:buClr>
                <a:srgbClr val="616161"/>
              </a:buClr>
              <a:buFont typeface="Proxima Nova"/>
              <a:buChar char="●"/>
            </a:pPr>
            <a:r>
              <a:rPr b="0" lang="en-US" sz="1400" spc="-1" strike="noStrike">
                <a:solidFill>
                  <a:srgbClr val="616161"/>
                </a:solidFill>
                <a:latin typeface="Proxima Nova"/>
                <a:ea typeface="Proxima Nova"/>
              </a:rPr>
              <a:t>The Decision tree focuses on prediction of “</a:t>
            </a:r>
            <a:r>
              <a:rPr b="0" i="1" lang="en-US" sz="1400" spc="-1" strike="noStrike">
                <a:solidFill>
                  <a:srgbClr val="616161"/>
                </a:solidFill>
                <a:latin typeface="Proxima Nova"/>
                <a:ea typeface="Proxima Nova"/>
              </a:rPr>
              <a:t>Symboling</a:t>
            </a:r>
            <a:r>
              <a:rPr b="0" lang="en-US" sz="1400" spc="-1" strike="noStrike">
                <a:solidFill>
                  <a:srgbClr val="616161"/>
                </a:solidFill>
                <a:latin typeface="Proxima Nova"/>
                <a:ea typeface="Proxima Nova"/>
              </a:rPr>
              <a:t>”, where we are getting 75% training accuracy and 68.2% testing accuracy with 3 node depth which is ideal for classification model.</a:t>
            </a:r>
            <a:endParaRPr b="0" lang="en-US" sz="1400" spc="-1" strike="noStrike">
              <a:latin typeface="Arial"/>
            </a:endParaRPr>
          </a:p>
          <a:p>
            <a:pPr>
              <a:lnSpc>
                <a:spcPct val="150000"/>
              </a:lnSpc>
              <a:spcBef>
                <a:spcPts val="1599"/>
              </a:spcBef>
              <a:spcAft>
                <a:spcPts val="1599"/>
              </a:spcAft>
            </a:pPr>
            <a:endParaRPr b="0" lang="en-US" sz="14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3600" spc="-1" strike="noStrike">
                <a:solidFill>
                  <a:srgbClr val="4ba173"/>
                </a:solidFill>
                <a:latin typeface="Proxima Nova"/>
                <a:ea typeface="Proxima Nova"/>
              </a:rPr>
              <a:t>Possible Future Work</a:t>
            </a:r>
            <a:br/>
            <a:endParaRPr b="0" lang="en-US" sz="3600" spc="-1" strike="noStrike">
              <a:latin typeface="Arial"/>
            </a:endParaRPr>
          </a:p>
        </p:txBody>
      </p:sp>
      <p:sp>
        <p:nvSpPr>
          <p:cNvPr id="269" name="CustomShape 2"/>
          <p:cNvSpPr/>
          <p:nvPr/>
        </p:nvSpPr>
        <p:spPr>
          <a:xfrm>
            <a:off x="537480" y="1379880"/>
            <a:ext cx="8294400" cy="1851120"/>
          </a:xfrm>
          <a:prstGeom prst="rect">
            <a:avLst/>
          </a:prstGeom>
          <a:noFill/>
          <a:ln>
            <a:noFill/>
          </a:ln>
        </p:spPr>
        <p:style>
          <a:lnRef idx="0"/>
          <a:fillRef idx="0"/>
          <a:effectRef idx="0"/>
          <a:fontRef idx="minor"/>
        </p:style>
        <p:txBody>
          <a:bodyPr lIns="90000" rIns="90000" tIns="91440" bIns="91440"/>
          <a:p>
            <a:pPr marL="457200" indent="-316800" algn="just">
              <a:lnSpc>
                <a:spcPct val="100000"/>
              </a:lnSpc>
              <a:buClr>
                <a:srgbClr val="666666"/>
              </a:buClr>
              <a:buFont typeface="Proxima Nova"/>
              <a:buChar char="●"/>
            </a:pPr>
            <a:r>
              <a:rPr b="0" lang="en-US" sz="1400" spc="-1" strike="noStrike">
                <a:solidFill>
                  <a:srgbClr val="666666"/>
                </a:solidFill>
                <a:latin typeface="Proxima Nova"/>
                <a:ea typeface="Proxima Nova"/>
              </a:rPr>
              <a:t>As of now our current techniques looks promising, but by improvising the model by adding more data,  can  give more accurate results and could possibly give a real world applicable model.</a:t>
            </a:r>
            <a:endParaRPr b="0" lang="en-US" sz="1400" spc="-1" strike="noStrike">
              <a:latin typeface="Arial"/>
            </a:endParaRPr>
          </a:p>
          <a:p>
            <a:pPr algn="just">
              <a:lnSpc>
                <a:spcPct val="100000"/>
              </a:lnSpc>
            </a:pPr>
            <a:endParaRPr b="0" lang="en-US" sz="1400" spc="-1" strike="noStrike">
              <a:latin typeface="Arial"/>
            </a:endParaRPr>
          </a:p>
          <a:p>
            <a:pPr marL="457200" indent="-316800" algn="just">
              <a:lnSpc>
                <a:spcPct val="100000"/>
              </a:lnSpc>
              <a:buClr>
                <a:srgbClr val="666666"/>
              </a:buClr>
              <a:buFont typeface="Proxima Nova"/>
              <a:buChar char="●"/>
            </a:pPr>
            <a:r>
              <a:rPr b="0" lang="en-US" sz="1400" spc="-1" strike="noStrike">
                <a:solidFill>
                  <a:srgbClr val="666666"/>
                </a:solidFill>
                <a:latin typeface="Proxima Nova"/>
                <a:ea typeface="Proxima Nova"/>
              </a:rPr>
              <a:t>For classification on symboling purpose we can use KNN(K-Nearest Neighbor), Hierarchical Clustering,  K means Clustering, and LDA(Linear Discriminant Analysis).</a:t>
            </a:r>
            <a:endParaRPr b="0" lang="en-US" sz="14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311760" y="32760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3600" spc="-1" strike="noStrike">
                <a:solidFill>
                  <a:srgbClr val="4ba173"/>
                </a:solidFill>
                <a:latin typeface="Proxima Nova"/>
                <a:ea typeface="Proxima Nova"/>
              </a:rPr>
              <a:t>References</a:t>
            </a:r>
            <a:br/>
            <a:br/>
            <a:r>
              <a:rPr b="0" lang="en-US" sz="1800" spc="-1" strike="noStrike">
                <a:solidFill>
                  <a:srgbClr val="666666"/>
                </a:solidFill>
                <a:latin typeface="Proxima Nova"/>
                <a:ea typeface="Proxima Nova"/>
              </a:rPr>
              <a:t>[1]  </a:t>
            </a:r>
            <a:r>
              <a:rPr b="0" lang="en-US" sz="1800" spc="-1" strike="noStrike" u="sng">
                <a:solidFill>
                  <a:srgbClr val="0000ff"/>
                </a:solidFill>
                <a:uFillTx/>
                <a:latin typeface="Proxima Nova"/>
                <a:ea typeface="Proxima Nova"/>
                <a:hlinkClick r:id="rId1"/>
              </a:rPr>
              <a:t>https://en.wikipedia.org/wiki/Principal_component_regression</a:t>
            </a:r>
            <a:br/>
            <a:br/>
            <a:r>
              <a:rPr b="0" lang="en-US" sz="1800" spc="-1" strike="noStrike">
                <a:solidFill>
                  <a:srgbClr val="666666"/>
                </a:solidFill>
                <a:latin typeface="Proxima Nova"/>
                <a:ea typeface="Proxima Nova"/>
              </a:rPr>
              <a:t>[2] </a:t>
            </a:r>
            <a:r>
              <a:rPr b="0" lang="en-US" sz="1800" spc="-1" strike="noStrike" u="sng">
                <a:solidFill>
                  <a:srgbClr val="0000ff"/>
                </a:solidFill>
                <a:uFillTx/>
                <a:latin typeface="Proxima Nova"/>
                <a:ea typeface="Proxima Nova"/>
                <a:hlinkClick r:id="rId2"/>
              </a:rPr>
              <a:t>http://www.win-vector.com/blog/2016/05/pcr_part1_xonly/</a:t>
            </a:r>
            <a:br/>
            <a:br/>
            <a:r>
              <a:rPr b="0" lang="en-US" sz="1800" spc="-1" strike="noStrike">
                <a:solidFill>
                  <a:srgbClr val="666666"/>
                </a:solidFill>
                <a:latin typeface="Proxima Nova"/>
                <a:ea typeface="Proxima Nova"/>
              </a:rPr>
              <a:t>[3] </a:t>
            </a:r>
            <a:r>
              <a:rPr b="0" lang="en-US" sz="1800" spc="-1" strike="noStrike" u="sng">
                <a:solidFill>
                  <a:srgbClr val="0000ff"/>
                </a:solidFill>
                <a:uFillTx/>
                <a:latin typeface="Proxima Nova"/>
                <a:ea typeface="Proxima Nova"/>
                <a:hlinkClick r:id="rId3"/>
              </a:rPr>
              <a:t>https://en.wikipedia.org/wiki/Decision_tree</a:t>
            </a:r>
            <a:br/>
            <a:br/>
            <a:r>
              <a:rPr b="0" lang="en-US" sz="1800" spc="-1" strike="noStrike">
                <a:solidFill>
                  <a:srgbClr val="666666"/>
                </a:solidFill>
                <a:latin typeface="Proxima Nova"/>
                <a:ea typeface="Proxima Nova"/>
              </a:rPr>
              <a:t>[4] </a:t>
            </a:r>
            <a:r>
              <a:rPr b="0" lang="en-US" sz="1800" spc="-1" strike="noStrike" u="sng">
                <a:solidFill>
                  <a:srgbClr val="0000ff"/>
                </a:solidFill>
                <a:uFillTx/>
                <a:latin typeface="Proxima Nova"/>
                <a:ea typeface="Proxima Nova"/>
                <a:hlinkClick r:id="rId4"/>
              </a:rPr>
              <a:t>https://towardsdatascience.com/simple-and-multiple-linear-regression-in-python</a:t>
            </a:r>
            <a:br/>
            <a:br/>
            <a:r>
              <a:rPr b="0" lang="en-US" sz="1800" spc="-1" strike="noStrike">
                <a:solidFill>
                  <a:srgbClr val="666666"/>
                </a:solidFill>
                <a:latin typeface="Proxima Nova"/>
                <a:ea typeface="Proxima Nova"/>
              </a:rPr>
              <a:t>[5] </a:t>
            </a:r>
            <a:r>
              <a:rPr b="0" lang="en-US" sz="1800" spc="-1" strike="noStrike" u="sng">
                <a:solidFill>
                  <a:srgbClr val="0000ff"/>
                </a:solidFill>
                <a:uFillTx/>
                <a:latin typeface="Proxima Nova"/>
                <a:ea typeface="Proxima Nova"/>
                <a:hlinkClick r:id="rId5"/>
              </a:rPr>
              <a:t>https://homes.cs.washington.edu/~nasmith/papers/nguyen+smith+rose.latech11.pdf</a:t>
            </a:r>
            <a:br/>
            <a:br/>
            <a:endParaRPr b="0" lang="en-US" sz="18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2100600" y="2285280"/>
            <a:ext cx="519120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3600" spc="-1" strike="noStrike">
                <a:solidFill>
                  <a:srgbClr val="4ba173"/>
                </a:solidFill>
                <a:latin typeface="Proxima Nova"/>
                <a:ea typeface="Proxima Nova"/>
              </a:rPr>
              <a:t>             </a:t>
            </a:r>
            <a:r>
              <a:rPr b="0" lang="en-US" sz="3600" spc="-1" strike="noStrike">
                <a:solidFill>
                  <a:srgbClr val="4ba173"/>
                </a:solidFill>
                <a:latin typeface="Proxima Nova"/>
                <a:ea typeface="Proxima Nova"/>
              </a:rPr>
              <a:t>Feedback</a:t>
            </a:r>
            <a:endParaRPr b="0" lang="en-US" sz="36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91800" y="1182600"/>
            <a:ext cx="8519760" cy="3385080"/>
          </a:xfrm>
          <a:prstGeom prst="rect">
            <a:avLst/>
          </a:prstGeom>
          <a:noFill/>
          <a:ln>
            <a:noFill/>
          </a:ln>
        </p:spPr>
        <p:style>
          <a:lnRef idx="0"/>
          <a:fillRef idx="0"/>
          <a:effectRef idx="0"/>
          <a:fontRef idx="minor"/>
        </p:style>
        <p:txBody>
          <a:bodyPr lIns="90000" rIns="90000" tIns="91440" bIns="91440"/>
          <a:p>
            <a:pPr marL="457200" indent="-304200">
              <a:lnSpc>
                <a:spcPct val="150000"/>
              </a:lnSpc>
              <a:buClr>
                <a:srgbClr val="666666"/>
              </a:buClr>
              <a:buFont typeface="Proxima Nova"/>
              <a:buChar char="-"/>
            </a:pPr>
            <a:r>
              <a:rPr b="1" lang="en-US" sz="1200" spc="-1" strike="noStrike">
                <a:solidFill>
                  <a:srgbClr val="666666"/>
                </a:solidFill>
                <a:latin typeface="Proxima Nova"/>
                <a:ea typeface="Proxima Nova"/>
              </a:rPr>
              <a:t>Cleaning and filling in Missing values</a:t>
            </a:r>
            <a:endParaRPr b="0" lang="en-US" sz="1200" spc="-1" strike="noStrike">
              <a:latin typeface="Arial"/>
            </a:endParaRPr>
          </a:p>
          <a:p>
            <a:pPr lvl="1" marL="914400" indent="-304200">
              <a:lnSpc>
                <a:spcPct val="150000"/>
              </a:lnSpc>
              <a:buClr>
                <a:srgbClr val="666666"/>
              </a:buClr>
              <a:buFont typeface="Proxima Nova"/>
              <a:buChar char="-"/>
            </a:pPr>
            <a:r>
              <a:rPr b="0" lang="en-US" sz="1200" spc="-1" strike="noStrike">
                <a:solidFill>
                  <a:srgbClr val="666666"/>
                </a:solidFill>
                <a:latin typeface="Proxima Nova"/>
                <a:ea typeface="Proxima Nova"/>
              </a:rPr>
              <a:t>Price : From 205 observation we found 4 missing price values. Removed those 4 instances.</a:t>
            </a:r>
            <a:endParaRPr b="0" lang="en-US" sz="1200" spc="-1" strike="noStrike">
              <a:latin typeface="Arial"/>
            </a:endParaRPr>
          </a:p>
          <a:p>
            <a:pPr lvl="1" marL="914400" indent="-304200">
              <a:lnSpc>
                <a:spcPct val="150000"/>
              </a:lnSpc>
              <a:buClr>
                <a:srgbClr val="666666"/>
              </a:buClr>
              <a:buFont typeface="Proxima Nova"/>
              <a:buChar char="-"/>
            </a:pPr>
            <a:r>
              <a:rPr b="0" lang="en-US" sz="1200" spc="-1" strike="noStrike">
                <a:solidFill>
                  <a:srgbClr val="666666"/>
                </a:solidFill>
                <a:latin typeface="Proxima Nova"/>
                <a:ea typeface="Proxima Nova"/>
              </a:rPr>
              <a:t>Normalized_losses : 37 missing values filled out using SPSS by using mean of nearby points.</a:t>
            </a:r>
            <a:endParaRPr b="0" lang="en-US" sz="1200" spc="-1" strike="noStrike">
              <a:latin typeface="Arial"/>
            </a:endParaRPr>
          </a:p>
          <a:p>
            <a:pPr lvl="1" marL="914400" indent="-304200">
              <a:lnSpc>
                <a:spcPct val="150000"/>
              </a:lnSpc>
              <a:buClr>
                <a:srgbClr val="666666"/>
              </a:buClr>
              <a:buFont typeface="Proxima Nova"/>
              <a:buChar char="-"/>
            </a:pPr>
            <a:r>
              <a:rPr b="0" lang="en-US" sz="1200" spc="-1" strike="noStrike">
                <a:solidFill>
                  <a:srgbClr val="666666"/>
                </a:solidFill>
                <a:latin typeface="Proxima Nova"/>
                <a:ea typeface="Proxima Nova"/>
              </a:rPr>
              <a:t>No of Doors , Bore, Stroke, Horsepower and peak_rpm missing values were filled manually</a:t>
            </a:r>
            <a:br/>
            <a:r>
              <a:rPr b="0" lang="en-US" sz="1200" spc="-1" strike="noStrike">
                <a:solidFill>
                  <a:srgbClr val="666666"/>
                </a:solidFill>
                <a:latin typeface="Proxima Nova"/>
                <a:ea typeface="Proxima Nova"/>
              </a:rPr>
              <a:t> </a:t>
            </a:r>
            <a:endParaRPr b="0" lang="en-US" sz="1200" spc="-1" strike="noStrike">
              <a:latin typeface="Arial"/>
            </a:endParaRPr>
          </a:p>
          <a:p>
            <a:pPr marL="457200" indent="-304200">
              <a:lnSpc>
                <a:spcPct val="150000"/>
              </a:lnSpc>
              <a:buClr>
                <a:srgbClr val="666666"/>
              </a:buClr>
              <a:buFont typeface="Proxima Nova"/>
              <a:buChar char="-"/>
            </a:pPr>
            <a:r>
              <a:rPr b="1" lang="en-US" sz="1200" spc="-1" strike="noStrike">
                <a:solidFill>
                  <a:srgbClr val="666666"/>
                </a:solidFill>
                <a:latin typeface="Proxima Nova"/>
                <a:ea typeface="Proxima Nova"/>
              </a:rPr>
              <a:t>Identifying Outliers:</a:t>
            </a:r>
            <a:endParaRPr b="0" lang="en-US" sz="1200" spc="-1" strike="noStrike">
              <a:latin typeface="Arial"/>
            </a:endParaRPr>
          </a:p>
          <a:p>
            <a:pPr lvl="1" marL="914400" indent="-304200">
              <a:lnSpc>
                <a:spcPct val="150000"/>
              </a:lnSpc>
              <a:buClr>
                <a:srgbClr val="666666"/>
              </a:buClr>
              <a:buFont typeface="Proxima Nova"/>
              <a:buChar char="-"/>
            </a:pPr>
            <a:r>
              <a:rPr b="0" lang="en-US" sz="1200" spc="-1" strike="noStrike">
                <a:solidFill>
                  <a:srgbClr val="666666"/>
                </a:solidFill>
                <a:latin typeface="Proxima Nova"/>
                <a:ea typeface="Proxima Nova"/>
              </a:rPr>
              <a:t>Box-plot of Price vs Make was plotted to identify the outliers in the price</a:t>
            </a:r>
            <a:endParaRPr b="0" lang="en-US" sz="1200" spc="-1" strike="noStrike">
              <a:latin typeface="Arial"/>
            </a:endParaRPr>
          </a:p>
          <a:p>
            <a:pPr lvl="1" marL="914400" indent="-304200">
              <a:lnSpc>
                <a:spcPct val="150000"/>
              </a:lnSpc>
              <a:buClr>
                <a:srgbClr val="666666"/>
              </a:buClr>
              <a:buFont typeface="Proxima Nova"/>
              <a:buChar char="-"/>
            </a:pPr>
            <a:r>
              <a:rPr b="0" lang="en-US" sz="1200" spc="-1" strike="noStrike">
                <a:solidFill>
                  <a:srgbClr val="666666"/>
                </a:solidFill>
                <a:latin typeface="Proxima Nova"/>
                <a:ea typeface="Proxima Nova"/>
              </a:rPr>
              <a:t>We found 1 of Dodge, 3 of Honda, 2 Mitsubishi, 1 of Plymouth and 4 of Toyota outliers.</a:t>
            </a:r>
            <a:endParaRPr b="0" lang="en-US" sz="1200" spc="-1" strike="noStrike">
              <a:latin typeface="Arial"/>
            </a:endParaRPr>
          </a:p>
          <a:p>
            <a:pPr lvl="1" marL="914400" indent="-304200">
              <a:lnSpc>
                <a:spcPct val="150000"/>
              </a:lnSpc>
              <a:buClr>
                <a:srgbClr val="666666"/>
              </a:buClr>
              <a:buFont typeface="Proxima Nova"/>
              <a:buChar char="-"/>
            </a:pPr>
            <a:r>
              <a:rPr b="0" lang="en-US" sz="1200" spc="-1" strike="noStrike">
                <a:solidFill>
                  <a:srgbClr val="666666"/>
                </a:solidFill>
                <a:latin typeface="Proxima Nova"/>
                <a:ea typeface="Proxima Nova"/>
              </a:rPr>
              <a:t>We cannot just smooth out these values as we know, make have few models which are expensive.</a:t>
            </a:r>
            <a:endParaRPr b="0" lang="en-US" sz="1200" spc="-1" strike="noStrike">
              <a:latin typeface="Arial"/>
            </a:endParaRPr>
          </a:p>
          <a:p>
            <a:pPr>
              <a:lnSpc>
                <a:spcPct val="150000"/>
              </a:lnSpc>
              <a:spcBef>
                <a:spcPts val="1599"/>
              </a:spcBef>
              <a:spcAft>
                <a:spcPts val="1599"/>
              </a:spcAft>
            </a:pPr>
            <a:endParaRPr b="0" lang="en-US" sz="1200" spc="-1" strike="noStrike">
              <a:latin typeface="Arial"/>
            </a:endParaRPr>
          </a:p>
        </p:txBody>
      </p:sp>
      <p:sp>
        <p:nvSpPr>
          <p:cNvPr id="169" name="CustomShape 2"/>
          <p:cNvSpPr/>
          <p:nvPr/>
        </p:nvSpPr>
        <p:spPr>
          <a:xfrm>
            <a:off x="222120" y="30600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3000" spc="-1" strike="noStrike">
                <a:solidFill>
                  <a:srgbClr val="4ba173"/>
                </a:solidFill>
                <a:latin typeface="Proxima Nova"/>
                <a:ea typeface="Proxima Nova"/>
              </a:rPr>
              <a:t>Exploratory Analysis</a:t>
            </a:r>
            <a:endParaRPr b="0" lang="en-US" sz="3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193320" y="208620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0" lang="en-US" sz="4200" spc="-1" strike="noStrike">
                <a:solidFill>
                  <a:srgbClr val="4ba173"/>
                </a:solidFill>
                <a:latin typeface="Proxima Nova"/>
                <a:ea typeface="Proxima Nova"/>
              </a:rPr>
              <a:t>Thank You</a:t>
            </a:r>
            <a:br/>
            <a:endParaRPr b="0" lang="en-US" sz="42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11760" y="1152360"/>
            <a:ext cx="8519760" cy="3415680"/>
          </a:xfrm>
          <a:prstGeom prst="rect">
            <a:avLst/>
          </a:prstGeom>
          <a:noFill/>
          <a:ln>
            <a:noFill/>
          </a:ln>
        </p:spPr>
        <p:style>
          <a:lnRef idx="0"/>
          <a:fillRef idx="0"/>
          <a:effectRef idx="0"/>
          <a:fontRef idx="minor"/>
        </p:style>
      </p:sp>
      <p:pic>
        <p:nvPicPr>
          <p:cNvPr id="171" name="Shape 86" descr=""/>
          <p:cNvPicPr/>
          <p:nvPr/>
        </p:nvPicPr>
        <p:blipFill>
          <a:blip r:embed="rId1"/>
          <a:srcRect l="1863" t="6456" r="5883" b="0"/>
          <a:stretch/>
        </p:blipFill>
        <p:spPr>
          <a:xfrm>
            <a:off x="311760" y="1152360"/>
            <a:ext cx="4008240" cy="3552120"/>
          </a:xfrm>
          <a:prstGeom prst="rect">
            <a:avLst/>
          </a:prstGeom>
          <a:ln>
            <a:noFill/>
          </a:ln>
        </p:spPr>
      </p:pic>
      <p:sp>
        <p:nvSpPr>
          <p:cNvPr id="172" name="CustomShape 2"/>
          <p:cNvSpPr/>
          <p:nvPr/>
        </p:nvSpPr>
        <p:spPr>
          <a:xfrm>
            <a:off x="4701960" y="1153440"/>
            <a:ext cx="4129560" cy="3671280"/>
          </a:xfrm>
          <a:prstGeom prst="rect">
            <a:avLst/>
          </a:prstGeom>
          <a:noFill/>
          <a:ln>
            <a:noFill/>
          </a:ln>
        </p:spPr>
        <p:style>
          <a:lnRef idx="0"/>
          <a:fillRef idx="0"/>
          <a:effectRef idx="0"/>
          <a:fontRef idx="minor"/>
        </p:style>
        <p:txBody>
          <a:bodyPr lIns="90000" rIns="90000" tIns="91440" bIns="91440"/>
          <a:p>
            <a:pPr marL="457200" indent="-304200">
              <a:lnSpc>
                <a:spcPct val="150000"/>
              </a:lnSpc>
              <a:buClr>
                <a:srgbClr val="666666"/>
              </a:buClr>
              <a:buFont typeface="Proxima Nova"/>
              <a:buChar char="-"/>
            </a:pPr>
            <a:r>
              <a:rPr b="1" lang="en-US" sz="1200" spc="-1" strike="noStrike">
                <a:solidFill>
                  <a:srgbClr val="666666"/>
                </a:solidFill>
                <a:latin typeface="Proxima Nova"/>
                <a:ea typeface="Proxima Nova"/>
              </a:rPr>
              <a:t>Correlations:</a:t>
            </a:r>
            <a:endParaRPr b="0" lang="en-US" sz="1200" spc="-1" strike="noStrike">
              <a:latin typeface="Arial"/>
            </a:endParaRPr>
          </a:p>
          <a:p>
            <a:pPr lvl="1" marL="914400" indent="-304200">
              <a:lnSpc>
                <a:spcPct val="150000"/>
              </a:lnSpc>
              <a:buClr>
                <a:srgbClr val="666666"/>
              </a:buClr>
              <a:buFont typeface="Proxima Nova"/>
              <a:buChar char="-"/>
            </a:pPr>
            <a:r>
              <a:rPr b="0" lang="en-US" sz="1200" spc="-1" strike="noStrike">
                <a:solidFill>
                  <a:srgbClr val="666666"/>
                </a:solidFill>
                <a:latin typeface="Proxima Nova"/>
                <a:ea typeface="Proxima Nova"/>
              </a:rPr>
              <a:t>Correlation with value of 0.7 and above shows strong correlation.</a:t>
            </a:r>
            <a:endParaRPr b="0" lang="en-US" sz="1200" spc="-1" strike="noStrike">
              <a:latin typeface="Arial"/>
            </a:endParaRPr>
          </a:p>
          <a:p>
            <a:pPr lvl="1" marL="914400" indent="-304200">
              <a:lnSpc>
                <a:spcPct val="150000"/>
              </a:lnSpc>
              <a:buClr>
                <a:srgbClr val="666666"/>
              </a:buClr>
              <a:buFont typeface="Proxima Nova"/>
              <a:buChar char="-"/>
            </a:pPr>
            <a:r>
              <a:rPr b="0" lang="en-US" sz="1200" spc="-1" strike="noStrike">
                <a:solidFill>
                  <a:srgbClr val="666666"/>
                </a:solidFill>
                <a:latin typeface="Proxima Nova"/>
                <a:ea typeface="Proxima Nova"/>
              </a:rPr>
              <a:t>length,width,curb_weight, wheel_base, engine_size, horsepower, city_mpg, highway_mpg, price variables are highly correlated.</a:t>
            </a:r>
            <a:endParaRPr b="0" lang="en-US" sz="1200" spc="-1" strike="noStrike">
              <a:latin typeface="Arial"/>
            </a:endParaRPr>
          </a:p>
          <a:p>
            <a:pPr>
              <a:lnSpc>
                <a:spcPct val="150000"/>
              </a:lnSpc>
            </a:pPr>
            <a:endParaRPr b="0" lang="en-US" sz="1200" spc="-1" strike="noStrike">
              <a:latin typeface="Arial"/>
            </a:endParaRPr>
          </a:p>
          <a:p>
            <a:pPr>
              <a:lnSpc>
                <a:spcPct val="150000"/>
              </a:lnSpc>
            </a:pPr>
            <a:endParaRPr b="0" lang="en-US" sz="1200" spc="-1" strike="noStrike">
              <a:latin typeface="Arial"/>
            </a:endParaRPr>
          </a:p>
          <a:p>
            <a:pPr>
              <a:lnSpc>
                <a:spcPct val="150000"/>
              </a:lnSpc>
            </a:pPr>
            <a:endParaRPr b="0" lang="en-US" sz="1200" spc="-1" strike="noStrike">
              <a:latin typeface="Arial"/>
            </a:endParaRPr>
          </a:p>
        </p:txBody>
      </p:sp>
      <p:sp>
        <p:nvSpPr>
          <p:cNvPr id="173" name="CustomShape 3"/>
          <p:cNvSpPr/>
          <p:nvPr/>
        </p:nvSpPr>
        <p:spPr>
          <a:xfrm>
            <a:off x="211320" y="195840"/>
            <a:ext cx="7279920" cy="80172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3600" spc="-1" strike="noStrike">
                <a:solidFill>
                  <a:srgbClr val="4ba173"/>
                </a:solidFill>
                <a:latin typeface="Proxima Nova"/>
                <a:ea typeface="Proxima Nova"/>
              </a:rPr>
              <a:t>Data Preprocessing - Contd.</a:t>
            </a:r>
            <a:endParaRPr b="0" lang="en-US" sz="36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3600" spc="-1" strike="noStrike">
                <a:solidFill>
                  <a:srgbClr val="4ba173"/>
                </a:solidFill>
                <a:latin typeface="Proxima Nova"/>
                <a:ea typeface="Proxima Nova"/>
              </a:rPr>
              <a:t>Goals</a:t>
            </a:r>
            <a:endParaRPr b="0" lang="en-US" sz="3600" spc="-1" strike="noStrike">
              <a:latin typeface="Arial"/>
            </a:endParaRPr>
          </a:p>
        </p:txBody>
      </p:sp>
      <p:sp>
        <p:nvSpPr>
          <p:cNvPr id="175"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16800">
              <a:lnSpc>
                <a:spcPct val="115000"/>
              </a:lnSpc>
              <a:buClr>
                <a:srgbClr val="616161"/>
              </a:buClr>
              <a:buFont typeface="Proxima Nova"/>
              <a:buChar char="➔"/>
            </a:pPr>
            <a:r>
              <a:rPr b="0" lang="en-US" sz="1400" spc="-1" strike="noStrike">
                <a:solidFill>
                  <a:srgbClr val="616161"/>
                </a:solidFill>
                <a:latin typeface="Proxima Nova"/>
                <a:ea typeface="Proxima Nova"/>
              </a:rPr>
              <a:t>Initial goal was to predict the price of the automobile using Linear Regression Model.</a:t>
            </a:r>
            <a:endParaRPr b="0" lang="en-US" sz="1400" spc="-1" strike="noStrike">
              <a:latin typeface="Arial"/>
            </a:endParaRPr>
          </a:p>
          <a:p>
            <a:pPr marL="457200" indent="-316800">
              <a:lnSpc>
                <a:spcPct val="115000"/>
              </a:lnSpc>
              <a:buClr>
                <a:srgbClr val="616161"/>
              </a:buClr>
              <a:buFont typeface="Proxima Nova"/>
              <a:buChar char="➔"/>
            </a:pPr>
            <a:r>
              <a:rPr b="0" lang="en-US" sz="1400" spc="-1" strike="noStrike">
                <a:solidFill>
                  <a:srgbClr val="616161"/>
                </a:solidFill>
                <a:latin typeface="Proxima Nova"/>
                <a:ea typeface="Proxima Nova"/>
              </a:rPr>
              <a:t>To come up with quality dataset, to get quality results we analyzed techniques like PCA, FA, CCA, CA so as understand the relationship between the variables and use these as input for the Linear Regression Model.</a:t>
            </a:r>
            <a:endParaRPr b="0" lang="en-US" sz="1400" spc="-1" strike="noStrike">
              <a:latin typeface="Arial"/>
            </a:endParaRPr>
          </a:p>
          <a:p>
            <a:pPr marL="457200" indent="-316800">
              <a:lnSpc>
                <a:spcPct val="115000"/>
              </a:lnSpc>
              <a:buClr>
                <a:srgbClr val="616161"/>
              </a:buClr>
              <a:buFont typeface="Proxima Nova"/>
              <a:buChar char="➔"/>
            </a:pPr>
            <a:r>
              <a:rPr b="0" lang="en-US" sz="1400" spc="-1" strike="noStrike">
                <a:solidFill>
                  <a:srgbClr val="616161"/>
                </a:solidFill>
                <a:latin typeface="Proxima Nova"/>
                <a:ea typeface="Proxima Nova"/>
              </a:rPr>
              <a:t>We also ended up classifying the Insurance risk ratings of the automobile using Decision Tree.</a:t>
            </a:r>
            <a:endParaRPr b="0" lang="en-US" sz="1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3600" spc="-1" strike="noStrike">
                <a:solidFill>
                  <a:srgbClr val="4ba173"/>
                </a:solidFill>
                <a:latin typeface="Proxima Nova"/>
                <a:ea typeface="Proxima Nova"/>
              </a:rPr>
              <a:t>Methods</a:t>
            </a:r>
            <a:endParaRPr b="0" lang="en-US" sz="3600" spc="-1" strike="noStrike">
              <a:latin typeface="Arial"/>
            </a:endParaRPr>
          </a:p>
        </p:txBody>
      </p:sp>
      <p:sp>
        <p:nvSpPr>
          <p:cNvPr id="177"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616161"/>
              </a:buClr>
              <a:buFont typeface="Proxima Nova"/>
              <a:buChar char="●"/>
            </a:pPr>
            <a:r>
              <a:rPr b="0" lang="en-US" sz="1800" spc="-1" strike="noStrike">
                <a:solidFill>
                  <a:srgbClr val="616161"/>
                </a:solidFill>
                <a:latin typeface="Proxima Nova"/>
                <a:ea typeface="Proxima Nova"/>
              </a:rPr>
              <a:t>Canonical Correlation Analysis</a:t>
            </a:r>
            <a:endParaRPr b="0" lang="en-US" sz="1800" spc="-1" strike="noStrike">
              <a:latin typeface="Arial"/>
            </a:endParaRPr>
          </a:p>
          <a:p>
            <a:pPr marL="457200" indent="-342360">
              <a:lnSpc>
                <a:spcPct val="115000"/>
              </a:lnSpc>
              <a:buClr>
                <a:srgbClr val="616161"/>
              </a:buClr>
              <a:buFont typeface="Proxima Nova"/>
              <a:buChar char="●"/>
            </a:pPr>
            <a:r>
              <a:rPr b="0" lang="en-US" sz="1800" spc="-1" strike="noStrike">
                <a:solidFill>
                  <a:srgbClr val="616161"/>
                </a:solidFill>
                <a:latin typeface="Proxima Nova"/>
                <a:ea typeface="Proxima Nova"/>
              </a:rPr>
              <a:t>Correspondence Analysis</a:t>
            </a:r>
            <a:endParaRPr b="0" lang="en-US" sz="1800" spc="-1" strike="noStrike">
              <a:latin typeface="Arial"/>
            </a:endParaRPr>
          </a:p>
          <a:p>
            <a:pPr marL="457200" indent="-342360">
              <a:lnSpc>
                <a:spcPct val="115000"/>
              </a:lnSpc>
              <a:buClr>
                <a:srgbClr val="616161"/>
              </a:buClr>
              <a:buFont typeface="Proxima Nova"/>
              <a:buChar char="●"/>
            </a:pPr>
            <a:r>
              <a:rPr b="0" lang="en-US" sz="1800" spc="-1" strike="noStrike">
                <a:solidFill>
                  <a:srgbClr val="616161"/>
                </a:solidFill>
                <a:latin typeface="Proxima Nova"/>
                <a:ea typeface="Proxima Nova"/>
              </a:rPr>
              <a:t>Principal Components Analysis</a:t>
            </a:r>
            <a:endParaRPr b="0" lang="en-US" sz="1800" spc="-1" strike="noStrike">
              <a:latin typeface="Arial"/>
            </a:endParaRPr>
          </a:p>
          <a:p>
            <a:pPr marL="457200" indent="-342360">
              <a:lnSpc>
                <a:spcPct val="115000"/>
              </a:lnSpc>
              <a:buClr>
                <a:srgbClr val="616161"/>
              </a:buClr>
              <a:buFont typeface="Proxima Nova"/>
              <a:buChar char="●"/>
            </a:pPr>
            <a:r>
              <a:rPr b="0" lang="en-US" sz="1800" spc="-1" strike="noStrike">
                <a:solidFill>
                  <a:srgbClr val="616161"/>
                </a:solidFill>
                <a:latin typeface="Proxima Nova"/>
                <a:ea typeface="Proxima Nova"/>
              </a:rPr>
              <a:t>Common Factor Analysis</a:t>
            </a:r>
            <a:endParaRPr b="0" lang="en-US" sz="1800" spc="-1" strike="noStrike">
              <a:latin typeface="Arial"/>
            </a:endParaRPr>
          </a:p>
          <a:p>
            <a:pPr marL="457200" indent="-342360">
              <a:lnSpc>
                <a:spcPct val="115000"/>
              </a:lnSpc>
              <a:buClr>
                <a:srgbClr val="616161"/>
              </a:buClr>
              <a:buFont typeface="Proxima Nova"/>
              <a:buChar char="●"/>
            </a:pPr>
            <a:r>
              <a:rPr b="0" lang="en-US" sz="1800" spc="-1" strike="noStrike">
                <a:solidFill>
                  <a:srgbClr val="616161"/>
                </a:solidFill>
                <a:latin typeface="Proxima Nova"/>
                <a:ea typeface="Proxima Nova"/>
              </a:rPr>
              <a:t>Linear Regression Model</a:t>
            </a:r>
            <a:endParaRPr b="0" lang="en-US" sz="1800" spc="-1" strike="noStrike">
              <a:latin typeface="Arial"/>
            </a:endParaRPr>
          </a:p>
          <a:p>
            <a:pPr marL="457200" indent="-342360">
              <a:lnSpc>
                <a:spcPct val="115000"/>
              </a:lnSpc>
              <a:buClr>
                <a:srgbClr val="616161"/>
              </a:buClr>
              <a:buFont typeface="Proxima Nova"/>
              <a:buChar char="●"/>
            </a:pPr>
            <a:r>
              <a:rPr b="0" lang="en-US" sz="1800" spc="-1" strike="noStrike">
                <a:solidFill>
                  <a:srgbClr val="616161"/>
                </a:solidFill>
                <a:latin typeface="Proxima Nova"/>
                <a:ea typeface="Proxima Nova"/>
              </a:rPr>
              <a:t>Decision Tree</a:t>
            </a: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15000"/>
              </a:lnSpc>
            </a:pPr>
            <a:endParaRPr b="0" lang="en-US" sz="1800" spc="-1" strike="noStrike">
              <a:latin typeface="Arial"/>
            </a:endParaRPr>
          </a:p>
          <a:p>
            <a:pPr algn="ctr">
              <a:lnSpc>
                <a:spcPct val="115000"/>
              </a:lnSpc>
              <a:spcBef>
                <a:spcPts val="1599"/>
              </a:spcBef>
            </a:pPr>
            <a:r>
              <a:rPr b="0" lang="en-US" sz="3600" spc="-1" strike="noStrike">
                <a:solidFill>
                  <a:srgbClr val="4ba173"/>
                </a:solidFill>
                <a:latin typeface="Proxima Nova"/>
                <a:ea typeface="Proxima Nova"/>
              </a:rPr>
              <a:t>Canonical Correlation Analysis</a:t>
            </a:r>
            <a:endParaRPr b="0" lang="en-US" sz="3600" spc="-1" strike="noStrike">
              <a:latin typeface="Arial"/>
            </a:endParaRPr>
          </a:p>
          <a:p>
            <a:pPr algn="ctr">
              <a:lnSpc>
                <a:spcPct val="115000"/>
              </a:lnSpc>
              <a:spcBef>
                <a:spcPts val="1599"/>
              </a:spcBef>
              <a:spcAft>
                <a:spcPts val="1599"/>
              </a:spcAft>
            </a:pPr>
            <a:endParaRPr b="0" lang="en-US" sz="3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28800" y="327960"/>
            <a:ext cx="9085680" cy="567360"/>
          </a:xfrm>
          <a:prstGeom prst="rect">
            <a:avLst/>
          </a:prstGeom>
          <a:noFill/>
          <a:ln>
            <a:noFill/>
          </a:ln>
        </p:spPr>
        <p:style>
          <a:lnRef idx="0"/>
          <a:fillRef idx="0"/>
          <a:effectRef idx="0"/>
          <a:fontRef idx="minor"/>
        </p:style>
        <p:txBody>
          <a:bodyPr lIns="90000" rIns="90000" tIns="91440" bIns="91440" anchor="ctr"/>
          <a:p>
            <a:pPr>
              <a:lnSpc>
                <a:spcPct val="115000"/>
              </a:lnSpc>
              <a:spcAft>
                <a:spcPts val="1599"/>
              </a:spcAft>
            </a:pPr>
            <a:r>
              <a:rPr b="0" lang="en-US" sz="3600" spc="-1" strike="noStrike">
                <a:solidFill>
                  <a:srgbClr val="4ba173"/>
                </a:solidFill>
                <a:latin typeface="Proxima Nova"/>
                <a:ea typeface="Proxima Nova"/>
              </a:rPr>
              <a:t>Canonical Correlation Analysis</a:t>
            </a:r>
            <a:endParaRPr b="0" lang="en-US" sz="3600" spc="-1" strike="noStrike">
              <a:latin typeface="Arial"/>
            </a:endParaRPr>
          </a:p>
        </p:txBody>
      </p:sp>
      <p:sp>
        <p:nvSpPr>
          <p:cNvPr id="180" name="CustomShape 2"/>
          <p:cNvSpPr/>
          <p:nvPr/>
        </p:nvSpPr>
        <p:spPr>
          <a:xfrm>
            <a:off x="619560" y="991440"/>
            <a:ext cx="7792200" cy="3562560"/>
          </a:xfrm>
          <a:prstGeom prst="rect">
            <a:avLst/>
          </a:prstGeom>
          <a:noFill/>
          <a:ln>
            <a:noFill/>
          </a:ln>
        </p:spPr>
        <p:style>
          <a:lnRef idx="0"/>
          <a:fillRef idx="0"/>
          <a:effectRef idx="0"/>
          <a:fontRef idx="minor"/>
        </p:style>
        <p:txBody>
          <a:bodyPr lIns="90000" rIns="90000" tIns="91440" bIns="91440"/>
          <a:p>
            <a:pPr marL="457200" indent="-316800">
              <a:lnSpc>
                <a:spcPct val="100000"/>
              </a:lnSpc>
              <a:buClr>
                <a:srgbClr val="666666"/>
              </a:buClr>
              <a:buFont typeface="Proxima Nova"/>
              <a:buChar char="-"/>
            </a:pPr>
            <a:r>
              <a:rPr b="0" lang="en-US" sz="1400" spc="-1" strike="noStrike">
                <a:solidFill>
                  <a:srgbClr val="666666"/>
                </a:solidFill>
                <a:latin typeface="Proxima Nova"/>
                <a:ea typeface="Proxima Nova"/>
              </a:rPr>
              <a:t>Preparing the dataset for CCA</a:t>
            </a:r>
            <a:endParaRPr b="0" lang="en-US" sz="1400" spc="-1" strike="noStrike">
              <a:latin typeface="Arial"/>
            </a:endParaRPr>
          </a:p>
          <a:p>
            <a:pPr>
              <a:lnSpc>
                <a:spcPct val="100000"/>
              </a:lnSpc>
            </a:pPr>
            <a:endParaRPr b="0" lang="en-US" sz="1400" spc="-1" strike="noStrike">
              <a:latin typeface="Arial"/>
            </a:endParaRPr>
          </a:p>
          <a:p>
            <a:pPr marL="457200" indent="-316800">
              <a:lnSpc>
                <a:spcPct val="100000"/>
              </a:lnSpc>
              <a:buClr>
                <a:srgbClr val="666666"/>
              </a:buClr>
              <a:buFont typeface="Proxima Nova"/>
              <a:buChar char="-"/>
            </a:pPr>
            <a:r>
              <a:rPr b="0" lang="en-US" sz="1400" spc="-1" strike="noStrike">
                <a:solidFill>
                  <a:srgbClr val="666666"/>
                </a:solidFill>
                <a:latin typeface="Proxima Nova"/>
                <a:ea typeface="Proxima Nova"/>
              </a:rPr>
              <a:t>Initial EDA technique used </a:t>
            </a:r>
            <a:endParaRPr b="0" lang="en-US" sz="1400" spc="-1" strike="noStrike">
              <a:latin typeface="Arial"/>
            </a:endParaRPr>
          </a:p>
          <a:p>
            <a:pPr>
              <a:lnSpc>
                <a:spcPct val="100000"/>
              </a:lnSpc>
            </a:pPr>
            <a:endParaRPr b="0" lang="en-US" sz="1400" spc="-1" strike="noStrike">
              <a:latin typeface="Arial"/>
            </a:endParaRPr>
          </a:p>
          <a:p>
            <a:pPr marL="457200" indent="-316800">
              <a:lnSpc>
                <a:spcPct val="100000"/>
              </a:lnSpc>
              <a:buClr>
                <a:srgbClr val="666666"/>
              </a:buClr>
              <a:buFont typeface="Proxima Nova"/>
              <a:buChar char="-"/>
            </a:pPr>
            <a:r>
              <a:rPr b="0" lang="en-US" sz="1400" spc="-1" strike="noStrike">
                <a:solidFill>
                  <a:srgbClr val="666666"/>
                </a:solidFill>
                <a:latin typeface="Proxima Nova"/>
                <a:ea typeface="Proxima Nova"/>
              </a:rPr>
              <a:t>No. of factors identified</a:t>
            </a:r>
            <a:endParaRPr b="0" lang="en-US" sz="1400" spc="-1" strike="noStrike">
              <a:latin typeface="Arial"/>
            </a:endParaRPr>
          </a:p>
          <a:p>
            <a:pPr>
              <a:lnSpc>
                <a:spcPct val="100000"/>
              </a:lnSpc>
            </a:pPr>
            <a:endParaRPr b="0" lang="en-US" sz="1400" spc="-1" strike="noStrike">
              <a:latin typeface="Arial"/>
            </a:endParaRPr>
          </a:p>
          <a:p>
            <a:pPr marL="457200" indent="-316800">
              <a:lnSpc>
                <a:spcPct val="100000"/>
              </a:lnSpc>
              <a:buClr>
                <a:srgbClr val="666666"/>
              </a:buClr>
              <a:buFont typeface="Proxima Nova"/>
              <a:buChar char="-"/>
            </a:pPr>
            <a:r>
              <a:rPr b="0" lang="en-US" sz="1400" spc="-1" strike="noStrike">
                <a:solidFill>
                  <a:srgbClr val="666666"/>
                </a:solidFill>
                <a:latin typeface="Proxima Nova"/>
                <a:ea typeface="Proxima Nova"/>
              </a:rPr>
              <a:t>Deciding the IV and DV</a:t>
            </a:r>
            <a:endParaRPr b="0" lang="en-US" sz="1400" spc="-1" strike="noStrike">
              <a:latin typeface="Arial"/>
            </a:endParaRPr>
          </a:p>
          <a:p>
            <a:pPr>
              <a:lnSpc>
                <a:spcPct val="100000"/>
              </a:lnSpc>
            </a:pPr>
            <a:endParaRPr b="0" lang="en-US" sz="1400" spc="-1" strike="noStrike">
              <a:latin typeface="Arial"/>
            </a:endParaRPr>
          </a:p>
          <a:p>
            <a:pPr marL="457200" indent="-316800">
              <a:lnSpc>
                <a:spcPct val="100000"/>
              </a:lnSpc>
              <a:buClr>
                <a:srgbClr val="666666"/>
              </a:buClr>
              <a:buFont typeface="Proxima Nova"/>
              <a:buChar char="-"/>
            </a:pPr>
            <a:r>
              <a:rPr b="0" lang="en-US" sz="1400" spc="-1" strike="noStrike">
                <a:solidFill>
                  <a:srgbClr val="666666"/>
                </a:solidFill>
                <a:latin typeface="Proxima Nova"/>
                <a:ea typeface="Proxima Nova"/>
              </a:rPr>
              <a:t>Performing CCA</a:t>
            </a:r>
            <a:endParaRPr b="0" lang="en-US" sz="1400" spc="-1" strike="noStrike">
              <a:latin typeface="Arial"/>
            </a:endParaRPr>
          </a:p>
          <a:p>
            <a:pPr>
              <a:lnSpc>
                <a:spcPct val="100000"/>
              </a:lnSpc>
            </a:pPr>
            <a:endParaRPr b="0" lang="en-US" sz="1400" spc="-1" strike="noStrike">
              <a:latin typeface="Arial"/>
            </a:endParaRPr>
          </a:p>
          <a:p>
            <a:pPr marL="457200" indent="-316800">
              <a:lnSpc>
                <a:spcPct val="100000"/>
              </a:lnSpc>
              <a:buClr>
                <a:srgbClr val="666666"/>
              </a:buClr>
              <a:buFont typeface="Proxima Nova"/>
              <a:buChar char="-"/>
            </a:pPr>
            <a:r>
              <a:rPr b="0" lang="en-US" sz="1400" spc="-1" strike="noStrike">
                <a:solidFill>
                  <a:srgbClr val="666666"/>
                </a:solidFill>
                <a:latin typeface="Proxima Nova"/>
                <a:ea typeface="Proxima Nova"/>
              </a:rPr>
              <a:t>Identifying the significance of covariates</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r>
              <a:rPr b="0" i="1" lang="en-US" sz="1400" spc="-1" strike="noStrike">
                <a:solidFill>
                  <a:srgbClr val="666666"/>
                </a:solidFill>
                <a:latin typeface="Proxima Nova"/>
                <a:ea typeface="Proxima Nova"/>
              </a:rPr>
              <a:t>CCA shows that variables like price, bore, curb_weight and city_mpg are highly related to each other.</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i="1" lang="en-US" sz="1400" spc="-1" strike="noStrike">
                <a:solidFill>
                  <a:srgbClr val="666666"/>
                </a:solidFill>
                <a:latin typeface="Proxima Nova"/>
                <a:ea typeface="Proxima Nova"/>
              </a:rPr>
              <a:t>Covariate 2 shows that height, compression-ratio shows relationship.</a:t>
            </a:r>
            <a:endParaRPr b="0" lang="en-US" sz="1400" spc="-1" strike="noStrike">
              <a:latin typeface="Arial"/>
            </a:endParaRPr>
          </a:p>
          <a:p>
            <a:pPr>
              <a:lnSpc>
                <a:spcPct val="100000"/>
              </a:lnSpc>
            </a:pPr>
            <a:endParaRPr b="0" lang="en-US" sz="1400" spc="-1" strike="noStrike">
              <a:latin typeface="Arial"/>
            </a:endParaRPr>
          </a:p>
        </p:txBody>
      </p:sp>
      <p:pic>
        <p:nvPicPr>
          <p:cNvPr id="181" name="Shape 112" descr=""/>
          <p:cNvPicPr/>
          <p:nvPr/>
        </p:nvPicPr>
        <p:blipFill>
          <a:blip r:embed="rId1"/>
          <a:stretch/>
        </p:blipFill>
        <p:spPr>
          <a:xfrm>
            <a:off x="4572000" y="2089080"/>
            <a:ext cx="4036320" cy="9644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LibreOffice/6.0.2.1$Windows_X86_64 LibreOffice_project/f7f06a8f319e4b62f9bc5095aa112a65d2f3ac89</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2018-06-06T23:26:11Z</dcterms:modified>
  <cp:revision>4</cp:revision>
  <dc:subject/>
  <dc:title/>
</cp:coreProperties>
</file>