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3" r:id="rId2"/>
    <p:sldId id="261" r:id="rId3"/>
    <p:sldId id="307" r:id="rId4"/>
    <p:sldId id="308" r:id="rId5"/>
    <p:sldId id="309" r:id="rId6"/>
    <p:sldId id="310" r:id="rId7"/>
    <p:sldId id="285" r:id="rId8"/>
    <p:sldId id="314" r:id="rId9"/>
    <p:sldId id="315" r:id="rId10"/>
    <p:sldId id="316" r:id="rId11"/>
    <p:sldId id="313" r:id="rId12"/>
    <p:sldId id="311" r:id="rId13"/>
    <p:sldId id="312" r:id="rId14"/>
    <p:sldId id="317" r:id="rId15"/>
    <p:sldId id="304" r:id="rId16"/>
    <p:sldId id="305" r:id="rId17"/>
    <p:sldId id="306" r:id="rId18"/>
    <p:sldId id="270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Contributor" initials="GC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0950" autoAdjust="0"/>
  </p:normalViewPr>
  <p:slideViewPr>
    <p:cSldViewPr snapToGrid="0">
      <p:cViewPr varScale="1">
        <p:scale>
          <a:sx n="103" d="100"/>
          <a:sy n="103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05403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this goal to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7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this goal to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6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this goal to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4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this goal to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this goal to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1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this goal to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1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this goal to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0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this goal to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5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this goal to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4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this goal to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38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this goal to 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Marcador de posición de imagen 7"/>
          <p:cNvSpPr>
            <a:spLocks noGrp="1"/>
          </p:cNvSpPr>
          <p:nvPr>
            <p:ph type="pic" idx="13"/>
          </p:nvPr>
        </p:nvSpPr>
        <p:spPr>
          <a:xfrm>
            <a:off x="723900" y="352425"/>
            <a:ext cx="10701339" cy="566578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.clement@pinimbus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riángulo isósceles 13"/>
          <p:cNvSpPr/>
          <p:nvPr/>
        </p:nvSpPr>
        <p:spPr>
          <a:xfrm rot="10800000">
            <a:off x="839584" y="6173485"/>
            <a:ext cx="440576" cy="280054"/>
          </a:xfrm>
          <a:prstGeom prst="triangle">
            <a:avLst/>
          </a:pr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Conector recto 15"/>
          <p:cNvSpPr/>
          <p:nvPr/>
        </p:nvSpPr>
        <p:spPr>
          <a:xfrm flipH="1">
            <a:off x="10573788" y="6313511"/>
            <a:ext cx="1618212" cy="1"/>
          </a:xfrm>
          <a:prstGeom prst="line">
            <a:avLst/>
          </a:prstGeom>
          <a:ln w="28575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Conector recto 16"/>
          <p:cNvSpPr/>
          <p:nvPr/>
        </p:nvSpPr>
        <p:spPr>
          <a:xfrm flipH="1" flipV="1">
            <a:off x="-1" y="228596"/>
            <a:ext cx="121920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TextBox 1"/>
          <p:cNvSpPr txBox="1"/>
          <p:nvPr/>
        </p:nvSpPr>
        <p:spPr>
          <a:xfrm>
            <a:off x="602972" y="587100"/>
            <a:ext cx="10986052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Container Monitoring &amp; Dashboards  </a:t>
            </a:r>
          </a:p>
        </p:txBody>
      </p:sp>
      <p:sp>
        <p:nvSpPr>
          <p:cNvPr id="124" name="TextBox 12"/>
          <p:cNvSpPr txBox="1"/>
          <p:nvPr/>
        </p:nvSpPr>
        <p:spPr>
          <a:xfrm>
            <a:off x="-509269" y="5015244"/>
            <a:ext cx="607492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Paul Clement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VP Operations &amp; Partner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paul.clement@pinimbus.com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(760) 613-4795</a:t>
            </a:r>
          </a:p>
        </p:txBody>
      </p:sp>
      <p:sp>
        <p:nvSpPr>
          <p:cNvPr id="125" name="TextBox 2"/>
          <p:cNvSpPr txBox="1"/>
          <p:nvPr/>
        </p:nvSpPr>
        <p:spPr>
          <a:xfrm>
            <a:off x="3703981" y="2914395"/>
            <a:ext cx="4784035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Container Enablement Workshop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851159" y="5887169"/>
            <a:ext cx="2240106" cy="774708"/>
            <a:chOff x="9523412" y="6029866"/>
            <a:chExt cx="1871091" cy="525780"/>
          </a:xfrm>
        </p:grpSpPr>
        <p:sp>
          <p:nvSpPr>
            <p:cNvPr id="1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0662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197723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Monitoring Infrastructure in Kubernetes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601" y="738684"/>
            <a:ext cx="3517800" cy="485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Kubernetes </a:t>
            </a:r>
            <a:r>
              <a:rPr lang="en-US" b="1" dirty="0" smtClean="0"/>
              <a:t>Dashboard</a:t>
            </a:r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27107" y="6242625"/>
            <a:ext cx="153503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Deployment Details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87" y="1360741"/>
            <a:ext cx="6761050" cy="4773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8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197723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Monitoring Infrastructure in Kubernetes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07200"/>
            <a:ext cx="5958600" cy="56278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err="1"/>
              <a:t>Heapster</a:t>
            </a:r>
            <a:r>
              <a:rPr lang="en-US" sz="11200" b="1" dirty="0"/>
              <a:t>: Kubernetes’ own metrics collector</a:t>
            </a:r>
          </a:p>
          <a:p>
            <a:pPr algn="just"/>
            <a:r>
              <a:rPr lang="en-US" sz="5500" dirty="0" err="1" smtClean="0"/>
              <a:t>Heapster</a:t>
            </a:r>
            <a:r>
              <a:rPr lang="en-US" sz="5500" dirty="0" smtClean="0"/>
              <a:t> </a:t>
            </a:r>
            <a:r>
              <a:rPr lang="en-US" sz="5500" dirty="0"/>
              <a:t>is </a:t>
            </a:r>
            <a:r>
              <a:rPr lang="en-US" sz="5500" dirty="0" smtClean="0"/>
              <a:t>the </a:t>
            </a:r>
            <a:r>
              <a:rPr lang="en-US" sz="5500" dirty="0"/>
              <a:t>go-to source for basic resource utilization metrics and events </a:t>
            </a:r>
            <a:r>
              <a:rPr lang="en-US" sz="5500" dirty="0" smtClean="0"/>
              <a:t>from </a:t>
            </a:r>
            <a:r>
              <a:rPr lang="en-US" sz="5500" dirty="0"/>
              <a:t>your Kubernetes clusters</a:t>
            </a:r>
            <a:r>
              <a:rPr lang="en-US" sz="5500" dirty="0" smtClean="0"/>
              <a:t>.</a:t>
            </a:r>
          </a:p>
          <a:p>
            <a:pPr algn="just"/>
            <a:r>
              <a:rPr lang="en-US" sz="5500" dirty="0"/>
              <a:t>On each node, </a:t>
            </a:r>
            <a:r>
              <a:rPr lang="en-US" sz="5500" dirty="0" err="1"/>
              <a:t>cAdvisor</a:t>
            </a:r>
            <a:r>
              <a:rPr lang="en-US" sz="5500" dirty="0"/>
              <a:t> collects data about running containers that </a:t>
            </a:r>
            <a:r>
              <a:rPr lang="en-US" sz="5500" dirty="0" err="1"/>
              <a:t>Heapster</a:t>
            </a:r>
            <a:r>
              <a:rPr lang="en-US" sz="5500" dirty="0"/>
              <a:t> then queries through the node’s </a:t>
            </a:r>
            <a:r>
              <a:rPr lang="en-US" sz="5500" dirty="0" err="1"/>
              <a:t>kubelet</a:t>
            </a:r>
            <a:r>
              <a:rPr lang="en-US" sz="5500" dirty="0" smtClean="0"/>
              <a:t>.</a:t>
            </a:r>
            <a:endParaRPr lang="en-US" sz="5500" dirty="0"/>
          </a:p>
          <a:p>
            <a:pPr algn="just"/>
            <a:r>
              <a:rPr lang="en-US" sz="5500" dirty="0" err="1"/>
              <a:t>cAdvisor</a:t>
            </a:r>
            <a:r>
              <a:rPr lang="en-US" sz="5500" dirty="0"/>
              <a:t> is an open source agent that is integrated into the </a:t>
            </a:r>
            <a:r>
              <a:rPr lang="en-US" sz="5500" dirty="0" err="1"/>
              <a:t>kubelet</a:t>
            </a:r>
            <a:r>
              <a:rPr lang="en-US" sz="5500" dirty="0"/>
              <a:t> of a node. </a:t>
            </a:r>
            <a:endParaRPr lang="en-US" sz="5500" dirty="0" smtClean="0"/>
          </a:p>
          <a:p>
            <a:pPr algn="just"/>
            <a:r>
              <a:rPr lang="en-US" sz="5500" dirty="0" err="1" smtClean="0"/>
              <a:t>cAdvisor</a:t>
            </a:r>
            <a:r>
              <a:rPr lang="en-US" sz="5500" dirty="0" smtClean="0"/>
              <a:t> </a:t>
            </a:r>
            <a:r>
              <a:rPr lang="en-US" sz="5500" dirty="0"/>
              <a:t>automatically discovers all the containers running, and collects data about them: </a:t>
            </a:r>
            <a:endParaRPr lang="en-US" sz="5500" dirty="0" smtClean="0"/>
          </a:p>
          <a:p>
            <a:pPr lvl="1" algn="just"/>
            <a:r>
              <a:rPr lang="en-US" sz="5500" dirty="0" smtClean="0"/>
              <a:t>CPU</a:t>
            </a:r>
          </a:p>
          <a:p>
            <a:pPr lvl="1" algn="just"/>
            <a:r>
              <a:rPr lang="en-US" sz="5500" dirty="0" smtClean="0"/>
              <a:t>Memory</a:t>
            </a:r>
          </a:p>
          <a:p>
            <a:pPr lvl="1" algn="just"/>
            <a:r>
              <a:rPr lang="en-US" sz="5500" dirty="0" smtClean="0"/>
              <a:t>file system</a:t>
            </a:r>
          </a:p>
          <a:p>
            <a:pPr lvl="1" algn="just"/>
            <a:r>
              <a:rPr lang="en-US" sz="5500" dirty="0" smtClean="0"/>
              <a:t>Network</a:t>
            </a:r>
          </a:p>
          <a:p>
            <a:pPr algn="just"/>
            <a:r>
              <a:rPr lang="en-US" sz="5500" dirty="0" err="1" smtClean="0"/>
              <a:t>cAdvisor</a:t>
            </a:r>
            <a:r>
              <a:rPr lang="en-US" sz="5500" dirty="0" smtClean="0"/>
              <a:t> </a:t>
            </a:r>
            <a:r>
              <a:rPr lang="en-US" sz="5500" dirty="0"/>
              <a:t>also collects data about itself and the Docker </a:t>
            </a:r>
            <a:r>
              <a:rPr lang="en-US" sz="5500" dirty="0" smtClean="0"/>
              <a:t>daemon.</a:t>
            </a:r>
          </a:p>
          <a:p>
            <a:pPr algn="just"/>
            <a:r>
              <a:rPr lang="en-US" sz="5500" dirty="0" smtClean="0"/>
              <a:t>The </a:t>
            </a:r>
            <a:r>
              <a:rPr lang="en-US" sz="5500" dirty="0" err="1"/>
              <a:t>kubelet</a:t>
            </a:r>
            <a:r>
              <a:rPr lang="en-US" sz="5500" dirty="0"/>
              <a:t> exports these data and re-exposes them via API</a:t>
            </a:r>
            <a:r>
              <a:rPr lang="en-US" sz="5500" dirty="0" smtClean="0"/>
              <a:t>.</a:t>
            </a:r>
            <a:endParaRPr lang="en-US" sz="5500" dirty="0"/>
          </a:p>
          <a:p>
            <a:pPr algn="just"/>
            <a:r>
              <a:rPr lang="en-US" sz="5500" dirty="0" err="1"/>
              <a:t>Heapster</a:t>
            </a:r>
            <a:r>
              <a:rPr lang="en-US" sz="5500" dirty="0"/>
              <a:t> runs as a pod on Kubernetes like any other </a:t>
            </a:r>
            <a:r>
              <a:rPr lang="en-US" sz="5500" dirty="0" smtClean="0"/>
              <a:t>application.</a:t>
            </a:r>
          </a:p>
          <a:p>
            <a:pPr algn="just"/>
            <a:r>
              <a:rPr lang="en-US" sz="5500" dirty="0" err="1"/>
              <a:t>Heapster</a:t>
            </a:r>
            <a:r>
              <a:rPr lang="en-US" sz="5500" dirty="0"/>
              <a:t> pod discovers all the nodes in the same cluster and then pulls metrics from the </a:t>
            </a:r>
            <a:r>
              <a:rPr lang="en-US" sz="5500" dirty="0" err="1"/>
              <a:t>kubelet</a:t>
            </a:r>
            <a:r>
              <a:rPr lang="en-US" sz="5500" dirty="0"/>
              <a:t> of each node, aggregates them by pod and label, and reports metrics to a monitoring service or storage backend.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76" y="1481823"/>
            <a:ext cx="4297204" cy="41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197723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Monitoring Infrastructure in Kubernetes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995550"/>
            <a:ext cx="5030599" cy="3967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err="1" smtClean="0"/>
              <a:t>cAdvisor</a:t>
            </a:r>
            <a:endParaRPr lang="en-US" sz="11200" b="1" dirty="0"/>
          </a:p>
          <a:p>
            <a:pPr algn="just"/>
            <a:r>
              <a:rPr lang="en-US" sz="6400" dirty="0" err="1"/>
              <a:t>cAdvisor</a:t>
            </a:r>
            <a:r>
              <a:rPr lang="en-US" sz="6400" dirty="0"/>
              <a:t> (Container Advisor) provides container users an understanding of the resource usage and performance characteristics of their running containers. </a:t>
            </a:r>
            <a:endParaRPr lang="en-US" sz="6400" dirty="0" smtClean="0"/>
          </a:p>
          <a:p>
            <a:pPr algn="just"/>
            <a:r>
              <a:rPr lang="en-US" sz="6400" dirty="0" smtClean="0"/>
              <a:t>It </a:t>
            </a:r>
            <a:r>
              <a:rPr lang="en-US" sz="6400" dirty="0"/>
              <a:t>is a running daemon that collects, aggregates, processes, and exports information about running containers</a:t>
            </a:r>
            <a:r>
              <a:rPr lang="en-US" sz="6400" dirty="0" smtClean="0"/>
              <a:t>.</a:t>
            </a:r>
          </a:p>
          <a:p>
            <a:pPr algn="just"/>
            <a:r>
              <a:rPr lang="en-US" sz="6400" dirty="0" smtClean="0"/>
              <a:t>Specifically</a:t>
            </a:r>
            <a:r>
              <a:rPr lang="en-US" sz="6400" dirty="0"/>
              <a:t>, for each container it keeps resource isolation parameters, historical resource usage, histograms of complete historical resource usage and network </a:t>
            </a:r>
            <a:r>
              <a:rPr lang="en-US" sz="6400" dirty="0" smtClean="0"/>
              <a:t>statistics.</a:t>
            </a:r>
          </a:p>
          <a:p>
            <a:pPr algn="just"/>
            <a:r>
              <a:rPr lang="en-US" sz="6400" dirty="0" smtClean="0"/>
              <a:t>This </a:t>
            </a:r>
            <a:r>
              <a:rPr lang="en-US" sz="6400" dirty="0"/>
              <a:t>data is exported by container and machine-wide</a:t>
            </a:r>
            <a:r>
              <a:rPr lang="en-US" sz="6400" dirty="0" smtClean="0"/>
              <a:t>.</a:t>
            </a:r>
            <a:endParaRPr lang="en-US" sz="6400" dirty="0"/>
          </a:p>
          <a:p>
            <a:pPr algn="just"/>
            <a:r>
              <a:rPr lang="en-US" sz="6400" dirty="0" err="1"/>
              <a:t>cAdvisor</a:t>
            </a:r>
            <a:r>
              <a:rPr lang="en-US" sz="6400" dirty="0"/>
              <a:t> has native support for Docker containers and should support just about any other container type out of the box. </a:t>
            </a:r>
            <a:endParaRPr lang="en-US" sz="6400" dirty="0" smtClean="0"/>
          </a:p>
          <a:p>
            <a:pPr algn="just"/>
            <a:r>
              <a:rPr lang="en-US" sz="6400" dirty="0" err="1" smtClean="0"/>
              <a:t>cAdvisor's</a:t>
            </a:r>
            <a:r>
              <a:rPr lang="en-US" sz="6400" dirty="0" smtClean="0"/>
              <a:t> </a:t>
            </a:r>
            <a:r>
              <a:rPr lang="en-US" sz="6400" dirty="0"/>
              <a:t>container abstraction is based on </a:t>
            </a:r>
            <a:r>
              <a:rPr lang="en-US" sz="6400" dirty="0" err="1"/>
              <a:t>lmctfy's</a:t>
            </a:r>
            <a:r>
              <a:rPr lang="en-US" sz="6400" dirty="0"/>
              <a:t> so containers are inherently nested hierarchically</a:t>
            </a:r>
            <a:r>
              <a:rPr lang="en-US" sz="55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57" y="5271980"/>
            <a:ext cx="1879283" cy="824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2" y="1047484"/>
            <a:ext cx="8022630" cy="3710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6975" y="4243219"/>
            <a:ext cx="37224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600" dirty="0" err="1" smtClean="0"/>
              <a:t>cAdvisor</a:t>
            </a:r>
            <a:r>
              <a:rPr lang="en-US" sz="1600" dirty="0" smtClean="0"/>
              <a:t> is available as a Docker image and can be run to monitor the whole machine.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60" y="5057301"/>
            <a:ext cx="4413995" cy="5804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517360" y="5745987"/>
            <a:ext cx="183081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 err="1" smtClean="0"/>
              <a:t>cAdvisor</a:t>
            </a:r>
            <a:r>
              <a:rPr lang="en-US" sz="1200" dirty="0" smtClean="0"/>
              <a:t> Dashboard made available at localhost:8080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2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197723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Monitoring Infrastructure in Kubernetes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8" y="5028098"/>
            <a:ext cx="3927688" cy="1147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0" y="1035559"/>
            <a:ext cx="3904826" cy="3813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29" y="812275"/>
            <a:ext cx="4496190" cy="3040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71" y="3851728"/>
            <a:ext cx="4023709" cy="2962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73" y="940025"/>
            <a:ext cx="4074005" cy="33104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52" y="4358741"/>
            <a:ext cx="4032853" cy="1833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6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197723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Monitoring Infrastructure in Kubernetes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26" y="1898845"/>
            <a:ext cx="5236918" cy="3779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6" y="1100376"/>
            <a:ext cx="4886749" cy="5481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57" y="913870"/>
            <a:ext cx="1879283" cy="8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1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197723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Monitoring Applications in Kubernetes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61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197723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Additional Monitoring &amp; Dashboard Tools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99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197723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DEMO: Monitoring &amp; Dashboard for Containers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4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Marcador de posición de imagen 5" descr="Marcador de posición de imagen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0414" b="10414"/>
          <a:stretch>
            <a:fillRect/>
          </a:stretch>
        </p:blipFill>
        <p:spPr>
          <a:xfrm>
            <a:off x="0" y="147638"/>
            <a:ext cx="12192000" cy="6432550"/>
          </a:xfrm>
          <a:prstGeom prst="rect">
            <a:avLst/>
          </a:prstGeom>
        </p:spPr>
      </p:pic>
      <p:sp>
        <p:nvSpPr>
          <p:cNvPr id="334" name="Rectángulo 2"/>
          <p:cNvSpPr/>
          <p:nvPr/>
        </p:nvSpPr>
        <p:spPr>
          <a:xfrm>
            <a:off x="-19689" y="-3080"/>
            <a:ext cx="12228626" cy="6861079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Triángulo rectángulo 4"/>
          <p:cNvSpPr/>
          <p:nvPr/>
        </p:nvSpPr>
        <p:spPr>
          <a:xfrm>
            <a:off x="0" y="0"/>
            <a:ext cx="68580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Triángulo rectángulo 16"/>
          <p:cNvSpPr/>
          <p:nvPr/>
        </p:nvSpPr>
        <p:spPr>
          <a:xfrm rot="16200000">
            <a:off x="2648149" y="-2667839"/>
            <a:ext cx="6858002" cy="12193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2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7" name="Rectángulo 17"/>
          <p:cNvSpPr/>
          <p:nvPr/>
        </p:nvSpPr>
        <p:spPr>
          <a:xfrm>
            <a:off x="0" y="6301047"/>
            <a:ext cx="12192000" cy="556954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Rectángulo 19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Triángulo isósceles 21"/>
          <p:cNvSpPr/>
          <p:nvPr/>
        </p:nvSpPr>
        <p:spPr>
          <a:xfrm rot="10800000">
            <a:off x="953884" y="6299469"/>
            <a:ext cx="440576" cy="280055"/>
          </a:xfrm>
          <a:prstGeom prst="triangle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2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3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4" name="Conector recto 2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Conector recto 27"/>
          <p:cNvSpPr/>
          <p:nvPr/>
        </p:nvSpPr>
        <p:spPr>
          <a:xfrm flipH="1">
            <a:off x="10573788" y="6208736"/>
            <a:ext cx="1618212" cy="1"/>
          </a:xfrm>
          <a:prstGeom prst="line">
            <a:avLst/>
          </a:prstGeom>
          <a:ln w="28575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7" name="Título 3"/>
          <p:cNvSpPr txBox="1">
            <a:spLocks noGrp="1"/>
          </p:cNvSpPr>
          <p:nvPr>
            <p:ph type="ctrTitle"/>
          </p:nvPr>
        </p:nvSpPr>
        <p:spPr>
          <a:xfrm>
            <a:off x="1524000" y="2270927"/>
            <a:ext cx="9144000" cy="2387601"/>
          </a:xfrm>
          <a:prstGeom prst="rect">
            <a:avLst/>
          </a:prstGeom>
        </p:spPr>
        <p:txBody>
          <a:bodyPr/>
          <a:lstStyle/>
          <a:p>
            <a:pPr>
              <a:defRPr sz="7200" b="1">
                <a:solidFill>
                  <a:srgbClr val="47CBE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THANK YOU!</a:t>
            </a:r>
            <a:br/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207178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Container Monitoring &amp; Dashboards </a:t>
            </a: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02933"/>
              </p:ext>
            </p:extLst>
          </p:nvPr>
        </p:nvGraphicFramePr>
        <p:xfrm>
          <a:off x="2338717" y="1926302"/>
          <a:ext cx="7511814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0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30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1.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Monitoring Infrastructure in Kubernetes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2.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Monitoring Applications in Kubernetes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3.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Additional Monitoring &amp; Dashboard Tools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4.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DEMO: Monitoring &amp; Dashboard for Containers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207178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 smtClean="0"/>
              <a:t>Monitoring in Kubernetes</a:t>
            </a: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1108800"/>
            <a:ext cx="5771400" cy="5068163"/>
          </a:xfrm>
        </p:spPr>
        <p:txBody>
          <a:bodyPr>
            <a:normAutofit fontScale="70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Kubernetes makes managing a containerized infrastructure much easier by creating levels of abstractions such as pods and services.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It is no </a:t>
            </a:r>
            <a:r>
              <a:rPr lang="en-US" dirty="0"/>
              <a:t>longer </a:t>
            </a:r>
            <a:r>
              <a:rPr lang="en-US" dirty="0" smtClean="0"/>
              <a:t>necessary to worry about location and resource allocation of applications.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Still, </a:t>
            </a:r>
            <a:r>
              <a:rPr lang="en-US" dirty="0" smtClean="0"/>
              <a:t>ensuring </a:t>
            </a:r>
            <a:r>
              <a:rPr lang="en-US" dirty="0"/>
              <a:t>good performance, </a:t>
            </a:r>
            <a:r>
              <a:rPr lang="en-US" dirty="0" smtClean="0"/>
              <a:t>requires monitoring of applications</a:t>
            </a:r>
            <a:r>
              <a:rPr lang="en-US" dirty="0"/>
              <a:t>, the containers running them, and Kubernetes itself.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Monitoring Kubernetes is different than traditional monitoring in several ways:</a:t>
            </a:r>
          </a:p>
          <a:p>
            <a:pPr marL="800100" lvl="5" indent="-342900" algn="just">
              <a:buFont typeface="Arial" panose="020B0604020202020204" pitchFamily="34" charset="0"/>
              <a:buChar char="•"/>
            </a:pPr>
            <a:r>
              <a:rPr lang="en-US" dirty="0"/>
              <a:t>Tags and labels become essential</a:t>
            </a:r>
          </a:p>
          <a:p>
            <a:pPr marL="7810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components to monitor</a:t>
            </a:r>
          </a:p>
          <a:p>
            <a:pPr marL="7810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/>
              <a:t>to track applications that are constantly moving</a:t>
            </a:r>
          </a:p>
          <a:p>
            <a:pPr marL="7810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Applications may be distributed across multiple cloud providers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17" y="2196561"/>
            <a:ext cx="4729163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207178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 smtClean="0"/>
              <a:t>Monitoring in Kubernetes</a:t>
            </a: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1108800"/>
            <a:ext cx="5771400" cy="5068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Tags and labels become </a:t>
            </a:r>
            <a:r>
              <a:rPr lang="en-US" b="1" dirty="0" smtClean="0"/>
              <a:t>essential</a:t>
            </a:r>
            <a:endParaRPr lang="en-US" b="1" dirty="0"/>
          </a:p>
          <a:p>
            <a:pPr algn="just"/>
            <a:r>
              <a:rPr lang="en-US" dirty="0"/>
              <a:t>labels </a:t>
            </a:r>
            <a:r>
              <a:rPr lang="en-US" dirty="0" smtClean="0"/>
              <a:t>are </a:t>
            </a:r>
            <a:r>
              <a:rPr lang="en-US" dirty="0"/>
              <a:t>the only way to </a:t>
            </a:r>
            <a:r>
              <a:rPr lang="en-US" dirty="0" smtClean="0"/>
              <a:t>identify pods </a:t>
            </a:r>
            <a:r>
              <a:rPr lang="en-US" dirty="0"/>
              <a:t>and their containers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Pods should be labeled in a way to allow lookup of any </a:t>
            </a:r>
            <a:r>
              <a:rPr lang="en-US" dirty="0"/>
              <a:t>aspect of </a:t>
            </a:r>
            <a:r>
              <a:rPr lang="en-US" dirty="0" smtClean="0"/>
              <a:t>the containerized infrastructure:</a:t>
            </a:r>
            <a:endParaRPr lang="en-US" dirty="0"/>
          </a:p>
          <a:p>
            <a:pPr lvl="1" algn="just"/>
            <a:r>
              <a:rPr lang="en-US" dirty="0"/>
              <a:t>Frontend/Backend</a:t>
            </a:r>
          </a:p>
          <a:p>
            <a:pPr lvl="1" algn="just"/>
            <a:r>
              <a:rPr lang="en-US" dirty="0"/>
              <a:t>Application (website, mobile app, database, cache…)</a:t>
            </a:r>
          </a:p>
          <a:p>
            <a:pPr lvl="1" algn="just"/>
            <a:r>
              <a:rPr lang="en-US" dirty="0"/>
              <a:t>Environment (prod, staging, dev…)</a:t>
            </a:r>
          </a:p>
          <a:p>
            <a:pPr lvl="1" algn="just"/>
            <a:r>
              <a:rPr lang="en-US" dirty="0"/>
              <a:t>Team</a:t>
            </a:r>
          </a:p>
          <a:p>
            <a:pPr lvl="1" algn="just"/>
            <a:r>
              <a:rPr lang="en-US" dirty="0" smtClean="0"/>
              <a:t>Version</a:t>
            </a:r>
          </a:p>
          <a:p>
            <a:pPr algn="just"/>
            <a:r>
              <a:rPr lang="en-US" dirty="0"/>
              <a:t>By default, Kubernetes also exposes basic information about pods (</a:t>
            </a:r>
            <a:r>
              <a:rPr lang="en-US" dirty="0" err="1"/>
              <a:t>pod_id</a:t>
            </a:r>
            <a:r>
              <a:rPr lang="en-US" dirty="0"/>
              <a:t>, </a:t>
            </a:r>
            <a:r>
              <a:rPr lang="en-US" dirty="0" err="1"/>
              <a:t>pod_name</a:t>
            </a:r>
            <a:r>
              <a:rPr lang="en-US" dirty="0"/>
              <a:t>, </a:t>
            </a:r>
            <a:r>
              <a:rPr lang="en-US" dirty="0" err="1"/>
              <a:t>pod_namespace</a:t>
            </a:r>
            <a:r>
              <a:rPr lang="en-US" dirty="0"/>
              <a:t>), containers (</a:t>
            </a:r>
            <a:r>
              <a:rPr lang="en-US" dirty="0" err="1"/>
              <a:t>container_base_image</a:t>
            </a:r>
            <a:r>
              <a:rPr lang="en-US" dirty="0"/>
              <a:t>, </a:t>
            </a:r>
            <a:r>
              <a:rPr lang="en-US" dirty="0" err="1"/>
              <a:t>container_name</a:t>
            </a:r>
            <a:r>
              <a:rPr lang="en-US" dirty="0"/>
              <a:t>), and nodes (</a:t>
            </a:r>
            <a:r>
              <a:rPr lang="en-US" dirty="0" err="1"/>
              <a:t>host_id</a:t>
            </a:r>
            <a:r>
              <a:rPr lang="en-US" dirty="0"/>
              <a:t>, hostname), as well as namespace, service name, and replication controller name. </a:t>
            </a:r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monitoring tools can ingest these attributes and turn them into tags </a:t>
            </a:r>
            <a:r>
              <a:rPr lang="en-US" dirty="0" smtClean="0"/>
              <a:t>to be used </a:t>
            </a:r>
            <a:r>
              <a:rPr lang="en-US" dirty="0"/>
              <a:t>just like other custom Kubernetes labels.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49" y="2256041"/>
            <a:ext cx="5250656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1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207178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 smtClean="0"/>
              <a:t>Monitoring in Kubernetes</a:t>
            </a: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1108800"/>
            <a:ext cx="5771400" cy="506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components to </a:t>
            </a:r>
            <a:r>
              <a:rPr lang="en-US" b="1" dirty="0" smtClean="0"/>
              <a:t>monitor</a:t>
            </a:r>
          </a:p>
          <a:p>
            <a:pPr algn="just"/>
            <a:r>
              <a:rPr lang="en-US" sz="2400" dirty="0" smtClean="0"/>
              <a:t>When running </a:t>
            </a:r>
            <a:r>
              <a:rPr lang="en-US" sz="2400" dirty="0" err="1" smtClean="0"/>
              <a:t>Kuberenetes</a:t>
            </a:r>
            <a:r>
              <a:rPr lang="en-US" sz="2400" dirty="0" smtClean="0"/>
              <a:t>, 4 </a:t>
            </a:r>
            <a:r>
              <a:rPr lang="en-US" sz="2400" dirty="0"/>
              <a:t>different </a:t>
            </a:r>
            <a:r>
              <a:rPr lang="en-US" sz="2400" dirty="0" smtClean="0"/>
              <a:t>components need to be monitored</a:t>
            </a:r>
            <a:r>
              <a:rPr lang="en-US" sz="2400" dirty="0"/>
              <a:t>, each with their specificities and challenges:</a:t>
            </a:r>
          </a:p>
          <a:p>
            <a:pPr lvl="1" algn="just"/>
            <a:r>
              <a:rPr lang="en-US" sz="2400" dirty="0" smtClean="0"/>
              <a:t>Host</a:t>
            </a:r>
          </a:p>
          <a:p>
            <a:pPr lvl="1" algn="just"/>
            <a:r>
              <a:rPr lang="en-US" sz="2400" dirty="0" smtClean="0"/>
              <a:t>Containers</a:t>
            </a:r>
            <a:endParaRPr lang="en-US" sz="2400" dirty="0"/>
          </a:p>
          <a:p>
            <a:pPr lvl="1" algn="just"/>
            <a:r>
              <a:rPr lang="en-US" sz="2400" dirty="0" smtClean="0"/>
              <a:t>Containerized Applications</a:t>
            </a:r>
            <a:endParaRPr lang="en-US" sz="2400" dirty="0"/>
          </a:p>
          <a:p>
            <a:pPr lvl="1" algn="just"/>
            <a:r>
              <a:rPr lang="en-US" sz="2400" dirty="0"/>
              <a:t>Kubernetes </a:t>
            </a:r>
            <a:r>
              <a:rPr lang="en-US" sz="2400" dirty="0" smtClean="0"/>
              <a:t>itself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53" y="2767913"/>
            <a:ext cx="6562127" cy="31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207178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 smtClean="0"/>
              <a:t>Monitoring in Kubernetes</a:t>
            </a: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1108800"/>
            <a:ext cx="5771400" cy="506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pplications </a:t>
            </a:r>
            <a:r>
              <a:rPr lang="en-US" b="1" dirty="0"/>
              <a:t>are moving</a:t>
            </a:r>
          </a:p>
          <a:p>
            <a:pPr algn="just"/>
            <a:r>
              <a:rPr lang="en-US" sz="2400" dirty="0"/>
              <a:t>Kubernetes, which automatically schedules </a:t>
            </a:r>
            <a:r>
              <a:rPr lang="en-US" sz="2400" dirty="0" smtClean="0"/>
              <a:t>containers</a:t>
            </a:r>
            <a:r>
              <a:rPr lang="en-US" sz="2400" dirty="0"/>
              <a:t>, </a:t>
            </a:r>
            <a:r>
              <a:rPr lang="en-US" sz="2400" dirty="0" smtClean="0"/>
              <a:t>limits user </a:t>
            </a:r>
            <a:r>
              <a:rPr lang="en-US" sz="2400" dirty="0"/>
              <a:t>control over where they are </a:t>
            </a:r>
            <a:r>
              <a:rPr lang="en-US" sz="2400" dirty="0" smtClean="0"/>
              <a:t>running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Service Discovery </a:t>
            </a:r>
            <a:r>
              <a:rPr lang="en-US" sz="2400" dirty="0"/>
              <a:t>mechanisms become </a:t>
            </a:r>
            <a:r>
              <a:rPr lang="en-US" sz="2400" dirty="0" smtClean="0"/>
              <a:t>essential </a:t>
            </a:r>
            <a:r>
              <a:rPr lang="en-US" sz="2400" dirty="0"/>
              <a:t>for monitoring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It would detect </a:t>
            </a:r>
            <a:r>
              <a:rPr lang="en-US" sz="2400" dirty="0"/>
              <a:t>any change in the pod and container configuration and automatically adapt the metric </a:t>
            </a:r>
            <a:r>
              <a:rPr lang="en-US" sz="2400" dirty="0" smtClean="0"/>
              <a:t>collection</a:t>
            </a:r>
          </a:p>
          <a:p>
            <a:pPr algn="just"/>
            <a:r>
              <a:rPr lang="en-US" sz="2400" dirty="0" smtClean="0"/>
              <a:t>Allowing for continuous monitoring of the containerized </a:t>
            </a:r>
            <a:r>
              <a:rPr lang="en-US" sz="2400" dirty="0"/>
              <a:t>infrastructure with no interruption even as it expands, contracts, or shifts across hosts.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075" y="2227343"/>
            <a:ext cx="2362405" cy="28082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35" y="2238774"/>
            <a:ext cx="2362405" cy="2785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2778" y="5114534"/>
            <a:ext cx="4466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ationalWeb"/>
              </a:rPr>
              <a:t>Monitoring </a:t>
            </a:r>
            <a:r>
              <a:rPr lang="en-US" dirty="0">
                <a:latin typeface="NationalWeb"/>
              </a:rPr>
              <a:t>has to follow </a:t>
            </a:r>
            <a:r>
              <a:rPr lang="en-US" dirty="0" smtClean="0">
                <a:latin typeface="NationalWeb"/>
              </a:rPr>
              <a:t>the </a:t>
            </a:r>
            <a:r>
              <a:rPr lang="en-US" dirty="0">
                <a:latin typeface="NationalWeb"/>
              </a:rPr>
              <a:t>moving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197723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Monitoring Infrastructure in Kubernetes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07200"/>
            <a:ext cx="4660355" cy="1684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600" b="1" dirty="0"/>
              <a:t>Kubernetes </a:t>
            </a:r>
            <a:r>
              <a:rPr lang="en-US" sz="8600" b="1" dirty="0" smtClean="0"/>
              <a:t>Dashboard</a:t>
            </a:r>
          </a:p>
          <a:p>
            <a:pPr algn="just"/>
            <a:r>
              <a:rPr lang="en-US" sz="5500" dirty="0" smtClean="0"/>
              <a:t>A </a:t>
            </a:r>
            <a:r>
              <a:rPr lang="en-US" sz="5500" dirty="0"/>
              <a:t>general purpose, web-based UI for Kubernetes clusters. It allows users to manage applications running in the cluster and troubleshoot them, as well as manage the cluster itself</a:t>
            </a:r>
            <a:r>
              <a:rPr lang="en-US" sz="5500" dirty="0" smtClean="0"/>
              <a:t>.</a:t>
            </a:r>
          </a:p>
          <a:p>
            <a:pPr algn="just"/>
            <a:endParaRPr lang="en-US" sz="5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63" y="1315222"/>
            <a:ext cx="6248942" cy="868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2163" y="2195706"/>
            <a:ext cx="550406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Deployment: </a:t>
            </a:r>
            <a:r>
              <a:rPr lang="en-US" sz="1400" dirty="0"/>
              <a:t>likely that the Dashboard is already installed on your cluster.</a:t>
            </a:r>
            <a:endParaRPr kumimoji="0" lang="en-US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8" y="5815244"/>
            <a:ext cx="6461517" cy="382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8" y="3102008"/>
            <a:ext cx="5465576" cy="22359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70490" y="3848290"/>
            <a:ext cx="391228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Usage: </a:t>
            </a:r>
            <a:r>
              <a:rPr lang="en-US" sz="1400" dirty="0" smtClean="0"/>
              <a:t>run proxy and access at localhost:{port-id}/</a:t>
            </a:r>
            <a:r>
              <a:rPr lang="en-US" sz="1400" dirty="0" err="1" smtClean="0"/>
              <a:t>ui</a:t>
            </a:r>
            <a:endParaRPr kumimoji="0" lang="en-US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7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197723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Monitoring Infrastructure in Kubernetes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601" y="738684"/>
            <a:ext cx="3517800" cy="485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Kubernetes </a:t>
            </a:r>
            <a:r>
              <a:rPr lang="en-US" b="1" dirty="0" smtClean="0"/>
              <a:t>Dashboard</a:t>
            </a:r>
          </a:p>
          <a:p>
            <a:pPr marL="0" indent="0" algn="just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87" y="1521804"/>
            <a:ext cx="9352074" cy="4596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5498555" y="6242625"/>
            <a:ext cx="55720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Nodes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5"/>
          <p:cNvSpPr/>
          <p:nvPr/>
        </p:nvSpPr>
        <p:spPr>
          <a:xfrm>
            <a:off x="0" y="0"/>
            <a:ext cx="12192000" cy="149629"/>
          </a:xfrm>
          <a:prstGeom prst="rect">
            <a:avLst/>
          </a:prstGeom>
          <a:solidFill>
            <a:srgbClr val="1AB4E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ángulo 6"/>
          <p:cNvSpPr/>
          <p:nvPr/>
        </p:nvSpPr>
        <p:spPr>
          <a:xfrm>
            <a:off x="8744988" y="6303059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ángulo 6"/>
          <p:cNvSpPr/>
          <p:nvPr/>
        </p:nvSpPr>
        <p:spPr>
          <a:xfrm>
            <a:off x="9770840" y="-3080"/>
            <a:ext cx="2418408" cy="15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11" y="1588"/>
                </a:moveTo>
                <a:lnTo>
                  <a:pt x="21575" y="0"/>
                </a:lnTo>
                <a:cubicBezTo>
                  <a:pt x="21583" y="7200"/>
                  <a:pt x="21592" y="14400"/>
                  <a:pt x="21600" y="21600"/>
                </a:cubicBezTo>
                <a:lnTo>
                  <a:pt x="0" y="21112"/>
                </a:lnTo>
                <a:lnTo>
                  <a:pt x="8211" y="1588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ángulo 6"/>
          <p:cNvSpPr/>
          <p:nvPr/>
        </p:nvSpPr>
        <p:spPr>
          <a:xfrm>
            <a:off x="5868799" y="-3081"/>
            <a:ext cx="3906481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Conector recto 16"/>
          <p:cNvSpPr/>
          <p:nvPr/>
        </p:nvSpPr>
        <p:spPr>
          <a:xfrm flipH="1" flipV="1">
            <a:off x="0" y="215468"/>
            <a:ext cx="12189249" cy="3504"/>
          </a:xfrm>
          <a:prstGeom prst="line">
            <a:avLst/>
          </a:prstGeom>
          <a:ln w="19050">
            <a:solidFill>
              <a:srgbClr val="29C2E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Content Placeholder 1"/>
          <p:cNvSpPr txBox="1"/>
          <p:nvPr/>
        </p:nvSpPr>
        <p:spPr>
          <a:xfrm>
            <a:off x="0" y="197723"/>
            <a:ext cx="12192000" cy="523216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dirty="0"/>
              <a:t>Monitoring Infrastructure in Kubernetes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601" y="738684"/>
            <a:ext cx="3517800" cy="485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Kubernetes </a:t>
            </a:r>
            <a:r>
              <a:rPr lang="en-US" b="1" dirty="0" smtClean="0"/>
              <a:t>Dashboard</a:t>
            </a:r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70490" y="3848290"/>
            <a:ext cx="391228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Usage: </a:t>
            </a:r>
            <a:r>
              <a:rPr lang="en-US" sz="1400" dirty="0" smtClean="0"/>
              <a:t>run proxy and access at localhost:{port-id}/</a:t>
            </a:r>
            <a:r>
              <a:rPr lang="en-US" sz="1400" dirty="0" err="1" smtClean="0"/>
              <a:t>ui</a:t>
            </a:r>
            <a:endParaRPr kumimoji="0" lang="en-US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76" y="1241745"/>
            <a:ext cx="9315495" cy="4797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498555" y="6242625"/>
            <a:ext cx="87940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Workloads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3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860</Words>
  <Application>Microsoft Macintosh PowerPoint</Application>
  <PresentationFormat>Widescreen</PresentationFormat>
  <Paragraphs>105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NationalWeb</vt:lpstr>
      <vt:lpstr>Trebuchet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Gaurav Malik</cp:lastModifiedBy>
  <cp:revision>252</cp:revision>
  <dcterms:modified xsi:type="dcterms:W3CDTF">2017-09-19T07:18:49Z</dcterms:modified>
</cp:coreProperties>
</file>