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3" r:id="rId2"/>
    <p:sldId id="261" r:id="rId3"/>
    <p:sldId id="309" r:id="rId4"/>
    <p:sldId id="285" r:id="rId5"/>
    <p:sldId id="310" r:id="rId6"/>
    <p:sldId id="311" r:id="rId7"/>
    <p:sldId id="312" r:id="rId8"/>
    <p:sldId id="304" r:id="rId9"/>
    <p:sldId id="314" r:id="rId10"/>
    <p:sldId id="313" r:id="rId11"/>
    <p:sldId id="318" r:id="rId12"/>
    <p:sldId id="305" r:id="rId13"/>
    <p:sldId id="315" r:id="rId14"/>
    <p:sldId id="316" r:id="rId15"/>
    <p:sldId id="317" r:id="rId16"/>
    <p:sldId id="306" r:id="rId17"/>
    <p:sldId id="329" r:id="rId18"/>
    <p:sldId id="335" r:id="rId19"/>
    <p:sldId id="333" r:id="rId20"/>
    <p:sldId id="334" r:id="rId21"/>
    <p:sldId id="339" r:id="rId22"/>
    <p:sldId id="336" r:id="rId23"/>
    <p:sldId id="337" r:id="rId24"/>
    <p:sldId id="338" r:id="rId25"/>
    <p:sldId id="270"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Contributor" initials="GC" lastIdx="4"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90998" autoAdjust="0"/>
  </p:normalViewPr>
  <p:slideViewPr>
    <p:cSldViewPr snapToGrid="0">
      <p:cViewPr varScale="1">
        <p:scale>
          <a:sx n="103" d="100"/>
          <a:sy n="103" d="100"/>
        </p:scale>
        <p:origin x="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30054031"/>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89655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1014876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2715323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3662045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2454898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https://kubernetes.io/docs/admin/accessing-the-api/</a:t>
            </a:r>
            <a:endParaRPr lang="en-US" dirty="0"/>
          </a:p>
        </p:txBody>
      </p:sp>
    </p:spTree>
    <p:extLst>
      <p:ext uri="{BB962C8B-B14F-4D97-AF65-F5344CB8AC3E}">
        <p14:creationId xmlns:p14="http://schemas.microsoft.com/office/powerpoint/2010/main" val="510740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https://kubernetes.io/docs/admin/accessing-the-api/</a:t>
            </a:r>
            <a:endParaRPr lang="en-US" dirty="0"/>
          </a:p>
        </p:txBody>
      </p:sp>
    </p:spTree>
    <p:extLst>
      <p:ext uri="{BB962C8B-B14F-4D97-AF65-F5344CB8AC3E}">
        <p14:creationId xmlns:p14="http://schemas.microsoft.com/office/powerpoint/2010/main" val="226979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https://kubernetes.io/docs/admin/accessing-the-api/</a:t>
            </a:r>
            <a:endParaRPr lang="en-US" dirty="0"/>
          </a:p>
        </p:txBody>
      </p:sp>
    </p:spTree>
    <p:extLst>
      <p:ext uri="{BB962C8B-B14F-4D97-AF65-F5344CB8AC3E}">
        <p14:creationId xmlns:p14="http://schemas.microsoft.com/office/powerpoint/2010/main" val="722690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https://kubernetes.io/docs/admin/accessing-the-api/</a:t>
            </a:r>
            <a:endParaRPr lang="en-US" dirty="0"/>
          </a:p>
        </p:txBody>
      </p:sp>
    </p:spTree>
    <p:extLst>
      <p:ext uri="{BB962C8B-B14F-4D97-AF65-F5344CB8AC3E}">
        <p14:creationId xmlns:p14="http://schemas.microsoft.com/office/powerpoint/2010/main" val="2469588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https://kubernetes.io/docs/admin/accessing-the-api/</a:t>
            </a:r>
            <a:endParaRPr lang="en-US" dirty="0"/>
          </a:p>
        </p:txBody>
      </p:sp>
    </p:spTree>
    <p:extLst>
      <p:ext uri="{BB962C8B-B14F-4D97-AF65-F5344CB8AC3E}">
        <p14:creationId xmlns:p14="http://schemas.microsoft.com/office/powerpoint/2010/main" val="3005266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a:t>
            </a:r>
            <a:r>
              <a:rPr lang="en-US" dirty="0" err="1" smtClean="0"/>
              <a:t>kubernetes.io</a:t>
            </a:r>
            <a:r>
              <a:rPr lang="en-US" smtClean="0"/>
              <a:t>/docs/admin/admission-controllers/</a:t>
            </a:r>
            <a:endParaRPr lang="en-US" dirty="0"/>
          </a:p>
        </p:txBody>
      </p:sp>
    </p:spTree>
    <p:extLst>
      <p:ext uri="{BB962C8B-B14F-4D97-AF65-F5344CB8AC3E}">
        <p14:creationId xmlns:p14="http://schemas.microsoft.com/office/powerpoint/2010/main" val="117565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1114177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https://kubernetes.io/docs/admin/accessing-the-api/</a:t>
            </a:r>
            <a:endParaRPr lang="en-US" dirty="0"/>
          </a:p>
        </p:txBody>
      </p:sp>
    </p:spTree>
    <p:extLst>
      <p:ext uri="{BB962C8B-B14F-4D97-AF65-F5344CB8AC3E}">
        <p14:creationId xmlns:p14="http://schemas.microsoft.com/office/powerpoint/2010/main" val="606943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https://kubernetes.io/docs/admin/authorization/rbac/</a:t>
            </a:r>
            <a:endParaRPr lang="en-US" dirty="0"/>
          </a:p>
        </p:txBody>
      </p:sp>
    </p:spTree>
    <p:extLst>
      <p:ext uri="{BB962C8B-B14F-4D97-AF65-F5344CB8AC3E}">
        <p14:creationId xmlns:p14="http://schemas.microsoft.com/office/powerpoint/2010/main" val="3631352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https://kubernetes.io/docs/admin/authorization/rbac/</a:t>
            </a:r>
          </a:p>
          <a:p>
            <a:r>
              <a:rPr lang="en-US" dirty="0" smtClean="0"/>
              <a:t>https://</a:t>
            </a:r>
            <a:r>
              <a:rPr lang="en-US" dirty="0" err="1" smtClean="0"/>
              <a:t>docs.bitnami.com</a:t>
            </a:r>
            <a:r>
              <a:rPr lang="en-US" dirty="0" smtClean="0"/>
              <a:t>/</a:t>
            </a:r>
            <a:r>
              <a:rPr lang="en-US" dirty="0" err="1" smtClean="0"/>
              <a:t>kubernetes</a:t>
            </a:r>
            <a:r>
              <a:rPr lang="en-US" dirty="0" smtClean="0"/>
              <a:t>/how-to/configure-</a:t>
            </a:r>
            <a:r>
              <a:rPr lang="en-US" dirty="0" err="1" smtClean="0"/>
              <a:t>rbac</a:t>
            </a:r>
            <a:r>
              <a:rPr lang="en-US" dirty="0" smtClean="0"/>
              <a:t>-in-your-</a:t>
            </a:r>
            <a:r>
              <a:rPr lang="en-US" dirty="0" err="1" smtClean="0"/>
              <a:t>kubernetes</a:t>
            </a:r>
            <a:r>
              <a:rPr lang="en-US" dirty="0" smtClean="0"/>
              <a:t>-cluster/</a:t>
            </a:r>
            <a:endParaRPr lang="en-US" dirty="0"/>
          </a:p>
        </p:txBody>
      </p:sp>
    </p:spTree>
    <p:extLst>
      <p:ext uri="{BB962C8B-B14F-4D97-AF65-F5344CB8AC3E}">
        <p14:creationId xmlns:p14="http://schemas.microsoft.com/office/powerpoint/2010/main" val="254970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1923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4248524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25773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424739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118206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2156587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Move</a:t>
            </a:r>
            <a:r>
              <a:rPr lang="en-US" baseline="0" dirty="0" smtClean="0"/>
              <a:t> this goal to module 2</a:t>
            </a:r>
            <a:endParaRPr lang="en-US" dirty="0"/>
          </a:p>
        </p:txBody>
      </p:sp>
    </p:spTree>
    <p:extLst>
      <p:ext uri="{BB962C8B-B14F-4D97-AF65-F5344CB8AC3E}">
        <p14:creationId xmlns:p14="http://schemas.microsoft.com/office/powerpoint/2010/main" val="312822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Marcador de posición de imagen 7"/>
          <p:cNvSpPr>
            <a:spLocks noGrp="1"/>
          </p:cNvSpPr>
          <p:nvPr>
            <p:ph type="pic" idx="13"/>
          </p:nvPr>
        </p:nvSpPr>
        <p:spPr>
          <a:xfrm>
            <a:off x="723900" y="352425"/>
            <a:ext cx="10701339" cy="5665788"/>
          </a:xfrm>
          <a:prstGeom prst="rect">
            <a:avLst/>
          </a:prstGeom>
        </p:spPr>
        <p:txBody>
          <a:bodyPr lIns="91439" rIns="91439">
            <a:noAutofit/>
          </a:bodyPr>
          <a:lstStyle/>
          <a:p>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9"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4"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3" name="Title Text"/>
          <p:cNvSpPr txBox="1">
            <a:spLocks noGrp="1"/>
          </p:cNvSpPr>
          <p:nvPr>
            <p:ph type="title"/>
          </p:nvPr>
        </p:nvSpPr>
        <p:spPr>
          <a:prstGeom prst="rect">
            <a:avLst/>
          </a:prstGeom>
        </p:spPr>
        <p:txBody>
          <a:bodyPr/>
          <a:lstStyle/>
          <a:p>
            <a:r>
              <a:t>Title Text</a:t>
            </a:r>
          </a:p>
        </p:txBody>
      </p:sp>
      <p:sp>
        <p:nvSpPr>
          <p:cNvPr id="9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2"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03"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aul.clement@pinimbus.com" TargetMode="Externa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1" Type="http://schemas.openxmlformats.org/officeDocument/2006/relationships/hyperlink" Target="https://github.com/docker/labs/tree/master/security/scanning#pull" TargetMode="External"/><Relationship Id="rId12" Type="http://schemas.openxmlformats.org/officeDocument/2006/relationships/hyperlink" Target="https://github.com/docker/labs/tree/master/security/scanning#tag_push" TargetMode="External"/><Relationship Id="rId13" Type="http://schemas.openxmlformats.org/officeDocument/2006/relationships/hyperlink" Target="https://github.com/docker/labs/tree/master/security/scanning#results" TargetMode="External"/><Relationship Id="rId14" Type="http://schemas.openxmlformats.org/officeDocument/2006/relationships/hyperlink" Target="https://github.com/docker/labs/tree/master/security/scanning#clean" TargetMode="External"/><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cve.mitre.org/about/index.html" TargetMode="External"/><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hyperlink" Target="https://github.com/docker/labs/tree/master/security/scanning" TargetMode="External"/><Relationship Id="rId10" Type="http://schemas.openxmlformats.org/officeDocument/2006/relationships/hyperlink" Target="https://github.com/docker/labs/tree/master/security/scanning#repo"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hyperlink" Target="https://benchmarks.cisecurity.org/tools2/docker/CIS_Docker_1.6_Benchmark_v1.0.0.pdf" TargetMode="External"/><Relationship Id="rId7" Type="http://schemas.openxmlformats.org/officeDocument/2006/relationships/hyperlink" Target="https://github.com/docker/docker-bench-security" TargetMode="External"/><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8.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hyperlink" Target="https://hub.docker.com/r/docker/docker-bench-security/" TargetMode="External"/><Relationship Id="rId8" Type="http://schemas.openxmlformats.org/officeDocument/2006/relationships/oleObject" Target="../embeddings/oleObject1.bin"/><Relationship Id="rId9" Type="http://schemas.openxmlformats.org/officeDocument/2006/relationships/image" Target="../media/image17.wmf"/><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5.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emf"/><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0" name="Triángulo isósceles 13"/>
          <p:cNvSpPr/>
          <p:nvPr/>
        </p:nvSpPr>
        <p:spPr>
          <a:xfrm rot="10800000">
            <a:off x="839584" y="6173485"/>
            <a:ext cx="440576" cy="280054"/>
          </a:xfrm>
          <a:prstGeom prst="triangle">
            <a:avLst/>
          </a:prstGeom>
          <a:solidFill>
            <a:srgbClr val="29C2EC"/>
          </a:solidFill>
          <a:ln w="12700">
            <a:miter lim="400000"/>
          </a:ln>
        </p:spPr>
        <p:txBody>
          <a:bodyPr lIns="45719" rIns="45719" anchor="ctr"/>
          <a:lstStyle/>
          <a:p>
            <a:pPr algn="ctr">
              <a:defRPr>
                <a:solidFill>
                  <a:srgbClr val="FFFFFF"/>
                </a:solidFill>
              </a:defRPr>
            </a:pPr>
            <a:endParaRPr/>
          </a:p>
        </p:txBody>
      </p:sp>
      <p:sp>
        <p:nvSpPr>
          <p:cNvPr id="121" name="Conector recto 15"/>
          <p:cNvSpPr/>
          <p:nvPr/>
        </p:nvSpPr>
        <p:spPr>
          <a:xfrm flipH="1">
            <a:off x="10573788" y="6313511"/>
            <a:ext cx="1618212" cy="1"/>
          </a:xfrm>
          <a:prstGeom prst="line">
            <a:avLst/>
          </a:prstGeom>
          <a:ln w="28575">
            <a:solidFill>
              <a:srgbClr val="29C2EC"/>
            </a:solidFill>
            <a:miter/>
          </a:ln>
        </p:spPr>
        <p:txBody>
          <a:bodyPr lIns="45719" rIns="45719"/>
          <a:lstStyle/>
          <a:p>
            <a:endParaRPr/>
          </a:p>
        </p:txBody>
      </p:sp>
      <p:sp>
        <p:nvSpPr>
          <p:cNvPr id="122" name="Conector recto 16"/>
          <p:cNvSpPr/>
          <p:nvPr/>
        </p:nvSpPr>
        <p:spPr>
          <a:xfrm flipH="1" flipV="1">
            <a:off x="-1" y="228596"/>
            <a:ext cx="12192001" cy="1"/>
          </a:xfrm>
          <a:prstGeom prst="line">
            <a:avLst/>
          </a:prstGeom>
          <a:ln w="12700">
            <a:solidFill>
              <a:srgbClr val="FFFFFF"/>
            </a:solidFill>
            <a:miter/>
          </a:ln>
        </p:spPr>
        <p:txBody>
          <a:bodyPr lIns="45719" rIns="45719"/>
          <a:lstStyle/>
          <a:p>
            <a:endParaRPr/>
          </a:p>
        </p:txBody>
      </p:sp>
      <p:sp>
        <p:nvSpPr>
          <p:cNvPr id="123" name="TextBox 1"/>
          <p:cNvSpPr txBox="1"/>
          <p:nvPr/>
        </p:nvSpPr>
        <p:spPr>
          <a:xfrm>
            <a:off x="602972" y="587100"/>
            <a:ext cx="10986052" cy="110799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6600" b="1">
                <a:solidFill>
                  <a:srgbClr val="FFFFFF"/>
                </a:solidFill>
              </a:defRPr>
            </a:lvl1pPr>
          </a:lstStyle>
          <a:p>
            <a:r>
              <a:rPr lang="en-US" dirty="0"/>
              <a:t>Container Security </a:t>
            </a:r>
          </a:p>
        </p:txBody>
      </p:sp>
      <p:sp>
        <p:nvSpPr>
          <p:cNvPr id="124" name="TextBox 12"/>
          <p:cNvSpPr txBox="1"/>
          <p:nvPr/>
        </p:nvSpPr>
        <p:spPr>
          <a:xfrm>
            <a:off x="-509269" y="5015244"/>
            <a:ext cx="6074929"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a:solidFill>
                  <a:srgbClr val="FFFFFF"/>
                </a:solidFill>
              </a:defRPr>
            </a:pPr>
            <a:r>
              <a:t>Paul Clement</a:t>
            </a:r>
          </a:p>
          <a:p>
            <a:pPr algn="ctr">
              <a:defRPr b="1">
                <a:solidFill>
                  <a:srgbClr val="FFFFFF"/>
                </a:solidFill>
              </a:defRPr>
            </a:pPr>
            <a:r>
              <a:t>VP Operations &amp; Partner</a:t>
            </a:r>
          </a:p>
          <a:p>
            <a:pPr algn="ctr">
              <a:defRPr b="1">
                <a:solidFill>
                  <a:srgbClr val="FFFFFF"/>
                </a:solidFill>
              </a:defRPr>
            </a:pPr>
            <a:r>
              <a:rPr u="sng">
                <a:solidFill>
                  <a:srgbClr val="0563C1"/>
                </a:solidFill>
                <a:uFill>
                  <a:solidFill>
                    <a:srgbClr val="0563C1"/>
                  </a:solidFill>
                </a:uFill>
                <a:hlinkClick r:id="rId3"/>
              </a:rPr>
              <a:t>paul.clement@pinimbus.com</a:t>
            </a:r>
          </a:p>
          <a:p>
            <a:pPr algn="ctr">
              <a:defRPr b="1">
                <a:solidFill>
                  <a:srgbClr val="FFFFFF"/>
                </a:solidFill>
              </a:defRPr>
            </a:pPr>
            <a:r>
              <a:t>(760) 613-4795</a:t>
            </a:r>
          </a:p>
        </p:txBody>
      </p:sp>
      <p:sp>
        <p:nvSpPr>
          <p:cNvPr id="125" name="TextBox 2"/>
          <p:cNvSpPr txBox="1"/>
          <p:nvPr/>
        </p:nvSpPr>
        <p:spPr>
          <a:xfrm>
            <a:off x="3703981" y="2914395"/>
            <a:ext cx="4784035" cy="10772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solidFill>
                  <a:srgbClr val="FFFFFF"/>
                </a:solidFill>
              </a:defRPr>
            </a:lvl1pPr>
          </a:lstStyle>
          <a:p>
            <a:r>
              <a:rPr lang="en-US" dirty="0"/>
              <a:t>Container Enablement Workshop</a:t>
            </a:r>
          </a:p>
        </p:txBody>
      </p:sp>
      <p:grpSp>
        <p:nvGrpSpPr>
          <p:cNvPr id="9" name="Group 8"/>
          <p:cNvGrpSpPr/>
          <p:nvPr/>
        </p:nvGrpSpPr>
        <p:grpSpPr>
          <a:xfrm>
            <a:off x="9851159" y="5887169"/>
            <a:ext cx="2240106" cy="774708"/>
            <a:chOff x="9523412" y="6029866"/>
            <a:chExt cx="1871091" cy="525780"/>
          </a:xfrm>
        </p:grpSpPr>
        <p:sp>
          <p:nvSpPr>
            <p:cNvPr id="10" name="object 10"/>
            <p:cNvSpPr/>
            <p:nvPr/>
          </p:nvSpPr>
          <p:spPr>
            <a:xfrm>
              <a:off x="9523412" y="6138070"/>
              <a:ext cx="1763268" cy="417576"/>
            </a:xfrm>
            <a:prstGeom prst="rect">
              <a:avLst/>
            </a:prstGeom>
            <a:blipFill>
              <a:blip r:embed="rId4" cstate="print"/>
              <a:stretch>
                <a:fillRect/>
              </a:stretch>
            </a:blipFill>
          </p:spPr>
          <p:txBody>
            <a:bodyPr wrap="square" lIns="0" tIns="0" rIns="0" bIns="0" rtlCol="0"/>
            <a:lstStyle/>
            <a:p>
              <a:endParaRPr/>
            </a:p>
          </p:txBody>
        </p:sp>
        <p:sp>
          <p:nvSpPr>
            <p:cNvPr id="11" name="object 12"/>
            <p:cNvSpPr/>
            <p:nvPr/>
          </p:nvSpPr>
          <p:spPr>
            <a:xfrm>
              <a:off x="11178857" y="6029866"/>
              <a:ext cx="215646" cy="216408"/>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86066251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Security Scanning</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2" name="Rectangle 1"/>
          <p:cNvSpPr/>
          <p:nvPr/>
        </p:nvSpPr>
        <p:spPr>
          <a:xfrm>
            <a:off x="364506" y="884765"/>
            <a:ext cx="11273607" cy="1846659"/>
          </a:xfrm>
          <a:prstGeom prst="rect">
            <a:avLst/>
          </a:prstGeom>
        </p:spPr>
        <p:txBody>
          <a:bodyPr wrap="square">
            <a:spAutoFit/>
          </a:bodyPr>
          <a:lstStyle/>
          <a:p>
            <a:r>
              <a:rPr lang="en-US" b="1" dirty="0">
                <a:solidFill>
                  <a:srgbClr val="00B0F0"/>
                </a:solidFill>
              </a:rPr>
              <a:t>Docker Security Scanning </a:t>
            </a:r>
            <a:endParaRPr lang="en-US" b="1" dirty="0" smtClean="0">
              <a:solidFill>
                <a:srgbClr val="00B0F0"/>
              </a:solidFill>
            </a:endParaRPr>
          </a:p>
          <a:p>
            <a:endParaRPr lang="en-US" sz="1600" dirty="0" smtClean="0"/>
          </a:p>
          <a:p>
            <a:pPr marL="285750" indent="-285750">
              <a:buFont typeface="Wingdings" panose="05000000000000000000" pitchFamily="2" charset="2"/>
              <a:buChar char="§"/>
            </a:pPr>
            <a:r>
              <a:rPr lang="en-US" sz="1600" dirty="0" smtClean="0"/>
              <a:t>formerly </a:t>
            </a:r>
            <a:r>
              <a:rPr lang="en-US" sz="1600" dirty="0"/>
              <a:t>known as </a:t>
            </a:r>
            <a:r>
              <a:rPr lang="en-US" sz="1600" b="1" dirty="0"/>
              <a:t>Project Nautilus</a:t>
            </a:r>
            <a:endParaRPr lang="en-US" sz="1600" b="1" dirty="0" smtClean="0">
              <a:solidFill>
                <a:schemeClr val="tx1"/>
              </a:solidFill>
            </a:endParaRPr>
          </a:p>
          <a:p>
            <a:pPr marL="285750" indent="-285750">
              <a:buFont typeface="Wingdings" panose="05000000000000000000" pitchFamily="2" charset="2"/>
              <a:buChar char="§"/>
            </a:pPr>
            <a:r>
              <a:rPr lang="en-US" sz="1600" dirty="0" smtClean="0">
                <a:solidFill>
                  <a:schemeClr val="tx1"/>
                </a:solidFill>
              </a:rPr>
              <a:t>compares </a:t>
            </a:r>
            <a:r>
              <a:rPr lang="en-US" sz="1600" dirty="0">
                <a:solidFill>
                  <a:schemeClr val="tx1"/>
                </a:solidFill>
              </a:rPr>
              <a:t>the contents of a container, by inspecting the binary packages in that container against the Common Vulnerabilities and Exposures (CVE) </a:t>
            </a:r>
            <a:r>
              <a:rPr lang="en-US" sz="1600" dirty="0" smtClean="0">
                <a:solidFill>
                  <a:schemeClr val="tx1"/>
                </a:solidFill>
              </a:rPr>
              <a:t>database</a:t>
            </a:r>
          </a:p>
          <a:p>
            <a:pPr marL="285750" indent="-285750">
              <a:buFont typeface="Wingdings" panose="05000000000000000000" pitchFamily="2" charset="2"/>
              <a:buChar char="§"/>
            </a:pPr>
            <a:r>
              <a:rPr lang="en-US" sz="1600" dirty="0" smtClean="0"/>
              <a:t>The </a:t>
            </a:r>
            <a:r>
              <a:rPr lang="en-US" sz="1600" dirty="0"/>
              <a:t>CVE is a “dictionary” of known information security vulnerabilities (</a:t>
            </a:r>
            <a:r>
              <a:rPr lang="en-US" sz="1600" dirty="0">
                <a:hlinkClick r:id="rId5"/>
              </a:rPr>
              <a:t>https://</a:t>
            </a:r>
            <a:r>
              <a:rPr lang="en-US" sz="1600" dirty="0" smtClean="0">
                <a:hlinkClick r:id="rId5"/>
              </a:rPr>
              <a:t>cve.mitre.org/about/index.html</a:t>
            </a:r>
            <a:r>
              <a:rPr lang="en-US" sz="1600" dirty="0" smtClean="0"/>
              <a:t>)</a:t>
            </a:r>
          </a:p>
          <a:p>
            <a:endParaRPr lang="en-US" sz="1600" dirty="0">
              <a:solidFill>
                <a:schemeClr val="tx1"/>
              </a:solidFill>
            </a:endParaRPr>
          </a:p>
        </p:txBody>
      </p:sp>
      <p:grpSp>
        <p:nvGrpSpPr>
          <p:cNvPr id="21" name="Group 20"/>
          <p:cNvGrpSpPr/>
          <p:nvPr/>
        </p:nvGrpSpPr>
        <p:grpSpPr>
          <a:xfrm>
            <a:off x="8284594" y="3087494"/>
            <a:ext cx="2397072" cy="2643023"/>
            <a:chOff x="9193426" y="3042326"/>
            <a:chExt cx="2397072" cy="2643023"/>
          </a:xfrm>
        </p:grpSpPr>
        <p:pic>
          <p:nvPicPr>
            <p:cNvPr id="22" name="Picture 4" descr="Image result for Twistlock"/>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04578" y="4966942"/>
              <a:ext cx="2183959" cy="7184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Image result for Clair Container Security Scanner"/>
            <p:cNvPicPr>
              <a:picLocks noChangeAspect="1" noChangeArrowheads="1"/>
            </p:cNvPicPr>
            <p:nvPr/>
          </p:nvPicPr>
          <p:blipFill rotWithShape="1">
            <a:blip r:embed="rId7">
              <a:extLst>
                <a:ext uri="{28A0092B-C50C-407E-A947-70E740481C1C}">
                  <a14:useLocalDpi xmlns:a14="http://schemas.microsoft.com/office/drawing/2010/main" val="0"/>
                </a:ext>
              </a:extLst>
            </a:blip>
            <a:srcRect l="10259" t="9673" r="9136" b="8800"/>
            <a:stretch/>
          </p:blipFill>
          <p:spPr bwMode="auto">
            <a:xfrm>
              <a:off x="9274423" y="3042326"/>
              <a:ext cx="2316075" cy="85894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p:cNvGrpSpPr/>
            <p:nvPr/>
          </p:nvGrpSpPr>
          <p:grpSpPr>
            <a:xfrm>
              <a:off x="9193426" y="4024920"/>
              <a:ext cx="2321537" cy="818372"/>
              <a:chOff x="8964413" y="3904598"/>
              <a:chExt cx="2538722" cy="940039"/>
            </a:xfrm>
          </p:grpSpPr>
          <p:pic>
            <p:nvPicPr>
              <p:cNvPr id="25" name="Picture 8" descr="Image result for Red Hat container image scanner"/>
              <p:cNvPicPr>
                <a:picLocks noChangeAspect="1" noChangeArrowheads="1"/>
              </p:cNvPicPr>
              <p:nvPr/>
            </p:nvPicPr>
            <p:blipFill rotWithShape="1">
              <a:blip r:embed="rId8">
                <a:extLst>
                  <a:ext uri="{28A0092B-C50C-407E-A947-70E740481C1C}">
                    <a14:useLocalDpi xmlns:a14="http://schemas.microsoft.com/office/drawing/2010/main" val="0"/>
                  </a:ext>
                </a:extLst>
              </a:blip>
              <a:srcRect t="28997" b="32311"/>
              <a:stretch/>
            </p:blipFill>
            <p:spPr bwMode="auto">
              <a:xfrm>
                <a:off x="8964413" y="3904598"/>
                <a:ext cx="2524125" cy="70021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9034606" y="4526457"/>
                <a:ext cx="2468529" cy="318180"/>
              </a:xfrm>
              <a:prstGeom prst="rect">
                <a:avLst/>
              </a:prstGeom>
            </p:spPr>
            <p:txBody>
              <a:bodyPr wrap="none">
                <a:spAutoFit/>
              </a:bodyPr>
              <a:lstStyle/>
              <a:p>
                <a:r>
                  <a:rPr lang="en-US" sz="1200" dirty="0">
                    <a:solidFill>
                      <a:schemeClr val="tx1"/>
                    </a:solidFill>
                  </a:rPr>
                  <a:t>Red Hat container image scanner</a:t>
                </a:r>
              </a:p>
            </p:txBody>
          </p:sp>
        </p:grpSp>
      </p:grpSp>
      <p:sp>
        <p:nvSpPr>
          <p:cNvPr id="4" name="Rectangle 3"/>
          <p:cNvSpPr/>
          <p:nvPr/>
        </p:nvSpPr>
        <p:spPr>
          <a:xfrm>
            <a:off x="685837" y="6057378"/>
            <a:ext cx="5464958" cy="338554"/>
          </a:xfrm>
          <a:prstGeom prst="rect">
            <a:avLst/>
          </a:prstGeom>
        </p:spPr>
        <p:txBody>
          <a:bodyPr wrap="none">
            <a:spAutoFit/>
          </a:bodyPr>
          <a:lstStyle/>
          <a:p>
            <a:r>
              <a:rPr lang="en-US" sz="1600" dirty="0">
                <a:solidFill>
                  <a:schemeClr val="tx1"/>
                </a:solidFill>
                <a:hlinkClick r:id="rId9"/>
              </a:rPr>
              <a:t>https://</a:t>
            </a:r>
            <a:r>
              <a:rPr lang="en-US" sz="1600" dirty="0" smtClean="0">
                <a:solidFill>
                  <a:schemeClr val="tx1"/>
                </a:solidFill>
                <a:hlinkClick r:id="rId9"/>
              </a:rPr>
              <a:t>github.com/docker/labs/tree/master/security/scanning</a:t>
            </a:r>
            <a:endParaRPr lang="en-US" sz="1600" dirty="0">
              <a:solidFill>
                <a:schemeClr val="tx1"/>
              </a:solidFill>
            </a:endParaRPr>
          </a:p>
        </p:txBody>
      </p:sp>
      <p:sp>
        <p:nvSpPr>
          <p:cNvPr id="8" name="Rectangle 7"/>
          <p:cNvSpPr/>
          <p:nvPr/>
        </p:nvSpPr>
        <p:spPr>
          <a:xfrm>
            <a:off x="563302" y="3092423"/>
            <a:ext cx="5371485" cy="2031325"/>
          </a:xfrm>
          <a:prstGeom prst="rect">
            <a:avLst/>
          </a:prstGeom>
        </p:spPr>
        <p:txBody>
          <a:bodyPr wrap="square">
            <a:spAutoFit/>
          </a:bodyPr>
          <a:lstStyle/>
          <a:p>
            <a:r>
              <a:rPr lang="en-US" dirty="0" smtClean="0">
                <a:solidFill>
                  <a:srgbClr val="24292E"/>
                </a:solidFill>
              </a:rPr>
              <a:t>Steps to </a:t>
            </a:r>
            <a:r>
              <a:rPr lang="en-US" dirty="0">
                <a:solidFill>
                  <a:srgbClr val="24292E"/>
                </a:solidFill>
              </a:rPr>
              <a:t>use Docker Security Scanning with Docker Hub private </a:t>
            </a:r>
            <a:r>
              <a:rPr lang="en-US" dirty="0" smtClean="0">
                <a:solidFill>
                  <a:srgbClr val="24292E"/>
                </a:solidFill>
              </a:rPr>
              <a:t>repositories</a:t>
            </a:r>
            <a:r>
              <a:rPr lang="en-US" dirty="0">
                <a:solidFill>
                  <a:srgbClr val="24292E"/>
                </a:solidFill>
              </a:rPr>
              <a:t>-</a:t>
            </a:r>
            <a:endParaRPr lang="en-US" dirty="0" smtClean="0">
              <a:solidFill>
                <a:srgbClr val="24292E"/>
              </a:solidFill>
            </a:endParaRPr>
          </a:p>
          <a:p>
            <a:pPr marL="285750" indent="-285750">
              <a:buFont typeface="Wingdings" panose="05000000000000000000" pitchFamily="2" charset="2"/>
              <a:buChar char="§"/>
            </a:pPr>
            <a:r>
              <a:rPr lang="en-US" dirty="0" smtClean="0">
                <a:solidFill>
                  <a:schemeClr val="tx1"/>
                </a:solidFill>
                <a:latin typeface="-apple-system"/>
                <a:hlinkClick r:id="rId10"/>
              </a:rPr>
              <a:t>Step 1 - Create a private Hub repo</a:t>
            </a:r>
            <a:endParaRPr lang="en-US" dirty="0" smtClean="0">
              <a:solidFill>
                <a:schemeClr val="tx1"/>
              </a:solidFill>
              <a:latin typeface="-apple-system"/>
            </a:endParaRPr>
          </a:p>
          <a:p>
            <a:pPr marL="285750" indent="-285750">
              <a:buFont typeface="Wingdings" panose="05000000000000000000" pitchFamily="2" charset="2"/>
              <a:buChar char="§"/>
            </a:pPr>
            <a:r>
              <a:rPr lang="en-US" dirty="0" smtClean="0">
                <a:solidFill>
                  <a:schemeClr val="tx1"/>
                </a:solidFill>
                <a:latin typeface="-apple-system"/>
                <a:hlinkClick r:id="rId11"/>
              </a:rPr>
              <a:t>Step </a:t>
            </a:r>
            <a:r>
              <a:rPr lang="en-US" dirty="0">
                <a:solidFill>
                  <a:schemeClr val="tx1"/>
                </a:solidFill>
                <a:latin typeface="-apple-system"/>
                <a:hlinkClick r:id="rId11"/>
              </a:rPr>
              <a:t>2 - Pull an image</a:t>
            </a:r>
            <a:endParaRPr lang="en-US" dirty="0">
              <a:solidFill>
                <a:schemeClr val="tx1"/>
              </a:solidFill>
              <a:latin typeface="-apple-system"/>
            </a:endParaRPr>
          </a:p>
          <a:p>
            <a:pPr marL="285750" indent="-285750">
              <a:buFont typeface="Wingdings" panose="05000000000000000000" pitchFamily="2" charset="2"/>
              <a:buChar char="§"/>
            </a:pPr>
            <a:r>
              <a:rPr lang="en-US" dirty="0">
                <a:solidFill>
                  <a:schemeClr val="tx1"/>
                </a:solidFill>
                <a:latin typeface="-apple-system"/>
                <a:hlinkClick r:id="rId12"/>
              </a:rPr>
              <a:t>Step 3 - Tag and push an image</a:t>
            </a:r>
            <a:endParaRPr lang="en-US" dirty="0">
              <a:solidFill>
                <a:schemeClr val="tx1"/>
              </a:solidFill>
              <a:latin typeface="-apple-system"/>
            </a:endParaRPr>
          </a:p>
          <a:p>
            <a:pPr marL="285750" indent="-285750">
              <a:buFont typeface="Wingdings" panose="05000000000000000000" pitchFamily="2" charset="2"/>
              <a:buChar char="§"/>
            </a:pPr>
            <a:r>
              <a:rPr lang="en-US" dirty="0">
                <a:solidFill>
                  <a:schemeClr val="tx1"/>
                </a:solidFill>
                <a:latin typeface="-apple-system"/>
                <a:hlinkClick r:id="rId13"/>
              </a:rPr>
              <a:t>Step 4 - View scan results</a:t>
            </a:r>
            <a:endParaRPr lang="en-US" dirty="0">
              <a:solidFill>
                <a:schemeClr val="tx1"/>
              </a:solidFill>
              <a:latin typeface="-apple-system"/>
            </a:endParaRPr>
          </a:p>
          <a:p>
            <a:pPr marL="285750" indent="-285750">
              <a:buFont typeface="Wingdings" panose="05000000000000000000" pitchFamily="2" charset="2"/>
              <a:buChar char="§"/>
            </a:pPr>
            <a:r>
              <a:rPr lang="en-US" dirty="0">
                <a:solidFill>
                  <a:schemeClr val="tx1"/>
                </a:solidFill>
                <a:latin typeface="-apple-system"/>
                <a:hlinkClick r:id="rId14"/>
              </a:rPr>
              <a:t>Step 4 - Clean-up</a:t>
            </a:r>
            <a:endParaRPr lang="en-US" dirty="0">
              <a:solidFill>
                <a:schemeClr val="tx1"/>
              </a:solidFill>
              <a:latin typeface="-apple-system"/>
            </a:endParaRPr>
          </a:p>
        </p:txBody>
      </p:sp>
    </p:spTree>
    <p:extLst>
      <p:ext uri="{BB962C8B-B14F-4D97-AF65-F5344CB8AC3E}">
        <p14:creationId xmlns:p14="http://schemas.microsoft.com/office/powerpoint/2010/main" val="2353668850"/>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Security Scanning</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2" name="Rectangle 1"/>
          <p:cNvSpPr/>
          <p:nvPr/>
        </p:nvSpPr>
        <p:spPr>
          <a:xfrm>
            <a:off x="364506" y="884765"/>
            <a:ext cx="11273607" cy="861774"/>
          </a:xfrm>
          <a:prstGeom prst="rect">
            <a:avLst/>
          </a:prstGeom>
        </p:spPr>
        <p:txBody>
          <a:bodyPr wrap="square">
            <a:spAutoFit/>
          </a:bodyPr>
          <a:lstStyle/>
          <a:p>
            <a:r>
              <a:rPr lang="en-US" b="1" dirty="0">
                <a:solidFill>
                  <a:srgbClr val="00B0F0"/>
                </a:solidFill>
              </a:rPr>
              <a:t>Docker Security Scanning </a:t>
            </a:r>
            <a:endParaRPr lang="en-US" b="1" dirty="0" smtClean="0">
              <a:solidFill>
                <a:srgbClr val="00B0F0"/>
              </a:solidFill>
            </a:endParaRPr>
          </a:p>
          <a:p>
            <a:endParaRPr lang="en-US" sz="1600" dirty="0" smtClean="0"/>
          </a:p>
          <a:p>
            <a:endParaRPr lang="en-US" sz="1600" dirty="0">
              <a:solidFill>
                <a:schemeClr val="tx1"/>
              </a:solidFill>
            </a:endParaRPr>
          </a:p>
        </p:txBody>
      </p:sp>
      <p:pic>
        <p:nvPicPr>
          <p:cNvPr id="27" name="Picture 2" descr="http://img.scoop.it/N-em8LmpTPqf9UO-_Qd30bnTzqrqzN7Y9aBZTaXoQ8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8835" y="1231635"/>
            <a:ext cx="8304947" cy="303649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077712" y="4682166"/>
            <a:ext cx="10400146" cy="1354217"/>
          </a:xfrm>
          <a:prstGeom prst="rect">
            <a:avLst/>
          </a:prstGeom>
        </p:spPr>
        <p:txBody>
          <a:bodyPr wrap="square">
            <a:spAutoFit/>
          </a:bodyPr>
          <a:lstStyle/>
          <a:p>
            <a:pPr marL="285750" indent="-285750">
              <a:buFont typeface="Wingdings" panose="05000000000000000000" pitchFamily="2" charset="2"/>
              <a:buChar char="§"/>
            </a:pPr>
            <a:r>
              <a:rPr lang="en-US" sz="1600" dirty="0" smtClean="0">
                <a:solidFill>
                  <a:schemeClr val="tx1"/>
                </a:solidFill>
              </a:rPr>
              <a:t>A team of developers </a:t>
            </a:r>
            <a:r>
              <a:rPr lang="en-US" sz="1600" dirty="0">
                <a:solidFill>
                  <a:schemeClr val="tx1"/>
                </a:solidFill>
              </a:rPr>
              <a:t>may build a Docker image and then push it to the Docker Cloud. </a:t>
            </a:r>
            <a:endParaRPr lang="en-US" sz="1600" dirty="0" smtClean="0">
              <a:solidFill>
                <a:schemeClr val="tx1"/>
              </a:solidFill>
            </a:endParaRPr>
          </a:p>
          <a:p>
            <a:pPr marL="285750" indent="-285750">
              <a:buFont typeface="Wingdings" panose="05000000000000000000" pitchFamily="2" charset="2"/>
              <a:buChar char="§"/>
            </a:pPr>
            <a:r>
              <a:rPr lang="en-US" sz="1600" dirty="0" smtClean="0">
                <a:solidFill>
                  <a:schemeClr val="tx1"/>
                </a:solidFill>
              </a:rPr>
              <a:t>Before </a:t>
            </a:r>
            <a:r>
              <a:rPr lang="en-US" sz="1600" dirty="0">
                <a:solidFill>
                  <a:schemeClr val="tx1"/>
                </a:solidFill>
              </a:rPr>
              <a:t>it is stored in the cloud, the image will be scanned for software packages with known vulnerabilities</a:t>
            </a:r>
            <a:r>
              <a:rPr lang="en-US" sz="1600" dirty="0" smtClean="0">
                <a:solidFill>
                  <a:schemeClr val="tx1"/>
                </a:solidFill>
              </a:rPr>
              <a:t>.</a:t>
            </a:r>
          </a:p>
          <a:p>
            <a:pPr marL="285750" indent="-285750">
              <a:buFont typeface="Wingdings" panose="05000000000000000000" pitchFamily="2" charset="2"/>
              <a:buChar char="§"/>
            </a:pPr>
            <a:r>
              <a:rPr lang="en-US" sz="1600" dirty="0" smtClean="0">
                <a:solidFill>
                  <a:schemeClr val="tx1"/>
                </a:solidFill>
              </a:rPr>
              <a:t>It </a:t>
            </a:r>
            <a:r>
              <a:rPr lang="en-US" sz="1600" dirty="0">
                <a:solidFill>
                  <a:schemeClr val="tx1"/>
                </a:solidFill>
              </a:rPr>
              <a:t>generates a list of all the software packages and libraries it can identify and cross-references them against the CVE list. </a:t>
            </a:r>
            <a:endParaRPr lang="en-US" sz="1600" dirty="0" smtClean="0">
              <a:solidFill>
                <a:schemeClr val="tx1"/>
              </a:solidFill>
            </a:endParaRPr>
          </a:p>
          <a:p>
            <a:pPr marL="285750" indent="-285750">
              <a:buFont typeface="Wingdings" panose="05000000000000000000" pitchFamily="2" charset="2"/>
              <a:buChar char="§"/>
            </a:pPr>
            <a:r>
              <a:rPr lang="en-US" sz="1600" dirty="0" smtClean="0">
                <a:solidFill>
                  <a:schemeClr val="tx1"/>
                </a:solidFill>
              </a:rPr>
              <a:t>The </a:t>
            </a:r>
            <a:r>
              <a:rPr lang="en-US" sz="1600" dirty="0">
                <a:solidFill>
                  <a:schemeClr val="tx1"/>
                </a:solidFill>
              </a:rPr>
              <a:t>developer gets a notification if any vulnerabilities are in the image</a:t>
            </a:r>
            <a:r>
              <a:rPr lang="en-US" sz="1600" dirty="0" smtClean="0">
                <a:solidFill>
                  <a:schemeClr val="tx1"/>
                </a:solidFill>
              </a:rPr>
              <a:t>.</a:t>
            </a:r>
          </a:p>
          <a:p>
            <a:pPr marL="285750" indent="-285750">
              <a:buFont typeface="Wingdings" panose="05000000000000000000" pitchFamily="2" charset="2"/>
              <a:buChar char="§"/>
            </a:pPr>
            <a:r>
              <a:rPr lang="en-US" sz="1600" dirty="0"/>
              <a:t>The scanning can be easily integrated into continuous integration/continuous delivery (CI/CD) workflows</a:t>
            </a:r>
            <a:endParaRPr lang="en-US" sz="1600" dirty="0">
              <a:solidFill>
                <a:schemeClr val="tx1"/>
              </a:solidFill>
            </a:endParaRPr>
          </a:p>
        </p:txBody>
      </p:sp>
    </p:spTree>
    <p:extLst>
      <p:ext uri="{BB962C8B-B14F-4D97-AF65-F5344CB8AC3E}">
        <p14:creationId xmlns:p14="http://schemas.microsoft.com/office/powerpoint/2010/main" val="3869209717"/>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Auditing </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2" name="Rectangle 1"/>
          <p:cNvSpPr/>
          <p:nvPr/>
        </p:nvSpPr>
        <p:spPr>
          <a:xfrm>
            <a:off x="615149" y="1006559"/>
            <a:ext cx="5860330" cy="1323439"/>
          </a:xfrm>
          <a:prstGeom prst="rect">
            <a:avLst/>
          </a:prstGeom>
        </p:spPr>
        <p:txBody>
          <a:bodyPr wrap="square">
            <a:spAutoFit/>
          </a:bodyPr>
          <a:lstStyle/>
          <a:p>
            <a:r>
              <a:rPr lang="en-US" sz="1600" dirty="0" smtClean="0"/>
              <a:t>You </a:t>
            </a:r>
            <a:r>
              <a:rPr lang="en-US" sz="1600" dirty="0"/>
              <a:t>can use all your existing arsenal and procedures your are familiar to audit the application running in the containers (file permissions, logs, etc.) but what about the containers, images, </a:t>
            </a:r>
            <a:r>
              <a:rPr lang="en-US" sz="1600" dirty="0" err="1"/>
              <a:t>dockerfiles</a:t>
            </a:r>
            <a:r>
              <a:rPr lang="en-US" sz="1600" dirty="0"/>
              <a:t>, docker servers or even the clustering and orchestration platform?</a:t>
            </a:r>
          </a:p>
        </p:txBody>
      </p:sp>
      <p:sp>
        <p:nvSpPr>
          <p:cNvPr id="3" name="Rectangle 2"/>
          <p:cNvSpPr/>
          <p:nvPr/>
        </p:nvSpPr>
        <p:spPr>
          <a:xfrm>
            <a:off x="615149" y="2517407"/>
            <a:ext cx="5099901" cy="4031873"/>
          </a:xfrm>
          <a:prstGeom prst="rect">
            <a:avLst/>
          </a:prstGeom>
        </p:spPr>
        <p:txBody>
          <a:bodyPr wrap="square">
            <a:spAutoFit/>
          </a:bodyPr>
          <a:lstStyle/>
          <a:p>
            <a:r>
              <a:rPr lang="en-US" sz="1600" b="1" dirty="0">
                <a:solidFill>
                  <a:schemeClr val="tx1"/>
                </a:solidFill>
              </a:rPr>
              <a:t>Considerations for this particular audit</a:t>
            </a:r>
            <a:r>
              <a:rPr lang="en-US" sz="1600" b="1" dirty="0" smtClean="0">
                <a:solidFill>
                  <a:schemeClr val="tx1"/>
                </a:solidFill>
              </a:rPr>
              <a:t>:</a:t>
            </a:r>
          </a:p>
          <a:p>
            <a:endParaRPr lang="en-US" sz="1600" b="1" dirty="0">
              <a:solidFill>
                <a:schemeClr val="tx1"/>
              </a:solidFill>
            </a:endParaRPr>
          </a:p>
          <a:p>
            <a:pPr marL="342900" indent="-342900">
              <a:buFont typeface="+mj-lt"/>
              <a:buAutoNum type="arabicPeriod"/>
            </a:pPr>
            <a:r>
              <a:rPr lang="en-US" sz="1600" dirty="0">
                <a:solidFill>
                  <a:schemeClr val="tx1"/>
                </a:solidFill>
              </a:rPr>
              <a:t>Check if images and packages inside images are up-to-date and are free of security vulnerabilities.</a:t>
            </a:r>
          </a:p>
          <a:p>
            <a:pPr marL="342900" indent="-342900">
              <a:buFont typeface="+mj-lt"/>
              <a:buAutoNum type="arabicPeriod"/>
            </a:pPr>
            <a:r>
              <a:rPr lang="en-US" sz="1600" dirty="0">
                <a:solidFill>
                  <a:schemeClr val="tx1"/>
                </a:solidFill>
              </a:rPr>
              <a:t>Audit automatization, we must be able to automatize all checks. That will save us a precious time and we can run it as often as we require, forget about to do it manually unless you are just testing or learning.</a:t>
            </a:r>
          </a:p>
          <a:p>
            <a:pPr marL="342900" indent="-342900">
              <a:buFont typeface="+mj-lt"/>
              <a:buAutoNum type="arabicPeriod"/>
            </a:pPr>
            <a:r>
              <a:rPr lang="en-US" sz="1600" dirty="0">
                <a:solidFill>
                  <a:schemeClr val="tx1"/>
                </a:solidFill>
              </a:rPr>
              <a:t>Container links and volumes. If you use read-only filesystem in your running container “docker diff” can help you to find issues.</a:t>
            </a:r>
          </a:p>
          <a:p>
            <a:pPr marL="342900" indent="-342900">
              <a:buFont typeface="+mj-lt"/>
              <a:buAutoNum type="arabicPeriod"/>
            </a:pPr>
            <a:r>
              <a:rPr lang="en-US" sz="1600" dirty="0">
                <a:solidFill>
                  <a:schemeClr val="tx1"/>
                </a:solidFill>
              </a:rPr>
              <a:t>The bigger an image is the harder the audit will be, reduce as much as you can the size of your images.</a:t>
            </a:r>
          </a:p>
          <a:p>
            <a:pPr marL="342900" indent="-342900">
              <a:buFont typeface="+mj-lt"/>
              <a:buAutoNum type="arabicPeriod"/>
            </a:pPr>
            <a:r>
              <a:rPr lang="en-US" sz="1600" dirty="0">
                <a:solidFill>
                  <a:schemeClr val="tx1"/>
                </a:solidFill>
              </a:rPr>
              <a:t>The host kernel is the shared point between all containers in the same server, keep that kernel up-to-date.</a:t>
            </a:r>
          </a:p>
        </p:txBody>
      </p:sp>
      <p:sp>
        <p:nvSpPr>
          <p:cNvPr id="4" name="Rectangle 3"/>
          <p:cNvSpPr/>
          <p:nvPr/>
        </p:nvSpPr>
        <p:spPr>
          <a:xfrm>
            <a:off x="6096000" y="4533343"/>
            <a:ext cx="6096000" cy="1569660"/>
          </a:xfrm>
          <a:prstGeom prst="rect">
            <a:avLst/>
          </a:prstGeom>
        </p:spPr>
        <p:txBody>
          <a:bodyPr>
            <a:spAutoFit/>
          </a:bodyPr>
          <a:lstStyle/>
          <a:p>
            <a:r>
              <a:rPr lang="en-US" sz="1600" b="1" dirty="0"/>
              <a:t>Banyan Collector</a:t>
            </a:r>
            <a:r>
              <a:rPr lang="en-US" sz="1600" dirty="0"/>
              <a:t>, </a:t>
            </a:r>
            <a:r>
              <a:rPr lang="en-US" sz="1600" b="1" dirty="0"/>
              <a:t>CoreOS Clair</a:t>
            </a:r>
            <a:r>
              <a:rPr lang="en-US" sz="1600" dirty="0"/>
              <a:t>, and </a:t>
            </a:r>
            <a:r>
              <a:rPr lang="en-US" sz="1600" b="1" dirty="0" err="1"/>
              <a:t>OpenSCAP</a:t>
            </a:r>
            <a:r>
              <a:rPr lang="en-US" sz="1600" b="1" dirty="0"/>
              <a:t> Container Compliance</a:t>
            </a:r>
            <a:r>
              <a:rPr lang="en-US" sz="1600" dirty="0"/>
              <a:t> can all check containers or images –either locally or within a registry -- for known vulnerabilities.</a:t>
            </a:r>
          </a:p>
          <a:p>
            <a:r>
              <a:rPr lang="en-US" sz="1600" b="1" dirty="0" smtClean="0"/>
              <a:t>CoreOS </a:t>
            </a:r>
            <a:r>
              <a:rPr lang="en-US" sz="1600" b="1" dirty="0"/>
              <a:t>Clair</a:t>
            </a:r>
            <a:r>
              <a:rPr lang="en-US" sz="1600" dirty="0"/>
              <a:t> and </a:t>
            </a:r>
            <a:r>
              <a:rPr lang="en-US" sz="1600" b="1" dirty="0"/>
              <a:t>Banyan Collector</a:t>
            </a:r>
            <a:r>
              <a:rPr lang="en-US" sz="1600" dirty="0"/>
              <a:t> require additional work to install but provide additional coverage and </a:t>
            </a:r>
            <a:r>
              <a:rPr lang="en-US" sz="1600" b="1" dirty="0"/>
              <a:t>Clair</a:t>
            </a:r>
            <a:r>
              <a:rPr lang="en-US" sz="1600" dirty="0"/>
              <a:t> provides an API for process automation</a:t>
            </a:r>
          </a:p>
        </p:txBody>
      </p:sp>
      <p:sp>
        <p:nvSpPr>
          <p:cNvPr id="6" name="Rectangle 5"/>
          <p:cNvSpPr/>
          <p:nvPr/>
        </p:nvSpPr>
        <p:spPr>
          <a:xfrm>
            <a:off x="6847002" y="1409409"/>
            <a:ext cx="3244799" cy="2800767"/>
          </a:xfrm>
          <a:prstGeom prst="rect">
            <a:avLst/>
          </a:prstGeom>
        </p:spPr>
        <p:txBody>
          <a:bodyPr wrap="none">
            <a:spAutoFit/>
          </a:bodyPr>
          <a:lstStyle/>
          <a:p>
            <a:pPr marL="285750" indent="-285750">
              <a:buFont typeface="Wingdings" panose="05000000000000000000" pitchFamily="2" charset="2"/>
              <a:buChar char="ü"/>
            </a:pPr>
            <a:r>
              <a:rPr lang="en-US" sz="1600" dirty="0" smtClean="0">
                <a:solidFill>
                  <a:srgbClr val="00B0F0"/>
                </a:solidFill>
              </a:rPr>
              <a:t>Docker Bench for Security</a:t>
            </a:r>
          </a:p>
          <a:p>
            <a:pPr marL="285750" indent="-285750">
              <a:buFont typeface="Wingdings" panose="05000000000000000000" pitchFamily="2" charset="2"/>
              <a:buChar char="ü"/>
            </a:pPr>
            <a:r>
              <a:rPr lang="en-US" sz="1600" dirty="0" err="1" smtClean="0">
                <a:solidFill>
                  <a:srgbClr val="00B0F0"/>
                </a:solidFill>
              </a:rPr>
              <a:t>OpenSCAP</a:t>
            </a:r>
            <a:r>
              <a:rPr lang="en-US" sz="1600" dirty="0" smtClean="0">
                <a:solidFill>
                  <a:srgbClr val="00B0F0"/>
                </a:solidFill>
              </a:rPr>
              <a:t> Container Compliance</a:t>
            </a:r>
          </a:p>
          <a:p>
            <a:pPr marL="285750" indent="-285750">
              <a:buFont typeface="Wingdings" panose="05000000000000000000" pitchFamily="2" charset="2"/>
              <a:buChar char="ü"/>
            </a:pPr>
            <a:r>
              <a:rPr lang="en-US" sz="1600" dirty="0" smtClean="0">
                <a:solidFill>
                  <a:srgbClr val="00B0F0"/>
                </a:solidFill>
              </a:rPr>
              <a:t>CoreOS Clair</a:t>
            </a:r>
          </a:p>
          <a:p>
            <a:pPr marL="285750" indent="-285750">
              <a:buFont typeface="Wingdings" panose="05000000000000000000" pitchFamily="2" charset="2"/>
              <a:buChar char="ü"/>
            </a:pPr>
            <a:r>
              <a:rPr lang="en-US" sz="1600" dirty="0" smtClean="0">
                <a:solidFill>
                  <a:srgbClr val="00B0F0"/>
                </a:solidFill>
              </a:rPr>
              <a:t>Banyan Collector:</a:t>
            </a:r>
          </a:p>
          <a:p>
            <a:pPr marL="285750" indent="-285750">
              <a:buFont typeface="Wingdings" panose="05000000000000000000" pitchFamily="2" charset="2"/>
              <a:buChar char="ü"/>
            </a:pPr>
            <a:r>
              <a:rPr lang="en-US" sz="1600" dirty="0" err="1" smtClean="0">
                <a:solidFill>
                  <a:srgbClr val="00B0F0"/>
                </a:solidFill>
              </a:rPr>
              <a:t>Lynis</a:t>
            </a:r>
            <a:r>
              <a:rPr lang="en-US" sz="1600" dirty="0" smtClean="0">
                <a:solidFill>
                  <a:srgbClr val="00B0F0"/>
                </a:solidFill>
              </a:rPr>
              <a:t>:</a:t>
            </a:r>
          </a:p>
          <a:p>
            <a:pPr marL="285750" indent="-285750">
              <a:buFont typeface="Wingdings" panose="05000000000000000000" pitchFamily="2" charset="2"/>
              <a:buChar char="ü"/>
            </a:pPr>
            <a:r>
              <a:rPr lang="en-US" sz="1600" dirty="0" err="1" smtClean="0">
                <a:solidFill>
                  <a:srgbClr val="00B0F0"/>
                </a:solidFill>
              </a:rPr>
              <a:t>Twistlock</a:t>
            </a:r>
            <a:endParaRPr lang="en-US" sz="1600" dirty="0" smtClean="0">
              <a:solidFill>
                <a:srgbClr val="00B0F0"/>
              </a:solidFill>
            </a:endParaRPr>
          </a:p>
          <a:p>
            <a:pPr marL="285750" indent="-285750">
              <a:buFont typeface="Wingdings" panose="05000000000000000000" pitchFamily="2" charset="2"/>
              <a:buChar char="ü"/>
            </a:pPr>
            <a:r>
              <a:rPr lang="en-US" sz="1600" dirty="0" err="1" smtClean="0">
                <a:solidFill>
                  <a:srgbClr val="00B0F0"/>
                </a:solidFill>
              </a:rPr>
              <a:t>Bitnami</a:t>
            </a:r>
            <a:r>
              <a:rPr lang="en-US" sz="1600" dirty="0" smtClean="0">
                <a:solidFill>
                  <a:srgbClr val="00B0F0"/>
                </a:solidFill>
              </a:rPr>
              <a:t> </a:t>
            </a:r>
            <a:r>
              <a:rPr lang="en-US" sz="1600" dirty="0" err="1" smtClean="0">
                <a:solidFill>
                  <a:srgbClr val="00B0F0"/>
                </a:solidFill>
              </a:rPr>
              <a:t>Stacksmith</a:t>
            </a:r>
            <a:endParaRPr lang="en-US" sz="1600" dirty="0" smtClean="0">
              <a:solidFill>
                <a:srgbClr val="00B0F0"/>
              </a:solidFill>
            </a:endParaRPr>
          </a:p>
          <a:p>
            <a:pPr marL="285750" indent="-285750">
              <a:buFont typeface="Wingdings" panose="05000000000000000000" pitchFamily="2" charset="2"/>
              <a:buChar char="ü"/>
            </a:pPr>
            <a:r>
              <a:rPr lang="en-US" sz="1600" dirty="0" err="1" smtClean="0">
                <a:solidFill>
                  <a:srgbClr val="00B0F0"/>
                </a:solidFill>
              </a:rPr>
              <a:t>Dockscan</a:t>
            </a:r>
            <a:endParaRPr lang="en-US" sz="1600" dirty="0" smtClean="0">
              <a:solidFill>
                <a:srgbClr val="00B0F0"/>
              </a:solidFill>
            </a:endParaRPr>
          </a:p>
          <a:p>
            <a:pPr marL="285750" indent="-285750">
              <a:buFont typeface="Wingdings" panose="05000000000000000000" pitchFamily="2" charset="2"/>
              <a:buChar char="ü"/>
            </a:pPr>
            <a:r>
              <a:rPr lang="en-US" sz="1600" dirty="0" err="1" smtClean="0">
                <a:solidFill>
                  <a:srgbClr val="00B0F0"/>
                </a:solidFill>
              </a:rPr>
              <a:t>Drydock</a:t>
            </a:r>
            <a:endParaRPr lang="en-US" sz="1600" dirty="0" smtClean="0">
              <a:solidFill>
                <a:srgbClr val="00B0F0"/>
              </a:solidFill>
            </a:endParaRPr>
          </a:p>
          <a:p>
            <a:pPr marL="285750" indent="-285750">
              <a:buFont typeface="Wingdings" panose="05000000000000000000" pitchFamily="2" charset="2"/>
              <a:buChar char="ü"/>
            </a:pPr>
            <a:r>
              <a:rPr lang="en-US" sz="1600" dirty="0" smtClean="0">
                <a:solidFill>
                  <a:srgbClr val="00B0F0"/>
                </a:solidFill>
              </a:rPr>
              <a:t>Batten</a:t>
            </a:r>
          </a:p>
          <a:p>
            <a:pPr marL="285750" indent="-285750">
              <a:buFont typeface="Wingdings" panose="05000000000000000000" pitchFamily="2" charset="2"/>
              <a:buChar char="ü"/>
            </a:pPr>
            <a:r>
              <a:rPr lang="en-US" sz="1600" dirty="0" err="1" smtClean="0">
                <a:solidFill>
                  <a:srgbClr val="00B0F0"/>
                </a:solidFill>
              </a:rPr>
              <a:t>Scalock</a:t>
            </a:r>
            <a:endParaRPr lang="en-US" sz="1600" dirty="0" smtClean="0">
              <a:solidFill>
                <a:srgbClr val="00B0F0"/>
              </a:solidFill>
            </a:endParaRPr>
          </a:p>
        </p:txBody>
      </p:sp>
      <p:sp>
        <p:nvSpPr>
          <p:cNvPr id="7" name="Rectangle 6"/>
          <p:cNvSpPr/>
          <p:nvPr/>
        </p:nvSpPr>
        <p:spPr>
          <a:xfrm>
            <a:off x="6847002" y="931775"/>
            <a:ext cx="756938" cy="369332"/>
          </a:xfrm>
          <a:prstGeom prst="rect">
            <a:avLst/>
          </a:prstGeom>
        </p:spPr>
        <p:txBody>
          <a:bodyPr wrap="none">
            <a:spAutoFit/>
          </a:bodyPr>
          <a:lstStyle/>
          <a:p>
            <a:r>
              <a:rPr lang="en-US" b="1" dirty="0" smtClean="0">
                <a:solidFill>
                  <a:schemeClr val="tx1"/>
                </a:solidFill>
              </a:rPr>
              <a:t>Tools</a:t>
            </a:r>
            <a:r>
              <a:rPr lang="en-US" dirty="0">
                <a:solidFill>
                  <a:srgbClr val="6B6B6B"/>
                </a:solidFill>
                <a:latin typeface="Open Sans"/>
              </a:rPr>
              <a:t> </a:t>
            </a:r>
            <a:endParaRPr lang="en-US" dirty="0"/>
          </a:p>
        </p:txBody>
      </p:sp>
    </p:spTree>
    <p:extLst>
      <p:ext uri="{BB962C8B-B14F-4D97-AF65-F5344CB8AC3E}">
        <p14:creationId xmlns:p14="http://schemas.microsoft.com/office/powerpoint/2010/main" val="2879902643"/>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Auditing </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pic>
        <p:nvPicPr>
          <p:cNvPr id="1026" name="Picture 2" descr="docker-bench-security: audit all known container vulnerabilities"/>
          <p:cNvPicPr>
            <a:picLocks noChangeAspect="1" noChangeArrowheads="1"/>
          </p:cNvPicPr>
          <p:nvPr/>
        </p:nvPicPr>
        <p:blipFill rotWithShape="1">
          <a:blip r:embed="rId5">
            <a:extLst>
              <a:ext uri="{28A0092B-C50C-407E-A947-70E740481C1C}">
                <a14:useLocalDpi xmlns:a14="http://schemas.microsoft.com/office/drawing/2010/main" val="0"/>
              </a:ext>
            </a:extLst>
          </a:blip>
          <a:srcRect l="2502" t="4886" r="3228" b="10743"/>
          <a:stretch/>
        </p:blipFill>
        <p:spPr bwMode="auto">
          <a:xfrm>
            <a:off x="5798114" y="1726251"/>
            <a:ext cx="5709606" cy="37855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5595" y="1063121"/>
            <a:ext cx="5422718" cy="2616101"/>
          </a:xfrm>
          <a:prstGeom prst="rect">
            <a:avLst/>
          </a:prstGeom>
        </p:spPr>
        <p:txBody>
          <a:bodyPr wrap="square">
            <a:spAutoFit/>
          </a:bodyPr>
          <a:lstStyle/>
          <a:p>
            <a:r>
              <a:rPr lang="en-US" b="1" dirty="0" smtClean="0">
                <a:solidFill>
                  <a:srgbClr val="00B0F0"/>
                </a:solidFill>
              </a:rPr>
              <a:t>docker-bench-security</a:t>
            </a:r>
          </a:p>
          <a:p>
            <a:endParaRPr lang="en-US" b="1" dirty="0">
              <a:solidFill>
                <a:srgbClr val="00B0F0"/>
              </a:solidFill>
            </a:endParaRPr>
          </a:p>
          <a:p>
            <a:r>
              <a:rPr lang="en-US" sz="1600" dirty="0" smtClean="0">
                <a:solidFill>
                  <a:schemeClr val="tx1"/>
                </a:solidFill>
              </a:rPr>
              <a:t>is </a:t>
            </a:r>
            <a:r>
              <a:rPr lang="en-US" sz="1600" dirty="0">
                <a:solidFill>
                  <a:schemeClr val="tx1"/>
                </a:solidFill>
              </a:rPr>
              <a:t>a script that checks for dozens of common best-practices around deploying Docker containers in production</a:t>
            </a:r>
            <a:r>
              <a:rPr lang="en-US" sz="1600" dirty="0" smtClean="0">
                <a:solidFill>
                  <a:schemeClr val="tx1"/>
                </a:solidFill>
              </a:rPr>
              <a:t>.</a:t>
            </a:r>
          </a:p>
          <a:p>
            <a:r>
              <a:rPr lang="en-US" sz="1600" dirty="0">
                <a:solidFill>
                  <a:schemeClr val="tx1"/>
                </a:solidFill>
              </a:rPr>
              <a:t>Those checks are based on all recommendations taken from the </a:t>
            </a:r>
            <a:r>
              <a:rPr lang="en-US" sz="1600" dirty="0">
                <a:solidFill>
                  <a:schemeClr val="tx1"/>
                </a:solidFill>
                <a:hlinkClick r:id="rId6"/>
              </a:rPr>
              <a:t>CIS Docker 1.6 Benchmark document</a:t>
            </a:r>
            <a:r>
              <a:rPr lang="en-US" sz="1600" dirty="0" smtClean="0">
                <a:solidFill>
                  <a:schemeClr val="tx1"/>
                </a:solidFill>
              </a:rPr>
              <a:t>.</a:t>
            </a:r>
          </a:p>
          <a:p>
            <a:r>
              <a:rPr lang="en-US" sz="1600" dirty="0" smtClean="0">
                <a:solidFill>
                  <a:schemeClr val="tx1"/>
                </a:solidFill>
                <a:hlinkClick r:id="rId7"/>
              </a:rPr>
              <a:t>https://github.com/docker/docker-bench-security</a:t>
            </a:r>
            <a:endParaRPr lang="en-US" sz="1600" dirty="0" smtClean="0">
              <a:solidFill>
                <a:schemeClr val="tx1"/>
              </a:solidFill>
            </a:endParaRPr>
          </a:p>
          <a:p>
            <a:endParaRPr lang="en-US" sz="1600" dirty="0" smtClean="0">
              <a:solidFill>
                <a:schemeClr val="tx1"/>
              </a:solidFill>
            </a:endParaRPr>
          </a:p>
          <a:p>
            <a:endParaRPr lang="en-US" sz="1600" dirty="0">
              <a:solidFill>
                <a:schemeClr val="tx1"/>
              </a:solidFill>
            </a:endParaRPr>
          </a:p>
          <a:p>
            <a:endParaRPr lang="en-US" sz="1600" dirty="0">
              <a:solidFill>
                <a:schemeClr val="tx1"/>
              </a:solidFill>
            </a:endParaRPr>
          </a:p>
        </p:txBody>
      </p:sp>
      <p:sp>
        <p:nvSpPr>
          <p:cNvPr id="5" name="Rectangle 4"/>
          <p:cNvSpPr/>
          <p:nvPr/>
        </p:nvSpPr>
        <p:spPr>
          <a:xfrm>
            <a:off x="525595" y="2373127"/>
            <a:ext cx="6096000" cy="338554"/>
          </a:xfrm>
          <a:prstGeom prst="rect">
            <a:avLst/>
          </a:prstGeom>
        </p:spPr>
        <p:txBody>
          <a:bodyPr>
            <a:spAutoFit/>
          </a:bodyPr>
          <a:lstStyle/>
          <a:p>
            <a:endParaRPr lang="en-US" sz="1600" dirty="0">
              <a:solidFill>
                <a:schemeClr val="tx1"/>
              </a:solidFill>
            </a:endParaRPr>
          </a:p>
        </p:txBody>
      </p:sp>
      <p:sp>
        <p:nvSpPr>
          <p:cNvPr id="7" name="Rectangle 6"/>
          <p:cNvSpPr/>
          <p:nvPr/>
        </p:nvSpPr>
        <p:spPr>
          <a:xfrm>
            <a:off x="525596" y="3453972"/>
            <a:ext cx="5422718" cy="1077218"/>
          </a:xfrm>
          <a:prstGeom prst="rect">
            <a:avLst/>
          </a:prstGeom>
        </p:spPr>
        <p:txBody>
          <a:bodyPr wrap="square">
            <a:spAutoFit/>
          </a:bodyPr>
          <a:lstStyle/>
          <a:p>
            <a:r>
              <a:rPr lang="en-US" sz="1600" b="1" dirty="0">
                <a:solidFill>
                  <a:srgbClr val="24292E"/>
                </a:solidFill>
              </a:rPr>
              <a:t>Running Docker Bench for </a:t>
            </a:r>
            <a:r>
              <a:rPr lang="en-US" sz="1600" b="1" dirty="0" smtClean="0">
                <a:solidFill>
                  <a:srgbClr val="24292E"/>
                </a:solidFill>
              </a:rPr>
              <a:t>Security</a:t>
            </a:r>
          </a:p>
          <a:p>
            <a:endParaRPr lang="en-US" sz="1600" b="1" dirty="0">
              <a:solidFill>
                <a:srgbClr val="24292E"/>
              </a:solidFill>
            </a:endParaRPr>
          </a:p>
          <a:p>
            <a:r>
              <a:rPr lang="en-US" sz="1600" dirty="0"/>
              <a:t>run your hosts against the Docker Bench for Security is by running our pre-built container</a:t>
            </a:r>
            <a:endParaRPr lang="en-US" sz="1600" b="1" dirty="0">
              <a:solidFill>
                <a:srgbClr val="24292E"/>
              </a:solidFill>
            </a:endParaRPr>
          </a:p>
        </p:txBody>
      </p:sp>
    </p:spTree>
    <p:extLst>
      <p:ext uri="{BB962C8B-B14F-4D97-AF65-F5344CB8AC3E}">
        <p14:creationId xmlns:p14="http://schemas.microsoft.com/office/powerpoint/2010/main" val="252481870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5845505" y="912809"/>
            <a:ext cx="6147116" cy="3941995"/>
          </a:xfrm>
          <a:prstGeom prst="rect">
            <a:avLst/>
          </a:prstGeom>
        </p:spPr>
      </p:pic>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Auditing </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5"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6" cstate="print"/>
              <a:stretch>
                <a:fillRect/>
              </a:stretch>
            </a:blipFill>
          </p:spPr>
          <p:txBody>
            <a:bodyPr wrap="square" lIns="0" tIns="0" rIns="0" bIns="0" rtlCol="0"/>
            <a:lstStyle/>
            <a:p>
              <a:endParaRPr/>
            </a:p>
          </p:txBody>
        </p:sp>
      </p:grpSp>
      <p:sp>
        <p:nvSpPr>
          <p:cNvPr id="7" name="Rectangle 6"/>
          <p:cNvSpPr/>
          <p:nvPr/>
        </p:nvSpPr>
        <p:spPr>
          <a:xfrm>
            <a:off x="275617" y="877075"/>
            <a:ext cx="5815576" cy="1815882"/>
          </a:xfrm>
          <a:prstGeom prst="rect">
            <a:avLst/>
          </a:prstGeom>
        </p:spPr>
        <p:txBody>
          <a:bodyPr wrap="square">
            <a:spAutoFit/>
          </a:bodyPr>
          <a:lstStyle/>
          <a:p>
            <a:r>
              <a:rPr lang="en-US" sz="1600" b="1" dirty="0">
                <a:solidFill>
                  <a:srgbClr val="00B0F0"/>
                </a:solidFill>
              </a:rPr>
              <a:t>Running Docker Bench for </a:t>
            </a:r>
            <a:r>
              <a:rPr lang="en-US" sz="1600" b="1" dirty="0" smtClean="0">
                <a:solidFill>
                  <a:srgbClr val="00B0F0"/>
                </a:solidFill>
              </a:rPr>
              <a:t>Security</a:t>
            </a:r>
          </a:p>
          <a:p>
            <a:endParaRPr lang="en-US" sz="1600" b="1" dirty="0">
              <a:solidFill>
                <a:srgbClr val="24292E"/>
              </a:solidFill>
            </a:endParaRPr>
          </a:p>
          <a:p>
            <a:pPr marL="285750" indent="-285750">
              <a:buFont typeface="Wingdings" panose="05000000000000000000" pitchFamily="2" charset="2"/>
              <a:buChar char="§"/>
            </a:pPr>
            <a:r>
              <a:rPr lang="en-US" sz="1600" dirty="0" smtClean="0"/>
              <a:t>Run hosts </a:t>
            </a:r>
            <a:r>
              <a:rPr lang="en-US" sz="1600" dirty="0"/>
              <a:t>against the Docker Bench for Security is by running </a:t>
            </a:r>
            <a:r>
              <a:rPr lang="en-US" sz="1600" dirty="0" smtClean="0"/>
              <a:t>pre-built container (</a:t>
            </a:r>
            <a:r>
              <a:rPr lang="en-US" sz="1600" dirty="0" smtClean="0">
                <a:hlinkClick r:id="rId7"/>
              </a:rPr>
              <a:t>https</a:t>
            </a:r>
            <a:r>
              <a:rPr lang="en-US" sz="1600" dirty="0">
                <a:hlinkClick r:id="rId7"/>
              </a:rPr>
              <a:t>://hub.docker.com/r/docker/docker-bench-security</a:t>
            </a:r>
            <a:r>
              <a:rPr lang="en-US" sz="1600" dirty="0" smtClean="0">
                <a:hlinkClick r:id="rId7"/>
              </a:rPr>
              <a:t>/</a:t>
            </a:r>
            <a:r>
              <a:rPr lang="en-US" sz="1600" dirty="0" smtClean="0"/>
              <a:t>)</a:t>
            </a:r>
          </a:p>
          <a:p>
            <a:pPr marL="285750" indent="-285750">
              <a:buFont typeface="Wingdings" panose="05000000000000000000" pitchFamily="2" charset="2"/>
              <a:buChar char="§"/>
            </a:pPr>
            <a:r>
              <a:rPr lang="en-US" sz="1600" dirty="0"/>
              <a:t>Docker bench requires Docker 1.10.0 or later in order to run.</a:t>
            </a:r>
            <a:endParaRPr lang="en-US" sz="1600" dirty="0" smtClean="0"/>
          </a:p>
          <a:p>
            <a:endParaRPr lang="en-US" sz="1600" dirty="0" smtClean="0"/>
          </a:p>
        </p:txBody>
      </p:sp>
      <p:sp>
        <p:nvSpPr>
          <p:cNvPr id="6" name="Rectangle 5"/>
          <p:cNvSpPr/>
          <p:nvPr/>
        </p:nvSpPr>
        <p:spPr>
          <a:xfrm>
            <a:off x="511287" y="2535790"/>
            <a:ext cx="7234136" cy="1600438"/>
          </a:xfrm>
          <a:prstGeom prst="rect">
            <a:avLst/>
          </a:prstGeom>
        </p:spPr>
        <p:txBody>
          <a:bodyPr wrap="square">
            <a:spAutoFit/>
          </a:bodyPr>
          <a:lstStyle/>
          <a:p>
            <a:r>
              <a:rPr lang="en-US" sz="1400" dirty="0" smtClean="0">
                <a:solidFill>
                  <a:schemeClr val="tx1"/>
                </a:solidFill>
              </a:rPr>
              <a:t>$ docker run -it --net host --</a:t>
            </a:r>
            <a:r>
              <a:rPr lang="en-US" sz="1400" dirty="0" err="1" smtClean="0">
                <a:solidFill>
                  <a:schemeClr val="tx1"/>
                </a:solidFill>
              </a:rPr>
              <a:t>pid</a:t>
            </a:r>
            <a:r>
              <a:rPr lang="en-US" sz="1400" dirty="0" smtClean="0">
                <a:solidFill>
                  <a:schemeClr val="tx1"/>
                </a:solidFill>
              </a:rPr>
              <a:t> host --cap-add </a:t>
            </a:r>
            <a:r>
              <a:rPr lang="en-US" sz="1400" dirty="0" err="1" smtClean="0">
                <a:solidFill>
                  <a:schemeClr val="tx1"/>
                </a:solidFill>
              </a:rPr>
              <a:t>audit_control</a:t>
            </a:r>
            <a:r>
              <a:rPr lang="en-US" sz="1400" dirty="0" smtClean="0">
                <a:solidFill>
                  <a:schemeClr val="tx1"/>
                </a:solidFill>
              </a:rPr>
              <a:t> \</a:t>
            </a:r>
          </a:p>
          <a:p>
            <a:r>
              <a:rPr lang="en-US" sz="1400" dirty="0" smtClean="0">
                <a:solidFill>
                  <a:schemeClr val="tx1"/>
                </a:solidFill>
              </a:rPr>
              <a:t>    -e DOCKER_CONTENT_TRUST=$DOCKER_CONTENT_TRUST \</a:t>
            </a:r>
          </a:p>
          <a:p>
            <a:r>
              <a:rPr lang="en-US" sz="1400" dirty="0" smtClean="0">
                <a:solidFill>
                  <a:schemeClr val="tx1"/>
                </a:solidFill>
              </a:rPr>
              <a:t>    -v /</a:t>
            </a:r>
            <a:r>
              <a:rPr lang="en-US" sz="1400" dirty="0" err="1" smtClean="0">
                <a:solidFill>
                  <a:schemeClr val="tx1"/>
                </a:solidFill>
              </a:rPr>
              <a:t>var</a:t>
            </a:r>
            <a:r>
              <a:rPr lang="en-US" sz="1400" dirty="0" smtClean="0">
                <a:solidFill>
                  <a:schemeClr val="tx1"/>
                </a:solidFill>
              </a:rPr>
              <a:t>/lib:/</a:t>
            </a:r>
            <a:r>
              <a:rPr lang="en-US" sz="1400" dirty="0" err="1" smtClean="0">
                <a:solidFill>
                  <a:schemeClr val="tx1"/>
                </a:solidFill>
              </a:rPr>
              <a:t>var</a:t>
            </a:r>
            <a:r>
              <a:rPr lang="en-US" sz="1400" dirty="0" smtClean="0">
                <a:solidFill>
                  <a:schemeClr val="tx1"/>
                </a:solidFill>
              </a:rPr>
              <a:t>/lib \</a:t>
            </a:r>
          </a:p>
          <a:p>
            <a:r>
              <a:rPr lang="en-US" sz="1400" dirty="0" smtClean="0">
                <a:solidFill>
                  <a:schemeClr val="tx1"/>
                </a:solidFill>
              </a:rPr>
              <a:t>    -v /</a:t>
            </a:r>
            <a:r>
              <a:rPr lang="en-US" sz="1400" dirty="0" err="1" smtClean="0">
                <a:solidFill>
                  <a:schemeClr val="tx1"/>
                </a:solidFill>
              </a:rPr>
              <a:t>var</a:t>
            </a:r>
            <a:r>
              <a:rPr lang="en-US" sz="1400" dirty="0" smtClean="0">
                <a:solidFill>
                  <a:schemeClr val="tx1"/>
                </a:solidFill>
              </a:rPr>
              <a:t>/run/</a:t>
            </a:r>
            <a:r>
              <a:rPr lang="en-US" sz="1400" dirty="0" err="1" smtClean="0">
                <a:solidFill>
                  <a:schemeClr val="tx1"/>
                </a:solidFill>
              </a:rPr>
              <a:t>docker.sock</a:t>
            </a:r>
            <a:r>
              <a:rPr lang="en-US" sz="1400" dirty="0" smtClean="0">
                <a:solidFill>
                  <a:schemeClr val="tx1"/>
                </a:solidFill>
              </a:rPr>
              <a:t>:/</a:t>
            </a:r>
            <a:r>
              <a:rPr lang="en-US" sz="1400" dirty="0" err="1" smtClean="0">
                <a:solidFill>
                  <a:schemeClr val="tx1"/>
                </a:solidFill>
              </a:rPr>
              <a:t>var</a:t>
            </a:r>
            <a:r>
              <a:rPr lang="en-US" sz="1400" dirty="0" smtClean="0">
                <a:solidFill>
                  <a:schemeClr val="tx1"/>
                </a:solidFill>
              </a:rPr>
              <a:t>/run/</a:t>
            </a:r>
            <a:r>
              <a:rPr lang="en-US" sz="1400" dirty="0" err="1" smtClean="0">
                <a:solidFill>
                  <a:schemeClr val="tx1"/>
                </a:solidFill>
              </a:rPr>
              <a:t>docker.sock</a:t>
            </a:r>
            <a:r>
              <a:rPr lang="en-US" sz="1400" dirty="0" smtClean="0">
                <a:solidFill>
                  <a:schemeClr val="tx1"/>
                </a:solidFill>
              </a:rPr>
              <a:t> \</a:t>
            </a:r>
          </a:p>
          <a:p>
            <a:r>
              <a:rPr lang="en-US" sz="1400" dirty="0" smtClean="0">
                <a:solidFill>
                  <a:schemeClr val="tx1"/>
                </a:solidFill>
              </a:rPr>
              <a:t>    -v /</a:t>
            </a:r>
            <a:r>
              <a:rPr lang="en-US" sz="1400" dirty="0" err="1" smtClean="0">
                <a:solidFill>
                  <a:schemeClr val="tx1"/>
                </a:solidFill>
              </a:rPr>
              <a:t>usr</a:t>
            </a:r>
            <a:r>
              <a:rPr lang="en-US" sz="1400" dirty="0" smtClean="0">
                <a:solidFill>
                  <a:schemeClr val="tx1"/>
                </a:solidFill>
              </a:rPr>
              <a:t>/lib/</a:t>
            </a:r>
            <a:r>
              <a:rPr lang="en-US" sz="1400" dirty="0" err="1" smtClean="0">
                <a:solidFill>
                  <a:schemeClr val="tx1"/>
                </a:solidFill>
              </a:rPr>
              <a:t>systemd</a:t>
            </a:r>
            <a:r>
              <a:rPr lang="en-US" sz="1400" dirty="0" smtClean="0">
                <a:solidFill>
                  <a:schemeClr val="tx1"/>
                </a:solidFill>
              </a:rPr>
              <a:t>:/</a:t>
            </a:r>
            <a:r>
              <a:rPr lang="en-US" sz="1400" dirty="0" err="1" smtClean="0">
                <a:solidFill>
                  <a:schemeClr val="tx1"/>
                </a:solidFill>
              </a:rPr>
              <a:t>usr</a:t>
            </a:r>
            <a:r>
              <a:rPr lang="en-US" sz="1400" dirty="0" smtClean="0">
                <a:solidFill>
                  <a:schemeClr val="tx1"/>
                </a:solidFill>
              </a:rPr>
              <a:t>/lib/</a:t>
            </a:r>
            <a:r>
              <a:rPr lang="en-US" sz="1400" dirty="0" err="1" smtClean="0">
                <a:solidFill>
                  <a:schemeClr val="tx1"/>
                </a:solidFill>
              </a:rPr>
              <a:t>systemd</a:t>
            </a:r>
            <a:r>
              <a:rPr lang="en-US" sz="1400" dirty="0" smtClean="0">
                <a:solidFill>
                  <a:schemeClr val="tx1"/>
                </a:solidFill>
              </a:rPr>
              <a:t> \</a:t>
            </a:r>
          </a:p>
          <a:p>
            <a:r>
              <a:rPr lang="en-US" sz="1400" dirty="0" smtClean="0">
                <a:solidFill>
                  <a:schemeClr val="tx1"/>
                </a:solidFill>
              </a:rPr>
              <a:t>    -v /</a:t>
            </a:r>
            <a:r>
              <a:rPr lang="en-US" sz="1400" dirty="0" err="1" smtClean="0">
                <a:solidFill>
                  <a:schemeClr val="tx1"/>
                </a:solidFill>
              </a:rPr>
              <a:t>etc</a:t>
            </a:r>
            <a:r>
              <a:rPr lang="en-US" sz="1400" dirty="0" smtClean="0">
                <a:solidFill>
                  <a:schemeClr val="tx1"/>
                </a:solidFill>
              </a:rPr>
              <a:t>:/</a:t>
            </a:r>
            <a:r>
              <a:rPr lang="en-US" sz="1400" dirty="0" err="1" smtClean="0">
                <a:solidFill>
                  <a:schemeClr val="tx1"/>
                </a:solidFill>
              </a:rPr>
              <a:t>etc</a:t>
            </a:r>
            <a:r>
              <a:rPr lang="en-US" sz="1400" dirty="0" smtClean="0">
                <a:solidFill>
                  <a:schemeClr val="tx1"/>
                </a:solidFill>
              </a:rPr>
              <a:t> --label </a:t>
            </a:r>
            <a:r>
              <a:rPr lang="en-US" sz="1400" dirty="0" err="1" smtClean="0">
                <a:solidFill>
                  <a:schemeClr val="tx1"/>
                </a:solidFill>
              </a:rPr>
              <a:t>docker_bench_security</a:t>
            </a:r>
            <a:r>
              <a:rPr lang="en-US" sz="1400" dirty="0" smtClean="0">
                <a:solidFill>
                  <a:schemeClr val="tx1"/>
                </a:solidFill>
              </a:rPr>
              <a:t> \</a:t>
            </a:r>
          </a:p>
          <a:p>
            <a:r>
              <a:rPr lang="en-US" sz="1400" dirty="0" smtClean="0">
                <a:solidFill>
                  <a:schemeClr val="tx1"/>
                </a:solidFill>
              </a:rPr>
              <a:t>    docker/docker-bench-security</a:t>
            </a:r>
            <a:endParaRPr lang="en-US" sz="1400" dirty="0">
              <a:solidFill>
                <a:schemeClr val="tx1"/>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3672276218"/>
              </p:ext>
            </p:extLst>
          </p:nvPr>
        </p:nvGraphicFramePr>
        <p:xfrm>
          <a:off x="9373108" y="5077160"/>
          <a:ext cx="3021013" cy="863600"/>
        </p:xfrm>
        <a:graphic>
          <a:graphicData uri="http://schemas.openxmlformats.org/presentationml/2006/ole">
            <mc:AlternateContent xmlns:mc="http://schemas.openxmlformats.org/markup-compatibility/2006">
              <mc:Choice xmlns:v="urn:schemas-microsoft-com:vml" Requires="v">
                <p:oleObj spid="_x0000_s2822" name="Packager Shell Object" showAsIcon="1" r:id="rId8" imgW="3021120" imgH="863640" progId="Package">
                  <p:embed/>
                </p:oleObj>
              </mc:Choice>
              <mc:Fallback>
                <p:oleObj name="Packager Shell Object" showAsIcon="1" r:id="rId8" imgW="3021120" imgH="863640" progId="Package">
                  <p:embed/>
                  <p:pic>
                    <p:nvPicPr>
                      <p:cNvPr id="0" name=""/>
                      <p:cNvPicPr/>
                      <p:nvPr/>
                    </p:nvPicPr>
                    <p:blipFill>
                      <a:blip r:embed="rId9"/>
                      <a:stretch>
                        <a:fillRect/>
                      </a:stretch>
                    </p:blipFill>
                    <p:spPr>
                      <a:xfrm>
                        <a:off x="9373108" y="5077160"/>
                        <a:ext cx="3021013" cy="863600"/>
                      </a:xfrm>
                      <a:prstGeom prst="rect">
                        <a:avLst/>
                      </a:prstGeom>
                    </p:spPr>
                  </p:pic>
                </p:oleObj>
              </mc:Fallback>
            </mc:AlternateContent>
          </a:graphicData>
        </a:graphic>
      </p:graphicFrame>
      <p:sp>
        <p:nvSpPr>
          <p:cNvPr id="10" name="Rectangle 146"/>
          <p:cNvSpPr>
            <a:spLocks noChangeArrowheads="1"/>
          </p:cNvSpPr>
          <p:nvPr/>
        </p:nvSpPr>
        <p:spPr bwMode="auto">
          <a:xfrm>
            <a:off x="0" y="90100"/>
            <a:ext cx="65" cy="2769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275617" y="4136228"/>
            <a:ext cx="6096000" cy="553998"/>
          </a:xfrm>
          <a:prstGeom prst="rect">
            <a:avLst/>
          </a:prstGeom>
        </p:spPr>
        <p:txBody>
          <a:bodyPr>
            <a:spAutoFit/>
          </a:bodyPr>
          <a:lstStyle/>
          <a:p>
            <a:pPr eaLnBrk="0" fontAlgn="base">
              <a:spcBef>
                <a:spcPct val="0"/>
              </a:spcBef>
              <a:spcAft>
                <a:spcPct val="0"/>
              </a:spcAft>
            </a:pPr>
            <a:r>
              <a:rPr lang="en-US" sz="1600" b="1" dirty="0" smtClean="0">
                <a:solidFill>
                  <a:srgbClr val="00B0F0"/>
                </a:solidFill>
              </a:rPr>
              <a:t>Building Docker </a:t>
            </a:r>
            <a:r>
              <a:rPr lang="en-US" sz="1600" b="1" dirty="0">
                <a:solidFill>
                  <a:srgbClr val="00B0F0"/>
                </a:solidFill>
              </a:rPr>
              <a:t>Bench for Security</a:t>
            </a:r>
          </a:p>
          <a:p>
            <a:pPr lvl="0" eaLnBrk="0" fontAlgn="base">
              <a:spcBef>
                <a:spcPct val="0"/>
              </a:spcBef>
              <a:spcAft>
                <a:spcPct val="0"/>
              </a:spcAft>
            </a:pPr>
            <a:endParaRPr lang="en-US" altLang="en-US" sz="1400" dirty="0">
              <a:solidFill>
                <a:srgbClr val="00B0F0"/>
              </a:solidFill>
              <a:cs typeface="Consolas" panose="020B0609020204030204" pitchFamily="49" charset="0"/>
            </a:endParaRPr>
          </a:p>
        </p:txBody>
      </p:sp>
      <p:sp>
        <p:nvSpPr>
          <p:cNvPr id="16" name="Rectangle 15"/>
          <p:cNvSpPr/>
          <p:nvPr/>
        </p:nvSpPr>
        <p:spPr>
          <a:xfrm>
            <a:off x="511287" y="4506978"/>
            <a:ext cx="6096000" cy="2246769"/>
          </a:xfrm>
          <a:prstGeom prst="rect">
            <a:avLst/>
          </a:prstGeom>
        </p:spPr>
        <p:txBody>
          <a:bodyPr>
            <a:spAutoFit/>
          </a:bodyPr>
          <a:lstStyle/>
          <a:p>
            <a:pPr lvl="0" eaLnBrk="0" fontAlgn="base">
              <a:spcBef>
                <a:spcPct val="0"/>
              </a:spcBef>
              <a:spcAft>
                <a:spcPct val="0"/>
              </a:spcAft>
            </a:pPr>
            <a:r>
              <a:rPr lang="en-US" altLang="en-US" sz="1400" dirty="0" smtClean="0">
                <a:solidFill>
                  <a:schemeClr val="tx1"/>
                </a:solidFill>
                <a:cs typeface="Consolas" panose="020B0609020204030204" pitchFamily="49" charset="0"/>
              </a:rPr>
              <a:t>$ </a:t>
            </a:r>
            <a:r>
              <a:rPr lang="en-US" altLang="en-US" sz="1400" dirty="0" err="1" smtClean="0">
                <a:solidFill>
                  <a:schemeClr val="tx1"/>
                </a:solidFill>
                <a:cs typeface="Consolas" panose="020B0609020204030204" pitchFamily="49" charset="0"/>
              </a:rPr>
              <a:t>git</a:t>
            </a:r>
            <a:r>
              <a:rPr lang="en-US" altLang="en-US" sz="1400" dirty="0" smtClean="0">
                <a:solidFill>
                  <a:schemeClr val="tx1"/>
                </a:solidFill>
                <a:cs typeface="Consolas" panose="020B0609020204030204" pitchFamily="49" charset="0"/>
              </a:rPr>
              <a:t> </a:t>
            </a:r>
            <a:r>
              <a:rPr lang="en-US" altLang="en-US" sz="1400" dirty="0">
                <a:solidFill>
                  <a:schemeClr val="tx1"/>
                </a:solidFill>
                <a:cs typeface="Consolas" panose="020B0609020204030204" pitchFamily="49" charset="0"/>
              </a:rPr>
              <a:t>clone https://github.com/docker/docker-bench-security.git</a:t>
            </a:r>
          </a:p>
          <a:p>
            <a:pPr lvl="0" eaLnBrk="0" fontAlgn="base">
              <a:spcBef>
                <a:spcPct val="0"/>
              </a:spcBef>
              <a:spcAft>
                <a:spcPct val="0"/>
              </a:spcAft>
            </a:pPr>
            <a:r>
              <a:rPr lang="en-US" altLang="en-US" sz="1400" dirty="0">
                <a:solidFill>
                  <a:schemeClr val="tx1"/>
                </a:solidFill>
                <a:cs typeface="Consolas" panose="020B0609020204030204" pitchFamily="49" charset="0"/>
              </a:rPr>
              <a:t>$ </a:t>
            </a:r>
            <a:r>
              <a:rPr lang="en-US" altLang="en-US" sz="1400" dirty="0" smtClean="0">
                <a:solidFill>
                  <a:schemeClr val="tx1"/>
                </a:solidFill>
                <a:cs typeface="Consolas" panose="020B0609020204030204" pitchFamily="49" charset="0"/>
              </a:rPr>
              <a:t>cd </a:t>
            </a:r>
            <a:r>
              <a:rPr lang="en-US" altLang="en-US" sz="1400" dirty="0">
                <a:solidFill>
                  <a:schemeClr val="tx1"/>
                </a:solidFill>
                <a:cs typeface="Consolas" panose="020B0609020204030204" pitchFamily="49" charset="0"/>
              </a:rPr>
              <a:t>docker-bench-security</a:t>
            </a:r>
          </a:p>
          <a:p>
            <a:pPr lvl="0" eaLnBrk="0" fontAlgn="base">
              <a:spcBef>
                <a:spcPct val="0"/>
              </a:spcBef>
              <a:spcAft>
                <a:spcPct val="0"/>
              </a:spcAft>
            </a:pPr>
            <a:r>
              <a:rPr lang="en-US" altLang="en-US" sz="1400" dirty="0">
                <a:solidFill>
                  <a:schemeClr val="tx1"/>
                </a:solidFill>
                <a:cs typeface="Consolas" panose="020B0609020204030204" pitchFamily="49" charset="0"/>
              </a:rPr>
              <a:t>$ </a:t>
            </a:r>
            <a:r>
              <a:rPr lang="en-US" altLang="en-US" sz="1400" dirty="0" smtClean="0">
                <a:solidFill>
                  <a:schemeClr val="tx1"/>
                </a:solidFill>
                <a:cs typeface="Consolas" panose="020B0609020204030204" pitchFamily="49" charset="0"/>
              </a:rPr>
              <a:t>docker </a:t>
            </a:r>
            <a:r>
              <a:rPr lang="en-US" altLang="en-US" sz="1400" dirty="0">
                <a:solidFill>
                  <a:schemeClr val="tx1"/>
                </a:solidFill>
                <a:cs typeface="Consolas" panose="020B0609020204030204" pitchFamily="49" charset="0"/>
              </a:rPr>
              <a:t>build -t docker-bench-security .</a:t>
            </a:r>
          </a:p>
          <a:p>
            <a:pPr lvl="0" eaLnBrk="0" fontAlgn="base">
              <a:spcBef>
                <a:spcPct val="0"/>
              </a:spcBef>
              <a:spcAft>
                <a:spcPct val="0"/>
              </a:spcAft>
            </a:pPr>
            <a:r>
              <a:rPr lang="en-US" altLang="en-US" sz="1400" dirty="0">
                <a:solidFill>
                  <a:schemeClr val="tx1"/>
                </a:solidFill>
                <a:cs typeface="Consolas" panose="020B0609020204030204" pitchFamily="49" charset="0"/>
              </a:rPr>
              <a:t>$ </a:t>
            </a:r>
            <a:r>
              <a:rPr lang="en-US" altLang="en-US" sz="1400" dirty="0" smtClean="0">
                <a:solidFill>
                  <a:schemeClr val="tx1"/>
                </a:solidFill>
                <a:cs typeface="Consolas" panose="020B0609020204030204" pitchFamily="49" charset="0"/>
              </a:rPr>
              <a:t>docker </a:t>
            </a:r>
            <a:r>
              <a:rPr lang="en-US" altLang="en-US" sz="1400" dirty="0">
                <a:solidFill>
                  <a:schemeClr val="tx1"/>
                </a:solidFill>
                <a:cs typeface="Consolas" panose="020B0609020204030204" pitchFamily="49" charset="0"/>
              </a:rPr>
              <a:t>run -it --net host --</a:t>
            </a:r>
            <a:r>
              <a:rPr lang="en-US" altLang="en-US" sz="1400" dirty="0" err="1">
                <a:solidFill>
                  <a:schemeClr val="tx1"/>
                </a:solidFill>
                <a:cs typeface="Consolas" panose="020B0609020204030204" pitchFamily="49" charset="0"/>
              </a:rPr>
              <a:t>pid</a:t>
            </a:r>
            <a:r>
              <a:rPr lang="en-US" altLang="en-US" sz="1400" dirty="0">
                <a:solidFill>
                  <a:schemeClr val="tx1"/>
                </a:solidFill>
                <a:cs typeface="Consolas" panose="020B0609020204030204" pitchFamily="49" charset="0"/>
              </a:rPr>
              <a:t> host --cap-add </a:t>
            </a:r>
            <a:r>
              <a:rPr lang="en-US" altLang="en-US" sz="1400" dirty="0" err="1">
                <a:solidFill>
                  <a:schemeClr val="tx1"/>
                </a:solidFill>
                <a:cs typeface="Consolas" panose="020B0609020204030204" pitchFamily="49" charset="0"/>
              </a:rPr>
              <a:t>audit_control</a:t>
            </a:r>
            <a:r>
              <a:rPr lang="en-US" altLang="en-US" sz="1400" dirty="0">
                <a:solidFill>
                  <a:schemeClr val="tx1"/>
                </a:solidFill>
                <a:cs typeface="Consolas" panose="020B0609020204030204" pitchFamily="49" charset="0"/>
              </a:rPr>
              <a:t> \</a:t>
            </a:r>
          </a:p>
          <a:p>
            <a:pPr lvl="0" eaLnBrk="0" fontAlgn="base">
              <a:spcBef>
                <a:spcPct val="0"/>
              </a:spcBef>
              <a:spcAft>
                <a:spcPct val="0"/>
              </a:spcAft>
            </a:pPr>
            <a:r>
              <a:rPr lang="en-US" altLang="en-US" sz="1400" dirty="0">
                <a:solidFill>
                  <a:schemeClr val="tx1"/>
                </a:solidFill>
                <a:cs typeface="Consolas" panose="020B0609020204030204" pitchFamily="49" charset="0"/>
              </a:rPr>
              <a:t>    -e DOCKER_CONTENT_TRUST=$DOCKER_CONTENT_TRUST \</a:t>
            </a:r>
          </a:p>
          <a:p>
            <a:pPr lvl="0" eaLnBrk="0" fontAlgn="base">
              <a:spcBef>
                <a:spcPct val="0"/>
              </a:spcBef>
              <a:spcAft>
                <a:spcPct val="0"/>
              </a:spcAft>
            </a:pPr>
            <a:r>
              <a:rPr lang="en-US" altLang="en-US" sz="1400" dirty="0">
                <a:solidFill>
                  <a:schemeClr val="tx1"/>
                </a:solidFill>
                <a:cs typeface="Consolas" panose="020B0609020204030204" pitchFamily="49" charset="0"/>
              </a:rPr>
              <a:t>    -v /</a:t>
            </a:r>
            <a:r>
              <a:rPr lang="en-US" altLang="en-US" sz="1400" dirty="0" err="1">
                <a:solidFill>
                  <a:schemeClr val="tx1"/>
                </a:solidFill>
                <a:cs typeface="Consolas" panose="020B0609020204030204" pitchFamily="49" charset="0"/>
              </a:rPr>
              <a:t>var</a:t>
            </a:r>
            <a:r>
              <a:rPr lang="en-US" altLang="en-US" sz="1400" dirty="0">
                <a:solidFill>
                  <a:schemeClr val="tx1"/>
                </a:solidFill>
                <a:cs typeface="Consolas" panose="020B0609020204030204" pitchFamily="49" charset="0"/>
              </a:rPr>
              <a:t>/lib:/</a:t>
            </a:r>
            <a:r>
              <a:rPr lang="en-US" altLang="en-US" sz="1400" dirty="0" err="1">
                <a:solidFill>
                  <a:schemeClr val="tx1"/>
                </a:solidFill>
                <a:cs typeface="Consolas" panose="020B0609020204030204" pitchFamily="49" charset="0"/>
              </a:rPr>
              <a:t>var</a:t>
            </a:r>
            <a:r>
              <a:rPr lang="en-US" altLang="en-US" sz="1400" dirty="0">
                <a:solidFill>
                  <a:schemeClr val="tx1"/>
                </a:solidFill>
                <a:cs typeface="Consolas" panose="020B0609020204030204" pitchFamily="49" charset="0"/>
              </a:rPr>
              <a:t>/lib \</a:t>
            </a:r>
          </a:p>
          <a:p>
            <a:pPr lvl="0" eaLnBrk="0" fontAlgn="base">
              <a:spcBef>
                <a:spcPct val="0"/>
              </a:spcBef>
              <a:spcAft>
                <a:spcPct val="0"/>
              </a:spcAft>
            </a:pPr>
            <a:r>
              <a:rPr lang="en-US" altLang="en-US" sz="1400" dirty="0">
                <a:solidFill>
                  <a:schemeClr val="tx1"/>
                </a:solidFill>
                <a:cs typeface="Consolas" panose="020B0609020204030204" pitchFamily="49" charset="0"/>
              </a:rPr>
              <a:t>    -v /</a:t>
            </a:r>
            <a:r>
              <a:rPr lang="en-US" altLang="en-US" sz="1400" dirty="0" err="1">
                <a:solidFill>
                  <a:schemeClr val="tx1"/>
                </a:solidFill>
                <a:cs typeface="Consolas" panose="020B0609020204030204" pitchFamily="49" charset="0"/>
              </a:rPr>
              <a:t>var</a:t>
            </a:r>
            <a:r>
              <a:rPr lang="en-US" altLang="en-US" sz="1400" dirty="0">
                <a:solidFill>
                  <a:schemeClr val="tx1"/>
                </a:solidFill>
                <a:cs typeface="Consolas" panose="020B0609020204030204" pitchFamily="49" charset="0"/>
              </a:rPr>
              <a:t>/run/</a:t>
            </a:r>
            <a:r>
              <a:rPr lang="en-US" altLang="en-US" sz="1400" dirty="0" err="1">
                <a:solidFill>
                  <a:schemeClr val="tx1"/>
                </a:solidFill>
                <a:cs typeface="Consolas" panose="020B0609020204030204" pitchFamily="49" charset="0"/>
              </a:rPr>
              <a:t>docker.sock</a:t>
            </a:r>
            <a:r>
              <a:rPr lang="en-US" altLang="en-US" sz="1400" dirty="0">
                <a:solidFill>
                  <a:schemeClr val="tx1"/>
                </a:solidFill>
                <a:cs typeface="Consolas" panose="020B0609020204030204" pitchFamily="49" charset="0"/>
              </a:rPr>
              <a:t>:/</a:t>
            </a:r>
            <a:r>
              <a:rPr lang="en-US" altLang="en-US" sz="1400" dirty="0" err="1">
                <a:solidFill>
                  <a:schemeClr val="tx1"/>
                </a:solidFill>
                <a:cs typeface="Consolas" panose="020B0609020204030204" pitchFamily="49" charset="0"/>
              </a:rPr>
              <a:t>var</a:t>
            </a:r>
            <a:r>
              <a:rPr lang="en-US" altLang="en-US" sz="1400" dirty="0">
                <a:solidFill>
                  <a:schemeClr val="tx1"/>
                </a:solidFill>
                <a:cs typeface="Consolas" panose="020B0609020204030204" pitchFamily="49" charset="0"/>
              </a:rPr>
              <a:t>/run/</a:t>
            </a:r>
            <a:r>
              <a:rPr lang="en-US" altLang="en-US" sz="1400" dirty="0" err="1">
                <a:solidFill>
                  <a:schemeClr val="tx1"/>
                </a:solidFill>
                <a:cs typeface="Consolas" panose="020B0609020204030204" pitchFamily="49" charset="0"/>
              </a:rPr>
              <a:t>docker.sock</a:t>
            </a:r>
            <a:r>
              <a:rPr lang="en-US" altLang="en-US" sz="1400" dirty="0">
                <a:solidFill>
                  <a:schemeClr val="tx1"/>
                </a:solidFill>
                <a:cs typeface="Consolas" panose="020B0609020204030204" pitchFamily="49" charset="0"/>
              </a:rPr>
              <a:t> \</a:t>
            </a:r>
          </a:p>
          <a:p>
            <a:pPr lvl="0" eaLnBrk="0" fontAlgn="base">
              <a:spcBef>
                <a:spcPct val="0"/>
              </a:spcBef>
              <a:spcAft>
                <a:spcPct val="0"/>
              </a:spcAft>
            </a:pPr>
            <a:r>
              <a:rPr lang="en-US" altLang="en-US" sz="1400" dirty="0">
                <a:solidFill>
                  <a:schemeClr val="tx1"/>
                </a:solidFill>
                <a:cs typeface="Consolas" panose="020B0609020204030204" pitchFamily="49" charset="0"/>
              </a:rPr>
              <a:t>    -v /</a:t>
            </a:r>
            <a:r>
              <a:rPr lang="en-US" altLang="en-US" sz="1400" dirty="0" err="1">
                <a:solidFill>
                  <a:schemeClr val="tx1"/>
                </a:solidFill>
                <a:cs typeface="Consolas" panose="020B0609020204030204" pitchFamily="49" charset="0"/>
              </a:rPr>
              <a:t>usr</a:t>
            </a:r>
            <a:r>
              <a:rPr lang="en-US" altLang="en-US" sz="1400" dirty="0">
                <a:solidFill>
                  <a:schemeClr val="tx1"/>
                </a:solidFill>
                <a:cs typeface="Consolas" panose="020B0609020204030204" pitchFamily="49" charset="0"/>
              </a:rPr>
              <a:t>/lib/</a:t>
            </a:r>
            <a:r>
              <a:rPr lang="en-US" altLang="en-US" sz="1400" dirty="0" err="1">
                <a:solidFill>
                  <a:schemeClr val="tx1"/>
                </a:solidFill>
                <a:cs typeface="Consolas" panose="020B0609020204030204" pitchFamily="49" charset="0"/>
              </a:rPr>
              <a:t>systemd</a:t>
            </a:r>
            <a:r>
              <a:rPr lang="en-US" altLang="en-US" sz="1400" dirty="0">
                <a:solidFill>
                  <a:schemeClr val="tx1"/>
                </a:solidFill>
                <a:cs typeface="Consolas" panose="020B0609020204030204" pitchFamily="49" charset="0"/>
              </a:rPr>
              <a:t>:/</a:t>
            </a:r>
            <a:r>
              <a:rPr lang="en-US" altLang="en-US" sz="1400" dirty="0" err="1">
                <a:solidFill>
                  <a:schemeClr val="tx1"/>
                </a:solidFill>
                <a:cs typeface="Consolas" panose="020B0609020204030204" pitchFamily="49" charset="0"/>
              </a:rPr>
              <a:t>usr</a:t>
            </a:r>
            <a:r>
              <a:rPr lang="en-US" altLang="en-US" sz="1400" dirty="0">
                <a:solidFill>
                  <a:schemeClr val="tx1"/>
                </a:solidFill>
                <a:cs typeface="Consolas" panose="020B0609020204030204" pitchFamily="49" charset="0"/>
              </a:rPr>
              <a:t>/lib/</a:t>
            </a:r>
            <a:r>
              <a:rPr lang="en-US" altLang="en-US" sz="1400" dirty="0" err="1">
                <a:solidFill>
                  <a:schemeClr val="tx1"/>
                </a:solidFill>
                <a:cs typeface="Consolas" panose="020B0609020204030204" pitchFamily="49" charset="0"/>
              </a:rPr>
              <a:t>systemd</a:t>
            </a:r>
            <a:r>
              <a:rPr lang="en-US" altLang="en-US" sz="1400" dirty="0">
                <a:solidFill>
                  <a:schemeClr val="tx1"/>
                </a:solidFill>
                <a:cs typeface="Consolas" panose="020B0609020204030204" pitchFamily="49" charset="0"/>
              </a:rPr>
              <a:t> \</a:t>
            </a:r>
          </a:p>
          <a:p>
            <a:pPr lvl="0" eaLnBrk="0" fontAlgn="base">
              <a:spcBef>
                <a:spcPct val="0"/>
              </a:spcBef>
              <a:spcAft>
                <a:spcPct val="0"/>
              </a:spcAft>
            </a:pPr>
            <a:r>
              <a:rPr lang="en-US" altLang="en-US" sz="1400" dirty="0">
                <a:solidFill>
                  <a:schemeClr val="tx1"/>
                </a:solidFill>
                <a:cs typeface="Consolas" panose="020B0609020204030204" pitchFamily="49" charset="0"/>
              </a:rPr>
              <a:t>    -v /</a:t>
            </a:r>
            <a:r>
              <a:rPr lang="en-US" altLang="en-US" sz="1400" dirty="0" err="1">
                <a:solidFill>
                  <a:schemeClr val="tx1"/>
                </a:solidFill>
                <a:cs typeface="Consolas" panose="020B0609020204030204" pitchFamily="49" charset="0"/>
              </a:rPr>
              <a:t>etc</a:t>
            </a:r>
            <a:r>
              <a:rPr lang="en-US" altLang="en-US" sz="1400" dirty="0">
                <a:solidFill>
                  <a:schemeClr val="tx1"/>
                </a:solidFill>
                <a:cs typeface="Consolas" panose="020B0609020204030204" pitchFamily="49" charset="0"/>
              </a:rPr>
              <a:t>:/</a:t>
            </a:r>
            <a:r>
              <a:rPr lang="en-US" altLang="en-US" sz="1400" dirty="0" err="1">
                <a:solidFill>
                  <a:schemeClr val="tx1"/>
                </a:solidFill>
                <a:cs typeface="Consolas" panose="020B0609020204030204" pitchFamily="49" charset="0"/>
              </a:rPr>
              <a:t>etc</a:t>
            </a:r>
            <a:r>
              <a:rPr lang="en-US" altLang="en-US" sz="1400" dirty="0">
                <a:solidFill>
                  <a:schemeClr val="tx1"/>
                </a:solidFill>
                <a:cs typeface="Consolas" panose="020B0609020204030204" pitchFamily="49" charset="0"/>
              </a:rPr>
              <a:t> --label </a:t>
            </a:r>
            <a:r>
              <a:rPr lang="en-US" altLang="en-US" sz="1400" dirty="0" err="1">
                <a:solidFill>
                  <a:schemeClr val="tx1"/>
                </a:solidFill>
                <a:cs typeface="Consolas" panose="020B0609020204030204" pitchFamily="49" charset="0"/>
              </a:rPr>
              <a:t>docker_bench_security</a:t>
            </a:r>
            <a:r>
              <a:rPr lang="en-US" altLang="en-US" sz="1400" dirty="0">
                <a:solidFill>
                  <a:schemeClr val="tx1"/>
                </a:solidFill>
                <a:cs typeface="Consolas" panose="020B0609020204030204" pitchFamily="49" charset="0"/>
              </a:rPr>
              <a:t> \</a:t>
            </a:r>
          </a:p>
          <a:p>
            <a:pPr lvl="0" eaLnBrk="0" fontAlgn="base">
              <a:spcBef>
                <a:spcPct val="0"/>
              </a:spcBef>
              <a:spcAft>
                <a:spcPct val="0"/>
              </a:spcAft>
            </a:pPr>
            <a:r>
              <a:rPr lang="en-US" altLang="en-US" sz="1400" dirty="0">
                <a:solidFill>
                  <a:schemeClr val="tx1"/>
                </a:solidFill>
                <a:cs typeface="Consolas" panose="020B0609020204030204" pitchFamily="49" charset="0"/>
              </a:rPr>
              <a:t>    docker-bench-security</a:t>
            </a:r>
            <a:endParaRPr lang="en-US" altLang="en-US" sz="1400" dirty="0">
              <a:solidFill>
                <a:schemeClr val="tx1"/>
              </a:solidFill>
            </a:endParaRPr>
          </a:p>
        </p:txBody>
      </p:sp>
    </p:spTree>
    <p:extLst>
      <p:ext uri="{BB962C8B-B14F-4D97-AF65-F5344CB8AC3E}">
        <p14:creationId xmlns:p14="http://schemas.microsoft.com/office/powerpoint/2010/main" val="2413341011"/>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Auditing </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pic>
        <p:nvPicPr>
          <p:cNvPr id="4" name="Picture 3"/>
          <p:cNvPicPr>
            <a:picLocks noChangeAspect="1"/>
          </p:cNvPicPr>
          <p:nvPr/>
        </p:nvPicPr>
        <p:blipFill>
          <a:blip r:embed="rId5"/>
          <a:stretch>
            <a:fillRect/>
          </a:stretch>
        </p:blipFill>
        <p:spPr>
          <a:xfrm>
            <a:off x="4795545" y="3735685"/>
            <a:ext cx="6430455" cy="2582724"/>
          </a:xfrm>
          <a:prstGeom prst="rect">
            <a:avLst/>
          </a:prstGeom>
        </p:spPr>
      </p:pic>
      <p:pic>
        <p:nvPicPr>
          <p:cNvPr id="5" name="Picture 4"/>
          <p:cNvPicPr>
            <a:picLocks noChangeAspect="1"/>
          </p:cNvPicPr>
          <p:nvPr/>
        </p:nvPicPr>
        <p:blipFill>
          <a:blip r:embed="rId6"/>
          <a:stretch>
            <a:fillRect/>
          </a:stretch>
        </p:blipFill>
        <p:spPr>
          <a:xfrm>
            <a:off x="710247" y="1006740"/>
            <a:ext cx="7300526" cy="2544255"/>
          </a:xfrm>
          <a:prstGeom prst="rect">
            <a:avLst/>
          </a:prstGeom>
        </p:spPr>
      </p:pic>
      <p:sp>
        <p:nvSpPr>
          <p:cNvPr id="10" name="Rectangle 9"/>
          <p:cNvSpPr/>
          <p:nvPr/>
        </p:nvSpPr>
        <p:spPr>
          <a:xfrm>
            <a:off x="710247" y="4688493"/>
            <a:ext cx="3522118" cy="584775"/>
          </a:xfrm>
          <a:prstGeom prst="rect">
            <a:avLst/>
          </a:prstGeom>
        </p:spPr>
        <p:txBody>
          <a:bodyPr wrap="none">
            <a:spAutoFit/>
          </a:bodyPr>
          <a:lstStyle/>
          <a:p>
            <a:pPr lvl="0" eaLnBrk="0" fontAlgn="base">
              <a:spcBef>
                <a:spcPct val="0"/>
              </a:spcBef>
              <a:spcAft>
                <a:spcPct val="0"/>
              </a:spcAft>
            </a:pPr>
            <a:r>
              <a:rPr lang="en-US" altLang="en-US" sz="1600" b="1" dirty="0" smtClean="0">
                <a:solidFill>
                  <a:schemeClr val="tx1"/>
                </a:solidFill>
              </a:rPr>
              <a:t># enable </a:t>
            </a:r>
            <a:r>
              <a:rPr lang="en-US" altLang="en-US" sz="1600" b="1" dirty="0">
                <a:solidFill>
                  <a:schemeClr val="tx1"/>
                </a:solidFill>
              </a:rPr>
              <a:t>Content trust for Docker </a:t>
            </a:r>
          </a:p>
          <a:p>
            <a:pPr lvl="0" eaLnBrk="0" fontAlgn="base">
              <a:spcBef>
                <a:spcPct val="0"/>
              </a:spcBef>
              <a:spcAft>
                <a:spcPct val="0"/>
              </a:spcAft>
            </a:pPr>
            <a:r>
              <a:rPr lang="en-US" altLang="en-US" sz="1600" dirty="0" smtClean="0">
                <a:solidFill>
                  <a:srgbClr val="00B0F0"/>
                </a:solidFill>
              </a:rPr>
              <a:t>$ export </a:t>
            </a:r>
            <a:r>
              <a:rPr lang="en-US" altLang="en-US" sz="1600" dirty="0">
                <a:solidFill>
                  <a:srgbClr val="00B0F0"/>
                </a:solidFill>
              </a:rPr>
              <a:t>DOCKER_CONTENT_TRUST=1 </a:t>
            </a:r>
          </a:p>
        </p:txBody>
      </p:sp>
    </p:spTree>
    <p:extLst>
      <p:ext uri="{BB962C8B-B14F-4D97-AF65-F5344CB8AC3E}">
        <p14:creationId xmlns:p14="http://schemas.microsoft.com/office/powerpoint/2010/main" val="1385913032"/>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Access </a:t>
            </a:r>
            <a:r>
              <a:rPr lang="en-US" dirty="0" smtClean="0"/>
              <a:t>Controls To Kubernetes API</a:t>
            </a:r>
            <a:endParaRPr lang="en-US" dirty="0"/>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2" name="TextBox 1"/>
          <p:cNvSpPr txBox="1"/>
          <p:nvPr/>
        </p:nvSpPr>
        <p:spPr>
          <a:xfrm>
            <a:off x="405517" y="1065475"/>
            <a:ext cx="1162321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Users access the </a:t>
            </a:r>
            <a:r>
              <a:rPr lang="en-US" dirty="0" smtClean="0"/>
              <a:t>Kubernetes API </a:t>
            </a:r>
            <a:r>
              <a:rPr lang="en-US" dirty="0"/>
              <a:t>using </a:t>
            </a:r>
            <a:r>
              <a:rPr lang="en-US" b="1" dirty="0">
                <a:latin typeface="Consolas" panose="020B0609020204030204" pitchFamily="49" charset="0"/>
                <a:cs typeface="Consolas" panose="020B0609020204030204" pitchFamily="49" charset="0"/>
              </a:rPr>
              <a:t>kubectl</a:t>
            </a:r>
            <a:r>
              <a:rPr lang="en-US" dirty="0"/>
              <a:t>, </a:t>
            </a:r>
            <a:r>
              <a:rPr lang="en-US" b="1" dirty="0">
                <a:latin typeface="Consolas" panose="020B0609020204030204" pitchFamily="49" charset="0"/>
                <a:cs typeface="Consolas" panose="020B0609020204030204" pitchFamily="49" charset="0"/>
              </a:rPr>
              <a:t>client libraries</a:t>
            </a:r>
            <a:r>
              <a:rPr lang="en-US" dirty="0"/>
              <a:t>, or by making </a:t>
            </a:r>
            <a:r>
              <a:rPr lang="en-US" b="1" dirty="0">
                <a:latin typeface="Consolas" panose="020B0609020204030204" pitchFamily="49" charset="0"/>
                <a:cs typeface="Consolas" panose="020B0609020204030204" pitchFamily="49" charset="0"/>
              </a:rPr>
              <a:t>REST</a:t>
            </a:r>
            <a:r>
              <a:rPr lang="en-US" dirty="0"/>
              <a:t> requests. Both human users and Kubernetes service accounts can be authorized for API access. When a request reaches the API, it goes through several stages, illustrated in the following diagram:</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5" name="Picture 4"/>
          <p:cNvPicPr>
            <a:picLocks noChangeAspect="1"/>
          </p:cNvPicPr>
          <p:nvPr/>
        </p:nvPicPr>
        <p:blipFill>
          <a:blip r:embed="rId5"/>
          <a:stretch>
            <a:fillRect/>
          </a:stretch>
        </p:blipFill>
        <p:spPr>
          <a:xfrm>
            <a:off x="1466050" y="1919598"/>
            <a:ext cx="9163603" cy="4398811"/>
          </a:xfrm>
          <a:prstGeom prst="rect">
            <a:avLst/>
          </a:prstGeom>
        </p:spPr>
      </p:pic>
    </p:spTree>
    <p:extLst>
      <p:ext uri="{BB962C8B-B14F-4D97-AF65-F5344CB8AC3E}">
        <p14:creationId xmlns:p14="http://schemas.microsoft.com/office/powerpoint/2010/main" val="6249460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Access </a:t>
            </a:r>
            <a:r>
              <a:rPr lang="en-US" dirty="0" smtClean="0"/>
              <a:t>Controls - Authentication</a:t>
            </a:r>
            <a:endParaRPr lang="en-US" dirty="0"/>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10" name="Rectangle 9"/>
          <p:cNvSpPr/>
          <p:nvPr/>
        </p:nvSpPr>
        <p:spPr>
          <a:xfrm>
            <a:off x="310947" y="902701"/>
            <a:ext cx="10908987" cy="3416320"/>
          </a:xfrm>
          <a:prstGeom prst="rect">
            <a:avLst/>
          </a:prstGeom>
        </p:spPr>
        <p:txBody>
          <a:bodyPr wrap="square">
            <a:spAutoFit/>
          </a:bodyPr>
          <a:lstStyle/>
          <a:p>
            <a:pPr marL="285750" indent="-285750">
              <a:buFont typeface="Arial" panose="020B0604020202020204" pitchFamily="34" charset="0"/>
              <a:buChar char="•"/>
            </a:pPr>
            <a:r>
              <a:rPr lang="en-US" dirty="0" smtClean="0">
                <a:solidFill>
                  <a:schemeClr val="tx1"/>
                </a:solidFill>
              </a:rPr>
              <a:t>All requests to API server goes through the Authentication step. This is shown as step 1 in the diagram</a:t>
            </a:r>
          </a:p>
          <a:p>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The </a:t>
            </a:r>
            <a:r>
              <a:rPr lang="en-US" dirty="0">
                <a:solidFill>
                  <a:schemeClr val="tx1"/>
                </a:solidFill>
              </a:rPr>
              <a:t>cluster creation script or cluster admin configures the API server to run one or more Authenticator </a:t>
            </a:r>
            <a:r>
              <a:rPr lang="en-US" dirty="0" smtClean="0">
                <a:solidFill>
                  <a:schemeClr val="tx1"/>
                </a:solidFill>
              </a:rPr>
              <a:t>Modules</a:t>
            </a:r>
            <a:r>
              <a:rPr lang="en-US" dirty="0">
                <a:solidFill>
                  <a:schemeClr val="tx1"/>
                </a:solidFill>
              </a:rPr>
              <a:t>. Authentication modules include Client Certificates, Password, and Plain Tokens, Bootstrap Tokens, and JWT </a:t>
            </a:r>
            <a:r>
              <a:rPr lang="en-US" dirty="0" smtClean="0">
                <a:solidFill>
                  <a:schemeClr val="tx1"/>
                </a:solidFill>
              </a:rPr>
              <a:t>Tokens</a:t>
            </a:r>
            <a:r>
              <a:rPr lang="en-US" dirty="0">
                <a:solidFill>
                  <a:schemeClr val="tx1"/>
                </a:solidFill>
              </a:rPr>
              <a:t>. </a:t>
            </a:r>
            <a:endParaRPr lang="en-US" dirty="0" smtClean="0">
              <a:solidFill>
                <a:schemeClr val="tx1"/>
              </a:solidFill>
            </a:endParaRPr>
          </a:p>
          <a:p>
            <a:endParaRPr lang="en-US" dirty="0">
              <a:solidFill>
                <a:schemeClr val="tx1"/>
              </a:solidFill>
            </a:endParaRPr>
          </a:p>
          <a:p>
            <a:pPr marL="285750" indent="-285750">
              <a:buFont typeface="Arial" panose="020B0604020202020204" pitchFamily="34" charset="0"/>
              <a:buChar char="•"/>
            </a:pPr>
            <a:r>
              <a:rPr lang="en-US" dirty="0" smtClean="0">
                <a:solidFill>
                  <a:schemeClr val="tx1"/>
                </a:solidFill>
              </a:rPr>
              <a:t>Multiple </a:t>
            </a:r>
            <a:r>
              <a:rPr lang="en-US" dirty="0">
                <a:solidFill>
                  <a:schemeClr val="tx1"/>
                </a:solidFill>
              </a:rPr>
              <a:t>authentication modules can be specified, in which case each one is tried in sequence, until one of them succeeds. </a:t>
            </a:r>
            <a:endParaRPr lang="en-US" dirty="0" smtClean="0">
              <a:solidFill>
                <a:schemeClr val="tx1"/>
              </a:solidFill>
            </a:endParaRPr>
          </a:p>
          <a:p>
            <a:endParaRPr lang="en-US" dirty="0">
              <a:solidFill>
                <a:schemeClr val="tx1"/>
              </a:solidFill>
            </a:endParaRPr>
          </a:p>
          <a:p>
            <a:pPr marL="285750" indent="-285750">
              <a:buFont typeface="Arial" panose="020B0604020202020204" pitchFamily="34" charset="0"/>
              <a:buChar char="•"/>
            </a:pPr>
            <a:r>
              <a:rPr lang="en-US" dirty="0" smtClean="0">
                <a:solidFill>
                  <a:schemeClr val="tx1"/>
                </a:solidFill>
              </a:rPr>
              <a:t>If </a:t>
            </a:r>
            <a:r>
              <a:rPr lang="en-US" dirty="0">
                <a:solidFill>
                  <a:schemeClr val="tx1"/>
                </a:solidFill>
              </a:rPr>
              <a:t>the request cannot be authenticated, it is rejected with HTTP status code 401. Otherwise, the user is authenticated as a specific username, and the user name is available to subsequent steps to use in their decisions.</a:t>
            </a:r>
          </a:p>
        </p:txBody>
      </p:sp>
    </p:spTree>
    <p:extLst>
      <p:ext uri="{BB962C8B-B14F-4D97-AF65-F5344CB8AC3E}">
        <p14:creationId xmlns:p14="http://schemas.microsoft.com/office/powerpoint/2010/main" val="663228516"/>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Access </a:t>
            </a:r>
            <a:r>
              <a:rPr lang="en-US" dirty="0" smtClean="0"/>
              <a:t>Controls - Authentication</a:t>
            </a:r>
            <a:endParaRPr lang="en-US" dirty="0"/>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10" name="Rectangle 9"/>
          <p:cNvSpPr/>
          <p:nvPr/>
        </p:nvSpPr>
        <p:spPr>
          <a:xfrm>
            <a:off x="310947" y="902701"/>
            <a:ext cx="10908987" cy="4801314"/>
          </a:xfrm>
          <a:prstGeom prst="rect">
            <a:avLst/>
          </a:prstGeom>
        </p:spPr>
        <p:txBody>
          <a:bodyPr wrap="square">
            <a:spAutoFit/>
          </a:bodyPr>
          <a:lstStyle/>
          <a:p>
            <a:pPr marL="285750" indent="-285750">
              <a:buFont typeface="Arial" panose="020B0604020202020204" pitchFamily="34" charset="0"/>
              <a:buChar char="•"/>
            </a:pPr>
            <a:r>
              <a:rPr lang="en-US" dirty="0"/>
              <a:t>All Kubernetes clusters have two categories of users: service accounts managed by Kubernetes, and normal users</a:t>
            </a:r>
            <a:r>
              <a:rPr lang="en-US" dirty="0" smtClean="0"/>
              <a:t>.</a:t>
            </a:r>
          </a:p>
          <a:p>
            <a:endParaRPr lang="en-US" dirty="0" smtClean="0">
              <a:solidFill>
                <a:schemeClr val="tx1"/>
              </a:solidFill>
            </a:endParaRPr>
          </a:p>
          <a:p>
            <a:pPr marL="285750" indent="-285750">
              <a:buFont typeface="Arial" panose="020B0604020202020204" pitchFamily="34" charset="0"/>
              <a:buChar char="•"/>
            </a:pPr>
            <a:r>
              <a:rPr lang="en-US" dirty="0"/>
              <a:t>Normal users are assumed to be managed by an outside, independent service. An admin distributing private keys, a user store like Keystone or Google Accounts, even a file with a list of usernames and passwords. In this regard, </a:t>
            </a:r>
            <a:r>
              <a:rPr lang="en-US" i="1" dirty="0"/>
              <a:t>Kubernetes does not have objects which represent normal user accounts.</a:t>
            </a:r>
            <a:r>
              <a:rPr lang="en-US" dirty="0"/>
              <a:t> Regular users cannot be added to a cluster through an API call</a:t>
            </a:r>
            <a:r>
              <a:rPr lang="en-US" dirty="0" smtClean="0"/>
              <a:t>.</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In contrast, service accounts are users managed by the Kubernetes API. They are bound to specific namespaces, and created automatically by the API server or manually through API calls. Service accounts are tied to a set of credentials stored as Secrets, which are mounted into pods allowing in cluster processes to talk to the Kubernetes API</a:t>
            </a:r>
            <a:r>
              <a:rPr lang="en-US" dirty="0" smtClean="0">
                <a:solidFill>
                  <a:schemeClr val="tx1"/>
                </a:solidFill>
              </a:rPr>
              <a:t>.</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API requests are tied to either a normal user or a service account, or are treated as anonymous requests. This means every process inside or outside the cluster, from a human user typing kubectl on a workstation, to </a:t>
            </a:r>
            <a:r>
              <a:rPr lang="en-US" dirty="0" err="1">
                <a:solidFill>
                  <a:schemeClr val="tx1"/>
                </a:solidFill>
              </a:rPr>
              <a:t>kubelets</a:t>
            </a:r>
            <a:r>
              <a:rPr lang="en-US" dirty="0">
                <a:solidFill>
                  <a:schemeClr val="tx1"/>
                </a:solidFill>
              </a:rPr>
              <a:t> on nodes, to members of the control plane, must authenticate when making requests to the API server, or be treated as an anonymous user.</a:t>
            </a:r>
          </a:p>
        </p:txBody>
      </p:sp>
    </p:spTree>
    <p:extLst>
      <p:ext uri="{BB962C8B-B14F-4D97-AF65-F5344CB8AC3E}">
        <p14:creationId xmlns:p14="http://schemas.microsoft.com/office/powerpoint/2010/main" val="373488757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Access </a:t>
            </a:r>
            <a:r>
              <a:rPr lang="en-US" dirty="0" smtClean="0"/>
              <a:t>Controls - Authorization</a:t>
            </a:r>
            <a:endParaRPr lang="en-US" dirty="0"/>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10" name="Rectangle 9"/>
          <p:cNvSpPr/>
          <p:nvPr/>
        </p:nvSpPr>
        <p:spPr>
          <a:xfrm>
            <a:off x="310947" y="902701"/>
            <a:ext cx="10908987" cy="2308324"/>
          </a:xfrm>
          <a:prstGeom prst="rect">
            <a:avLst/>
          </a:prstGeom>
        </p:spPr>
        <p:txBody>
          <a:bodyPr wrap="square">
            <a:spAutoFit/>
          </a:bodyPr>
          <a:lstStyle/>
          <a:p>
            <a:pPr marL="285750" indent="-285750">
              <a:buFont typeface="Arial" panose="020B0604020202020204" pitchFamily="34" charset="0"/>
              <a:buChar char="•"/>
            </a:pPr>
            <a:r>
              <a:rPr lang="en-US" dirty="0"/>
              <a:t>After the request is authenticated as coming from a specific user, the request must be authorized. This is shown as step </a:t>
            </a:r>
            <a:r>
              <a:rPr lang="en-US" b="1" dirty="0"/>
              <a:t>2</a:t>
            </a:r>
            <a:r>
              <a:rPr lang="en-US" dirty="0"/>
              <a:t> in the diagram</a:t>
            </a:r>
            <a:r>
              <a:rPr lang="en-US" dirty="0" smtClean="0"/>
              <a:t>.</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A request must include the username of the requester, the requested action, and the object affected by the action. The request is authorized if an existing policy declares that the user has permissions to complete the requested action</a:t>
            </a:r>
            <a:r>
              <a:rPr lang="en-US" dirty="0" smtClean="0">
                <a:solidFill>
                  <a:schemeClr val="tx1"/>
                </a:solidFill>
              </a:rPr>
              <a:t>.</a:t>
            </a:r>
          </a:p>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r>
              <a:rPr lang="en-US" dirty="0">
                <a:solidFill>
                  <a:schemeClr val="tx1"/>
                </a:solidFill>
              </a:rPr>
              <a:t>For example, if Bob has the policy below, then he can read pods only in the namespace </a:t>
            </a:r>
            <a:r>
              <a:rPr lang="en-US" sz="1600" b="1" dirty="0">
                <a:solidFill>
                  <a:schemeClr val="tx1"/>
                </a:solidFill>
                <a:latin typeface="Consolas" panose="020B0609020204030204" pitchFamily="49" charset="0"/>
                <a:cs typeface="Consolas" panose="020B0609020204030204" pitchFamily="49" charset="0"/>
              </a:rPr>
              <a:t>projectCaribou</a:t>
            </a:r>
            <a:r>
              <a:rPr lang="en-US" dirty="0">
                <a:solidFill>
                  <a:schemeClr val="tx1"/>
                </a:solidFill>
              </a:rPr>
              <a:t>:</a:t>
            </a:r>
          </a:p>
        </p:txBody>
      </p:sp>
      <p:pic>
        <p:nvPicPr>
          <p:cNvPr id="3" name="Picture 2"/>
          <p:cNvPicPr>
            <a:picLocks noChangeAspect="1"/>
          </p:cNvPicPr>
          <p:nvPr/>
        </p:nvPicPr>
        <p:blipFill>
          <a:blip r:embed="rId5"/>
          <a:stretch>
            <a:fillRect/>
          </a:stretch>
        </p:blipFill>
        <p:spPr>
          <a:xfrm>
            <a:off x="1989937" y="3454042"/>
            <a:ext cx="7305675" cy="2276475"/>
          </a:xfrm>
          <a:prstGeom prst="rect">
            <a:avLst/>
          </a:prstGeom>
        </p:spPr>
      </p:pic>
    </p:spTree>
    <p:extLst>
      <p:ext uri="{BB962C8B-B14F-4D97-AF65-F5344CB8AC3E}">
        <p14:creationId xmlns:p14="http://schemas.microsoft.com/office/powerpoint/2010/main" val="35894073"/>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207178"/>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Container Security </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2"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3" cstate="print"/>
              <a:stretch>
                <a:fillRect/>
              </a:stretch>
            </a:blipFill>
          </p:spPr>
          <p:txBody>
            <a:bodyPr wrap="square" lIns="0" tIns="0" rIns="0" bIns="0" rtlCol="0"/>
            <a:lstStyle/>
            <a:p>
              <a:endParaRPr/>
            </a:p>
          </p:txBody>
        </p:sp>
      </p:grpSp>
      <p:graphicFrame>
        <p:nvGraphicFramePr>
          <p:cNvPr id="5" name="Table 4"/>
          <p:cNvGraphicFramePr>
            <a:graphicFrameLocks noGrp="1"/>
          </p:cNvGraphicFramePr>
          <p:nvPr>
            <p:extLst>
              <p:ext uri="{D42A27DB-BD31-4B8C-83A1-F6EECF244321}">
                <p14:modId xmlns:p14="http://schemas.microsoft.com/office/powerpoint/2010/main" val="1328439106"/>
              </p:ext>
            </p:extLst>
          </p:nvPr>
        </p:nvGraphicFramePr>
        <p:xfrm>
          <a:off x="2338717" y="1926302"/>
          <a:ext cx="7511814" cy="2606040"/>
        </p:xfrm>
        <a:graphic>
          <a:graphicData uri="http://schemas.openxmlformats.org/drawingml/2006/table">
            <a:tbl>
              <a:tblPr>
                <a:tableStyleId>{5940675A-B579-460E-94D1-54222C63F5DA}</a:tableStyleId>
              </a:tblPr>
              <a:tblGrid>
                <a:gridCol w="580881"/>
                <a:gridCol w="6930933"/>
              </a:tblGrid>
              <a:tr h="182880">
                <a:tc>
                  <a:txBody>
                    <a:bodyPr/>
                    <a:lstStyle/>
                    <a:p>
                      <a:pPr algn="ctr" fontAlgn="b"/>
                      <a:r>
                        <a:rPr lang="en-US" sz="2800" u="none" strike="noStrike" dirty="0" smtClean="0">
                          <a:effectLst/>
                        </a:rPr>
                        <a:t>1.</a:t>
                      </a:r>
                      <a:endParaRPr lang="en-US" sz="2800" b="0" i="0" u="none" strike="noStrike" dirty="0">
                        <a:solidFill>
                          <a:srgbClr val="000000"/>
                        </a:solidFill>
                        <a:effectLst/>
                        <a:latin typeface="Calibri" panose="020F0502020204030204" pitchFamily="34" charset="0"/>
                      </a:endParaRP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l" fontAlgn="b"/>
                      <a:r>
                        <a:rPr lang="en-US" sz="2800" u="none" strike="noStrike" dirty="0" smtClean="0">
                          <a:effectLst/>
                        </a:rPr>
                        <a:t>Docker Content Trust</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182880">
                <a:tc>
                  <a:txBody>
                    <a:bodyPr/>
                    <a:lstStyle/>
                    <a:p>
                      <a:pPr algn="ctr" fontAlgn="b"/>
                      <a:r>
                        <a:rPr lang="en-US" sz="2800" u="none" strike="noStrike" dirty="0" smtClean="0">
                          <a:effectLst/>
                        </a:rPr>
                        <a:t>2.</a:t>
                      </a:r>
                      <a:endParaRPr lang="en-US" sz="2800" b="0" i="0" u="none" strike="noStrike" dirty="0">
                        <a:solidFill>
                          <a:srgbClr val="000000"/>
                        </a:solidFill>
                        <a:effectLst/>
                        <a:latin typeface="Calibri" panose="020F0502020204030204" pitchFamily="34" charset="0"/>
                      </a:endParaRP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2800" b="0" i="0" u="none" strike="noStrike" cap="none" spc="0" baseline="0" dirty="0" smtClean="0">
                          <a:ln>
                            <a:noFill/>
                          </a:ln>
                          <a:solidFill>
                            <a:schemeClr val="tx1"/>
                          </a:solidFill>
                          <a:effectLst/>
                          <a:uFillTx/>
                          <a:latin typeface="+mn-lt"/>
                          <a:ea typeface="+mn-ea"/>
                          <a:cs typeface="+mn-cs"/>
                          <a:sym typeface="Calibri"/>
                        </a:rPr>
                        <a:t>Security Scanning</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r>
              <a:tr h="182880">
                <a:tc>
                  <a:txBody>
                    <a:bodyPr/>
                    <a:lstStyle/>
                    <a:p>
                      <a:pPr algn="ctr" fontAlgn="b"/>
                      <a:r>
                        <a:rPr lang="en-US" sz="2800" u="none" strike="noStrike" dirty="0" smtClean="0">
                          <a:effectLst/>
                        </a:rPr>
                        <a:t>3.</a:t>
                      </a:r>
                      <a:endParaRPr lang="en-US" sz="2800" b="0" i="0" u="none" strike="noStrike" dirty="0">
                        <a:solidFill>
                          <a:srgbClr val="000000"/>
                        </a:solidFill>
                        <a:effectLst/>
                        <a:latin typeface="Calibri" panose="020F0502020204030204" pitchFamily="34" charset="0"/>
                      </a:endParaRP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800" dirty="0" smtClean="0"/>
                        <a:t>Auditing</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r>
              <a:tr h="182880">
                <a:tc>
                  <a:txBody>
                    <a:bodyPr/>
                    <a:lstStyle/>
                    <a:p>
                      <a:pPr algn="ctr" fontAlgn="b"/>
                      <a:r>
                        <a:rPr lang="en-US" sz="2800" u="none" strike="noStrike" dirty="0" smtClean="0">
                          <a:effectLst/>
                        </a:rPr>
                        <a:t>4.</a:t>
                      </a:r>
                      <a:endParaRPr lang="en-US" sz="2800" b="0" i="0" u="none" strike="noStrike" dirty="0">
                        <a:solidFill>
                          <a:srgbClr val="000000"/>
                        </a:solidFill>
                        <a:effectLst/>
                        <a:latin typeface="Calibri" panose="020F0502020204030204" pitchFamily="34" charset="0"/>
                      </a:endParaRP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800" dirty="0" smtClean="0"/>
                        <a:t>Access Controls</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r>
              <a:tr h="182880">
                <a:tc>
                  <a:txBody>
                    <a:bodyPr/>
                    <a:lstStyle/>
                    <a:p>
                      <a:pPr algn="ctr" fontAlgn="b"/>
                      <a:r>
                        <a:rPr lang="en-US" sz="2800" b="0" i="0" u="none" strike="noStrike" dirty="0" smtClean="0">
                          <a:solidFill>
                            <a:srgbClr val="000000"/>
                          </a:solidFill>
                          <a:effectLst/>
                          <a:latin typeface="Calibri" panose="020F0502020204030204" pitchFamily="34" charset="0"/>
                        </a:rPr>
                        <a:t>5.</a:t>
                      </a:r>
                      <a:endParaRPr lang="en-US" sz="2800" b="0" i="0" u="none" strike="noStrike" dirty="0">
                        <a:solidFill>
                          <a:srgbClr val="000000"/>
                        </a:solidFill>
                        <a:effectLst/>
                        <a:latin typeface="Calibri" panose="020F0502020204030204" pitchFamily="34" charset="0"/>
                      </a:endParaRP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800" dirty="0" smtClean="0"/>
                        <a:t>RBAC</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r>
              <a:tr h="182880">
                <a:tc>
                  <a:txBody>
                    <a:bodyPr/>
                    <a:lstStyle/>
                    <a:p>
                      <a:pPr algn="ctr" fontAlgn="b"/>
                      <a:r>
                        <a:rPr lang="en-US" sz="2800" b="0" i="0" u="none" strike="noStrike" dirty="0" smtClean="0">
                          <a:solidFill>
                            <a:srgbClr val="000000"/>
                          </a:solidFill>
                          <a:effectLst/>
                          <a:latin typeface="Calibri" panose="020F0502020204030204" pitchFamily="34" charset="0"/>
                        </a:rPr>
                        <a:t>6.</a:t>
                      </a:r>
                      <a:endParaRPr lang="en-US" sz="2800" b="0" i="0" u="none" strike="noStrike" dirty="0">
                        <a:solidFill>
                          <a:srgbClr val="000000"/>
                        </a:solidFill>
                        <a:effectLst/>
                        <a:latin typeface="Calibri" panose="020F0502020204030204" pitchFamily="34" charset="0"/>
                      </a:endParaRP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800" dirty="0" smtClean="0"/>
                        <a:t>Runtime Threat Detection</a:t>
                      </a: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Access </a:t>
            </a:r>
            <a:r>
              <a:rPr lang="en-US" dirty="0" smtClean="0"/>
              <a:t>Controls - Authorization</a:t>
            </a:r>
            <a:endParaRPr lang="en-US" dirty="0"/>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10" name="Rectangle 9"/>
          <p:cNvSpPr/>
          <p:nvPr/>
        </p:nvSpPr>
        <p:spPr>
          <a:xfrm>
            <a:off x="310947" y="902701"/>
            <a:ext cx="10908987" cy="646331"/>
          </a:xfrm>
          <a:prstGeom prst="rect">
            <a:avLst/>
          </a:prstGeom>
        </p:spPr>
        <p:txBody>
          <a:bodyPr wrap="square">
            <a:spAutoFit/>
          </a:bodyPr>
          <a:lstStyle/>
          <a:p>
            <a:pPr marL="285750" indent="-285750">
              <a:buFont typeface="Arial" panose="020B0604020202020204" pitchFamily="34" charset="0"/>
              <a:buChar char="•"/>
            </a:pPr>
            <a:r>
              <a:rPr lang="en-US" dirty="0" smtClean="0"/>
              <a:t>If </a:t>
            </a:r>
            <a:r>
              <a:rPr lang="en-US" dirty="0"/>
              <a:t>Bob makes the following request, the request is authorized because he is allowed to read objects in the </a:t>
            </a:r>
            <a:r>
              <a:rPr lang="en-US" sz="1600" b="1" dirty="0">
                <a:latin typeface="Consolas" panose="020B0609020204030204" pitchFamily="49" charset="0"/>
                <a:cs typeface="Consolas" panose="020B0609020204030204" pitchFamily="49" charset="0"/>
              </a:rPr>
              <a:t>projectCaribou</a:t>
            </a:r>
            <a:r>
              <a:rPr lang="en-US" dirty="0"/>
              <a:t> namespace: </a:t>
            </a:r>
            <a:endParaRPr lang="en-US" dirty="0">
              <a:solidFill>
                <a:schemeClr val="tx1"/>
              </a:solidFill>
            </a:endParaRPr>
          </a:p>
        </p:txBody>
      </p:sp>
      <p:pic>
        <p:nvPicPr>
          <p:cNvPr id="6" name="Picture 5"/>
          <p:cNvPicPr>
            <a:picLocks noChangeAspect="1"/>
          </p:cNvPicPr>
          <p:nvPr/>
        </p:nvPicPr>
        <p:blipFill>
          <a:blip r:embed="rId5"/>
          <a:stretch>
            <a:fillRect/>
          </a:stretch>
        </p:blipFill>
        <p:spPr>
          <a:xfrm>
            <a:off x="1009773" y="1549032"/>
            <a:ext cx="8486775" cy="2552700"/>
          </a:xfrm>
          <a:prstGeom prst="rect">
            <a:avLst/>
          </a:prstGeom>
        </p:spPr>
      </p:pic>
      <p:sp>
        <p:nvSpPr>
          <p:cNvPr id="7" name="TextBox 6"/>
          <p:cNvSpPr txBox="1"/>
          <p:nvPr/>
        </p:nvSpPr>
        <p:spPr>
          <a:xfrm>
            <a:off x="370472" y="4225383"/>
            <a:ext cx="1099665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If Bob makes a request to write (</a:t>
            </a:r>
            <a:r>
              <a:rPr lang="en-US" sz="1600" b="1" dirty="0">
                <a:latin typeface="Consolas" panose="020B0609020204030204" pitchFamily="49" charset="0"/>
                <a:cs typeface="Consolas" panose="020B0609020204030204" pitchFamily="49" charset="0"/>
              </a:rPr>
              <a:t>create</a:t>
            </a:r>
            <a:r>
              <a:rPr lang="en-US" dirty="0"/>
              <a:t> or </a:t>
            </a:r>
            <a:r>
              <a:rPr lang="en-US" sz="1600" b="1" dirty="0">
                <a:latin typeface="Consolas" panose="020B0609020204030204" pitchFamily="49" charset="0"/>
                <a:cs typeface="Consolas" panose="020B0609020204030204" pitchFamily="49" charset="0"/>
              </a:rPr>
              <a:t>update</a:t>
            </a:r>
            <a:r>
              <a:rPr lang="en-US" dirty="0"/>
              <a:t>) to the objects in the </a:t>
            </a:r>
            <a:r>
              <a:rPr lang="en-US" sz="1600" b="1" dirty="0">
                <a:latin typeface="Consolas" panose="020B0609020204030204" pitchFamily="49" charset="0"/>
                <a:cs typeface="Consolas" panose="020B0609020204030204" pitchFamily="49" charset="0"/>
              </a:rPr>
              <a:t>projectCaribou</a:t>
            </a:r>
            <a:r>
              <a:rPr lang="en-US" dirty="0"/>
              <a:t> namespace, his authorization is denied. If Bob makes a request to read (</a:t>
            </a:r>
            <a:r>
              <a:rPr lang="en-US" sz="1600" b="1" dirty="0">
                <a:latin typeface="Consolas" panose="020B0609020204030204" pitchFamily="49" charset="0"/>
                <a:cs typeface="Consolas" panose="020B0609020204030204" pitchFamily="49" charset="0"/>
              </a:rPr>
              <a:t>get</a:t>
            </a:r>
            <a:r>
              <a:rPr lang="en-US" dirty="0"/>
              <a:t>) objects in a different namespace such as </a:t>
            </a:r>
            <a:r>
              <a:rPr lang="en-US" sz="1600" b="1" dirty="0">
                <a:latin typeface="Consolas" panose="020B0609020204030204" pitchFamily="49" charset="0"/>
                <a:cs typeface="Consolas" panose="020B0609020204030204" pitchFamily="49" charset="0"/>
              </a:rPr>
              <a:t>projectFish</a:t>
            </a:r>
            <a:r>
              <a:rPr lang="en-US" dirty="0"/>
              <a:t>, then his authorization is denied.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981733160"/>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Access </a:t>
            </a:r>
            <a:r>
              <a:rPr lang="en-US" dirty="0" smtClean="0"/>
              <a:t>Controls </a:t>
            </a:r>
            <a:r>
              <a:rPr lang="mr-IN" dirty="0" smtClean="0"/>
              <a:t>–</a:t>
            </a:r>
            <a:r>
              <a:rPr lang="en-US" dirty="0" smtClean="0"/>
              <a:t> Admission control</a:t>
            </a:r>
            <a:endParaRPr lang="en-US" dirty="0"/>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10" name="Rectangle 9"/>
          <p:cNvSpPr/>
          <p:nvPr/>
        </p:nvSpPr>
        <p:spPr>
          <a:xfrm>
            <a:off x="310947" y="902701"/>
            <a:ext cx="10908987" cy="4524315"/>
          </a:xfrm>
          <a:prstGeom prst="rect">
            <a:avLst/>
          </a:prstGeom>
        </p:spPr>
        <p:txBody>
          <a:bodyPr wrap="square">
            <a:spAutoFit/>
          </a:bodyPr>
          <a:lstStyle/>
          <a:p>
            <a:pPr marL="285750" indent="-285750">
              <a:buFont typeface="Arial" panose="020B0604020202020204" pitchFamily="34" charset="0"/>
              <a:buChar char="•"/>
            </a:pPr>
            <a:r>
              <a:rPr lang="en-US" dirty="0"/>
              <a:t>An admission control plug-in is a piece of code that intercepts requests to the Kubernetes API server prior to persistence of the object, but after the request is authenticated and authorized. </a:t>
            </a:r>
            <a:endParaRPr lang="en-US" dirty="0" smtClean="0"/>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Each admission control plug-in is run in sequence before a request is accepted into the cluster. If any of the plug-ins in the sequence reject the request, the entire request is rejected immediately and an error is returned to the end-user</a:t>
            </a:r>
            <a:r>
              <a:rPr lang="en-US" dirty="0" smtClean="0">
                <a:solidFill>
                  <a:schemeClr val="tx1"/>
                </a:solidFill>
              </a:rPr>
              <a:t>.</a:t>
            </a:r>
          </a:p>
          <a:p>
            <a:pPr marL="285750" indent="-285750">
              <a:buFont typeface="Arial" panose="020B0604020202020204" pitchFamily="34" charset="0"/>
              <a:buChar char="•"/>
            </a:pPr>
            <a:endParaRPr lang="en-US" dirty="0">
              <a:solidFill>
                <a:schemeClr val="tx1"/>
              </a:solidFill>
            </a:endParaRPr>
          </a:p>
          <a:p>
            <a:pPr marL="285750" indent="-285750">
              <a:buFont typeface="Arial" charset="0"/>
              <a:buChar char="•"/>
            </a:pPr>
            <a:r>
              <a:rPr lang="en-US" dirty="0"/>
              <a:t>Admission control plug-ins may mutate the incoming object in some cases to apply system configured defaults. In addition, admission control plug-ins may mutate related resources as part of request processing to do things like increment quota usage.</a:t>
            </a:r>
          </a:p>
          <a:p>
            <a:endParaRPr lang="en-US" dirty="0" smtClean="0"/>
          </a:p>
          <a:p>
            <a:pPr marL="285750" indent="-285750">
              <a:buFont typeface="Arial" charset="0"/>
              <a:buChar char="•"/>
            </a:pPr>
            <a:r>
              <a:rPr lang="en-US" dirty="0"/>
              <a:t>Once a request passes all admission controllers, it is validated using the validation routines for the corresponding API object, and then written to the object store (shown as step </a:t>
            </a:r>
            <a:r>
              <a:rPr lang="en-US" b="1" dirty="0"/>
              <a:t>4</a:t>
            </a:r>
            <a:r>
              <a:rPr lang="en-US" dirty="0"/>
              <a:t>).</a:t>
            </a:r>
          </a:p>
          <a:p>
            <a:r>
              <a:rPr lang="en-US" dirty="0"/>
              <a:t/>
            </a:r>
            <a:br>
              <a:rPr lang="en-US" dirty="0"/>
            </a:br>
            <a:r>
              <a:rPr lang="en-US" dirty="0"/>
              <a:t/>
            </a:r>
            <a:br>
              <a:rPr lang="en-US" dirty="0"/>
            </a:br>
            <a:endParaRPr lang="en-US" dirty="0">
              <a:solidFill>
                <a:schemeClr val="tx1"/>
              </a:solidFill>
            </a:endParaRPr>
          </a:p>
        </p:txBody>
      </p:sp>
    </p:spTree>
    <p:extLst>
      <p:ext uri="{BB962C8B-B14F-4D97-AF65-F5344CB8AC3E}">
        <p14:creationId xmlns:p14="http://schemas.microsoft.com/office/powerpoint/2010/main" val="1901334701"/>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Access </a:t>
            </a:r>
            <a:r>
              <a:rPr lang="en-US" dirty="0" smtClean="0"/>
              <a:t>Controls - RBAC</a:t>
            </a:r>
            <a:endParaRPr lang="en-US" dirty="0"/>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10" name="Rectangle 9"/>
          <p:cNvSpPr/>
          <p:nvPr/>
        </p:nvSpPr>
        <p:spPr>
          <a:xfrm>
            <a:off x="310947" y="902701"/>
            <a:ext cx="10908987" cy="646331"/>
          </a:xfrm>
          <a:prstGeom prst="rect">
            <a:avLst/>
          </a:prstGeom>
        </p:spPr>
        <p:txBody>
          <a:bodyPr wrap="square">
            <a:spAutoFit/>
          </a:bodyPr>
          <a:lstStyle/>
          <a:p>
            <a:pPr marL="285750" indent="-285750">
              <a:buFont typeface="Arial" panose="020B0604020202020204" pitchFamily="34" charset="0"/>
              <a:buChar char="•"/>
            </a:pPr>
            <a:r>
              <a:rPr lang="en-US" dirty="0"/>
              <a:t>Role-Based Access Control (“RBAC”) uses the “rbac.authorization.k8s.io” API group to drive authorization decisions, allowing admins to dynamically configure policies through the Kubernetes API.</a:t>
            </a:r>
            <a:endParaRPr lang="en-US" dirty="0">
              <a:solidFill>
                <a:schemeClr val="tx1"/>
              </a:solidFill>
            </a:endParaRPr>
          </a:p>
        </p:txBody>
      </p:sp>
      <p:sp>
        <p:nvSpPr>
          <p:cNvPr id="7" name="TextBox 6"/>
          <p:cNvSpPr txBox="1"/>
          <p:nvPr/>
        </p:nvSpPr>
        <p:spPr>
          <a:xfrm>
            <a:off x="434082" y="1712960"/>
            <a:ext cx="1099665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b="1" dirty="0" smtClean="0"/>
              <a:t>ROLE</a:t>
            </a:r>
            <a:r>
              <a:rPr lang="en-US" dirty="0" smtClean="0"/>
              <a:t> - In </a:t>
            </a:r>
            <a:r>
              <a:rPr lang="en-US" dirty="0"/>
              <a:t>the RBAC API, a role contains rules that represent a set of permissions. Permissions are purely additive (there are no “deny” rules). </a:t>
            </a:r>
            <a:endParaRPr kumimoji="0" lang="en-US" sz="1800" i="0" u="none" strike="noStrike" cap="none" spc="0" normalizeH="0" baseline="0" dirty="0">
              <a:ln>
                <a:noFill/>
              </a:ln>
              <a:solidFill>
                <a:srgbClr val="000000"/>
              </a:solidFill>
              <a:effectLst/>
              <a:uFillTx/>
              <a:sym typeface="Calibri"/>
            </a:endParaRPr>
          </a:p>
        </p:txBody>
      </p:sp>
      <p:pic>
        <p:nvPicPr>
          <p:cNvPr id="3" name="Picture 2"/>
          <p:cNvPicPr>
            <a:picLocks noChangeAspect="1"/>
          </p:cNvPicPr>
          <p:nvPr/>
        </p:nvPicPr>
        <p:blipFill>
          <a:blip r:embed="rId5"/>
          <a:stretch>
            <a:fillRect/>
          </a:stretch>
        </p:blipFill>
        <p:spPr>
          <a:xfrm>
            <a:off x="1854011" y="2690264"/>
            <a:ext cx="8029575" cy="2105025"/>
          </a:xfrm>
          <a:prstGeom prst="rect">
            <a:avLst/>
          </a:prstGeom>
        </p:spPr>
      </p:pic>
    </p:spTree>
    <p:extLst>
      <p:ext uri="{BB962C8B-B14F-4D97-AF65-F5344CB8AC3E}">
        <p14:creationId xmlns:p14="http://schemas.microsoft.com/office/powerpoint/2010/main" val="2762685092"/>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Access </a:t>
            </a:r>
            <a:r>
              <a:rPr lang="en-US" dirty="0" smtClean="0"/>
              <a:t>Controls - RBAC</a:t>
            </a:r>
            <a:endParaRPr lang="en-US" dirty="0"/>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7" name="TextBox 6"/>
          <p:cNvSpPr txBox="1"/>
          <p:nvPr/>
        </p:nvSpPr>
        <p:spPr>
          <a:xfrm>
            <a:off x="442034" y="1133863"/>
            <a:ext cx="1099665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b="1" dirty="0" smtClean="0"/>
              <a:t>CLUSTER ROLE</a:t>
            </a:r>
            <a:r>
              <a:rPr lang="en-US" dirty="0" smtClean="0"/>
              <a:t> – </a:t>
            </a:r>
            <a:r>
              <a:rPr lang="en-US" dirty="0"/>
              <a:t>A ClusterRole can be used to grant the same permissions as a Role, but because they are cluster-scoped, they can also be used to grant access </a:t>
            </a:r>
            <a:r>
              <a:rPr lang="en-US" dirty="0" smtClean="0"/>
              <a:t>to:</a:t>
            </a:r>
            <a:r>
              <a:rPr kumimoji="0" lang="en-US" i="0" u="none" strike="noStrike" cap="none" spc="0" normalizeH="0" baseline="0" dirty="0">
                <a:ln>
                  <a:noFill/>
                </a:ln>
                <a:solidFill>
                  <a:srgbClr val="000000"/>
                </a:solidFill>
                <a:effectLst/>
                <a:uFillTx/>
                <a:sym typeface="Calibri"/>
              </a:rPr>
              <a:t>	</a:t>
            </a:r>
          </a:p>
        </p:txBody>
      </p:sp>
      <p:sp>
        <p:nvSpPr>
          <p:cNvPr id="2" name="TextBox 1"/>
          <p:cNvSpPr txBox="1"/>
          <p:nvPr/>
        </p:nvSpPr>
        <p:spPr>
          <a:xfrm>
            <a:off x="946206" y="1739129"/>
            <a:ext cx="10678601"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lvl="6" indent="-342900">
              <a:buFont typeface="Arial" panose="020B0604020202020204" pitchFamily="34" charset="0"/>
              <a:buChar char="•"/>
            </a:pPr>
            <a:r>
              <a:rPr lang="en-US" dirty="0"/>
              <a:t>cluster-scoped resources (like nodes)</a:t>
            </a:r>
          </a:p>
          <a:p>
            <a:pPr marL="342900" lvl="6" indent="-342900">
              <a:buFont typeface="Arial" panose="020B0604020202020204" pitchFamily="34" charset="0"/>
              <a:buChar char="•"/>
            </a:pPr>
            <a:r>
              <a:rPr lang="en-US" dirty="0"/>
              <a:t>non-resource endpoints (like “/healthz”)</a:t>
            </a:r>
          </a:p>
          <a:p>
            <a:pPr marL="342900" lvl="6" indent="-342900">
              <a:buFont typeface="Arial" panose="020B0604020202020204" pitchFamily="34" charset="0"/>
              <a:buChar char="•"/>
            </a:pPr>
            <a:r>
              <a:rPr lang="en-US" dirty="0"/>
              <a:t>namespaced resources (like pods) across all namespaces</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4" name="Picture 3"/>
          <p:cNvPicPr>
            <a:picLocks noChangeAspect="1"/>
          </p:cNvPicPr>
          <p:nvPr/>
        </p:nvPicPr>
        <p:blipFill>
          <a:blip r:embed="rId5"/>
          <a:stretch>
            <a:fillRect/>
          </a:stretch>
        </p:blipFill>
        <p:spPr>
          <a:xfrm>
            <a:off x="1592073" y="3114970"/>
            <a:ext cx="9734550" cy="2028825"/>
          </a:xfrm>
          <a:prstGeom prst="rect">
            <a:avLst/>
          </a:prstGeom>
        </p:spPr>
      </p:pic>
    </p:spTree>
    <p:extLst>
      <p:ext uri="{BB962C8B-B14F-4D97-AF65-F5344CB8AC3E}">
        <p14:creationId xmlns:p14="http://schemas.microsoft.com/office/powerpoint/2010/main" val="69306940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Access </a:t>
            </a:r>
            <a:r>
              <a:rPr lang="en-US" dirty="0" smtClean="0"/>
              <a:t>Controls - RBAC</a:t>
            </a:r>
            <a:endParaRPr lang="en-US" dirty="0"/>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7" name="TextBox 6"/>
          <p:cNvSpPr txBox="1"/>
          <p:nvPr/>
        </p:nvSpPr>
        <p:spPr>
          <a:xfrm>
            <a:off x="442034" y="1133863"/>
            <a:ext cx="1099665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b="1" dirty="0" smtClean="0"/>
              <a:t>ROLE BINDING</a:t>
            </a:r>
            <a:r>
              <a:rPr lang="en-US" dirty="0" smtClean="0"/>
              <a:t> </a:t>
            </a:r>
            <a:r>
              <a:rPr lang="en-US" dirty="0"/>
              <a:t>– A role binding grants the permissions defined in a role to a user or set of users. It holds a list of subjects (users, groups, or service accounts), and a reference to the role being granted. Permissions can be granted within a namespace with a RoleBinding, or cluster-wide with a ClusterRoleBinding.</a:t>
            </a:r>
            <a:r>
              <a:rPr kumimoji="0" lang="en-US" i="0" u="none" strike="noStrike" cap="none" spc="0" normalizeH="0" baseline="0" dirty="0">
                <a:ln>
                  <a:noFill/>
                </a:ln>
                <a:solidFill>
                  <a:srgbClr val="000000"/>
                </a:solidFill>
                <a:effectLst/>
                <a:uFillTx/>
                <a:sym typeface="Calibri"/>
              </a:rPr>
              <a:t>	</a:t>
            </a:r>
          </a:p>
        </p:txBody>
      </p:sp>
      <p:pic>
        <p:nvPicPr>
          <p:cNvPr id="5" name="Picture 4"/>
          <p:cNvPicPr>
            <a:picLocks noChangeAspect="1"/>
          </p:cNvPicPr>
          <p:nvPr/>
        </p:nvPicPr>
        <p:blipFill>
          <a:blip r:embed="rId5"/>
          <a:stretch>
            <a:fillRect/>
          </a:stretch>
        </p:blipFill>
        <p:spPr>
          <a:xfrm>
            <a:off x="620549" y="2793725"/>
            <a:ext cx="4878006" cy="2171307"/>
          </a:xfrm>
          <a:prstGeom prst="rect">
            <a:avLst/>
          </a:prstGeom>
        </p:spPr>
      </p:pic>
      <p:pic>
        <p:nvPicPr>
          <p:cNvPr id="8" name="Picture 7"/>
          <p:cNvPicPr>
            <a:picLocks noChangeAspect="1"/>
          </p:cNvPicPr>
          <p:nvPr/>
        </p:nvPicPr>
        <p:blipFill>
          <a:blip r:embed="rId6"/>
          <a:stretch>
            <a:fillRect/>
          </a:stretch>
        </p:blipFill>
        <p:spPr>
          <a:xfrm>
            <a:off x="5461149" y="2794273"/>
            <a:ext cx="6567677" cy="2272230"/>
          </a:xfrm>
          <a:prstGeom prst="rect">
            <a:avLst/>
          </a:prstGeom>
        </p:spPr>
      </p:pic>
    </p:spTree>
    <p:extLst>
      <p:ext uri="{BB962C8B-B14F-4D97-AF65-F5344CB8AC3E}">
        <p14:creationId xmlns:p14="http://schemas.microsoft.com/office/powerpoint/2010/main" val="708314999"/>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Marcador de posición de imagen 5" descr="Marcador de posición de imagen 5"/>
          <p:cNvPicPr>
            <a:picLocks noGrp="1" noChangeAspect="1"/>
          </p:cNvPicPr>
          <p:nvPr>
            <p:ph type="pic" idx="13"/>
          </p:nvPr>
        </p:nvPicPr>
        <p:blipFill>
          <a:blip r:embed="rId2">
            <a:extLst/>
          </a:blip>
          <a:srcRect t="10414" b="10414"/>
          <a:stretch>
            <a:fillRect/>
          </a:stretch>
        </p:blipFill>
        <p:spPr>
          <a:xfrm>
            <a:off x="0" y="147638"/>
            <a:ext cx="12192000" cy="6432550"/>
          </a:xfrm>
          <a:prstGeom prst="rect">
            <a:avLst/>
          </a:prstGeom>
        </p:spPr>
      </p:pic>
      <p:sp>
        <p:nvSpPr>
          <p:cNvPr id="334" name="Rectángulo 2"/>
          <p:cNvSpPr/>
          <p:nvPr/>
        </p:nvSpPr>
        <p:spPr>
          <a:xfrm>
            <a:off x="-19689" y="-3080"/>
            <a:ext cx="12228626" cy="6861079"/>
          </a:xfrm>
          <a:prstGeom prst="rect">
            <a:avLst/>
          </a:prstGeom>
          <a:solidFill>
            <a:srgbClr val="FFFFFF">
              <a:alpha val="75000"/>
            </a:srgbClr>
          </a:solidFill>
          <a:ln w="12700">
            <a:miter lim="400000"/>
          </a:ln>
        </p:spPr>
        <p:txBody>
          <a:bodyPr lIns="45719" rIns="45719" anchor="ctr"/>
          <a:lstStyle/>
          <a:p>
            <a:pPr algn="ctr">
              <a:defRPr>
                <a:solidFill>
                  <a:srgbClr val="FFFFFF"/>
                </a:solidFill>
              </a:defRPr>
            </a:pPr>
            <a:endParaRPr/>
          </a:p>
        </p:txBody>
      </p:sp>
      <p:sp>
        <p:nvSpPr>
          <p:cNvPr id="335" name="Triángulo rectángulo 4"/>
          <p:cNvSpPr/>
          <p:nvPr/>
        </p:nvSpPr>
        <p:spPr>
          <a:xfrm>
            <a:off x="0" y="0"/>
            <a:ext cx="6858000"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alpha val="23000"/>
            </a:srgbClr>
          </a:solidFill>
          <a:ln w="12700">
            <a:miter lim="400000"/>
          </a:ln>
        </p:spPr>
        <p:txBody>
          <a:bodyPr lIns="45719" rIns="45719" anchor="ctr"/>
          <a:lstStyle/>
          <a:p>
            <a:pPr algn="ctr">
              <a:defRPr>
                <a:solidFill>
                  <a:srgbClr val="FFFFFF"/>
                </a:solidFill>
              </a:defRPr>
            </a:pPr>
            <a:endParaRPr/>
          </a:p>
        </p:txBody>
      </p:sp>
      <p:sp>
        <p:nvSpPr>
          <p:cNvPr id="336" name="Triángulo rectángulo 16"/>
          <p:cNvSpPr/>
          <p:nvPr/>
        </p:nvSpPr>
        <p:spPr>
          <a:xfrm rot="16200000">
            <a:off x="2648149" y="-2667839"/>
            <a:ext cx="6858002" cy="1219367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lnTo>
                  <a:pt x="0" y="21600"/>
                </a:lnTo>
                <a:close/>
              </a:path>
            </a:pathLst>
          </a:custGeom>
          <a:solidFill>
            <a:srgbClr val="FFFFFF">
              <a:alpha val="23000"/>
            </a:srgbClr>
          </a:solidFill>
          <a:ln w="12700">
            <a:miter lim="400000"/>
          </a:ln>
        </p:spPr>
        <p:txBody>
          <a:bodyPr lIns="45719" rIns="45719" anchor="ctr"/>
          <a:lstStyle/>
          <a:p>
            <a:pPr algn="ctr">
              <a:defRPr>
                <a:solidFill>
                  <a:srgbClr val="FFFFFF"/>
                </a:solidFill>
              </a:defRPr>
            </a:pPr>
            <a:endParaRPr/>
          </a:p>
        </p:txBody>
      </p:sp>
      <p:sp>
        <p:nvSpPr>
          <p:cNvPr id="337" name="Rectángulo 17"/>
          <p:cNvSpPr/>
          <p:nvPr/>
        </p:nvSpPr>
        <p:spPr>
          <a:xfrm>
            <a:off x="0" y="6301047"/>
            <a:ext cx="12192000" cy="556954"/>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338" name="Rectángulo 19"/>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339"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340" name="Triángulo isósceles 21"/>
          <p:cNvSpPr/>
          <p:nvPr/>
        </p:nvSpPr>
        <p:spPr>
          <a:xfrm rot="10800000">
            <a:off x="953884" y="6299469"/>
            <a:ext cx="440576" cy="280055"/>
          </a:xfrm>
          <a:prstGeom prst="triangle">
            <a:avLst/>
          </a:prstGeom>
          <a:solidFill>
            <a:srgbClr val="F1F1F1"/>
          </a:solidFill>
          <a:ln w="12700">
            <a:miter lim="400000"/>
          </a:ln>
        </p:spPr>
        <p:txBody>
          <a:bodyPr lIns="45719" rIns="45719" anchor="ctr"/>
          <a:lstStyle/>
          <a:p>
            <a:pPr algn="ctr">
              <a:defRPr>
                <a:solidFill>
                  <a:srgbClr val="FFFFFF"/>
                </a:solidFill>
              </a:defRPr>
            </a:pPr>
            <a:endParaRPr/>
          </a:p>
        </p:txBody>
      </p:sp>
      <p:sp>
        <p:nvSpPr>
          <p:cNvPr id="341"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342"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343"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344" name="Conector recto 2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345" name="Conector recto 27"/>
          <p:cNvSpPr/>
          <p:nvPr/>
        </p:nvSpPr>
        <p:spPr>
          <a:xfrm flipH="1">
            <a:off x="10573788" y="6208736"/>
            <a:ext cx="1618212" cy="1"/>
          </a:xfrm>
          <a:prstGeom prst="line">
            <a:avLst/>
          </a:prstGeom>
          <a:ln w="28575">
            <a:solidFill>
              <a:srgbClr val="29C2EC"/>
            </a:solidFill>
            <a:miter/>
          </a:ln>
        </p:spPr>
        <p:txBody>
          <a:bodyPr lIns="45719" rIns="45719"/>
          <a:lstStyle/>
          <a:p>
            <a:endParaRPr/>
          </a:p>
        </p:txBody>
      </p:sp>
      <p:sp>
        <p:nvSpPr>
          <p:cNvPr id="347" name="Título 3"/>
          <p:cNvSpPr txBox="1">
            <a:spLocks noGrp="1"/>
          </p:cNvSpPr>
          <p:nvPr>
            <p:ph type="ctrTitle"/>
          </p:nvPr>
        </p:nvSpPr>
        <p:spPr>
          <a:xfrm>
            <a:off x="1524000" y="2270927"/>
            <a:ext cx="9144000" cy="2387601"/>
          </a:xfrm>
          <a:prstGeom prst="rect">
            <a:avLst/>
          </a:prstGeom>
        </p:spPr>
        <p:txBody>
          <a:bodyPr/>
          <a:lstStyle/>
          <a:p>
            <a:pPr>
              <a:defRPr sz="7200" b="1">
                <a:solidFill>
                  <a:srgbClr val="47CBEF"/>
                </a:solidFill>
                <a:latin typeface="Arial"/>
                <a:ea typeface="Arial"/>
                <a:cs typeface="Arial"/>
                <a:sym typeface="Arial"/>
              </a:defRPr>
            </a:pPr>
            <a:r>
              <a:t>THANK YOU!</a:t>
            </a:r>
            <a:br/>
            <a:endParaRPr/>
          </a:p>
        </p:txBody>
      </p:sp>
      <p:grpSp>
        <p:nvGrpSpPr>
          <p:cNvPr id="17" name="Group 16"/>
          <p:cNvGrpSpPr/>
          <p:nvPr/>
        </p:nvGrpSpPr>
        <p:grpSpPr>
          <a:xfrm>
            <a:off x="10681666" y="6318409"/>
            <a:ext cx="1347065" cy="526253"/>
            <a:chOff x="9523412" y="6029866"/>
            <a:chExt cx="1871091" cy="525780"/>
          </a:xfrm>
        </p:grpSpPr>
        <p:sp>
          <p:nvSpPr>
            <p:cNvPr id="18"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9"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00B0F0"/>
          </a:solidFill>
          <a:ln w="12700">
            <a:miter lim="400000"/>
          </a:ln>
        </p:spPr>
        <p:txBody>
          <a:bodyPr lIns="45719" rIns="45719" anchor="ctr"/>
          <a:lstStyle/>
          <a:p>
            <a:pPr algn="ctr">
              <a:defRPr>
                <a:solidFill>
                  <a:srgbClr val="FFFFFF"/>
                </a:solidFill>
              </a:defRPr>
            </a:pPr>
            <a:endParaRP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grpSp>
        <p:nvGrpSpPr>
          <p:cNvPr id="3" name="Group 2"/>
          <p:cNvGrpSpPr/>
          <p:nvPr/>
        </p:nvGrpSpPr>
        <p:grpSpPr>
          <a:xfrm>
            <a:off x="672894" y="944583"/>
            <a:ext cx="10281598" cy="3108543"/>
            <a:chOff x="335746" y="2818878"/>
            <a:chExt cx="10281598" cy="3108543"/>
          </a:xfrm>
        </p:grpSpPr>
        <p:sp>
          <p:nvSpPr>
            <p:cNvPr id="2" name="Rectangle 1"/>
            <p:cNvSpPr/>
            <p:nvPr/>
          </p:nvSpPr>
          <p:spPr>
            <a:xfrm>
              <a:off x="335746" y="2818878"/>
              <a:ext cx="7683928" cy="3108543"/>
            </a:xfrm>
            <a:prstGeom prst="rect">
              <a:avLst/>
            </a:prstGeom>
          </p:spPr>
          <p:txBody>
            <a:bodyPr wrap="square">
              <a:spAutoFit/>
            </a:bodyPr>
            <a:lstStyle/>
            <a:p>
              <a:endParaRPr lang="en-US" sz="1400" b="1" dirty="0" smtClean="0">
                <a:solidFill>
                  <a:srgbClr val="00B0F0"/>
                </a:solidFill>
              </a:endParaRPr>
            </a:p>
            <a:p>
              <a:r>
                <a:rPr lang="en-US" sz="1400" dirty="0" smtClean="0">
                  <a:solidFill>
                    <a:schemeClr val="tx1"/>
                  </a:solidFill>
                </a:rPr>
                <a:t>Docker Content Trust is </a:t>
              </a:r>
              <a:r>
                <a:rPr lang="en-US" sz="1400" dirty="0">
                  <a:solidFill>
                    <a:schemeClr val="tx1"/>
                  </a:solidFill>
                </a:rPr>
                <a:t>a new feature in Docker Engine 1.8 that makes it possible </a:t>
              </a:r>
              <a:endParaRPr lang="en-US" sz="1400" dirty="0" smtClean="0">
                <a:solidFill>
                  <a:schemeClr val="tx1"/>
                </a:solidFill>
              </a:endParaRPr>
            </a:p>
            <a:p>
              <a:pPr marL="285750" indent="-285750">
                <a:buFont typeface="Wingdings" panose="05000000000000000000" pitchFamily="2" charset="2"/>
                <a:buChar char="§"/>
              </a:pPr>
              <a:r>
                <a:rPr lang="en-US" sz="1400" dirty="0" smtClean="0">
                  <a:solidFill>
                    <a:schemeClr val="tx1"/>
                  </a:solidFill>
                </a:rPr>
                <a:t>to </a:t>
              </a:r>
              <a:r>
                <a:rPr lang="en-US" sz="1400" dirty="0">
                  <a:solidFill>
                    <a:schemeClr val="tx1"/>
                  </a:solidFill>
                </a:rPr>
                <a:t>verify the publisher of Docker images. </a:t>
              </a:r>
              <a:endParaRPr lang="en-US" sz="1400" dirty="0" smtClean="0">
                <a:solidFill>
                  <a:schemeClr val="tx1"/>
                </a:solidFill>
              </a:endParaRPr>
            </a:p>
            <a:p>
              <a:pPr marL="285750" indent="-285750">
                <a:buFont typeface="Wingdings" panose="05000000000000000000" pitchFamily="2" charset="2"/>
                <a:buChar char="§"/>
              </a:pPr>
              <a:r>
                <a:rPr lang="en-US" sz="1400" dirty="0" smtClean="0">
                  <a:solidFill>
                    <a:schemeClr val="tx1"/>
                  </a:solidFill>
                </a:rPr>
                <a:t>Before </a:t>
              </a:r>
              <a:r>
                <a:rPr lang="en-US" sz="1400" dirty="0">
                  <a:solidFill>
                    <a:schemeClr val="tx1"/>
                  </a:solidFill>
                </a:rPr>
                <a:t>a publisher pushes an image to a remote registry, </a:t>
              </a:r>
              <a:r>
                <a:rPr lang="en-US" sz="1400" dirty="0" smtClean="0">
                  <a:solidFill>
                    <a:schemeClr val="tx1"/>
                  </a:solidFill>
                </a:rPr>
                <a:t>Docker </a:t>
              </a:r>
              <a:r>
                <a:rPr lang="en-US" sz="1400" dirty="0">
                  <a:solidFill>
                    <a:schemeClr val="tx1"/>
                  </a:solidFill>
                </a:rPr>
                <a:t>Engine signs the image locally with the publisher’s private </a:t>
              </a:r>
              <a:r>
                <a:rPr lang="en-US" sz="1400" dirty="0" smtClean="0">
                  <a:solidFill>
                    <a:schemeClr val="tx1"/>
                  </a:solidFill>
                </a:rPr>
                <a:t>key.</a:t>
              </a:r>
            </a:p>
            <a:p>
              <a:pPr marL="285750" indent="-285750">
                <a:buFont typeface="Wingdings" panose="05000000000000000000" pitchFamily="2" charset="2"/>
                <a:buChar char="§"/>
              </a:pPr>
              <a:r>
                <a:rPr lang="en-US" sz="1400" dirty="0" smtClean="0">
                  <a:solidFill>
                    <a:schemeClr val="tx1"/>
                  </a:solidFill>
                </a:rPr>
                <a:t>When </a:t>
              </a:r>
              <a:r>
                <a:rPr lang="en-US" sz="1400" dirty="0">
                  <a:solidFill>
                    <a:schemeClr val="tx1"/>
                  </a:solidFill>
                </a:rPr>
                <a:t>you later pull this image, Docker Engine uses the publisher’s public key to verify that the image you are about to run is exactly what the publisher created, has not been tampered with and is up to </a:t>
              </a:r>
              <a:r>
                <a:rPr lang="en-US" sz="1400" dirty="0" smtClean="0">
                  <a:solidFill>
                    <a:schemeClr val="tx1"/>
                  </a:solidFill>
                </a:rPr>
                <a:t>date</a:t>
              </a:r>
            </a:p>
            <a:p>
              <a:pPr marL="285750" indent="-285750">
                <a:buFont typeface="Wingdings" panose="05000000000000000000" pitchFamily="2" charset="2"/>
                <a:buChar char="§"/>
              </a:pPr>
              <a:r>
                <a:rPr lang="en-US" sz="1400" dirty="0"/>
                <a:t>Once enabled, Docker Content Trust is tied into a developer’s regular Docker workflow with no additional commands to </a:t>
              </a:r>
              <a:r>
                <a:rPr lang="en-US" sz="1400" dirty="0" smtClean="0"/>
                <a:t>learn</a:t>
              </a:r>
            </a:p>
            <a:p>
              <a:pPr marL="285750" indent="-285750">
                <a:buFont typeface="Wingdings" panose="05000000000000000000" pitchFamily="2" charset="2"/>
                <a:buChar char="§"/>
              </a:pPr>
              <a:r>
                <a:rPr lang="en-US" sz="1400" dirty="0"/>
                <a:t>Users continue to use the same docker pull, docker push, docker build, docker create, docker run, commands they always have — only now it only operates on signed content. </a:t>
              </a:r>
            </a:p>
            <a:p>
              <a:pPr marL="285750" indent="-285750">
                <a:buFontTx/>
                <a:buChar char="-"/>
              </a:pPr>
              <a:endParaRPr lang="en-US" sz="1400" dirty="0" smtClean="0"/>
            </a:p>
            <a:p>
              <a:pPr marL="285750" indent="-285750">
                <a:buFontTx/>
                <a:buChar char="-"/>
              </a:pPr>
              <a:endParaRPr lang="en-US" sz="1400" dirty="0">
                <a:solidFill>
                  <a:schemeClr val="tx1"/>
                </a:solidFill>
              </a:endParaRPr>
            </a:p>
          </p:txBody>
        </p:sp>
        <p:pic>
          <p:nvPicPr>
            <p:cNvPr id="1026" name="Picture 2" descr="notar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2844" y="3724734"/>
              <a:ext cx="1714500" cy="154305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6"/>
          <p:cNvSpPr>
            <a:spLocks noChangeArrowheads="1"/>
          </p:cNvSpPr>
          <p:nvPr/>
        </p:nvSpPr>
        <p:spPr bwMode="auto">
          <a:xfrm>
            <a:off x="119798" y="0"/>
            <a:ext cx="187459" cy="643997"/>
          </a:xfrm>
          <a:prstGeom prst="rect">
            <a:avLst/>
          </a:prstGeom>
          <a:solidFill>
            <a:srgbClr val="00B0F0"/>
          </a:solidFill>
          <a:ln>
            <a:noFill/>
          </a:ln>
          <a:effectLs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20"/>
          <p:cNvSpPr/>
          <p:nvPr/>
        </p:nvSpPr>
        <p:spPr>
          <a:xfrm>
            <a:off x="607868" y="3861271"/>
            <a:ext cx="7065139" cy="553998"/>
          </a:xfrm>
          <a:prstGeom prst="rect">
            <a:avLst/>
          </a:prstGeom>
        </p:spPr>
        <p:txBody>
          <a:bodyPr wrap="square">
            <a:spAutoFit/>
          </a:bodyPr>
          <a:lstStyle/>
          <a:p>
            <a:r>
              <a:rPr lang="en-US" sz="1600" dirty="0">
                <a:solidFill>
                  <a:srgbClr val="00B0F0"/>
                </a:solidFill>
              </a:rPr>
              <a:t>How to enable Docker Content </a:t>
            </a:r>
            <a:r>
              <a:rPr lang="en-US" sz="1600" dirty="0" smtClean="0">
                <a:solidFill>
                  <a:srgbClr val="00B0F0"/>
                </a:solidFill>
              </a:rPr>
              <a:t>Trust?</a:t>
            </a:r>
          </a:p>
          <a:p>
            <a:r>
              <a:rPr lang="en-US" sz="1400" dirty="0" smtClean="0"/>
              <a:t>export </a:t>
            </a:r>
            <a:r>
              <a:rPr lang="en-US" sz="1400" dirty="0"/>
              <a:t>DOCKER_CONTENT_TRUST=1</a:t>
            </a:r>
          </a:p>
        </p:txBody>
      </p:sp>
      <p:sp>
        <p:nvSpPr>
          <p:cNvPr id="4" name="Rectangle 3"/>
          <p:cNvSpPr/>
          <p:nvPr/>
        </p:nvSpPr>
        <p:spPr>
          <a:xfrm>
            <a:off x="307257" y="59220"/>
            <a:ext cx="3534942" cy="523220"/>
          </a:xfrm>
          <a:prstGeom prst="rect">
            <a:avLst/>
          </a:prstGeom>
        </p:spPr>
        <p:txBody>
          <a:bodyPr wrap="none">
            <a:spAutoFit/>
          </a:bodyPr>
          <a:lstStyle/>
          <a:p>
            <a:r>
              <a:rPr lang="en-US" sz="2800" b="1" dirty="0">
                <a:solidFill>
                  <a:schemeClr val="tx1"/>
                </a:solidFill>
                <a:latin typeface="Garamond" panose="02020404030301010803" pitchFamily="18" charset="0"/>
              </a:rPr>
              <a:t>Docker Content Trust</a:t>
            </a:r>
          </a:p>
        </p:txBody>
      </p:sp>
    </p:spTree>
    <p:extLst>
      <p:ext uri="{BB962C8B-B14F-4D97-AF65-F5344CB8AC3E}">
        <p14:creationId xmlns:p14="http://schemas.microsoft.com/office/powerpoint/2010/main" val="1230682294"/>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Docker Content Trust</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2" name="Rectangle 1"/>
          <p:cNvSpPr/>
          <p:nvPr/>
        </p:nvSpPr>
        <p:spPr>
          <a:xfrm>
            <a:off x="225253" y="906084"/>
            <a:ext cx="5817738" cy="2277547"/>
          </a:xfrm>
          <a:prstGeom prst="rect">
            <a:avLst/>
          </a:prstGeom>
        </p:spPr>
        <p:txBody>
          <a:bodyPr wrap="square">
            <a:spAutoFit/>
          </a:bodyPr>
          <a:lstStyle/>
          <a:p>
            <a:r>
              <a:rPr lang="en-US" sz="1600" b="1" dirty="0" smtClean="0">
                <a:solidFill>
                  <a:srgbClr val="00B0F0"/>
                </a:solidFill>
              </a:rPr>
              <a:t>Security Workflow</a:t>
            </a:r>
          </a:p>
          <a:p>
            <a:r>
              <a:rPr lang="en-US" sz="1400" dirty="0" smtClean="0"/>
              <a:t>In a typical workflow, once developer has completed a feature, </a:t>
            </a:r>
          </a:p>
          <a:p>
            <a:pPr marL="285750" indent="-285750">
              <a:buFont typeface="Arial" panose="020B0604020202020204" pitchFamily="34" charset="0"/>
              <a:buChar char="•"/>
            </a:pPr>
            <a:r>
              <a:rPr lang="en-US" sz="1400" dirty="0" smtClean="0"/>
              <a:t>they will push to the Continues Integration (CI) system, which will build and test the images.</a:t>
            </a:r>
          </a:p>
          <a:p>
            <a:pPr marL="285750" indent="-285750">
              <a:buFont typeface="Arial" panose="020B0604020202020204" pitchFamily="34" charset="0"/>
              <a:buChar char="•"/>
            </a:pPr>
            <a:r>
              <a:rPr lang="en-US" sz="1400" dirty="0" smtClean="0"/>
              <a:t>The Images will the be pushed to the registry. </a:t>
            </a:r>
          </a:p>
          <a:p>
            <a:pPr marL="285750" indent="-285750">
              <a:buFont typeface="Arial" panose="020B0604020202020204" pitchFamily="34" charset="0"/>
              <a:buChar char="•"/>
            </a:pPr>
            <a:r>
              <a:rPr lang="en-US" sz="1400" dirty="0" smtClean="0"/>
              <a:t>It </a:t>
            </a:r>
            <a:r>
              <a:rPr lang="en-US" sz="1400" dirty="0"/>
              <a:t>is </a:t>
            </a:r>
            <a:r>
              <a:rPr lang="en-US" sz="1400" dirty="0" smtClean="0"/>
              <a:t>now ready </a:t>
            </a:r>
            <a:r>
              <a:rPr lang="en-US" sz="1400" dirty="0"/>
              <a:t>for </a:t>
            </a:r>
            <a:r>
              <a:rPr lang="en-US" sz="1400" dirty="0" smtClean="0"/>
              <a:t>deployment </a:t>
            </a:r>
            <a:r>
              <a:rPr lang="en-US" sz="1400" dirty="0"/>
              <a:t>to production, which will typically involve </a:t>
            </a:r>
            <a:r>
              <a:rPr lang="en-US" sz="1400" dirty="0" smtClean="0"/>
              <a:t>an orchestration </a:t>
            </a:r>
            <a:r>
              <a:rPr lang="en-US" sz="1400" dirty="0"/>
              <a:t>system such as Docker’s built-in orchestration, Kubernetes</a:t>
            </a:r>
            <a:r>
              <a:rPr lang="en-US" sz="1400" dirty="0" smtClean="0"/>
              <a:t>, Mesos</a:t>
            </a:r>
            <a:r>
              <a:rPr lang="en-US" sz="1400" dirty="0"/>
              <a:t>, etc. Some organizations may instead push to a </a:t>
            </a:r>
            <a:r>
              <a:rPr lang="en-US" sz="1400" dirty="0" smtClean="0"/>
              <a:t>staging environment </a:t>
            </a:r>
            <a:r>
              <a:rPr lang="en-US" sz="1400" dirty="0"/>
              <a:t>before production</a:t>
            </a:r>
            <a:r>
              <a:rPr lang="en-US" sz="1400" dirty="0" smtClean="0"/>
              <a:t>.</a:t>
            </a:r>
          </a:p>
          <a:p>
            <a:endParaRPr lang="en-US" sz="1400" dirty="0"/>
          </a:p>
        </p:txBody>
      </p:sp>
      <p:sp>
        <p:nvSpPr>
          <p:cNvPr id="4" name="Rectangle 3"/>
          <p:cNvSpPr/>
          <p:nvPr/>
        </p:nvSpPr>
        <p:spPr>
          <a:xfrm>
            <a:off x="225253" y="3829961"/>
            <a:ext cx="10824239" cy="2677656"/>
          </a:xfrm>
          <a:prstGeom prst="rect">
            <a:avLst/>
          </a:prstGeom>
        </p:spPr>
        <p:txBody>
          <a:bodyPr wrap="square">
            <a:spAutoFit/>
          </a:bodyPr>
          <a:lstStyle/>
          <a:p>
            <a:r>
              <a:rPr lang="en-US" sz="1400" dirty="0"/>
              <a:t>In a system following security best practices, the following features and properties will be present:</a:t>
            </a:r>
          </a:p>
          <a:p>
            <a:endParaRPr lang="en-US" sz="1400" dirty="0"/>
          </a:p>
          <a:p>
            <a:pPr marL="285750" indent="-285750">
              <a:buFont typeface="Arial" panose="020B0604020202020204" pitchFamily="34" charset="0"/>
              <a:buChar char="•"/>
            </a:pPr>
            <a:r>
              <a:rPr lang="en-US" sz="1400" b="1" dirty="0"/>
              <a:t>Image Provenance: </a:t>
            </a:r>
            <a:r>
              <a:rPr lang="en-US" sz="1400" dirty="0"/>
              <a:t>A secure labelling system is in place that identifies exactly and incontrovertibly where containers running on the production environment came from.</a:t>
            </a:r>
          </a:p>
          <a:p>
            <a:pPr marL="285750" indent="-285750">
              <a:buFont typeface="Arial" panose="020B0604020202020204" pitchFamily="34" charset="0"/>
              <a:buChar char="•"/>
            </a:pPr>
            <a:r>
              <a:rPr lang="en-US" sz="1400" b="1" dirty="0"/>
              <a:t>Security Scanning: </a:t>
            </a:r>
            <a:r>
              <a:rPr lang="en-US" sz="1400" dirty="0"/>
              <a:t>An image scanner automatically checks </a:t>
            </a:r>
            <a:r>
              <a:rPr lang="en-US" sz="1400" dirty="0" smtClean="0"/>
              <a:t>all images </a:t>
            </a:r>
            <a:r>
              <a:rPr lang="en-US" sz="1400" dirty="0"/>
              <a:t>for known </a:t>
            </a:r>
            <a:r>
              <a:rPr lang="en-US" sz="1400" dirty="0" smtClean="0"/>
              <a:t>vulnerabilities.</a:t>
            </a:r>
          </a:p>
          <a:p>
            <a:pPr marL="285750" indent="-285750">
              <a:buFont typeface="Arial" panose="020B0604020202020204" pitchFamily="34" charset="0"/>
              <a:buChar char="•"/>
            </a:pPr>
            <a:r>
              <a:rPr lang="en-US" sz="1400" b="1" dirty="0" smtClean="0"/>
              <a:t>Auditing</a:t>
            </a:r>
            <a:r>
              <a:rPr lang="en-US" sz="1400" b="1" dirty="0"/>
              <a:t>:</a:t>
            </a:r>
            <a:r>
              <a:rPr lang="en-US" sz="1400" dirty="0"/>
              <a:t> The production environment is regularly audited to </a:t>
            </a:r>
            <a:r>
              <a:rPr lang="en-US" sz="1400" dirty="0" smtClean="0"/>
              <a:t>ensure all </a:t>
            </a:r>
            <a:r>
              <a:rPr lang="en-US" sz="1400" dirty="0"/>
              <a:t>containers are based on up-to-date containers and both </a:t>
            </a:r>
            <a:r>
              <a:rPr lang="en-US" sz="1400" dirty="0" smtClean="0"/>
              <a:t>hosts and containers are securely configured.</a:t>
            </a:r>
          </a:p>
          <a:p>
            <a:pPr marL="285750" indent="-285750">
              <a:buFont typeface="Arial" panose="020B0604020202020204" pitchFamily="34" charset="0"/>
              <a:buChar char="•"/>
            </a:pPr>
            <a:r>
              <a:rPr lang="en-US" sz="1400" b="1" dirty="0" smtClean="0"/>
              <a:t>Isolation </a:t>
            </a:r>
            <a:r>
              <a:rPr lang="en-US" sz="1400" b="1" dirty="0"/>
              <a:t>and Least Privilege: </a:t>
            </a:r>
            <a:r>
              <a:rPr lang="en-US" sz="1400" dirty="0"/>
              <a:t>Containers run with the </a:t>
            </a:r>
            <a:r>
              <a:rPr lang="en-US" sz="1400" dirty="0" smtClean="0"/>
              <a:t>minimum resources and privileges needed to function effectively. They are not able to unduly interface with the </a:t>
            </a:r>
            <a:r>
              <a:rPr lang="en-US" sz="1400" dirty="0"/>
              <a:t>host or other containers</a:t>
            </a:r>
            <a:r>
              <a:rPr lang="en-US" sz="1400" dirty="0" smtClean="0"/>
              <a:t>.</a:t>
            </a:r>
          </a:p>
          <a:p>
            <a:pPr marL="285750" indent="-285750">
              <a:buFont typeface="Arial" panose="020B0604020202020204" pitchFamily="34" charset="0"/>
              <a:buChar char="•"/>
            </a:pPr>
            <a:r>
              <a:rPr lang="en-US" sz="1400" b="1" dirty="0" smtClean="0"/>
              <a:t>Runtime </a:t>
            </a:r>
            <a:r>
              <a:rPr lang="en-US" sz="1400" b="1" dirty="0"/>
              <a:t>Threat Detection and Response: </a:t>
            </a:r>
            <a:r>
              <a:rPr lang="en-US" sz="1400" dirty="0"/>
              <a:t>A capability that </a:t>
            </a:r>
            <a:r>
              <a:rPr lang="en-US" sz="1400" dirty="0" smtClean="0"/>
              <a:t>detects active </a:t>
            </a:r>
            <a:r>
              <a:rPr lang="en-US" sz="1400" dirty="0"/>
              <a:t>threats against a containerized application in runtime </a:t>
            </a:r>
            <a:r>
              <a:rPr lang="en-US" sz="1400" dirty="0" smtClean="0"/>
              <a:t>and automatically </a:t>
            </a:r>
            <a:r>
              <a:rPr lang="en-US" sz="1400" dirty="0"/>
              <a:t>responds to </a:t>
            </a:r>
            <a:r>
              <a:rPr lang="en-US" sz="1400" dirty="0" smtClean="0"/>
              <a:t>it.</a:t>
            </a:r>
          </a:p>
          <a:p>
            <a:pPr marL="285750" indent="-285750">
              <a:buFont typeface="Arial" panose="020B0604020202020204" pitchFamily="34" charset="0"/>
              <a:buChar char="•"/>
            </a:pPr>
            <a:r>
              <a:rPr lang="en-US" sz="1400" b="1" dirty="0" smtClean="0"/>
              <a:t>Access </a:t>
            </a:r>
            <a:r>
              <a:rPr lang="en-US" sz="1400" b="1" dirty="0"/>
              <a:t>Controls:</a:t>
            </a:r>
            <a:r>
              <a:rPr lang="en-US" sz="1400" dirty="0"/>
              <a:t> Linux security modules, such as </a:t>
            </a:r>
            <a:r>
              <a:rPr lang="en-US" sz="1400" dirty="0" err="1"/>
              <a:t>AppArmor</a:t>
            </a:r>
            <a:r>
              <a:rPr lang="en-US" sz="1400" dirty="0"/>
              <a:t> </a:t>
            </a:r>
            <a:r>
              <a:rPr lang="en-US" sz="1400" dirty="0" smtClean="0"/>
              <a:t>or </a:t>
            </a:r>
            <a:r>
              <a:rPr lang="en-US" sz="1400" dirty="0" err="1" smtClean="0"/>
              <a:t>SELinux</a:t>
            </a:r>
            <a:r>
              <a:rPr lang="en-US" sz="1400" dirty="0"/>
              <a:t>, are used to enforce access controls.</a:t>
            </a:r>
          </a:p>
        </p:txBody>
      </p:sp>
      <p:pic>
        <p:nvPicPr>
          <p:cNvPr id="7" name="Picture 6"/>
          <p:cNvPicPr>
            <a:picLocks noChangeAspect="1"/>
          </p:cNvPicPr>
          <p:nvPr/>
        </p:nvPicPr>
        <p:blipFill>
          <a:blip r:embed="rId5"/>
          <a:stretch>
            <a:fillRect/>
          </a:stretch>
        </p:blipFill>
        <p:spPr>
          <a:xfrm>
            <a:off x="6336539" y="738684"/>
            <a:ext cx="4816898" cy="3014331"/>
          </a:xfrm>
          <a:prstGeom prst="rect">
            <a:avLst/>
          </a:prstGeom>
        </p:spPr>
      </p:pic>
    </p:spTree>
    <p:extLst>
      <p:ext uri="{BB962C8B-B14F-4D97-AF65-F5344CB8AC3E}">
        <p14:creationId xmlns:p14="http://schemas.microsoft.com/office/powerpoint/2010/main" val="978775235"/>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Docker Content Trust</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4" name="Rectangle 3"/>
          <p:cNvSpPr/>
          <p:nvPr/>
        </p:nvSpPr>
        <p:spPr>
          <a:xfrm>
            <a:off x="649413" y="921263"/>
            <a:ext cx="3086101" cy="338554"/>
          </a:xfrm>
          <a:prstGeom prst="rect">
            <a:avLst/>
          </a:prstGeom>
        </p:spPr>
        <p:txBody>
          <a:bodyPr wrap="none">
            <a:spAutoFit/>
          </a:bodyPr>
          <a:lstStyle/>
          <a:p>
            <a:r>
              <a:rPr lang="en-US" sz="1600" b="1" dirty="0">
                <a:solidFill>
                  <a:srgbClr val="00B0F0"/>
                </a:solidFill>
              </a:rPr>
              <a:t>Overview of Docker Content Trust</a:t>
            </a:r>
            <a:endParaRPr lang="en-US" sz="1600" dirty="0">
              <a:solidFill>
                <a:srgbClr val="00B0F0"/>
              </a:solidFill>
            </a:endParaRPr>
          </a:p>
        </p:txBody>
      </p:sp>
      <p:pic>
        <p:nvPicPr>
          <p:cNvPr id="2050" name="Picture 2" descr="dct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2427" y="1302666"/>
            <a:ext cx="6991153" cy="329749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3217" y="1375278"/>
            <a:ext cx="3621605" cy="2893100"/>
          </a:xfrm>
          <a:prstGeom prst="rect">
            <a:avLst/>
          </a:prstGeom>
        </p:spPr>
        <p:txBody>
          <a:bodyPr wrap="square">
            <a:spAutoFit/>
          </a:bodyPr>
          <a:lstStyle/>
          <a:p>
            <a:pPr marL="285750" indent="-285750">
              <a:buFont typeface="Wingdings" panose="05000000000000000000" pitchFamily="2" charset="2"/>
              <a:buChar char="§"/>
            </a:pPr>
            <a:r>
              <a:rPr lang="en-US" sz="1400" dirty="0" smtClean="0"/>
              <a:t>When </a:t>
            </a:r>
            <a:r>
              <a:rPr lang="en-US" sz="1400" dirty="0"/>
              <a:t>images are pushed to a repository, they are signed with </a:t>
            </a:r>
            <a:r>
              <a:rPr lang="en-US" sz="1400" b="1" dirty="0">
                <a:solidFill>
                  <a:srgbClr val="00B0F0"/>
                </a:solidFill>
              </a:rPr>
              <a:t>private keys</a:t>
            </a:r>
            <a:r>
              <a:rPr lang="en-US" sz="1400" dirty="0"/>
              <a:t> held by the content publisher</a:t>
            </a:r>
            <a:r>
              <a:rPr lang="en-US" sz="1400" dirty="0" smtClean="0"/>
              <a:t>. </a:t>
            </a:r>
          </a:p>
          <a:p>
            <a:pPr marL="285750" indent="-285750">
              <a:buFont typeface="Wingdings" panose="05000000000000000000" pitchFamily="2" charset="2"/>
              <a:buChar char="§"/>
            </a:pPr>
            <a:r>
              <a:rPr lang="en-US" sz="1400" dirty="0" smtClean="0"/>
              <a:t>When a user interacts with the image for the first time, they establish trust with that publisher and then all subsequent interactions require a </a:t>
            </a:r>
            <a:r>
              <a:rPr lang="en-US" sz="1400" b="1" dirty="0" smtClean="0">
                <a:solidFill>
                  <a:srgbClr val="00B0F0"/>
                </a:solidFill>
              </a:rPr>
              <a:t>valid signature </a:t>
            </a:r>
            <a:r>
              <a:rPr lang="en-US" sz="1400" dirty="0" smtClean="0"/>
              <a:t>verification from that same publisher.</a:t>
            </a:r>
          </a:p>
          <a:p>
            <a:pPr marL="285750" indent="-285750">
              <a:buFont typeface="Wingdings" panose="05000000000000000000" pitchFamily="2" charset="2"/>
              <a:buChar char="§"/>
            </a:pPr>
            <a:r>
              <a:rPr lang="en-US" sz="1400" dirty="0" smtClean="0"/>
              <a:t>This </a:t>
            </a:r>
            <a:r>
              <a:rPr lang="en-US" sz="1400" dirty="0"/>
              <a:t>is similar to the trust on first use model of SSH that developers are familiar with, except for the added security benefit of the initial trust being established over HTTPS using the corresponding public PKI.</a:t>
            </a:r>
          </a:p>
        </p:txBody>
      </p:sp>
      <p:sp>
        <p:nvSpPr>
          <p:cNvPr id="6" name="Rectangle 5"/>
          <p:cNvSpPr/>
          <p:nvPr/>
        </p:nvSpPr>
        <p:spPr>
          <a:xfrm>
            <a:off x="723364" y="4770345"/>
            <a:ext cx="11070216" cy="1384995"/>
          </a:xfrm>
          <a:prstGeom prst="rect">
            <a:avLst/>
          </a:prstGeom>
        </p:spPr>
        <p:txBody>
          <a:bodyPr wrap="square">
            <a:spAutoFit/>
          </a:bodyPr>
          <a:lstStyle/>
          <a:p>
            <a:r>
              <a:rPr lang="en-US" sz="1400" b="1" dirty="0">
                <a:solidFill>
                  <a:srgbClr val="00B0F0"/>
                </a:solidFill>
              </a:rPr>
              <a:t>Content Trust Key </a:t>
            </a:r>
            <a:r>
              <a:rPr lang="en-US" sz="1400" b="1" dirty="0" smtClean="0">
                <a:solidFill>
                  <a:srgbClr val="00B0F0"/>
                </a:solidFill>
              </a:rPr>
              <a:t>Structure</a:t>
            </a:r>
          </a:p>
          <a:p>
            <a:r>
              <a:rPr lang="en-US" sz="1400" dirty="0"/>
              <a:t>Docker Content Trust has two distinct </a:t>
            </a:r>
            <a:r>
              <a:rPr lang="en-US" sz="1400" dirty="0" smtClean="0"/>
              <a:t>keys</a:t>
            </a:r>
          </a:p>
          <a:p>
            <a:pPr marL="342900" indent="-342900">
              <a:buFont typeface="+mj-lt"/>
              <a:buAutoNum type="arabicPeriod"/>
            </a:pPr>
            <a:r>
              <a:rPr lang="en-US" sz="1400" b="1" dirty="0" smtClean="0">
                <a:solidFill>
                  <a:srgbClr val="00B0F0"/>
                </a:solidFill>
              </a:rPr>
              <a:t>The </a:t>
            </a:r>
            <a:r>
              <a:rPr lang="en-US" sz="1400" b="1" dirty="0">
                <a:solidFill>
                  <a:srgbClr val="00B0F0"/>
                </a:solidFill>
              </a:rPr>
              <a:t>Tagging Key</a:t>
            </a:r>
            <a:r>
              <a:rPr lang="en-US" sz="1400" dirty="0"/>
              <a:t> is generated for each new repository the publisher owns. They can be exported and shared with any person/system that needs the ability to sign content for this repository</a:t>
            </a:r>
            <a:r>
              <a:rPr lang="en-US" sz="1400" dirty="0" smtClean="0"/>
              <a:t>.</a:t>
            </a:r>
          </a:p>
          <a:p>
            <a:pPr marL="342900" indent="-342900">
              <a:buFont typeface="+mj-lt"/>
              <a:buAutoNum type="arabicPeriod"/>
            </a:pPr>
            <a:r>
              <a:rPr lang="en-US" sz="1400" b="1" dirty="0">
                <a:solidFill>
                  <a:srgbClr val="00B0F0"/>
                </a:solidFill>
              </a:rPr>
              <a:t>The Offline Key</a:t>
            </a:r>
            <a:r>
              <a:rPr lang="en-US" sz="1400" dirty="0"/>
              <a:t> is the most important key, since it is the root of trust for your repository. Different repositories can use the same Offline </a:t>
            </a:r>
            <a:r>
              <a:rPr lang="en-US" sz="1400" dirty="0" smtClean="0"/>
              <a:t>key.</a:t>
            </a:r>
            <a:r>
              <a:rPr lang="en-US" sz="1400" dirty="0"/>
              <a:t> You will only need this key if you are creating a new repository or rotating an existing </a:t>
            </a:r>
            <a:r>
              <a:rPr lang="en-US" sz="1400" dirty="0" smtClean="0"/>
              <a:t>key.</a:t>
            </a:r>
            <a:endParaRPr lang="en-US" sz="1400" dirty="0">
              <a:solidFill>
                <a:srgbClr val="22B8EB"/>
              </a:solidFill>
            </a:endParaRPr>
          </a:p>
        </p:txBody>
      </p:sp>
    </p:spTree>
    <p:extLst>
      <p:ext uri="{BB962C8B-B14F-4D97-AF65-F5344CB8AC3E}">
        <p14:creationId xmlns:p14="http://schemas.microsoft.com/office/powerpoint/2010/main" val="3766817549"/>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c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562" y="3740619"/>
            <a:ext cx="5597355" cy="2742705"/>
          </a:xfrm>
          <a:prstGeom prst="rect">
            <a:avLst/>
          </a:prstGeom>
          <a:noFill/>
          <a:extLst>
            <a:ext uri="{909E8E84-426E-40DD-AFC4-6F175D3DCCD1}">
              <a14:hiddenFill xmlns:a14="http://schemas.microsoft.com/office/drawing/2010/main">
                <a:solidFill>
                  <a:srgbClr val="FFFFFF"/>
                </a:solidFill>
              </a14:hiddenFill>
            </a:ext>
          </a:extLst>
        </p:spPr>
      </p:pic>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Docker Content Trust</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4"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5" cstate="print"/>
              <a:stretch>
                <a:fillRect/>
              </a:stretch>
            </a:blipFill>
          </p:spPr>
          <p:txBody>
            <a:bodyPr wrap="square" lIns="0" tIns="0" rIns="0" bIns="0" rtlCol="0"/>
            <a:lstStyle/>
            <a:p>
              <a:endParaRPr/>
            </a:p>
          </p:txBody>
        </p:sp>
      </p:grpSp>
      <p:sp>
        <p:nvSpPr>
          <p:cNvPr id="4" name="Rectangle 3"/>
          <p:cNvSpPr/>
          <p:nvPr/>
        </p:nvSpPr>
        <p:spPr>
          <a:xfrm>
            <a:off x="260433" y="905588"/>
            <a:ext cx="3086101" cy="338554"/>
          </a:xfrm>
          <a:prstGeom prst="rect">
            <a:avLst/>
          </a:prstGeom>
        </p:spPr>
        <p:txBody>
          <a:bodyPr wrap="none">
            <a:spAutoFit/>
          </a:bodyPr>
          <a:lstStyle/>
          <a:p>
            <a:r>
              <a:rPr lang="en-US" sz="1600" b="1" dirty="0">
                <a:solidFill>
                  <a:srgbClr val="00B0F0"/>
                </a:solidFill>
              </a:rPr>
              <a:t>Protection Against Image Forgery</a:t>
            </a:r>
            <a:endParaRPr lang="en-US" sz="1600" dirty="0">
              <a:solidFill>
                <a:srgbClr val="00B0F0"/>
              </a:solidFill>
            </a:endParaRPr>
          </a:p>
        </p:txBody>
      </p:sp>
      <p:sp>
        <p:nvSpPr>
          <p:cNvPr id="5" name="Rectangle 4"/>
          <p:cNvSpPr/>
          <p:nvPr/>
        </p:nvSpPr>
        <p:spPr>
          <a:xfrm>
            <a:off x="333998" y="1223078"/>
            <a:ext cx="5661852" cy="1815882"/>
          </a:xfrm>
          <a:prstGeom prst="rect">
            <a:avLst/>
          </a:prstGeom>
        </p:spPr>
        <p:txBody>
          <a:bodyPr wrap="square">
            <a:spAutoFit/>
          </a:bodyPr>
          <a:lstStyle/>
          <a:p>
            <a:pPr marL="285750" indent="-285750">
              <a:buFont typeface="Wingdings" panose="05000000000000000000" pitchFamily="2" charset="2"/>
              <a:buChar char="§"/>
            </a:pPr>
            <a:r>
              <a:rPr lang="en-US" sz="1400" dirty="0"/>
              <a:t>Once trust is established, one of the guarantees that Docker Content Trust provides is the ability to withstand a malicious actor with a privileged network </a:t>
            </a:r>
            <a:r>
              <a:rPr lang="en-US" sz="1400" dirty="0" smtClean="0"/>
              <a:t>position</a:t>
            </a:r>
          </a:p>
          <a:p>
            <a:pPr marL="285750" indent="-285750">
              <a:buFont typeface="Wingdings" panose="05000000000000000000" pitchFamily="2" charset="2"/>
              <a:buChar char="§"/>
            </a:pPr>
            <a:r>
              <a:rPr lang="en-US" sz="1400" dirty="0"/>
              <a:t>This means that in the event a registry is compromised, the malicious actor cannot tamper with the content and successfully serve it to the user. </a:t>
            </a:r>
            <a:endParaRPr lang="en-US" sz="1400" dirty="0" smtClean="0"/>
          </a:p>
          <a:p>
            <a:pPr marL="285750" indent="-285750">
              <a:buFont typeface="Wingdings" panose="05000000000000000000" pitchFamily="2" charset="2"/>
              <a:buChar char="§"/>
            </a:pPr>
            <a:r>
              <a:rPr lang="en-US" sz="1400" dirty="0"/>
              <a:t>In this situation, every docker command run by a user will hard fail with a message stating that it was not able to verify the content.</a:t>
            </a:r>
            <a:endParaRPr lang="en-US" sz="1400" dirty="0" smtClean="0"/>
          </a:p>
        </p:txBody>
      </p:sp>
      <p:pic>
        <p:nvPicPr>
          <p:cNvPr id="5122" name="Picture 2" descr="dct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2562" y="912763"/>
            <a:ext cx="5558543" cy="275147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260433" y="3510337"/>
            <a:ext cx="3065263" cy="338554"/>
          </a:xfrm>
          <a:prstGeom prst="rect">
            <a:avLst/>
          </a:prstGeom>
        </p:spPr>
        <p:txBody>
          <a:bodyPr wrap="none">
            <a:spAutoFit/>
          </a:bodyPr>
          <a:lstStyle/>
          <a:p>
            <a:r>
              <a:rPr lang="en-US" sz="1600" b="1" dirty="0">
                <a:solidFill>
                  <a:srgbClr val="00B0F0"/>
                </a:solidFill>
              </a:rPr>
              <a:t>Protection Against Replay Attacks</a:t>
            </a:r>
            <a:endParaRPr lang="en-US" sz="1600" dirty="0">
              <a:solidFill>
                <a:srgbClr val="00B0F0"/>
              </a:solidFill>
            </a:endParaRPr>
          </a:p>
        </p:txBody>
      </p:sp>
      <p:sp>
        <p:nvSpPr>
          <p:cNvPr id="18" name="Rectangle 17"/>
          <p:cNvSpPr/>
          <p:nvPr/>
        </p:nvSpPr>
        <p:spPr>
          <a:xfrm>
            <a:off x="322323" y="3865586"/>
            <a:ext cx="5964635" cy="2246769"/>
          </a:xfrm>
          <a:prstGeom prst="rect">
            <a:avLst/>
          </a:prstGeom>
        </p:spPr>
        <p:txBody>
          <a:bodyPr wrap="square">
            <a:spAutoFit/>
          </a:bodyPr>
          <a:lstStyle/>
          <a:p>
            <a:pPr marL="285750" indent="-285750">
              <a:buFont typeface="Wingdings" panose="05000000000000000000" pitchFamily="2" charset="2"/>
              <a:buChar char="§"/>
            </a:pPr>
            <a:r>
              <a:rPr lang="en-US" sz="1400" dirty="0">
                <a:solidFill>
                  <a:schemeClr val="tx1"/>
                </a:solidFill>
              </a:rPr>
              <a:t>Replay attacks are a common problem with designing secure distributed systems, where previously valid payloads are replayed to trick another system. </a:t>
            </a:r>
            <a:endParaRPr lang="en-US" sz="1400" dirty="0" smtClean="0">
              <a:solidFill>
                <a:schemeClr val="tx1"/>
              </a:solidFill>
            </a:endParaRPr>
          </a:p>
          <a:p>
            <a:pPr marL="285750" indent="-285750">
              <a:buFont typeface="Wingdings" panose="05000000000000000000" pitchFamily="2" charset="2"/>
              <a:buChar char="§"/>
            </a:pPr>
            <a:r>
              <a:rPr lang="en-US" sz="1400" dirty="0" smtClean="0">
                <a:solidFill>
                  <a:schemeClr val="tx1"/>
                </a:solidFill>
              </a:rPr>
              <a:t>The </a:t>
            </a:r>
            <a:r>
              <a:rPr lang="en-US" sz="1400" dirty="0">
                <a:solidFill>
                  <a:schemeClr val="tx1"/>
                </a:solidFill>
              </a:rPr>
              <a:t>same problem exists in software update systems, where old versions of signed software can be presented as the most recent. If a user is fooled into installing an older version of a particular software, the malicious actor can make use of known security vulnerabilities to compromise the user’s </a:t>
            </a:r>
            <a:r>
              <a:rPr lang="en-US" sz="1400" dirty="0" smtClean="0">
                <a:solidFill>
                  <a:schemeClr val="tx1"/>
                </a:solidFill>
              </a:rPr>
              <a:t>host.</a:t>
            </a:r>
          </a:p>
          <a:p>
            <a:pPr marL="285750" indent="-285750">
              <a:buFont typeface="Wingdings" panose="05000000000000000000" pitchFamily="2" charset="2"/>
              <a:buChar char="§"/>
            </a:pPr>
            <a:r>
              <a:rPr lang="en-US" sz="1400" dirty="0" smtClean="0">
                <a:solidFill>
                  <a:schemeClr val="tx1"/>
                </a:solidFill>
              </a:rPr>
              <a:t>Docker </a:t>
            </a:r>
            <a:r>
              <a:rPr lang="en-US" sz="1400" dirty="0">
                <a:solidFill>
                  <a:schemeClr val="tx1"/>
                </a:solidFill>
              </a:rPr>
              <a:t>Content Trust uses the Timestamp key when publishing the image, providing protection against replay attacks and ensuring the user is receiving the most up to date content.</a:t>
            </a:r>
          </a:p>
        </p:txBody>
      </p:sp>
    </p:spTree>
    <p:extLst>
      <p:ext uri="{BB962C8B-B14F-4D97-AF65-F5344CB8AC3E}">
        <p14:creationId xmlns:p14="http://schemas.microsoft.com/office/powerpoint/2010/main" val="2794082916"/>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Docker Content Trust</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2" name="Rectangle 1"/>
          <p:cNvSpPr/>
          <p:nvPr/>
        </p:nvSpPr>
        <p:spPr>
          <a:xfrm>
            <a:off x="592740" y="871836"/>
            <a:ext cx="3249608" cy="338554"/>
          </a:xfrm>
          <a:prstGeom prst="rect">
            <a:avLst/>
          </a:prstGeom>
        </p:spPr>
        <p:txBody>
          <a:bodyPr wrap="none">
            <a:spAutoFit/>
          </a:bodyPr>
          <a:lstStyle/>
          <a:p>
            <a:r>
              <a:rPr lang="en-US" sz="1600" b="1" dirty="0">
                <a:solidFill>
                  <a:srgbClr val="00B0F0"/>
                </a:solidFill>
              </a:rPr>
              <a:t>Protection Against Key Compromise</a:t>
            </a:r>
            <a:endParaRPr lang="en-US" sz="1600" dirty="0">
              <a:solidFill>
                <a:srgbClr val="00B0F0"/>
              </a:solidFill>
            </a:endParaRPr>
          </a:p>
        </p:txBody>
      </p:sp>
      <p:sp>
        <p:nvSpPr>
          <p:cNvPr id="3" name="Rectangle 2"/>
          <p:cNvSpPr/>
          <p:nvPr/>
        </p:nvSpPr>
        <p:spPr>
          <a:xfrm>
            <a:off x="592740" y="1210390"/>
            <a:ext cx="4317011" cy="4616648"/>
          </a:xfrm>
          <a:prstGeom prst="rect">
            <a:avLst/>
          </a:prstGeom>
        </p:spPr>
        <p:txBody>
          <a:bodyPr wrap="square">
            <a:spAutoFit/>
          </a:bodyPr>
          <a:lstStyle/>
          <a:p>
            <a:r>
              <a:rPr lang="en-US" sz="1400" dirty="0"/>
              <a:t>The illustration below depicts a scenario where the Tagging key has been compromised. </a:t>
            </a:r>
            <a:endParaRPr lang="en-US" sz="1400" dirty="0" smtClean="0"/>
          </a:p>
          <a:p>
            <a:pPr marL="285750" indent="-285750">
              <a:buFont typeface="Wingdings" panose="05000000000000000000" pitchFamily="2" charset="2"/>
              <a:buChar char="§"/>
            </a:pPr>
            <a:r>
              <a:rPr lang="en-US" sz="1400" dirty="0" smtClean="0"/>
              <a:t>The </a:t>
            </a:r>
            <a:r>
              <a:rPr lang="en-US" sz="1400" dirty="0"/>
              <a:t>online nature of the Tagging key and the fact that it is needed every time new content gets pushed to a repository makes this key inherently more exposed than the Offline key. </a:t>
            </a:r>
            <a:endParaRPr lang="en-US" sz="1400" dirty="0" smtClean="0"/>
          </a:p>
          <a:p>
            <a:pPr marL="285750" indent="-285750">
              <a:buFont typeface="Wingdings" panose="05000000000000000000" pitchFamily="2" charset="2"/>
              <a:buChar char="§"/>
            </a:pPr>
            <a:r>
              <a:rPr lang="en-US" sz="1400" dirty="0" smtClean="0"/>
              <a:t>If </a:t>
            </a:r>
            <a:r>
              <a:rPr lang="en-US" sz="1400" dirty="0"/>
              <a:t>this were a system that attempted to ensure integrity of data by using a single key, there would be no path forward to recover from an a key compromise. </a:t>
            </a:r>
            <a:endParaRPr lang="en-US" sz="1400" dirty="0" smtClean="0"/>
          </a:p>
          <a:p>
            <a:pPr marL="285750" indent="-285750">
              <a:buFont typeface="Wingdings" panose="05000000000000000000" pitchFamily="2" charset="2"/>
              <a:buChar char="§"/>
            </a:pPr>
            <a:r>
              <a:rPr lang="en-US" sz="1400" dirty="0" smtClean="0"/>
              <a:t>Docker </a:t>
            </a:r>
            <a:r>
              <a:rPr lang="en-US" sz="1400" dirty="0"/>
              <a:t>Content Trust utilizes TUF to separate responsibilities across a hierarchy of keys such that loss of any particular key (except the Offline role) by itself is not fatal to the security of the system</a:t>
            </a:r>
            <a:r>
              <a:rPr lang="en-US" sz="1400" dirty="0" smtClean="0"/>
              <a:t>.</a:t>
            </a:r>
          </a:p>
          <a:p>
            <a:pPr marL="285750" indent="-285750">
              <a:buFont typeface="Wingdings" panose="05000000000000000000" pitchFamily="2" charset="2"/>
              <a:buChar char="§"/>
            </a:pPr>
            <a:r>
              <a:rPr lang="en-US" sz="1400" dirty="0"/>
              <a:t>Docker Content Trust enables the publisher to rotate the compromised key transparently to the users and effectively remove the compromised key from the </a:t>
            </a:r>
            <a:r>
              <a:rPr lang="en-US" sz="1400" dirty="0" smtClean="0"/>
              <a:t>system</a:t>
            </a:r>
          </a:p>
          <a:p>
            <a:pPr marL="285750" indent="-285750">
              <a:buFont typeface="Wingdings" panose="05000000000000000000" pitchFamily="2" charset="2"/>
              <a:buChar char="§"/>
            </a:pPr>
            <a:r>
              <a:rPr lang="en-US" sz="1400" dirty="0"/>
              <a:t>publishers can even proactively rotate this key and protect themselves from undetected key compromises.</a:t>
            </a:r>
            <a:endParaRPr lang="en-US" sz="1400" dirty="0">
              <a:solidFill>
                <a:srgbClr val="496B81"/>
              </a:solidFill>
            </a:endParaRPr>
          </a:p>
        </p:txBody>
      </p:sp>
      <p:pic>
        <p:nvPicPr>
          <p:cNvPr id="4098" name="Picture 2" descr="dct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9751" y="1395523"/>
            <a:ext cx="7027942" cy="32094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24530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Docker Content Trust</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3" name="Rectangle 2"/>
          <p:cNvSpPr/>
          <p:nvPr/>
        </p:nvSpPr>
        <p:spPr>
          <a:xfrm>
            <a:off x="415352" y="879058"/>
            <a:ext cx="2699778" cy="338554"/>
          </a:xfrm>
          <a:prstGeom prst="rect">
            <a:avLst/>
          </a:prstGeom>
        </p:spPr>
        <p:txBody>
          <a:bodyPr wrap="none">
            <a:spAutoFit/>
          </a:bodyPr>
          <a:lstStyle/>
          <a:p>
            <a:r>
              <a:rPr lang="en-US" sz="1600" b="1" dirty="0">
                <a:solidFill>
                  <a:srgbClr val="22B8EB"/>
                </a:solidFill>
              </a:rPr>
              <a:t>The Update Framework (TUF)</a:t>
            </a:r>
            <a:endParaRPr lang="en-US" sz="1600" dirty="0">
              <a:solidFill>
                <a:srgbClr val="22B8EB"/>
              </a:solidFill>
            </a:endParaRPr>
          </a:p>
        </p:txBody>
      </p:sp>
      <p:sp>
        <p:nvSpPr>
          <p:cNvPr id="4" name="Rectangle 3"/>
          <p:cNvSpPr/>
          <p:nvPr/>
        </p:nvSpPr>
        <p:spPr>
          <a:xfrm>
            <a:off x="406894" y="1248243"/>
            <a:ext cx="3835372" cy="2031325"/>
          </a:xfrm>
          <a:prstGeom prst="rect">
            <a:avLst/>
          </a:prstGeom>
        </p:spPr>
        <p:txBody>
          <a:bodyPr wrap="square">
            <a:spAutoFit/>
          </a:bodyPr>
          <a:lstStyle/>
          <a:p>
            <a:pPr marL="285750" indent="-285750">
              <a:buFont typeface="Wingdings" panose="05000000000000000000" pitchFamily="2" charset="2"/>
              <a:buChar char="§"/>
            </a:pPr>
            <a:r>
              <a:rPr lang="en-US" sz="1400" dirty="0">
                <a:solidFill>
                  <a:schemeClr val="tx1"/>
                </a:solidFill>
              </a:rPr>
              <a:t>TUF defines a hierarchy of different keys with different privileges and varied expiration dates instead of relying on a single </a:t>
            </a:r>
            <a:r>
              <a:rPr lang="en-US" sz="1400" dirty="0" smtClean="0">
                <a:solidFill>
                  <a:schemeClr val="tx1"/>
                </a:solidFill>
              </a:rPr>
              <a:t>key</a:t>
            </a:r>
          </a:p>
          <a:p>
            <a:pPr marL="285750" indent="-285750">
              <a:buFont typeface="Wingdings" panose="05000000000000000000" pitchFamily="2" charset="2"/>
              <a:buChar char="§"/>
            </a:pPr>
            <a:r>
              <a:rPr lang="en-US" sz="1400" dirty="0"/>
              <a:t>These keys are bound to specific roles, the owner of the root key for example earns the </a:t>
            </a:r>
            <a:r>
              <a:rPr lang="en-US" sz="1400" i="1" dirty="0"/>
              <a:t>root role </a:t>
            </a:r>
            <a:r>
              <a:rPr lang="en-US" sz="1400" dirty="0"/>
              <a:t>within the </a:t>
            </a:r>
            <a:r>
              <a:rPr lang="en-US" sz="1400" dirty="0" smtClean="0"/>
              <a:t>system</a:t>
            </a:r>
          </a:p>
          <a:p>
            <a:pPr marL="285750" indent="-285750">
              <a:buFont typeface="Wingdings" panose="05000000000000000000" pitchFamily="2" charset="2"/>
              <a:buChar char="§"/>
            </a:pPr>
            <a:r>
              <a:rPr lang="en-US" sz="1400" dirty="0"/>
              <a:t> TUF determines a set of metadata files which must be present at a repository’s top level directory.</a:t>
            </a:r>
            <a:endParaRPr lang="en-US" sz="1400" dirty="0">
              <a:solidFill>
                <a:schemeClr val="tx1"/>
              </a:solidFill>
            </a:endParaRPr>
          </a:p>
        </p:txBody>
      </p:sp>
      <p:pic>
        <p:nvPicPr>
          <p:cNvPr id="3084" name="Picture 12" descr="notary_key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894" y="3219475"/>
            <a:ext cx="4017031" cy="3306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306944" y="1047755"/>
            <a:ext cx="7644162" cy="5047536"/>
          </a:xfrm>
          <a:prstGeom prst="rect">
            <a:avLst/>
          </a:prstGeom>
        </p:spPr>
        <p:txBody>
          <a:bodyPr wrap="square">
            <a:spAutoFit/>
          </a:bodyPr>
          <a:lstStyle/>
          <a:p>
            <a:pPr marL="171450" indent="-171450" fontAlgn="base">
              <a:buFont typeface="Wingdings" panose="05000000000000000000" pitchFamily="2" charset="2"/>
              <a:buChar char="§"/>
            </a:pPr>
            <a:r>
              <a:rPr lang="en-US" sz="1400" b="1" dirty="0">
                <a:solidFill>
                  <a:srgbClr val="00B0F0"/>
                </a:solidFill>
              </a:rPr>
              <a:t>Root key</a:t>
            </a:r>
            <a:r>
              <a:rPr lang="en-US" sz="1400" dirty="0">
                <a:solidFill>
                  <a:srgbClr val="00B0F0"/>
                </a:solidFill>
              </a:rPr>
              <a:t> </a:t>
            </a:r>
            <a:r>
              <a:rPr lang="en-US" sz="1400" dirty="0">
                <a:solidFill>
                  <a:schemeClr val="tx1"/>
                </a:solidFill>
              </a:rPr>
              <a:t>– The root key acts as the root of trust in TUF. </a:t>
            </a:r>
            <a:r>
              <a:rPr lang="en-US" sz="1400" dirty="0" smtClean="0">
                <a:solidFill>
                  <a:schemeClr val="tx1"/>
                </a:solidFill>
              </a:rPr>
              <a:t>It’s </a:t>
            </a:r>
            <a:r>
              <a:rPr lang="en-US" sz="1400" dirty="0">
                <a:solidFill>
                  <a:schemeClr val="tx1"/>
                </a:solidFill>
              </a:rPr>
              <a:t>the key with the longest expiration date as well as the highest privileges, and it’s only job is to sign the other keys in the system, which is why it should be kept offline and </a:t>
            </a:r>
            <a:r>
              <a:rPr lang="en-US" sz="1400" dirty="0" smtClean="0">
                <a:solidFill>
                  <a:schemeClr val="tx1"/>
                </a:solidFill>
              </a:rPr>
              <a:t>secure. </a:t>
            </a:r>
            <a:r>
              <a:rPr lang="en-US" sz="1400" dirty="0">
                <a:solidFill>
                  <a:schemeClr val="tx1"/>
                </a:solidFill>
              </a:rPr>
              <a:t>More precisely, the root role signs a file called </a:t>
            </a:r>
            <a:r>
              <a:rPr lang="en-US" sz="1400" i="1" dirty="0" err="1">
                <a:solidFill>
                  <a:srgbClr val="00B0F0"/>
                </a:solidFill>
              </a:rPr>
              <a:t>root.json</a:t>
            </a:r>
            <a:r>
              <a:rPr lang="en-US" sz="1400" dirty="0">
                <a:solidFill>
                  <a:schemeClr val="tx1"/>
                </a:solidFill>
              </a:rPr>
              <a:t>, which is required by the TUF specification and lists the currently valid public keys for all the other keys in the system. </a:t>
            </a:r>
          </a:p>
          <a:p>
            <a:pPr marL="171450" indent="-171450" fontAlgn="base">
              <a:buFont typeface="Wingdings" panose="05000000000000000000" pitchFamily="2" charset="2"/>
              <a:buChar char="§"/>
            </a:pPr>
            <a:r>
              <a:rPr lang="en-US" sz="1400" b="1" dirty="0">
                <a:solidFill>
                  <a:srgbClr val="00B0F0"/>
                </a:solidFill>
              </a:rPr>
              <a:t>Snapshots key</a:t>
            </a:r>
            <a:r>
              <a:rPr lang="en-US" sz="1400" dirty="0">
                <a:solidFill>
                  <a:srgbClr val="00B0F0"/>
                </a:solidFill>
              </a:rPr>
              <a:t> </a:t>
            </a:r>
            <a:r>
              <a:rPr lang="en-US" sz="1400" dirty="0">
                <a:solidFill>
                  <a:schemeClr val="tx1"/>
                </a:solidFill>
              </a:rPr>
              <a:t>– This key signs the </a:t>
            </a:r>
            <a:r>
              <a:rPr lang="en-US" sz="1400" i="1" dirty="0" err="1">
                <a:solidFill>
                  <a:srgbClr val="00B0F0"/>
                </a:solidFill>
              </a:rPr>
              <a:t>snapshot.json</a:t>
            </a:r>
            <a:r>
              <a:rPr lang="en-US" sz="1400" i="1" dirty="0">
                <a:solidFill>
                  <a:schemeClr val="tx1"/>
                </a:solidFill>
              </a:rPr>
              <a:t> </a:t>
            </a:r>
            <a:r>
              <a:rPr lang="en-US" sz="1400" dirty="0">
                <a:solidFill>
                  <a:schemeClr val="tx1"/>
                </a:solidFill>
              </a:rPr>
              <a:t>file, which contains a list of all currently valid metadata files (i.e. file name, file size and hash) except from </a:t>
            </a:r>
            <a:r>
              <a:rPr lang="en-US" sz="1400" i="1" dirty="0" err="1" smtClean="0">
                <a:solidFill>
                  <a:schemeClr val="tx1"/>
                </a:solidFill>
              </a:rPr>
              <a:t>timestamp.json</a:t>
            </a:r>
            <a:r>
              <a:rPr lang="en-US" sz="1400" i="1" dirty="0" smtClean="0">
                <a:solidFill>
                  <a:schemeClr val="tx1"/>
                </a:solidFill>
              </a:rPr>
              <a:t>. </a:t>
            </a:r>
            <a:r>
              <a:rPr lang="en-US" sz="1400" dirty="0" smtClean="0">
                <a:solidFill>
                  <a:schemeClr val="tx1"/>
                </a:solidFill>
              </a:rPr>
              <a:t>In </a:t>
            </a:r>
            <a:r>
              <a:rPr lang="en-US" sz="1400" dirty="0">
                <a:solidFill>
                  <a:schemeClr val="tx1"/>
                </a:solidFill>
              </a:rPr>
              <a:t>other words, this file gives us a “snapshot”, comprising everything in our repository that should be considered a part of the latest revision of our software. This idea of taking “snapshots” underlines one of TUF’s core concepts, which is thinking in collections instead of single files. In this way, we can protect ourselves from Mix-and-match attacks.</a:t>
            </a:r>
          </a:p>
          <a:p>
            <a:pPr marL="171450" indent="-171450" fontAlgn="base">
              <a:buFont typeface="Wingdings" panose="05000000000000000000" pitchFamily="2" charset="2"/>
              <a:buChar char="§"/>
            </a:pPr>
            <a:r>
              <a:rPr lang="en-US" sz="1400" b="1" dirty="0">
                <a:solidFill>
                  <a:srgbClr val="00B0F0"/>
                </a:solidFill>
              </a:rPr>
              <a:t>Timestamp key</a:t>
            </a:r>
            <a:r>
              <a:rPr lang="en-US" sz="1400" dirty="0">
                <a:solidFill>
                  <a:schemeClr val="tx1"/>
                </a:solidFill>
              </a:rPr>
              <a:t> – The timestamp key signs the </a:t>
            </a:r>
            <a:r>
              <a:rPr lang="en-US" sz="1400" i="1" dirty="0" err="1">
                <a:solidFill>
                  <a:srgbClr val="00B0F0"/>
                </a:solidFill>
              </a:rPr>
              <a:t>timestamp.json</a:t>
            </a:r>
            <a:r>
              <a:rPr lang="en-US" sz="1400" dirty="0">
                <a:solidFill>
                  <a:schemeClr val="tx1"/>
                </a:solidFill>
              </a:rPr>
              <a:t> file, which in turn indicates the currently valid </a:t>
            </a:r>
            <a:r>
              <a:rPr lang="en-US" sz="1400" i="1" dirty="0" err="1">
                <a:solidFill>
                  <a:schemeClr val="tx1"/>
                </a:solidFill>
              </a:rPr>
              <a:t>snapshot.json</a:t>
            </a:r>
            <a:r>
              <a:rPr lang="en-US" sz="1400" dirty="0">
                <a:solidFill>
                  <a:schemeClr val="tx1"/>
                </a:solidFill>
              </a:rPr>
              <a:t> file by hash, file size and version number. It has the shortest expiration time and the least privileges in the system, since it is kept online and therefore must be considered very vulnerable. </a:t>
            </a:r>
            <a:r>
              <a:rPr lang="en-US" sz="1400" i="1" dirty="0" err="1">
                <a:solidFill>
                  <a:schemeClr val="tx1"/>
                </a:solidFill>
              </a:rPr>
              <a:t>Timestamp.json</a:t>
            </a:r>
            <a:r>
              <a:rPr lang="en-US" sz="1400" i="1" dirty="0">
                <a:solidFill>
                  <a:schemeClr val="tx1"/>
                </a:solidFill>
              </a:rPr>
              <a:t> </a:t>
            </a:r>
            <a:r>
              <a:rPr lang="en-US" sz="1400" dirty="0">
                <a:solidFill>
                  <a:schemeClr val="tx1"/>
                </a:solidFill>
              </a:rPr>
              <a:t>gets re-signed in regular intervals</a:t>
            </a:r>
            <a:r>
              <a:rPr lang="en-US" sz="1400" dirty="0" smtClean="0">
                <a:solidFill>
                  <a:schemeClr val="tx1"/>
                </a:solidFill>
              </a:rPr>
              <a:t>.</a:t>
            </a:r>
          </a:p>
          <a:p>
            <a:pPr marL="171450" indent="-171450" fontAlgn="base">
              <a:buFont typeface="Wingdings" panose="05000000000000000000" pitchFamily="2" charset="2"/>
              <a:buChar char="§"/>
            </a:pPr>
            <a:r>
              <a:rPr lang="en-US" sz="1400" b="1" dirty="0" smtClean="0">
                <a:solidFill>
                  <a:srgbClr val="00B0F0"/>
                </a:solidFill>
              </a:rPr>
              <a:t>Targets key</a:t>
            </a:r>
            <a:r>
              <a:rPr lang="en-US" sz="1400" dirty="0" smtClean="0">
                <a:solidFill>
                  <a:schemeClr val="tx1"/>
                </a:solidFill>
              </a:rPr>
              <a:t> – This key is finally responsible for verifying the files we want to protect (i.e. the “target” files). It signs </a:t>
            </a:r>
            <a:r>
              <a:rPr lang="en-US" sz="1400" i="1" dirty="0" err="1" smtClean="0">
                <a:solidFill>
                  <a:srgbClr val="00B0F0"/>
                </a:solidFill>
              </a:rPr>
              <a:t>targets.json</a:t>
            </a:r>
            <a:r>
              <a:rPr lang="en-US" sz="1400" dirty="0" smtClean="0">
                <a:solidFill>
                  <a:schemeClr val="tx1"/>
                </a:solidFill>
              </a:rPr>
              <a:t>, a file which lists our target files by file name, file size and hash and therefore ensures their integrity. The targets role allows for delegating responsibility to one or more subordinated roles, meaning that they can also sign a subset of the present target files (e.g. a all files in a certain subdirectory). The advantage that comes with delegations is that the owner of the targets key doesn’t have to share it with others. Instead, the targets role signs one or more delegation keys, which only apply to the files it wants to delegate trust for. In this way, there’s no possibility for the delegated role to sign any content it isn’t supposed to.</a:t>
            </a:r>
            <a:endParaRPr lang="en-US" sz="1400" dirty="0">
              <a:solidFill>
                <a:schemeClr val="tx1"/>
              </a:solidFill>
            </a:endParaRPr>
          </a:p>
        </p:txBody>
      </p:sp>
    </p:spTree>
    <p:extLst>
      <p:ext uri="{BB962C8B-B14F-4D97-AF65-F5344CB8AC3E}">
        <p14:creationId xmlns:p14="http://schemas.microsoft.com/office/powerpoint/2010/main" val="4146157222"/>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ctángulo 5"/>
          <p:cNvSpPr/>
          <p:nvPr/>
        </p:nvSpPr>
        <p:spPr>
          <a:xfrm>
            <a:off x="0" y="0"/>
            <a:ext cx="12192000" cy="149629"/>
          </a:xfrm>
          <a:prstGeom prst="rect">
            <a:avLst/>
          </a:prstGeom>
          <a:solidFill>
            <a:srgbClr val="1AB4E8"/>
          </a:solidFill>
          <a:ln w="12700">
            <a:miter lim="400000"/>
          </a:ln>
        </p:spPr>
        <p:txBody>
          <a:bodyPr lIns="45719" rIns="45719" anchor="ctr"/>
          <a:lstStyle/>
          <a:p>
            <a:pPr algn="ctr">
              <a:defRPr>
                <a:solidFill>
                  <a:srgbClr val="FFFFFF"/>
                </a:solidFill>
              </a:defRPr>
            </a:pPr>
            <a:endParaRPr/>
          </a:p>
        </p:txBody>
      </p:sp>
      <p:sp>
        <p:nvSpPr>
          <p:cNvPr id="232" name="Rectángulo 6"/>
          <p:cNvSpPr/>
          <p:nvPr/>
        </p:nvSpPr>
        <p:spPr>
          <a:xfrm>
            <a:off x="8744988" y="6303059"/>
            <a:ext cx="3447011" cy="556954"/>
          </a:xfrm>
          <a:custGeom>
            <a:avLst/>
            <a:gdLst/>
            <a:ahLst/>
            <a:cxnLst>
              <a:cxn ang="0">
                <a:pos x="wd2" y="hd2"/>
              </a:cxn>
              <a:cxn ang="5400000">
                <a:pos x="wd2" y="hd2"/>
              </a:cxn>
              <a:cxn ang="10800000">
                <a:pos x="wd2" y="hd2"/>
              </a:cxn>
              <a:cxn ang="16200000">
                <a:pos x="wd2" y="hd2"/>
              </a:cxn>
            </a:cxnLst>
            <a:rect l="0" t="0" r="r" b="b"/>
            <a:pathLst>
              <a:path w="21600" h="21600" extrusionOk="0">
                <a:moveTo>
                  <a:pt x="13439" y="322"/>
                </a:moveTo>
                <a:lnTo>
                  <a:pt x="21600" y="0"/>
                </a:lnTo>
                <a:lnTo>
                  <a:pt x="21600" y="21600"/>
                </a:lnTo>
                <a:lnTo>
                  <a:pt x="0" y="21278"/>
                </a:lnTo>
                <a:lnTo>
                  <a:pt x="13439" y="322"/>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3" name="Rectángulo 6"/>
          <p:cNvSpPr/>
          <p:nvPr/>
        </p:nvSpPr>
        <p:spPr>
          <a:xfrm>
            <a:off x="9770840" y="-3080"/>
            <a:ext cx="2418408" cy="154980"/>
          </a:xfrm>
          <a:custGeom>
            <a:avLst/>
            <a:gdLst/>
            <a:ahLst/>
            <a:cxnLst>
              <a:cxn ang="0">
                <a:pos x="wd2" y="hd2"/>
              </a:cxn>
              <a:cxn ang="5400000">
                <a:pos x="wd2" y="hd2"/>
              </a:cxn>
              <a:cxn ang="10800000">
                <a:pos x="wd2" y="hd2"/>
              </a:cxn>
              <a:cxn ang="16200000">
                <a:pos x="wd2" y="hd2"/>
              </a:cxn>
            </a:cxnLst>
            <a:rect l="0" t="0" r="r" b="b"/>
            <a:pathLst>
              <a:path w="21600" h="21600" extrusionOk="0">
                <a:moveTo>
                  <a:pt x="8211" y="1588"/>
                </a:moveTo>
                <a:lnTo>
                  <a:pt x="21575" y="0"/>
                </a:lnTo>
                <a:cubicBezTo>
                  <a:pt x="21583" y="7200"/>
                  <a:pt x="21592" y="14400"/>
                  <a:pt x="21600" y="21600"/>
                </a:cubicBezTo>
                <a:lnTo>
                  <a:pt x="0" y="21112"/>
                </a:lnTo>
                <a:lnTo>
                  <a:pt x="8211" y="1588"/>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4" name="Rectángulo 6"/>
          <p:cNvSpPr/>
          <p:nvPr/>
        </p:nvSpPr>
        <p:spPr>
          <a:xfrm>
            <a:off x="5868799" y="-3081"/>
            <a:ext cx="3906481"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5" name="Rectángulo 6"/>
          <p:cNvSpPr/>
          <p:nvPr/>
        </p:nvSpPr>
        <p:spPr>
          <a:xfrm>
            <a:off x="1592073" y="-3081"/>
            <a:ext cx="3906482" cy="151478"/>
          </a:xfrm>
          <a:custGeom>
            <a:avLst/>
            <a:gdLst/>
            <a:ahLst/>
            <a:cxnLst>
              <a:cxn ang="0">
                <a:pos x="wd2" y="hd2"/>
              </a:cxn>
              <a:cxn ang="5400000">
                <a:pos x="wd2" y="hd2"/>
              </a:cxn>
              <a:cxn ang="10800000">
                <a:pos x="wd2" y="hd2"/>
              </a:cxn>
              <a:cxn ang="16200000">
                <a:pos x="wd2" y="hd2"/>
              </a:cxn>
            </a:cxnLst>
            <a:rect l="0" t="0" r="r" b="b"/>
            <a:pathLst>
              <a:path w="21600" h="21600" extrusionOk="0">
                <a:moveTo>
                  <a:pt x="5083" y="1624"/>
                </a:moveTo>
                <a:lnTo>
                  <a:pt x="13357" y="0"/>
                </a:lnTo>
                <a:cubicBezTo>
                  <a:pt x="15919" y="7367"/>
                  <a:pt x="19480" y="18203"/>
                  <a:pt x="21600" y="21108"/>
                </a:cubicBezTo>
                <a:lnTo>
                  <a:pt x="0" y="21600"/>
                </a:lnTo>
                <a:lnTo>
                  <a:pt x="5083" y="1624"/>
                </a:lnTo>
                <a:close/>
              </a:path>
            </a:pathLst>
          </a:custGeom>
          <a:solidFill>
            <a:srgbClr val="29C2EC"/>
          </a:solidFill>
          <a:ln w="12700">
            <a:miter lim="400000"/>
          </a:ln>
        </p:spPr>
        <p:txBody>
          <a:bodyPr lIns="45719" rIns="45719" anchor="ctr"/>
          <a:lstStyle/>
          <a:p>
            <a:pPr algn="ctr">
              <a:defRPr>
                <a:solidFill>
                  <a:srgbClr val="FFFFFF"/>
                </a:solidFill>
              </a:defRPr>
            </a:pPr>
            <a:endParaRPr/>
          </a:p>
        </p:txBody>
      </p:sp>
      <p:sp>
        <p:nvSpPr>
          <p:cNvPr id="236" name="Conector recto 16"/>
          <p:cNvSpPr/>
          <p:nvPr/>
        </p:nvSpPr>
        <p:spPr>
          <a:xfrm flipH="1" flipV="1">
            <a:off x="0" y="215468"/>
            <a:ext cx="12189249" cy="3504"/>
          </a:xfrm>
          <a:prstGeom prst="line">
            <a:avLst/>
          </a:prstGeom>
          <a:ln w="19050">
            <a:solidFill>
              <a:srgbClr val="29C2EC"/>
            </a:solidFill>
            <a:miter/>
          </a:ln>
        </p:spPr>
        <p:txBody>
          <a:bodyPr lIns="45719" rIns="45719"/>
          <a:lstStyle/>
          <a:p>
            <a:endParaRPr/>
          </a:p>
        </p:txBody>
      </p:sp>
      <p:sp>
        <p:nvSpPr>
          <p:cNvPr id="239" name="Content Placeholder 1"/>
          <p:cNvSpPr txBox="1"/>
          <p:nvPr/>
        </p:nvSpPr>
        <p:spPr>
          <a:xfrm>
            <a:off x="0" y="197723"/>
            <a:ext cx="12192000" cy="523216"/>
          </a:xfrm>
          <a:prstGeom prst="rect">
            <a:avLst/>
          </a:prstGeom>
          <a:solidFill>
            <a:srgbClr val="44546A"/>
          </a:solidFill>
          <a:ln w="12700">
            <a:miter lim="400000"/>
          </a:ln>
          <a:extLst>
            <a:ext uri="{C572A759-6A51-4108-AA02-DFA0A04FC94B}">
              <ma14:wrappingTextBoxFlag xmlns:ma14="http://schemas.microsoft.com/office/mac/drawingml/2011/main" val="1"/>
            </a:ext>
          </a:extLst>
        </p:spPr>
        <p:txBody>
          <a:bodyPr lIns="60958" tIns="60958" rIns="60958" bIns="60958">
            <a:spAutoFit/>
          </a:bodyPr>
          <a:lstStyle>
            <a:lvl1pPr indent="609584" defTabSz="914378">
              <a:spcBef>
                <a:spcPts val="800"/>
              </a:spcBef>
              <a:defRPr sz="2600" cap="small">
                <a:solidFill>
                  <a:srgbClr val="F2F2F2"/>
                </a:solidFill>
                <a:latin typeface="Trebuchet MS"/>
                <a:ea typeface="Trebuchet MS"/>
                <a:cs typeface="Trebuchet MS"/>
                <a:sym typeface="Trebuchet MS"/>
              </a:defRPr>
            </a:lvl1pPr>
          </a:lstStyle>
          <a:p>
            <a:r>
              <a:rPr lang="en-US" dirty="0"/>
              <a:t>Docker Content Trust</a:t>
            </a:r>
          </a:p>
        </p:txBody>
      </p:sp>
      <p:grpSp>
        <p:nvGrpSpPr>
          <p:cNvPr id="12" name="Group 11"/>
          <p:cNvGrpSpPr/>
          <p:nvPr/>
        </p:nvGrpSpPr>
        <p:grpSpPr>
          <a:xfrm>
            <a:off x="10681666" y="6318409"/>
            <a:ext cx="1347065" cy="526253"/>
            <a:chOff x="9523412" y="6029866"/>
            <a:chExt cx="1871091" cy="525780"/>
          </a:xfrm>
        </p:grpSpPr>
        <p:sp>
          <p:nvSpPr>
            <p:cNvPr id="13" name="object 10"/>
            <p:cNvSpPr/>
            <p:nvPr/>
          </p:nvSpPr>
          <p:spPr>
            <a:xfrm>
              <a:off x="9523412" y="6138070"/>
              <a:ext cx="1763268" cy="417576"/>
            </a:xfrm>
            <a:prstGeom prst="rect">
              <a:avLst/>
            </a:prstGeom>
            <a:blipFill>
              <a:blip r:embed="rId3" cstate="print"/>
              <a:stretch>
                <a:fillRect/>
              </a:stretch>
            </a:blipFill>
          </p:spPr>
          <p:txBody>
            <a:bodyPr wrap="square" lIns="0" tIns="0" rIns="0" bIns="0" rtlCol="0"/>
            <a:lstStyle/>
            <a:p>
              <a:endParaRPr/>
            </a:p>
          </p:txBody>
        </p:sp>
        <p:sp>
          <p:nvSpPr>
            <p:cNvPr id="14" name="object 12"/>
            <p:cNvSpPr/>
            <p:nvPr/>
          </p:nvSpPr>
          <p:spPr>
            <a:xfrm>
              <a:off x="11178857" y="6029866"/>
              <a:ext cx="215646" cy="216408"/>
            </a:xfrm>
            <a:prstGeom prst="rect">
              <a:avLst/>
            </a:prstGeom>
            <a:blipFill>
              <a:blip r:embed="rId4" cstate="print"/>
              <a:stretch>
                <a:fillRect/>
              </a:stretch>
            </a:blipFill>
          </p:spPr>
          <p:txBody>
            <a:bodyPr wrap="square" lIns="0" tIns="0" rIns="0" bIns="0" rtlCol="0"/>
            <a:lstStyle/>
            <a:p>
              <a:endParaRPr/>
            </a:p>
          </p:txBody>
        </p:sp>
      </p:grpSp>
      <p:sp>
        <p:nvSpPr>
          <p:cNvPr id="15" name="Rectangle 14"/>
          <p:cNvSpPr/>
          <p:nvPr/>
        </p:nvSpPr>
        <p:spPr>
          <a:xfrm>
            <a:off x="396756" y="898707"/>
            <a:ext cx="3746538" cy="338554"/>
          </a:xfrm>
          <a:prstGeom prst="rect">
            <a:avLst/>
          </a:prstGeom>
        </p:spPr>
        <p:txBody>
          <a:bodyPr wrap="none">
            <a:spAutoFit/>
          </a:bodyPr>
          <a:lstStyle/>
          <a:p>
            <a:r>
              <a:rPr lang="en-US" sz="1600" b="1" dirty="0">
                <a:solidFill>
                  <a:srgbClr val="22B8EB"/>
                </a:solidFill>
              </a:rPr>
              <a:t>Notary: Secure content distribution for all</a:t>
            </a:r>
            <a:endParaRPr lang="en-US" sz="1600" dirty="0">
              <a:solidFill>
                <a:srgbClr val="22B8EB"/>
              </a:solidFill>
            </a:endParaRPr>
          </a:p>
        </p:txBody>
      </p:sp>
      <p:sp>
        <p:nvSpPr>
          <p:cNvPr id="16" name="Rectangle 15"/>
          <p:cNvSpPr/>
          <p:nvPr/>
        </p:nvSpPr>
        <p:spPr>
          <a:xfrm>
            <a:off x="586226" y="1203675"/>
            <a:ext cx="6440650" cy="1815882"/>
          </a:xfrm>
          <a:prstGeom prst="rect">
            <a:avLst/>
          </a:prstGeom>
        </p:spPr>
        <p:txBody>
          <a:bodyPr wrap="square">
            <a:spAutoFit/>
          </a:bodyPr>
          <a:lstStyle/>
          <a:p>
            <a:r>
              <a:rPr lang="en-US" sz="1400" dirty="0" smtClean="0">
                <a:solidFill>
                  <a:schemeClr val="tx1"/>
                </a:solidFill>
              </a:rPr>
              <a:t>Docker Content Trust is enabled through an integration of Notary into Docker Engine. </a:t>
            </a:r>
          </a:p>
          <a:p>
            <a:pPr marL="285750" indent="-285750">
              <a:buFont typeface="Wingdings" panose="05000000000000000000" pitchFamily="2" charset="2"/>
              <a:buChar char="§"/>
            </a:pPr>
            <a:r>
              <a:rPr lang="en-US" sz="1400" dirty="0" smtClean="0">
                <a:solidFill>
                  <a:schemeClr val="tx1"/>
                </a:solidFill>
              </a:rPr>
              <a:t>Notary is a utility for securely publishing and verifying content that is distributed over any insecure network. </a:t>
            </a:r>
          </a:p>
          <a:p>
            <a:pPr marL="285750" indent="-285750">
              <a:buFont typeface="Wingdings" panose="05000000000000000000" pitchFamily="2" charset="2"/>
              <a:buChar char="§"/>
            </a:pPr>
            <a:r>
              <a:rPr lang="en-US" sz="1400" dirty="0" smtClean="0">
                <a:solidFill>
                  <a:schemeClr val="tx1"/>
                </a:solidFill>
              </a:rPr>
              <a:t>Notary can be downloaded and implemented by anyone who wants to digitally sign and verify their arbitrary collections of content. </a:t>
            </a:r>
          </a:p>
          <a:p>
            <a:pPr marL="285750" indent="-285750">
              <a:buFont typeface="Wingdings" panose="05000000000000000000" pitchFamily="2" charset="2"/>
              <a:buChar char="§"/>
            </a:pPr>
            <a:r>
              <a:rPr lang="en-US" sz="1400" dirty="0" smtClean="0">
                <a:solidFill>
                  <a:schemeClr val="tx1"/>
                </a:solidFill>
              </a:rPr>
              <a:t>The primary objective of Notary is to leapfrog the status-quo of software distribution, and package modern security guarantees within a simple command-line utility.</a:t>
            </a:r>
            <a:endParaRPr lang="en-US" sz="1400" dirty="0">
              <a:solidFill>
                <a:schemeClr val="tx1"/>
              </a:solidFill>
            </a:endParaRPr>
          </a:p>
        </p:txBody>
      </p:sp>
      <p:pic>
        <p:nvPicPr>
          <p:cNvPr id="9" name="Picture 8"/>
          <p:cNvPicPr>
            <a:picLocks noChangeAspect="1"/>
          </p:cNvPicPr>
          <p:nvPr/>
        </p:nvPicPr>
        <p:blipFill>
          <a:blip r:embed="rId5"/>
          <a:stretch>
            <a:fillRect/>
          </a:stretch>
        </p:blipFill>
        <p:spPr>
          <a:xfrm>
            <a:off x="895226" y="3229779"/>
            <a:ext cx="4973573" cy="3405907"/>
          </a:xfrm>
          <a:prstGeom prst="rect">
            <a:avLst/>
          </a:prstGeom>
        </p:spPr>
      </p:pic>
      <p:sp>
        <p:nvSpPr>
          <p:cNvPr id="2" name="Rectangle 1"/>
          <p:cNvSpPr/>
          <p:nvPr/>
        </p:nvSpPr>
        <p:spPr>
          <a:xfrm>
            <a:off x="7275830" y="1203675"/>
            <a:ext cx="4675275" cy="3754874"/>
          </a:xfrm>
          <a:prstGeom prst="rect">
            <a:avLst/>
          </a:prstGeom>
        </p:spPr>
        <p:txBody>
          <a:bodyPr wrap="square">
            <a:spAutoFit/>
          </a:bodyPr>
          <a:lstStyle/>
          <a:p>
            <a:pPr fontAlgn="base"/>
            <a:r>
              <a:rPr lang="en-US" sz="1400" b="1" dirty="0">
                <a:solidFill>
                  <a:schemeClr val="tx1"/>
                </a:solidFill>
              </a:rPr>
              <a:t>Notary server</a:t>
            </a:r>
          </a:p>
          <a:p>
            <a:pPr marL="285750" indent="-285750" fontAlgn="base">
              <a:buFont typeface="Wingdings" panose="05000000000000000000" pitchFamily="2" charset="2"/>
              <a:buChar char="§"/>
            </a:pPr>
            <a:r>
              <a:rPr lang="en-US" sz="1400" dirty="0" smtClean="0">
                <a:solidFill>
                  <a:schemeClr val="tx1"/>
                </a:solidFill>
              </a:rPr>
              <a:t>stores </a:t>
            </a:r>
            <a:r>
              <a:rPr lang="en-US" sz="1400" dirty="0">
                <a:solidFill>
                  <a:schemeClr val="tx1"/>
                </a:solidFill>
              </a:rPr>
              <a:t>and serves metadata for the Notary clients. </a:t>
            </a:r>
            <a:endParaRPr lang="en-US" sz="1400" dirty="0" smtClean="0">
              <a:solidFill>
                <a:schemeClr val="tx1"/>
              </a:solidFill>
            </a:endParaRPr>
          </a:p>
          <a:p>
            <a:pPr marL="285750" indent="-285750" fontAlgn="base">
              <a:buFont typeface="Wingdings" panose="05000000000000000000" pitchFamily="2" charset="2"/>
              <a:buChar char="§"/>
            </a:pPr>
            <a:r>
              <a:rPr lang="en-US" sz="1400" dirty="0" smtClean="0">
                <a:solidFill>
                  <a:schemeClr val="tx1"/>
                </a:solidFill>
              </a:rPr>
              <a:t>makes </a:t>
            </a:r>
            <a:r>
              <a:rPr lang="en-US" sz="1400" dirty="0">
                <a:solidFill>
                  <a:schemeClr val="tx1"/>
                </a:solidFill>
              </a:rPr>
              <a:t>sure that the latest versions of the metadata files are fetched from the TUF database and delivered to the client. </a:t>
            </a:r>
            <a:endParaRPr lang="en-US" sz="1400" dirty="0" smtClean="0">
              <a:solidFill>
                <a:schemeClr val="tx1"/>
              </a:solidFill>
            </a:endParaRPr>
          </a:p>
          <a:p>
            <a:pPr marL="285750" indent="-285750" fontAlgn="base">
              <a:buFont typeface="Wingdings" panose="05000000000000000000" pitchFamily="2" charset="2"/>
              <a:buChar char="§"/>
            </a:pPr>
            <a:r>
              <a:rPr lang="en-US" sz="1400" dirty="0" smtClean="0">
                <a:solidFill>
                  <a:schemeClr val="tx1"/>
                </a:solidFill>
              </a:rPr>
              <a:t>checks</a:t>
            </a:r>
            <a:r>
              <a:rPr lang="en-US" sz="1400" dirty="0">
                <a:solidFill>
                  <a:schemeClr val="tx1"/>
                </a:solidFill>
              </a:rPr>
              <a:t> all metadata that is uploaded by clients for validity as well as legal signatures. As soon as new valid metadata is supplied by a client, the Notary server also generates new timestamp metadata, which gets signed by Notary signer.</a:t>
            </a:r>
          </a:p>
          <a:p>
            <a:pPr fontAlgn="base"/>
            <a:r>
              <a:rPr lang="en-US" sz="1400" b="1" dirty="0">
                <a:solidFill>
                  <a:schemeClr val="tx1"/>
                </a:solidFill>
              </a:rPr>
              <a:t>Notary signer</a:t>
            </a:r>
          </a:p>
          <a:p>
            <a:pPr marL="285750" indent="-285750" fontAlgn="base">
              <a:buFont typeface="Wingdings" panose="05000000000000000000" pitchFamily="2" charset="2"/>
              <a:buChar char="§"/>
            </a:pPr>
            <a:r>
              <a:rPr lang="en-US" sz="1400" dirty="0" smtClean="0">
                <a:solidFill>
                  <a:schemeClr val="tx1"/>
                </a:solidFill>
              </a:rPr>
              <a:t>is </a:t>
            </a:r>
            <a:r>
              <a:rPr lang="en-US" sz="1400" dirty="0">
                <a:solidFill>
                  <a:schemeClr val="tx1"/>
                </a:solidFill>
              </a:rPr>
              <a:t>much like a “back-end”, storing the private timestamp key (and possibly the snapshot key) and waits for the Notary server’s signing requests. </a:t>
            </a:r>
            <a:endParaRPr lang="en-US" sz="1400" dirty="0" smtClean="0">
              <a:solidFill>
                <a:schemeClr val="tx1"/>
              </a:solidFill>
            </a:endParaRPr>
          </a:p>
          <a:p>
            <a:pPr marL="285750" indent="-285750" fontAlgn="base">
              <a:buFont typeface="Wingdings" panose="05000000000000000000" pitchFamily="2" charset="2"/>
              <a:buChar char="§"/>
            </a:pPr>
            <a:r>
              <a:rPr lang="en-US" sz="1400" dirty="0" smtClean="0">
                <a:solidFill>
                  <a:schemeClr val="tx1"/>
                </a:solidFill>
              </a:rPr>
              <a:t>The </a:t>
            </a:r>
            <a:r>
              <a:rPr lang="en-US" sz="1400" dirty="0">
                <a:solidFill>
                  <a:schemeClr val="tx1"/>
                </a:solidFill>
              </a:rPr>
              <a:t>Notary server is the only component which directly connects to the </a:t>
            </a:r>
            <a:r>
              <a:rPr lang="en-US" sz="1400" dirty="0" smtClean="0">
                <a:solidFill>
                  <a:schemeClr val="tx1"/>
                </a:solidFill>
              </a:rPr>
              <a:t>signer</a:t>
            </a:r>
            <a:r>
              <a:rPr lang="en-US" sz="1400" dirty="0">
                <a:solidFill>
                  <a:schemeClr val="tx1"/>
                </a:solidFill>
              </a:rPr>
              <a:t> </a:t>
            </a:r>
            <a:r>
              <a:rPr lang="en-US" sz="1400" dirty="0" smtClean="0">
                <a:solidFill>
                  <a:schemeClr val="tx1"/>
                </a:solidFill>
              </a:rPr>
              <a:t>and therefore </a:t>
            </a:r>
            <a:r>
              <a:rPr lang="en-US" sz="1400" dirty="0">
                <a:solidFill>
                  <a:schemeClr val="tx1"/>
                </a:solidFill>
              </a:rPr>
              <a:t>acts more as a “front-end</a:t>
            </a:r>
            <a:r>
              <a:rPr lang="en-US" sz="1400" dirty="0" smtClean="0">
                <a:solidFill>
                  <a:schemeClr val="tx1"/>
                </a:solidFill>
              </a:rPr>
              <a:t>”.</a:t>
            </a:r>
            <a:endParaRPr lang="en-US" sz="1400" dirty="0">
              <a:solidFill>
                <a:schemeClr val="tx1"/>
              </a:solidFill>
            </a:endParaRPr>
          </a:p>
        </p:txBody>
      </p:sp>
    </p:spTree>
    <p:extLst>
      <p:ext uri="{BB962C8B-B14F-4D97-AF65-F5344CB8AC3E}">
        <p14:creationId xmlns:p14="http://schemas.microsoft.com/office/powerpoint/2010/main" val="3439008235"/>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2915</TotalTime>
  <Words>2121</Words>
  <Application>Microsoft Macintosh PowerPoint</Application>
  <PresentationFormat>Widescreen</PresentationFormat>
  <Paragraphs>241</Paragraphs>
  <Slides>25</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-apple-system</vt:lpstr>
      <vt:lpstr>Calibri</vt:lpstr>
      <vt:lpstr>Calibri Light</vt:lpstr>
      <vt:lpstr>Consolas</vt:lpstr>
      <vt:lpstr>Garamond</vt:lpstr>
      <vt:lpstr>Open Sans</vt:lpstr>
      <vt:lpstr>Trebuchet MS</vt:lpstr>
      <vt:lpstr>Wingdings</vt:lpstr>
      <vt:lpstr>Arial</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Gaurav Malik</cp:lastModifiedBy>
  <cp:revision>885</cp:revision>
  <dcterms:modified xsi:type="dcterms:W3CDTF">2017-09-20T13:00:50Z</dcterms:modified>
</cp:coreProperties>
</file>