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F984B6-2479-7140-BFDA-1C1A0EF65701}">
          <p14:sldIdLst>
            <p14:sldId id="256"/>
          </p14:sldIdLst>
        </p14:section>
        <p14:section name="Untitled Section" id="{8CB93442-A8F1-0141-8A6E-30F7B1C1FEF1}">
          <p14:sldIdLst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658" autoAdjust="0"/>
  </p:normalViewPr>
  <p:slideViewPr>
    <p:cSldViewPr snapToGrid="0" snapToObjects="1">
      <p:cViewPr varScale="1">
        <p:scale>
          <a:sx n="116" d="100"/>
          <a:sy n="116" d="100"/>
        </p:scale>
        <p:origin x="-824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patil:Documents:Udacity%20Data%20Analysts%20assignemnt:Modified%20Q1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patil:Downloads:data-1589301755500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patil:Documents:Udacity%20Data%20Analysts%20assignemnt:set2%20q2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patil:Documents:Udacity%20Data%20Analysts%20assignemnt:set2%20q1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>
                <a:solidFill>
                  <a:srgbClr val="0000FF"/>
                </a:solidFill>
              </a:rPr>
              <a:t>Top Rented Movies In Each Family Friendly</a:t>
            </a:r>
            <a:r>
              <a:rPr lang="en-US" sz="1800" baseline="0">
                <a:solidFill>
                  <a:srgbClr val="0000FF"/>
                </a:solidFill>
              </a:rPr>
              <a:t> Category</a:t>
            </a:r>
            <a:endParaRPr lang="en-US" sz="1800">
              <a:solidFill>
                <a:srgbClr val="0000FF"/>
              </a:solidFill>
            </a:endParaRPr>
          </a:p>
        </c:rich>
      </c:tx>
      <c:layout>
        <c:manualLayout>
          <c:xMode val="edge"/>
          <c:yMode val="edge"/>
          <c:x val="0.0960958345232752"/>
          <c:y val="0.022875816993464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880115050385541"/>
          <c:y val="0.121072255673923"/>
          <c:w val="0.860433660995802"/>
          <c:h val="0.562460629921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'data-1588903582893.csv'!$D$1</c:f>
              <c:strCache>
                <c:ptCount val="1"/>
                <c:pt idx="0">
                  <c:v>rental_count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000" b="1" i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'data-1588903582893.csv'!$B$2:$C$9</c:f>
              <c:multiLvlStrCache>
                <c:ptCount val="8"/>
                <c:lvl>
                  <c:pt idx="0">
                    <c:v>Robbers Joon</c:v>
                  </c:pt>
                  <c:pt idx="1">
                    <c:v>Timberland Sky</c:v>
                  </c:pt>
                  <c:pt idx="2">
                    <c:v>Zorro Ark</c:v>
                  </c:pt>
                  <c:pt idx="3">
                    <c:v>Rush Goodfellas</c:v>
                  </c:pt>
                  <c:pt idx="4">
                    <c:v>Apache Divine</c:v>
                  </c:pt>
                  <c:pt idx="5">
                    <c:v>Network Peak</c:v>
                  </c:pt>
                  <c:pt idx="6">
                    <c:v>Juggler Hardly</c:v>
                  </c:pt>
                  <c:pt idx="7">
                    <c:v>Scalawag Duck</c:v>
                  </c:pt>
                </c:lvl>
                <c:lvl>
                  <c:pt idx="0">
                    <c:v>Children</c:v>
                  </c:pt>
                  <c:pt idx="1">
                    <c:v>Classics</c:v>
                  </c:pt>
                  <c:pt idx="2">
                    <c:v>Comedy</c:v>
                  </c:pt>
                  <c:pt idx="3">
                    <c:v>Family</c:v>
                  </c:pt>
                  <c:pt idx="4">
                    <c:v>Family</c:v>
                  </c:pt>
                  <c:pt idx="5">
                    <c:v>Family</c:v>
                  </c:pt>
                  <c:pt idx="6">
                    <c:v>Animation</c:v>
                  </c:pt>
                  <c:pt idx="7">
                    <c:v>Music</c:v>
                  </c:pt>
                </c:lvl>
              </c:multiLvlStrCache>
            </c:multiLvlStrRef>
          </c:cat>
          <c:val>
            <c:numRef>
              <c:f>'data-1588903582893.csv'!$D$2:$D$9</c:f>
              <c:numCache>
                <c:formatCode>General</c:formatCode>
                <c:ptCount val="8"/>
                <c:pt idx="0">
                  <c:v>31.0</c:v>
                </c:pt>
                <c:pt idx="1">
                  <c:v>31.0</c:v>
                </c:pt>
                <c:pt idx="2">
                  <c:v>31.0</c:v>
                </c:pt>
                <c:pt idx="3">
                  <c:v>31.0</c:v>
                </c:pt>
                <c:pt idx="4">
                  <c:v>31.0</c:v>
                </c:pt>
                <c:pt idx="5">
                  <c:v>31.0</c:v>
                </c:pt>
                <c:pt idx="6">
                  <c:v>32.0</c:v>
                </c:pt>
                <c:pt idx="7">
                  <c:v>32.0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35991464"/>
        <c:axId val="2134191912"/>
      </c:barChart>
      <c:catAx>
        <c:axId val="-21359914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>
                    <a:solidFill>
                      <a:srgbClr val="0000FF"/>
                    </a:solidFill>
                  </a:defRPr>
                </a:pPr>
                <a:r>
                  <a:rPr lang="en-US" sz="1600" b="1" i="0" u="none" strike="noStrike" baseline="0" dirty="0" err="1" smtClean="0">
                    <a:solidFill>
                      <a:srgbClr val="0000FF"/>
                    </a:solidFill>
                    <a:effectLst/>
                  </a:rPr>
                  <a:t>film_title</a:t>
                </a:r>
                <a:r>
                  <a:rPr lang="en-US" sz="1600" b="1" i="0" u="none" strike="noStrike" baseline="0" dirty="0" smtClean="0">
                    <a:solidFill>
                      <a:srgbClr val="0000FF"/>
                    </a:solidFill>
                  </a:rPr>
                  <a:t>  with </a:t>
                </a:r>
                <a:r>
                  <a:rPr lang="en-US" sz="1600" baseline="0" dirty="0" err="1" smtClean="0">
                    <a:solidFill>
                      <a:srgbClr val="0000FF"/>
                    </a:solidFill>
                  </a:rPr>
                  <a:t>category_name</a:t>
                </a:r>
                <a:endParaRPr lang="en-US" sz="1600" dirty="0">
                  <a:solidFill>
                    <a:srgbClr val="0000FF"/>
                  </a:solidFill>
                </a:endParaRPr>
              </a:p>
            </c:rich>
          </c:tx>
          <c:layout>
            <c:manualLayout>
              <c:xMode val="edge"/>
              <c:yMode val="edge"/>
              <c:x val="0.293840762123498"/>
              <c:y val="0.91473553177228"/>
            </c:manualLayout>
          </c:layout>
          <c:overlay val="0"/>
        </c:title>
        <c:majorTickMark val="out"/>
        <c:minorTickMark val="none"/>
        <c:tickLblPos val="nextTo"/>
        <c:txPr>
          <a:bodyPr lIns="2">
            <a:spAutoFit/>
          </a:bodyPr>
          <a:lstStyle/>
          <a:p>
            <a:pPr>
              <a:defRPr sz="1200" b="1" i="0">
                <a:solidFill>
                  <a:srgbClr val="800040"/>
                </a:solidFill>
              </a:defRPr>
            </a:pPr>
            <a:endParaRPr lang="en-US"/>
          </a:p>
        </c:txPr>
        <c:crossAx val="2134191912"/>
        <c:crossesAt val="0.0"/>
        <c:auto val="0"/>
        <c:lblAlgn val="ctr"/>
        <c:lblOffset val="100"/>
        <c:noMultiLvlLbl val="0"/>
      </c:catAx>
      <c:valAx>
        <c:axId val="2134191912"/>
        <c:scaling>
          <c:orientation val="minMax"/>
          <c:max val="35.0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00">
                    <a:solidFill>
                      <a:srgbClr val="0000FF"/>
                    </a:solidFill>
                  </a:defRPr>
                </a:pPr>
                <a:r>
                  <a:rPr lang="en-US" sz="1600" dirty="0">
                    <a:solidFill>
                      <a:srgbClr val="0000FF"/>
                    </a:solidFill>
                  </a:rPr>
                  <a:t>rental_count</a:t>
                </a:r>
              </a:p>
            </c:rich>
          </c:tx>
          <c:layout>
            <c:manualLayout>
              <c:xMode val="edge"/>
              <c:yMode val="edge"/>
              <c:x val="0.00852846707414585"/>
              <c:y val="0.29203207157244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 i="0" kern="1200">
                <a:solidFill>
                  <a:schemeClr val="tx1"/>
                </a:solidFill>
              </a:defRPr>
            </a:pPr>
            <a:endParaRPr lang="en-US"/>
          </a:p>
        </c:txPr>
        <c:crossAx val="-2135991464"/>
        <c:crosses val="autoZero"/>
        <c:crossBetween val="between"/>
        <c:majorUnit val="5.0"/>
        <c:minorUnit val="1.0"/>
      </c:valAx>
    </c:plotArea>
    <c:legend>
      <c:legendPos val="l"/>
      <c:layout>
        <c:manualLayout>
          <c:xMode val="edge"/>
          <c:yMode val="edge"/>
          <c:x val="0.800481792185615"/>
          <c:y val="0.0340649279305203"/>
          <c:w val="0.191497418244406"/>
          <c:h val="0.0907965574070683"/>
        </c:manualLayout>
      </c:layout>
      <c:overlay val="0"/>
      <c:txPr>
        <a:bodyPr rot="0" vert="horz" anchor="ctr" anchorCtr="1"/>
        <a:lstStyle/>
        <a:p>
          <a:pPr>
            <a:defRPr sz="1200" b="1" i="0" baseline="0">
              <a:solidFill>
                <a:srgbClr val="0000FF"/>
              </a:solidFill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solidFill>
                  <a:srgbClr val="0000FF"/>
                </a:solidFill>
              </a:defRPr>
            </a:pPr>
            <a:r>
              <a:rPr lang="en-US">
                <a:solidFill>
                  <a:srgbClr val="0000FF"/>
                </a:solidFill>
              </a:rPr>
              <a:t>Rental Duration Distribution in Family Friendly films</a:t>
            </a:r>
          </a:p>
        </c:rich>
      </c:tx>
      <c:layout>
        <c:manualLayout>
          <c:xMode val="edge"/>
          <c:yMode val="edge"/>
          <c:x val="0.119071489826148"/>
          <c:y val="0.0246913580246914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Quartile 1</c:v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Sheet1!$A$5:$A$10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Sheet1!$B$5:$B$10</c:f>
              <c:numCache>
                <c:formatCode>General</c:formatCode>
                <c:ptCount val="6"/>
                <c:pt idx="0">
                  <c:v>22.0</c:v>
                </c:pt>
                <c:pt idx="1">
                  <c:v>14.0</c:v>
                </c:pt>
                <c:pt idx="2">
                  <c:v>14.0</c:v>
                </c:pt>
                <c:pt idx="3">
                  <c:v>17.0</c:v>
                </c:pt>
                <c:pt idx="4">
                  <c:v>15.0</c:v>
                </c:pt>
                <c:pt idx="5">
                  <c:v>9.0</c:v>
                </c:pt>
              </c:numCache>
            </c:numRef>
          </c:val>
        </c:ser>
        <c:ser>
          <c:idx val="1"/>
          <c:order val="1"/>
          <c:tx>
            <c:v>Quartile 2</c:v>
          </c:tx>
          <c:invertIfNegative val="0"/>
          <c:cat>
            <c:strRef>
              <c:f>Sheet1!$A$5:$A$10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Sheet1!$C$5:$C$10</c:f>
              <c:numCache>
                <c:formatCode>General</c:formatCode>
                <c:ptCount val="6"/>
                <c:pt idx="0">
                  <c:v>12.0</c:v>
                </c:pt>
                <c:pt idx="1">
                  <c:v>18.0</c:v>
                </c:pt>
                <c:pt idx="2">
                  <c:v>14.0</c:v>
                </c:pt>
                <c:pt idx="3">
                  <c:v>15.0</c:v>
                </c:pt>
                <c:pt idx="4">
                  <c:v>17.0</c:v>
                </c:pt>
                <c:pt idx="5">
                  <c:v>14.0</c:v>
                </c:pt>
              </c:numCache>
            </c:numRef>
          </c:val>
        </c:ser>
        <c:ser>
          <c:idx val="2"/>
          <c:order val="2"/>
          <c:tx>
            <c:v>Quartile 3</c:v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Sheet1!$A$5:$A$10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Sheet1!$D$5:$D$10</c:f>
              <c:numCache>
                <c:formatCode>General</c:formatCode>
                <c:ptCount val="6"/>
                <c:pt idx="0">
                  <c:v>15.0</c:v>
                </c:pt>
                <c:pt idx="1">
                  <c:v>14.0</c:v>
                </c:pt>
                <c:pt idx="2">
                  <c:v>13.0</c:v>
                </c:pt>
                <c:pt idx="3">
                  <c:v>13.0</c:v>
                </c:pt>
                <c:pt idx="4">
                  <c:v>20.0</c:v>
                </c:pt>
                <c:pt idx="5">
                  <c:v>15.0</c:v>
                </c:pt>
              </c:numCache>
            </c:numRef>
          </c:val>
        </c:ser>
        <c:ser>
          <c:idx val="3"/>
          <c:order val="3"/>
          <c:tx>
            <c:v>Quartile 4</c:v>
          </c:tx>
          <c:invertIfNegative val="0"/>
          <c:cat>
            <c:strRef>
              <c:f>Sheet1!$A$5:$A$10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Sheet1!$E$5:$E$10</c:f>
              <c:numCache>
                <c:formatCode>General</c:formatCode>
                <c:ptCount val="6"/>
                <c:pt idx="0">
                  <c:v>17.0</c:v>
                </c:pt>
                <c:pt idx="1">
                  <c:v>14.0</c:v>
                </c:pt>
                <c:pt idx="2">
                  <c:v>16.0</c:v>
                </c:pt>
                <c:pt idx="3">
                  <c:v>13.0</c:v>
                </c:pt>
                <c:pt idx="4">
                  <c:v>17.0</c:v>
                </c:pt>
                <c:pt idx="5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8667320"/>
        <c:axId val="-2136573336"/>
      </c:barChart>
      <c:catAx>
        <c:axId val="2048667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solidFill>
                      <a:srgbClr val="0000FF"/>
                    </a:solidFill>
                  </a:defRPr>
                </a:pPr>
                <a:r>
                  <a:rPr lang="en-US" sz="1200">
                    <a:solidFill>
                      <a:srgbClr val="0000FF"/>
                    </a:solidFill>
                  </a:rPr>
                  <a:t>Category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136573336"/>
        <c:crosses val="autoZero"/>
        <c:auto val="1"/>
        <c:lblAlgn val="ctr"/>
        <c:lblOffset val="100"/>
        <c:noMultiLvlLbl val="0"/>
      </c:catAx>
      <c:valAx>
        <c:axId val="-21365733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solidFill>
                      <a:srgbClr val="0000FF"/>
                    </a:solidFill>
                  </a:defRPr>
                </a:pPr>
                <a:r>
                  <a:rPr lang="en-US" sz="1200">
                    <a:solidFill>
                      <a:srgbClr val="0000FF"/>
                    </a:solidFill>
                  </a:rPr>
                  <a:t>DistributionCount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486673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 b="1" i="0">
          <a:solidFill>
            <a:srgbClr val="660066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rgbClr val="0000FF"/>
                </a:solidFill>
              </a:defRPr>
            </a:pPr>
            <a:r>
              <a:rPr lang="en-US">
                <a:solidFill>
                  <a:srgbClr val="0000FF"/>
                </a:solidFill>
              </a:rPr>
              <a:t>Monthly Payment Information of Top 10 Paying Customers 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Feb-07</c:v>
                </c:pt>
              </c:strCache>
            </c:strRef>
          </c:tx>
          <c:invertIfNegative val="0"/>
          <c:cat>
            <c:strRef>
              <c:f>Sheet1!$B$14:$K$14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Sheet1!$B$15:$K$15</c:f>
              <c:numCache>
                <c:formatCode>General</c:formatCode>
                <c:ptCount val="10"/>
                <c:pt idx="0">
                  <c:v>19.96</c:v>
                </c:pt>
                <c:pt idx="1">
                  <c:v>22.94</c:v>
                </c:pt>
                <c:pt idx="2">
                  <c:v>22.94</c:v>
                </c:pt>
                <c:pt idx="3">
                  <c:v>22.95</c:v>
                </c:pt>
                <c:pt idx="4">
                  <c:v>41.91</c:v>
                </c:pt>
                <c:pt idx="5">
                  <c:v>37.92</c:v>
                </c:pt>
                <c:pt idx="6">
                  <c:v>44.92</c:v>
                </c:pt>
                <c:pt idx="7">
                  <c:v>35.94</c:v>
                </c:pt>
                <c:pt idx="8">
                  <c:v>19.96</c:v>
                </c:pt>
                <c:pt idx="9">
                  <c:v>25.93</c:v>
                </c:pt>
              </c:numCache>
            </c:numRef>
          </c:val>
        </c:ser>
        <c:ser>
          <c:idx val="1"/>
          <c:order val="1"/>
          <c:tx>
            <c:strRef>
              <c:f>Sheet1!$A$16</c:f>
              <c:strCache>
                <c:ptCount val="1"/>
                <c:pt idx="0">
                  <c:v>Mar-07</c:v>
                </c:pt>
              </c:strCache>
            </c:strRef>
          </c:tx>
          <c:invertIfNegative val="0"/>
          <c:cat>
            <c:strRef>
              <c:f>Sheet1!$B$14:$K$14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Sheet1!$B$16:$K$16</c:f>
              <c:numCache>
                <c:formatCode>General</c:formatCode>
                <c:ptCount val="10"/>
                <c:pt idx="0">
                  <c:v>71.84</c:v>
                </c:pt>
                <c:pt idx="1">
                  <c:v>72.84</c:v>
                </c:pt>
                <c:pt idx="2">
                  <c:v>86.83</c:v>
                </c:pt>
                <c:pt idx="3">
                  <c:v>87.82</c:v>
                </c:pt>
                <c:pt idx="4">
                  <c:v>76.87</c:v>
                </c:pt>
                <c:pt idx="5">
                  <c:v>53.9</c:v>
                </c:pt>
                <c:pt idx="6">
                  <c:v>58.88</c:v>
                </c:pt>
                <c:pt idx="7">
                  <c:v>64.85</c:v>
                </c:pt>
                <c:pt idx="8">
                  <c:v>74.85</c:v>
                </c:pt>
                <c:pt idx="9">
                  <c:v>67.88</c:v>
                </c:pt>
              </c:numCache>
            </c:numRef>
          </c:val>
        </c:ser>
        <c:ser>
          <c:idx val="2"/>
          <c:order val="2"/>
          <c:tx>
            <c:strRef>
              <c:f>Sheet1!$A$17</c:f>
              <c:strCache>
                <c:ptCount val="1"/>
                <c:pt idx="0">
                  <c:v>Apr-07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Sheet1!$B$14:$K$14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Sheet1!$B$17:$K$17</c:f>
              <c:numCache>
                <c:formatCode>General</c:formatCode>
                <c:ptCount val="10"/>
                <c:pt idx="0">
                  <c:v>72.88</c:v>
                </c:pt>
                <c:pt idx="1">
                  <c:v>93.82</c:v>
                </c:pt>
                <c:pt idx="2">
                  <c:v>54.86</c:v>
                </c:pt>
                <c:pt idx="3">
                  <c:v>100.78</c:v>
                </c:pt>
                <c:pt idx="4">
                  <c:v>89.8</c:v>
                </c:pt>
                <c:pt idx="5">
                  <c:v>73.8</c:v>
                </c:pt>
                <c:pt idx="6">
                  <c:v>85.82</c:v>
                </c:pt>
                <c:pt idx="7">
                  <c:v>61.88</c:v>
                </c:pt>
                <c:pt idx="8">
                  <c:v>96.81</c:v>
                </c:pt>
                <c:pt idx="9">
                  <c:v>89.82</c:v>
                </c:pt>
              </c:numCache>
            </c:numRef>
          </c:val>
        </c:ser>
        <c:ser>
          <c:idx val="3"/>
          <c:order val="3"/>
          <c:tx>
            <c:strRef>
              <c:f>Sheet1!$A$18</c:f>
              <c:strCache>
                <c:ptCount val="1"/>
                <c:pt idx="0">
                  <c:v>May-07</c:v>
                </c:pt>
              </c:strCache>
            </c:strRef>
          </c:tx>
          <c:invertIfNegative val="0"/>
          <c:cat>
            <c:strRef>
              <c:f>Sheet1!$B$14:$K$14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Sheet1!$B$18:$K$18</c:f>
              <c:numCache>
                <c:formatCode>General</c:formatCode>
                <c:ptCount val="10"/>
                <c:pt idx="0">
                  <c:v>2.99</c:v>
                </c:pt>
                <c:pt idx="2">
                  <c:v>2.99</c:v>
                </c:pt>
                <c:pt idx="5">
                  <c:v>0.99</c:v>
                </c:pt>
                <c:pt idx="6">
                  <c:v>4.99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5951784"/>
        <c:axId val="2115160312"/>
      </c:barChart>
      <c:catAx>
        <c:axId val="211595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>
                    <a:solidFill>
                      <a:srgbClr val="0000FF"/>
                    </a:solidFill>
                  </a:defRPr>
                </a:pPr>
                <a:r>
                  <a:rPr lang="en-US" sz="1400">
                    <a:solidFill>
                      <a:srgbClr val="0000FF"/>
                    </a:solidFill>
                  </a:rPr>
                  <a:t>custname</a:t>
                </a:r>
              </a:p>
            </c:rich>
          </c:tx>
          <c:layout>
            <c:manualLayout>
              <c:xMode val="edge"/>
              <c:yMode val="edge"/>
              <c:x val="0.41921318823911"/>
              <c:y val="0.894545454545454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b="1" i="0"/>
            </a:pPr>
            <a:endParaRPr lang="en-US"/>
          </a:p>
        </c:txPr>
        <c:crossAx val="2115160312"/>
        <c:crosses val="autoZero"/>
        <c:auto val="1"/>
        <c:lblAlgn val="ctr"/>
        <c:lblOffset val="100"/>
        <c:noMultiLvlLbl val="0"/>
      </c:catAx>
      <c:valAx>
        <c:axId val="21151603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>
                    <a:solidFill>
                      <a:srgbClr val="0000FF"/>
                    </a:solidFill>
                  </a:defRPr>
                </a:pPr>
                <a:r>
                  <a:rPr lang="en-US" sz="1400">
                    <a:solidFill>
                      <a:srgbClr val="0000FF"/>
                    </a:solidFill>
                  </a:rPr>
                  <a:t>monthly payment</a:t>
                </a:r>
              </a:p>
            </c:rich>
          </c:tx>
          <c:layout/>
          <c:overlay val="0"/>
        </c:title>
        <c:numFmt formatCode="&quot;$&quot;#,##0.00" sourceLinked="0"/>
        <c:majorTickMark val="out"/>
        <c:minorTickMark val="none"/>
        <c:tickLblPos val="nextTo"/>
        <c:txPr>
          <a:bodyPr/>
          <a:lstStyle/>
          <a:p>
            <a:pPr>
              <a:defRPr b="1" i="0"/>
            </a:pPr>
            <a:endParaRPr lang="en-US"/>
          </a:p>
        </c:txPr>
        <c:crossAx val="2115951784"/>
        <c:crosses val="autoZero"/>
        <c:crossBetween val="between"/>
        <c:majorUnit val="10.0"/>
      </c:valAx>
    </c:plotArea>
    <c:legend>
      <c:legendPos val="r"/>
      <c:layout>
        <c:manualLayout>
          <c:xMode val="edge"/>
          <c:yMode val="edge"/>
          <c:x val="0.891294199180159"/>
          <c:y val="0.317942448103078"/>
          <c:w val="0.0937245274116016"/>
          <c:h val="0.426660558339298"/>
        </c:manualLayout>
      </c:layout>
      <c:overlay val="0"/>
      <c:txPr>
        <a:bodyPr/>
        <a:lstStyle/>
        <a:p>
          <a:pPr>
            <a:defRPr sz="1100">
              <a:solidFill>
                <a:srgbClr val="0000FF"/>
              </a:solidFill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</a:rPr>
              <a:t>Rental</a:t>
            </a:r>
            <a:r>
              <a:rPr lang="en-US" sz="1400" baseline="0">
                <a:solidFill>
                  <a:srgbClr val="0000FF"/>
                </a:solidFill>
              </a:rPr>
              <a:t> Count of Store 1 &amp; 2 in DVD Rental Database</a:t>
            </a:r>
            <a:r>
              <a:rPr lang="en-US" baseline="0"/>
              <a:t> 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Store-id 1</c:v>
          </c:tx>
          <c:invertIfNegative val="0"/>
          <c:cat>
            <c:numRef>
              <c:f>Sheet2!$A$5:$A$9</c:f>
              <c:numCache>
                <c:formatCode>mmm\-yy</c:formatCode>
                <c:ptCount val="5"/>
                <c:pt idx="0">
                  <c:v>37011.0</c:v>
                </c:pt>
                <c:pt idx="1">
                  <c:v>37042.0</c:v>
                </c:pt>
                <c:pt idx="2">
                  <c:v>37072.0</c:v>
                </c:pt>
                <c:pt idx="3">
                  <c:v>37103.0</c:v>
                </c:pt>
                <c:pt idx="4">
                  <c:v>37287.0</c:v>
                </c:pt>
              </c:numCache>
            </c:numRef>
          </c:cat>
          <c:val>
            <c:numRef>
              <c:f>Sheet2!$B$5:$B$9</c:f>
              <c:numCache>
                <c:formatCode>General</c:formatCode>
                <c:ptCount val="5"/>
                <c:pt idx="0">
                  <c:v>558.0</c:v>
                </c:pt>
                <c:pt idx="1">
                  <c:v>1163.0</c:v>
                </c:pt>
                <c:pt idx="2">
                  <c:v>3342.0</c:v>
                </c:pt>
                <c:pt idx="3">
                  <c:v>2892.0</c:v>
                </c:pt>
                <c:pt idx="4">
                  <c:v>85.0</c:v>
                </c:pt>
              </c:numCache>
            </c:numRef>
          </c:val>
        </c:ser>
        <c:ser>
          <c:idx val="1"/>
          <c:order val="1"/>
          <c:tx>
            <c:v>Store-id 2</c:v>
          </c:tx>
          <c:invertIfNegative val="0"/>
          <c:cat>
            <c:numRef>
              <c:f>Sheet2!$A$5:$A$9</c:f>
              <c:numCache>
                <c:formatCode>mmm\-yy</c:formatCode>
                <c:ptCount val="5"/>
                <c:pt idx="0">
                  <c:v>37011.0</c:v>
                </c:pt>
                <c:pt idx="1">
                  <c:v>37042.0</c:v>
                </c:pt>
                <c:pt idx="2">
                  <c:v>37072.0</c:v>
                </c:pt>
                <c:pt idx="3">
                  <c:v>37103.0</c:v>
                </c:pt>
                <c:pt idx="4">
                  <c:v>37287.0</c:v>
                </c:pt>
              </c:numCache>
            </c:numRef>
          </c:cat>
          <c:val>
            <c:numRef>
              <c:f>Sheet2!$C$5:$C$9</c:f>
              <c:numCache>
                <c:formatCode>General</c:formatCode>
                <c:ptCount val="5"/>
                <c:pt idx="0">
                  <c:v>598.0</c:v>
                </c:pt>
                <c:pt idx="1">
                  <c:v>1148.0</c:v>
                </c:pt>
                <c:pt idx="2">
                  <c:v>3367.0</c:v>
                </c:pt>
                <c:pt idx="3">
                  <c:v>2794.0</c:v>
                </c:pt>
                <c:pt idx="4">
                  <c:v>97.0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7099448"/>
        <c:axId val="-2137094408"/>
      </c:barChart>
      <c:catAx>
        <c:axId val="21270994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>
                    <a:solidFill>
                      <a:srgbClr val="0000FF"/>
                    </a:solidFill>
                  </a:rPr>
                  <a:t>Month-Year</a:t>
                </a:r>
              </a:p>
            </c:rich>
          </c:tx>
          <c:layout/>
          <c:overlay val="0"/>
        </c:title>
        <c:numFmt formatCode="mmm\-yy" sourceLinked="1"/>
        <c:majorTickMark val="out"/>
        <c:minorTickMark val="none"/>
        <c:tickLblPos val="nextTo"/>
        <c:txPr>
          <a:bodyPr/>
          <a:lstStyle/>
          <a:p>
            <a:pPr>
              <a:defRPr b="1" i="0"/>
            </a:pPr>
            <a:endParaRPr lang="en-US"/>
          </a:p>
        </c:txPr>
        <c:crossAx val="-2137094408"/>
        <c:crosses val="autoZero"/>
        <c:auto val="0"/>
        <c:lblAlgn val="ctr"/>
        <c:lblOffset val="100"/>
        <c:noMultiLvlLbl val="0"/>
      </c:catAx>
      <c:valAx>
        <c:axId val="-21370944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>
                    <a:solidFill>
                      <a:srgbClr val="0000FF"/>
                    </a:solidFill>
                  </a:rPr>
                  <a:t>Rental Count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 i="0"/>
            </a:pPr>
            <a:endParaRPr lang="en-US"/>
          </a:p>
        </c:txPr>
        <c:crossAx val="2127099448"/>
        <c:crosses val="autoZero"/>
        <c:crossBetween val="between"/>
        <c:minorUnit val="50.0"/>
      </c:valAx>
    </c:plotArea>
    <c:legend>
      <c:legendPos val="r"/>
      <c:layout/>
      <c:overlay val="0"/>
      <c:txPr>
        <a:bodyPr/>
        <a:lstStyle/>
        <a:p>
          <a:pPr>
            <a:defRPr sz="1200" b="1" i="0">
              <a:solidFill>
                <a:srgbClr val="0000FF"/>
              </a:solidFill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48E7-03CB-8A49-AF57-1C140951FAB9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06AC-D910-AF49-9CBB-5509CB05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3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48E7-03CB-8A49-AF57-1C140951FAB9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06AC-D910-AF49-9CBB-5509CB05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4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48E7-03CB-8A49-AF57-1C140951FAB9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06AC-D910-AF49-9CBB-5509CB05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6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48E7-03CB-8A49-AF57-1C140951FAB9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06AC-D910-AF49-9CBB-5509CB05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48E7-03CB-8A49-AF57-1C140951FAB9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06AC-D910-AF49-9CBB-5509CB05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48E7-03CB-8A49-AF57-1C140951FAB9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06AC-D910-AF49-9CBB-5509CB05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3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48E7-03CB-8A49-AF57-1C140951FAB9}" type="datetimeFigureOut">
              <a:rPr lang="en-US" smtClean="0"/>
              <a:t>5/9/20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06AC-D910-AF49-9CBB-5509CB05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48E7-03CB-8A49-AF57-1C140951FAB9}" type="datetimeFigureOut">
              <a:rPr lang="en-US" smtClean="0"/>
              <a:t>5/9/20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06AC-D910-AF49-9CBB-5509CB05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6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48E7-03CB-8A49-AF57-1C140951FAB9}" type="datetimeFigureOut">
              <a:rPr lang="en-US" smtClean="0"/>
              <a:t>5/9/20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06AC-D910-AF49-9CBB-5509CB05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7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48E7-03CB-8A49-AF57-1C140951FAB9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06AC-D910-AF49-9CBB-5509CB05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0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48E7-03CB-8A49-AF57-1C140951FAB9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06AC-D910-AF49-9CBB-5509CB05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48E7-03CB-8A49-AF57-1C140951FAB9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06AC-D910-AF49-9CBB-5509CB05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478971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</a:rPr>
              <a:t>Project: Investigate a Rental Database</a:t>
            </a:r>
            <a:br>
              <a:rPr lang="en-US" sz="36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</a:rPr>
              <a:t>																	 </a:t>
            </a:r>
            <a:r>
              <a:rPr lang="en-US" sz="2700" dirty="0" smtClean="0">
                <a:solidFill>
                  <a:schemeClr val="accent5">
                    <a:lumMod val="50000"/>
                  </a:schemeClr>
                </a:solidFill>
              </a:rPr>
              <a:t>By: </a:t>
            </a:r>
            <a:r>
              <a:rPr lang="en-US" sz="2700" dirty="0" err="1" smtClean="0">
                <a:solidFill>
                  <a:schemeClr val="accent5">
                    <a:lumMod val="50000"/>
                  </a:schemeClr>
                </a:solidFill>
              </a:rPr>
              <a:t>Trupti</a:t>
            </a:r>
            <a:r>
              <a:rPr lang="en-US" sz="2700" dirty="0" smtClean="0">
                <a:solidFill>
                  <a:schemeClr val="accent5">
                    <a:lumMod val="50000"/>
                  </a:schemeClr>
                </a:solidFill>
              </a:rPr>
              <a:t> Patil</a:t>
            </a:r>
            <a:br>
              <a:rPr lang="en-US" sz="27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                                                                             May </a:t>
            </a: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12</a:t>
            </a:r>
            <a:r>
              <a:rPr lang="en-US" sz="2200" baseline="30000" dirty="0" smtClean="0">
                <a:solidFill>
                  <a:schemeClr val="accent5">
                    <a:lumMod val="50000"/>
                  </a:schemeClr>
                </a:solidFill>
              </a:rPr>
              <a:t>th</a:t>
            </a: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2020</a:t>
            </a:r>
            <a:endParaRPr lang="en-US" sz="2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660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CFFCC"/>
          </a:solidFill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Which are the top rented movies in 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each family-friendly categories?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97775" y="1200150"/>
            <a:ext cx="1089025" cy="3738048"/>
          </a:xfrm>
          <a:solidFill>
            <a:srgbClr val="FFFF0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b="1" dirty="0"/>
              <a:t>1</a:t>
            </a:r>
            <a:r>
              <a:rPr lang="en-US" sz="900" b="1" dirty="0" smtClean="0"/>
              <a:t>.Top 10 movies are :</a:t>
            </a:r>
          </a:p>
          <a:p>
            <a:pPr marL="0" indent="0">
              <a:buNone/>
            </a:pPr>
            <a:r>
              <a:rPr lang="en-US" sz="900" b="1" dirty="0" smtClean="0"/>
              <a:t>Robbers </a:t>
            </a:r>
            <a:r>
              <a:rPr lang="en-US" sz="900" b="1" dirty="0" err="1" smtClean="0"/>
              <a:t>Joon</a:t>
            </a:r>
            <a:r>
              <a:rPr lang="en-US" sz="900" b="1" dirty="0" smtClean="0"/>
              <a:t> (Children),</a:t>
            </a:r>
          </a:p>
          <a:p>
            <a:pPr marL="0" indent="0">
              <a:buNone/>
            </a:pPr>
            <a:r>
              <a:rPr lang="en-US" sz="900" b="1" dirty="0" smtClean="0"/>
              <a:t>Timberland Sky (Classics),</a:t>
            </a:r>
          </a:p>
          <a:p>
            <a:pPr marL="0" indent="0">
              <a:buNone/>
            </a:pPr>
            <a:r>
              <a:rPr lang="en-US" sz="900" b="1" dirty="0" smtClean="0"/>
              <a:t>Zorro Ark (Comedy),</a:t>
            </a:r>
          </a:p>
          <a:p>
            <a:pPr marL="0" indent="0">
              <a:buNone/>
            </a:pPr>
            <a:r>
              <a:rPr lang="en-US" sz="900" b="1" dirty="0" smtClean="0"/>
              <a:t>Rush </a:t>
            </a:r>
            <a:r>
              <a:rPr lang="en-US" sz="900" b="1" dirty="0" err="1" smtClean="0"/>
              <a:t>Goodfellas</a:t>
            </a:r>
            <a:r>
              <a:rPr lang="en-US" sz="900" b="1" dirty="0" smtClean="0"/>
              <a:t> Apache Divine Network Peak (Family),</a:t>
            </a:r>
          </a:p>
          <a:p>
            <a:pPr marL="0" indent="0">
              <a:buNone/>
            </a:pPr>
            <a:r>
              <a:rPr lang="en-US" sz="900" b="1" dirty="0" smtClean="0"/>
              <a:t>Juggler Hardly </a:t>
            </a:r>
          </a:p>
          <a:p>
            <a:pPr marL="0" indent="0">
              <a:buNone/>
            </a:pPr>
            <a:r>
              <a:rPr lang="en-US" sz="900" b="1" dirty="0" smtClean="0"/>
              <a:t>(Animation),</a:t>
            </a:r>
          </a:p>
          <a:p>
            <a:pPr marL="0" indent="0">
              <a:buNone/>
            </a:pPr>
            <a:r>
              <a:rPr lang="en-US" sz="900" b="1" dirty="0"/>
              <a:t>Scalawag Duck </a:t>
            </a:r>
            <a:endParaRPr lang="en-US" sz="900" b="1" dirty="0" smtClean="0"/>
          </a:p>
          <a:p>
            <a:pPr marL="0" indent="0">
              <a:buNone/>
            </a:pPr>
            <a:r>
              <a:rPr lang="en-US" sz="900" b="1" dirty="0" smtClean="0"/>
              <a:t>(Music)</a:t>
            </a:r>
          </a:p>
          <a:p>
            <a:pPr marL="0" indent="0">
              <a:buNone/>
            </a:pPr>
            <a:r>
              <a:rPr lang="en-US" sz="900" b="1" dirty="0" smtClean="0"/>
              <a:t>2.Scalawag Duck in music category &amp; Juggler Hardly in Animation category had been most rented ,32 times, amongst all family-friendly movies.</a:t>
            </a:r>
          </a:p>
          <a:p>
            <a:pPr marL="0" indent="0">
              <a:buNone/>
            </a:pPr>
            <a:r>
              <a:rPr lang="en-US" sz="1050" dirty="0" smtClean="0"/>
              <a:t>  </a:t>
            </a:r>
            <a:endParaRPr lang="en-US" sz="105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17977622"/>
              </p:ext>
            </p:extLst>
          </p:nvPr>
        </p:nvGraphicFramePr>
        <p:xfrm>
          <a:off x="457200" y="1200150"/>
          <a:ext cx="7140575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15306" y="4476533"/>
            <a:ext cx="1083814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Ref: SQL# 1 in the text file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8739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CFFCC"/>
          </a:solidFill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the quartile distribution of rental duration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in family friendly categories</a:t>
            </a:r>
            <a:r>
              <a:rPr lang="en-US" sz="2800" dirty="0" smtClean="0">
                <a:solidFill>
                  <a:srgbClr val="FF0000"/>
                </a:solidFill>
              </a:rPr>
              <a:t>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7749" y="1200150"/>
            <a:ext cx="1319051" cy="3770896"/>
          </a:xfrm>
          <a:solidFill>
            <a:srgbClr val="FFFF0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 smtClean="0"/>
              <a:t>1</a:t>
            </a:r>
            <a:r>
              <a:rPr lang="en-US" sz="1000" b="1" dirty="0" smtClean="0"/>
              <a:t>.</a:t>
            </a:r>
            <a:r>
              <a:rPr lang="en-US" sz="1000" b="1" dirty="0" smtClean="0"/>
              <a:t>Animation has highest distribution count of  22 in 1</a:t>
            </a:r>
            <a:r>
              <a:rPr lang="en-US" sz="1000" b="1" baseline="30000" dirty="0" smtClean="0"/>
              <a:t>st</a:t>
            </a:r>
            <a:r>
              <a:rPr lang="en-US" sz="1000" b="1" dirty="0" smtClean="0"/>
              <a:t> quartile which is highest in among all categories.</a:t>
            </a:r>
            <a:endParaRPr lang="en-US" sz="1000" b="1" dirty="0" smtClean="0"/>
          </a:p>
          <a:p>
            <a:pPr marL="0" indent="0">
              <a:buNone/>
            </a:pPr>
            <a:r>
              <a:rPr lang="en-US" sz="1000" b="1" dirty="0" smtClean="0"/>
              <a:t>2. </a:t>
            </a:r>
            <a:r>
              <a:rPr lang="en-US" sz="1000" b="1" dirty="0" smtClean="0"/>
              <a:t>Music has lowest </a:t>
            </a:r>
            <a:r>
              <a:rPr lang="en-US" sz="1000" b="1" dirty="0"/>
              <a:t>distribution count </a:t>
            </a:r>
            <a:r>
              <a:rPr lang="en-US" sz="1000" b="1" dirty="0" smtClean="0"/>
              <a:t>of 9 </a:t>
            </a:r>
            <a:r>
              <a:rPr lang="en-US" sz="1000" b="1" dirty="0"/>
              <a:t>in 1</a:t>
            </a:r>
            <a:r>
              <a:rPr lang="en-US" sz="1000" b="1" baseline="30000" dirty="0"/>
              <a:t>st</a:t>
            </a:r>
            <a:r>
              <a:rPr lang="en-US" sz="1000" b="1" dirty="0"/>
              <a:t> quartile which is </a:t>
            </a:r>
            <a:r>
              <a:rPr lang="en-US" sz="1000" b="1" dirty="0" smtClean="0"/>
              <a:t>lowest </a:t>
            </a:r>
            <a:r>
              <a:rPr lang="en-US" sz="1000" b="1" dirty="0"/>
              <a:t>in </a:t>
            </a:r>
            <a:r>
              <a:rPr lang="en-US" sz="1000" b="1" dirty="0" smtClean="0"/>
              <a:t>among all categories </a:t>
            </a:r>
            <a:r>
              <a:rPr lang="en-US" sz="1000" b="1" dirty="0" smtClean="0"/>
              <a:t>.</a:t>
            </a:r>
            <a:endParaRPr lang="en-US" sz="1000" b="1" dirty="0" smtClean="0"/>
          </a:p>
          <a:p>
            <a:pPr marL="0" indent="0">
              <a:buNone/>
            </a:pPr>
            <a:r>
              <a:rPr lang="en-US" sz="1000" b="1" dirty="0" smtClean="0"/>
              <a:t>3.</a:t>
            </a:r>
            <a:r>
              <a:rPr lang="en-US" sz="1000" b="1" dirty="0" smtClean="0"/>
              <a:t> </a:t>
            </a:r>
            <a:r>
              <a:rPr lang="en-US" sz="1000" b="1" dirty="0" smtClean="0"/>
              <a:t>Note: The huge data set of SQL query is arranged using pivot table for meaningful visualization as advised by the mentor.</a:t>
            </a:r>
          </a:p>
          <a:p>
            <a:pPr marL="0" indent="0">
              <a:buNone/>
            </a:pPr>
            <a:endParaRPr lang="en-US" sz="1050" dirty="0" smtClean="0">
              <a:solidFill>
                <a:srgbClr val="80004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9721" y="4476533"/>
            <a:ext cx="1083814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Ref: SQL# 2 in the text file</a:t>
            </a:r>
            <a:endParaRPr lang="en-US" sz="1200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56364930"/>
              </p:ext>
            </p:extLst>
          </p:nvPr>
        </p:nvGraphicFramePr>
        <p:xfrm>
          <a:off x="457199" y="1200150"/>
          <a:ext cx="6593069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4439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CFFCC"/>
          </a:solidFill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Who are the top 10 paying customers and their monthly payment in 2007?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7748" y="1184912"/>
            <a:ext cx="1319053" cy="3851831"/>
          </a:xfrm>
          <a:solidFill>
            <a:srgbClr val="FFFF0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b="1" dirty="0" smtClean="0"/>
              <a:t>1.The </a:t>
            </a:r>
            <a:r>
              <a:rPr lang="en-US" sz="1050" b="1" dirty="0"/>
              <a:t>n</a:t>
            </a:r>
            <a:r>
              <a:rPr lang="en-US" sz="1050" b="1" dirty="0" smtClean="0"/>
              <a:t>ames of the top10 paying customer are on x-axis.</a:t>
            </a:r>
          </a:p>
          <a:p>
            <a:pPr marL="0" indent="0">
              <a:buNone/>
            </a:pPr>
            <a:r>
              <a:rPr lang="en-US" sz="1050" b="1" dirty="0" smtClean="0"/>
              <a:t>2. These top 10 customers had most </a:t>
            </a:r>
            <a:r>
              <a:rPr lang="en-US" sz="1050" b="1" dirty="0"/>
              <a:t>payments in March and April </a:t>
            </a:r>
            <a:r>
              <a:rPr lang="en-US" sz="1050" b="1" dirty="0" smtClean="0"/>
              <a:t>2007.</a:t>
            </a:r>
          </a:p>
          <a:p>
            <a:pPr marL="0" indent="0">
              <a:buNone/>
            </a:pPr>
            <a:r>
              <a:rPr lang="en-US" sz="1050" b="1" dirty="0"/>
              <a:t>3</a:t>
            </a:r>
            <a:r>
              <a:rPr lang="en-US" sz="1050" b="1" dirty="0" smtClean="0"/>
              <a:t>.All these customers paid least in May 2007.</a:t>
            </a:r>
          </a:p>
          <a:p>
            <a:pPr marL="0" indent="0">
              <a:buNone/>
            </a:pPr>
            <a:r>
              <a:rPr lang="en-US" sz="1050" b="1" dirty="0"/>
              <a:t>4</a:t>
            </a:r>
            <a:r>
              <a:rPr lang="en-US" sz="1050" b="1" dirty="0" smtClean="0"/>
              <a:t>.Elanor Hunt is the  highest paying among all. Her max payment was $100.78 in Apr-07. </a:t>
            </a:r>
          </a:p>
          <a:p>
            <a:pPr marL="0" indent="0">
              <a:buNone/>
            </a:pPr>
            <a:r>
              <a:rPr lang="en-US" sz="1050" b="1" dirty="0" smtClean="0"/>
              <a:t>5.Note</a:t>
            </a:r>
            <a:r>
              <a:rPr lang="en-US" sz="1050" b="1" dirty="0"/>
              <a:t>: The huge data set of SQL query is arranged using pivot table for visualization as advised by the mentor.</a:t>
            </a:r>
          </a:p>
          <a:p>
            <a:pPr marL="0" indent="0">
              <a:buNone/>
            </a:pPr>
            <a:endParaRPr lang="en-US" sz="1050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09702418"/>
              </p:ext>
            </p:extLst>
          </p:nvPr>
        </p:nvGraphicFramePr>
        <p:xfrm>
          <a:off x="457199" y="1200150"/>
          <a:ext cx="6910549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08773" y="4476533"/>
            <a:ext cx="1083814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Ref: SQL# 3 in the text file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31392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CFFCC"/>
          </a:solidFill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the rental count comparison of the two stores in the database?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1539" y="1200150"/>
            <a:ext cx="1275262" cy="3530009"/>
          </a:xfrm>
          <a:solidFill>
            <a:srgbClr val="FFFF0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b="1" dirty="0" smtClean="0">
                <a:solidFill>
                  <a:srgbClr val="000000"/>
                </a:solidFill>
              </a:rPr>
              <a:t>1.Store 1 &amp; Store 2 had almost similar rental in Jun-05 and Jul-05.</a:t>
            </a:r>
            <a:endParaRPr lang="en-US" sz="105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050" b="1" dirty="0" smtClean="0">
                <a:solidFill>
                  <a:srgbClr val="000000"/>
                </a:solidFill>
              </a:rPr>
              <a:t>2.Jul-05 had maximum rentals in both the stores.</a:t>
            </a:r>
            <a:endParaRPr lang="en-US" sz="105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050" b="1" dirty="0" smtClean="0">
                <a:solidFill>
                  <a:srgbClr val="000000"/>
                </a:solidFill>
              </a:rPr>
              <a:t>3. In Feb-06 rental count of both stores was lowest.  </a:t>
            </a:r>
            <a:endParaRPr lang="en-US" sz="105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050" b="1" dirty="0" smtClean="0"/>
              <a:t>4</a:t>
            </a:r>
            <a:r>
              <a:rPr lang="en-US" sz="1050" b="1" dirty="0"/>
              <a:t>. Note: </a:t>
            </a:r>
            <a:r>
              <a:rPr lang="en-US" sz="1050" b="1" dirty="0" smtClean="0"/>
              <a:t>The data </a:t>
            </a:r>
            <a:r>
              <a:rPr lang="en-US" sz="1050" b="1" dirty="0"/>
              <a:t>set of SQL query is arranged using pivot table for meaningful visualization as advised by the mentor.</a:t>
            </a:r>
          </a:p>
          <a:p>
            <a:pPr marL="0" indent="0">
              <a:buNone/>
            </a:pPr>
            <a:endParaRPr lang="en-US" sz="1050" b="1" dirty="0">
              <a:solidFill>
                <a:srgbClr val="00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56217405"/>
              </p:ext>
            </p:extLst>
          </p:nvPr>
        </p:nvGraphicFramePr>
        <p:xfrm>
          <a:off x="457199" y="1200150"/>
          <a:ext cx="6866759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40144" y="4476533"/>
            <a:ext cx="1083814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Ref: SQL# 4 in the text file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00402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5546</TotalTime>
  <Words>431</Words>
  <Application>Microsoft Macintosh PowerPoint</Application>
  <PresentationFormat>On-screen Show (16:9)</PresentationFormat>
  <Paragraphs>44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Project: Investigate a Rental Database                   By: Trupti Patil                                                                               May 12th 2020</vt:lpstr>
      <vt:lpstr>Which are the top rented movies in  each family-friendly categories?</vt:lpstr>
      <vt:lpstr>What is the quartile distribution of rental duration in family friendly categories?</vt:lpstr>
      <vt:lpstr>Who are the top 10 paying customers and their monthly payment in 2007?</vt:lpstr>
      <vt:lpstr>What is the rental count comparison of the two stores in the database?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48</cp:revision>
  <dcterms:created xsi:type="dcterms:W3CDTF">2020-05-08T03:12:53Z</dcterms:created>
  <dcterms:modified xsi:type="dcterms:W3CDTF">2020-05-12T19:35:57Z</dcterms:modified>
</cp:coreProperties>
</file>