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7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4.jpg" ContentType="image/jpeg"/>
  <Override PartName="/ppt/notesSlides/notesSlide1.xml" ContentType="application/vnd.openxmlformats-officedocument.presentationml.notesSlide+xml"/>
  <Override PartName="/ppt/media/image3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9" r:id="rId9"/>
    <p:sldId id="272" r:id="rId10"/>
    <p:sldId id="273" r:id="rId11"/>
    <p:sldId id="274" r:id="rId12"/>
    <p:sldId id="264" r:id="rId13"/>
    <p:sldId id="265" r:id="rId14"/>
    <p:sldId id="267" r:id="rId15"/>
    <p:sldId id="266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72D56-03C3-472B-9414-94CD21A0AED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EC957-B289-4252-8505-58959E3E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EC957-B289-4252-8505-58959E3E1B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5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11/27/2020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5010" y="4869"/>
            <a:ext cx="436989" cy="6853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832" y="5639214"/>
            <a:ext cx="968544" cy="7219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7755" y="0"/>
            <a:ext cx="2824244" cy="5528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11/27/2020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11/27/2020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5010" y="4869"/>
            <a:ext cx="436989" cy="6853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832" y="5649049"/>
            <a:ext cx="968544" cy="7219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5051" y="0"/>
            <a:ext cx="2796948" cy="55287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11/27/2020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00800"/>
            <a:ext cx="12191999" cy="4571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4462" y="332681"/>
            <a:ext cx="968544" cy="7219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054721"/>
            <a:ext cx="573718" cy="3460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425" y="171775"/>
            <a:ext cx="4190834" cy="721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11/27/2020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55010" y="4869"/>
            <a:ext cx="436989" cy="6853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0832" y="5649049"/>
            <a:ext cx="968544" cy="7219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5866" y="209677"/>
            <a:ext cx="6780267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4461" y="1178212"/>
            <a:ext cx="8203077" cy="3527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1225" y="6467728"/>
            <a:ext cx="76009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11/27/2020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oplematters.in/article/employee-engagement/how-to-design-your-office-space-to-boost-productivity-17416" TargetMode="External"/><Relationship Id="rId3" Type="http://schemas.openxmlformats.org/officeDocument/2006/relationships/image" Target="../media/image29.jpe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stress-png" TargetMode="External"/><Relationship Id="rId5" Type="http://schemas.openxmlformats.org/officeDocument/2006/relationships/image" Target="../media/image30.png"/><Relationship Id="rId4" Type="http://schemas.openxmlformats.org/officeDocument/2006/relationships/hyperlink" Target="https://foto.wuestenigel.com/close-up-of-a-vintage-clock-as-a-symbol-of-the-turn-of-the-new-yea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vCBSPxFCmk" TargetMode="External"/><Relationship Id="rId2" Type="http://schemas.openxmlformats.org/officeDocument/2006/relationships/hyperlink" Target="https://youtu.be/xk4_1vDrzzohttps:/youtu.be/ltX5AtW9v3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gwWKnnCMQ5c" TargetMode="External"/><Relationship Id="rId4" Type="http://schemas.openxmlformats.org/officeDocument/2006/relationships/hyperlink" Target="https://progit2.s3.amazonaws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mputer-laptop-technology-ultrabook-538969/" TargetMode="External"/><Relationship Id="rId7" Type="http://schemas.openxmlformats.org/officeDocument/2006/relationships/hyperlink" Target="https://www.wallpaperflare.com/work-work-process-organize-business-office-team-kanban-wallpaper-aykt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hyperlink" Target="https://www.pngall.com/medal-png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7225" y="1114924"/>
            <a:ext cx="6044565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 marR="423545" indent="-110489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K.</a:t>
            </a:r>
            <a:r>
              <a:rPr sz="25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J.</a:t>
            </a:r>
            <a:r>
              <a:rPr sz="25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Somaiya</a:t>
            </a:r>
            <a:r>
              <a:rPr sz="25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Institute</a:t>
            </a:r>
            <a:r>
              <a:rPr sz="25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5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Engineering </a:t>
            </a:r>
            <a:r>
              <a:rPr sz="2500" b="1" spc="-6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&amp;</a:t>
            </a:r>
            <a:r>
              <a:rPr sz="25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Information</a:t>
            </a:r>
            <a:r>
              <a:rPr sz="25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Technology,</a:t>
            </a:r>
            <a:r>
              <a:rPr sz="25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Mumbai</a:t>
            </a: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ts val="3445"/>
              </a:lnSpc>
            </a:pPr>
            <a:r>
              <a:rPr sz="2900" b="1" u="heavy" spc="-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Department</a:t>
            </a:r>
            <a:r>
              <a:rPr sz="2900" b="1" u="heavy" spc="-3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b="1" u="heavy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900" b="1" u="heavy" spc="-2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b="1" u="heavy" spc="-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Computer</a:t>
            </a:r>
            <a:r>
              <a:rPr sz="2900" b="1" u="heavy" spc="-30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b="1" u="heavy" spc="-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Engineering</a:t>
            </a:r>
            <a:endParaRPr lang="en-US" sz="2900" b="1" u="heavy" spc="-5" dirty="0">
              <a:solidFill>
                <a:srgbClr val="052358"/>
              </a:solidFill>
              <a:uFill>
                <a:solidFill>
                  <a:srgbClr val="052358"/>
                </a:solidFill>
              </a:uFill>
              <a:latin typeface="Times New Roman"/>
              <a:cs typeface="Times New Roman"/>
            </a:endParaRPr>
          </a:p>
          <a:p>
            <a:pPr algn="ctr">
              <a:lnSpc>
                <a:spcPts val="3445"/>
              </a:lnSpc>
            </a:pPr>
            <a:endParaRPr sz="2900" dirty="0">
              <a:latin typeface="Times New Roman"/>
              <a:cs typeface="Times New Roman"/>
            </a:endParaRPr>
          </a:p>
          <a:p>
            <a:pPr algn="ctr">
              <a:lnSpc>
                <a:spcPts val="3820"/>
              </a:lnSpc>
            </a:pPr>
            <a:r>
              <a:rPr lang="en-US" sz="3200" b="1" u="sng" spc="-10" dirty="0">
                <a:solidFill>
                  <a:srgbClr val="C00000"/>
                </a:solidFill>
                <a:latin typeface="Times New Roman"/>
                <a:cs typeface="Times New Roman"/>
              </a:rPr>
              <a:t>DIGITAL  DIARY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911225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09</a:t>
            </a:r>
            <a:r>
              <a:rPr spc="-5" dirty="0"/>
              <a:t>/</a:t>
            </a:r>
            <a:r>
              <a:rPr lang="en-US" spc="-5" dirty="0"/>
              <a:t>23</a:t>
            </a:r>
            <a:r>
              <a:rPr spc="-5" dirty="0"/>
              <a:t>/202</a:t>
            </a:r>
            <a:r>
              <a:rPr lang="en-US" spc="-5" dirty="0"/>
              <a:t>2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87807" y="3438654"/>
            <a:ext cx="4343400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solidFill>
                  <a:srgbClr val="052358"/>
                </a:solidFill>
                <a:latin typeface="Times New Roman"/>
                <a:cs typeface="Times New Roman"/>
              </a:rPr>
              <a:t>Trushil</a:t>
            </a:r>
            <a:r>
              <a:rPr lang="en-US"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solidFill>
                  <a:srgbClr val="052358"/>
                </a:solidFill>
                <a:latin typeface="Times New Roman"/>
                <a:cs typeface="Times New Roman"/>
              </a:rPr>
              <a:t>Dhokiya</a:t>
            </a:r>
            <a:r>
              <a:rPr sz="2000" b="1" dirty="0">
                <a:solidFill>
                  <a:srgbClr val="052358"/>
                </a:solidFill>
                <a:latin typeface="Times New Roman"/>
                <a:cs typeface="Times New Roman"/>
              </a:rPr>
              <a:t>–</a:t>
            </a:r>
            <a:r>
              <a:rPr sz="2000" b="1" spc="-2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24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Aditya </a:t>
            </a:r>
            <a:r>
              <a:rPr lang="en-US" sz="2000" b="1" spc="-5" dirty="0" err="1">
                <a:solidFill>
                  <a:srgbClr val="052358"/>
                </a:solidFill>
                <a:latin typeface="Times New Roman"/>
                <a:cs typeface="Times New Roman"/>
              </a:rPr>
              <a:t>Bhavsar</a:t>
            </a:r>
            <a:r>
              <a:rPr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52358"/>
                </a:solidFill>
                <a:latin typeface="Times New Roman"/>
                <a:cs typeface="Times New Roman"/>
              </a:rPr>
              <a:t>– </a:t>
            </a:r>
            <a:r>
              <a:rPr lang="en-US"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12</a:t>
            </a:r>
            <a:r>
              <a:rPr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000" b="1" spc="-34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endParaRPr lang="en-US" sz="2000" b="1" spc="-340" dirty="0">
              <a:solidFill>
                <a:srgbClr val="052358"/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Arya Madan</a:t>
            </a:r>
            <a:r>
              <a:rPr sz="2000" b="1" dirty="0">
                <a:solidFill>
                  <a:srgbClr val="052358"/>
                </a:solidFill>
                <a:latin typeface="Times New Roman"/>
                <a:cs typeface="Times New Roman"/>
              </a:rPr>
              <a:t>–</a:t>
            </a:r>
            <a:r>
              <a:rPr lang="en-US"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59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solidFill>
                  <a:srgbClr val="052358"/>
                </a:solidFill>
                <a:latin typeface="Times New Roman"/>
                <a:cs typeface="Times New Roman"/>
              </a:rPr>
              <a:t>Aniket</a:t>
            </a:r>
            <a:r>
              <a:rPr lang="en-US"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 Kulkarni</a:t>
            </a:r>
            <a:r>
              <a:rPr sz="2000" b="1" dirty="0">
                <a:solidFill>
                  <a:srgbClr val="052358"/>
                </a:solidFill>
                <a:latin typeface="Times New Roman"/>
                <a:cs typeface="Times New Roman"/>
              </a:rPr>
              <a:t>–</a:t>
            </a:r>
            <a:r>
              <a:rPr sz="2000" b="1" spc="-2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56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3112" y="4800600"/>
            <a:ext cx="3272790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Supervisor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8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Ms.</a:t>
            </a:r>
            <a:r>
              <a:rPr sz="2800" b="1" spc="-4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Shubhada</a:t>
            </a:r>
            <a:r>
              <a:rPr sz="2800" b="1" spc="-4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Labde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2EABE-B366-7383-1D33-DBF6744C3256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1113-FD88-1B40-9636-9771459548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" b="2941"/>
          <a:stretch/>
        </p:blipFill>
        <p:spPr>
          <a:xfrm>
            <a:off x="6400800" y="882628"/>
            <a:ext cx="4495800" cy="406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A22D5-C5A8-7BC1-10D5-4374D624B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58" y="838200"/>
            <a:ext cx="4418044" cy="4109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48B07-139F-3039-E340-0BF743D4D1C2}"/>
              </a:ext>
            </a:extLst>
          </p:cNvPr>
          <p:cNvSpPr txBox="1"/>
          <p:nvPr/>
        </p:nvSpPr>
        <p:spPr>
          <a:xfrm>
            <a:off x="2590800" y="5105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 of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30A61-0D78-F070-B8B4-D521DF0CB976}"/>
              </a:ext>
            </a:extLst>
          </p:cNvPr>
          <p:cNvSpPr txBox="1"/>
          <p:nvPr/>
        </p:nvSpPr>
        <p:spPr>
          <a:xfrm>
            <a:off x="6858000" y="510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Failing to do the task</a:t>
            </a:r>
          </a:p>
        </p:txBody>
      </p:sp>
    </p:spTree>
    <p:extLst>
      <p:ext uri="{BB962C8B-B14F-4D97-AF65-F5344CB8AC3E}">
        <p14:creationId xmlns:p14="http://schemas.microsoft.com/office/powerpoint/2010/main" val="12631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F812D7-5A0C-01E0-0387-F6B1A7BD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1000"/>
            <a:ext cx="5362145" cy="5203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08EF50-95FB-EC6F-E5A4-28DF0B713905}"/>
              </a:ext>
            </a:extLst>
          </p:cNvPr>
          <p:cNvSpPr txBox="1"/>
          <p:nvPr/>
        </p:nvSpPr>
        <p:spPr>
          <a:xfrm>
            <a:off x="4191000" y="5865845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Rewards In Form of Badges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8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910" y="533400"/>
            <a:ext cx="6780267" cy="492443"/>
          </a:xfrm>
        </p:spPr>
        <p:txBody>
          <a:bodyPr/>
          <a:lstStyle/>
          <a:p>
            <a:r>
              <a:rPr lang="en-US" sz="3200" dirty="0"/>
              <a:t>System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571646"/>
            <a:ext cx="531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Creation of GitHub Repository.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2A2E83A0-02FB-D750-5305-D0496BB3B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9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Git? An overview of Git and why you should use it | by Jatin  Varlyani | Level Up Coding">
            <a:extLst>
              <a:ext uri="{FF2B5EF4-FFF2-40B4-BE49-F238E27FC236}">
                <a16:creationId xmlns:a16="http://schemas.microsoft.com/office/drawing/2014/main" id="{114BC271-07F0-343B-C1FF-5FFC60A7A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917371"/>
            <a:ext cx="2435828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swing Logos">
            <a:extLst>
              <a:ext uri="{FF2B5EF4-FFF2-40B4-BE49-F238E27FC236}">
                <a16:creationId xmlns:a16="http://schemas.microsoft.com/office/drawing/2014/main" id="{A1AA9675-8159-1240-8794-2378AD749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"/>
          <a:stretch/>
        </p:blipFill>
        <p:spPr bwMode="auto">
          <a:xfrm>
            <a:off x="7010400" y="4785516"/>
            <a:ext cx="3276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7B410-19E8-93F1-19C4-D4AE419AF564}"/>
              </a:ext>
            </a:extLst>
          </p:cNvPr>
          <p:cNvSpPr txBox="1"/>
          <p:nvPr/>
        </p:nvSpPr>
        <p:spPr>
          <a:xfrm>
            <a:off x="1524000" y="2104015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Installation and Understanding of Git.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17BB2-E776-DDF8-B640-37D9AB9DE691}"/>
              </a:ext>
            </a:extLst>
          </p:cNvPr>
          <p:cNvSpPr txBox="1"/>
          <p:nvPr/>
        </p:nvSpPr>
        <p:spPr>
          <a:xfrm>
            <a:off x="1524000" y="3698658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Designing of the project layout and the various features that would be present in the project.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892C7-CE2D-A163-593D-C903EC8DFD29}"/>
              </a:ext>
            </a:extLst>
          </p:cNvPr>
          <p:cNvSpPr txBox="1"/>
          <p:nvPr/>
        </p:nvSpPr>
        <p:spPr>
          <a:xfrm>
            <a:off x="1524000" y="2691190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Researching on the various </a:t>
            </a:r>
            <a:r>
              <a:rPr lang="en-US" sz="2400" dirty="0" err="1"/>
              <a:t>softwares</a:t>
            </a:r>
            <a:r>
              <a:rPr lang="en-US" sz="2400" dirty="0"/>
              <a:t> which would be needed for implementation stage.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F532-F0B8-0B83-92D0-A688A5A5ABEB}"/>
              </a:ext>
            </a:extLst>
          </p:cNvPr>
          <p:cNvSpPr txBox="1"/>
          <p:nvPr/>
        </p:nvSpPr>
        <p:spPr>
          <a:xfrm>
            <a:off x="1524000" y="4945153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Finally, starting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0736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609600"/>
            <a:ext cx="6780267" cy="47705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1850379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let you save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230392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help you be more reliable.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BEC32-05C7-29A4-8914-ABC53922A6BF}"/>
              </a:ext>
            </a:extLst>
          </p:cNvPr>
          <p:cNvSpPr txBox="1"/>
          <p:nvPr/>
        </p:nvSpPr>
        <p:spPr>
          <a:xfrm>
            <a:off x="2971800" y="2869295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you motivated to achieve your goals.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4141C-FEF2-8C09-39D0-DD90C346DD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79118" y="697157"/>
            <a:ext cx="3282163" cy="2189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0B076-9985-8EDC-0F38-B52B22B7B382}"/>
              </a:ext>
            </a:extLst>
          </p:cNvPr>
          <p:cNvSpPr txBox="1"/>
          <p:nvPr/>
        </p:nvSpPr>
        <p:spPr>
          <a:xfrm>
            <a:off x="6424128" y="3727625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ECE04-BCDA-9C3B-2EFC-EF411CC641C6}"/>
              </a:ext>
            </a:extLst>
          </p:cNvPr>
          <p:cNvSpPr txBox="1"/>
          <p:nvPr/>
        </p:nvSpPr>
        <p:spPr>
          <a:xfrm>
            <a:off x="6427238" y="4777837"/>
            <a:ext cx="447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an aim to complete your dreams.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91D1A9-0736-306C-EE4D-03D019C0C9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95051" y="2886334"/>
            <a:ext cx="2598280" cy="1923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FA5F93-4444-5E05-B16F-62B9BDE08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02636" y="3364222"/>
            <a:ext cx="3662127" cy="2059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DCF98B-D861-630C-C5EB-ED421789E421}"/>
              </a:ext>
            </a:extLst>
          </p:cNvPr>
          <p:cNvSpPr txBox="1"/>
          <p:nvPr/>
        </p:nvSpPr>
        <p:spPr>
          <a:xfrm>
            <a:off x="6424128" y="4255841"/>
            <a:ext cx="34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productivity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0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/>
      <p:bldP spid="10" grpId="0"/>
      <p:bldP spid="12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762000"/>
            <a:ext cx="6780267" cy="47705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4469" y="2133601"/>
            <a:ext cx="648890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0606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Succeeding in today’s work environment is tough. There are</a:t>
            </a:r>
            <a:r>
              <a:rPr lang="en-US" sz="2000" dirty="0">
                <a:solidFill>
                  <a:srgbClr val="1983E4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too many projects and tasks to manage</a:t>
            </a:r>
            <a:r>
              <a:rPr lang="en-US" sz="2000" dirty="0">
                <a:solidFill>
                  <a:srgbClr val="60606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. With new things popping up and your personal commitments, things can get overwhelming. Add the huge amount of distractions and you’re in for a difficult climb up the ladder of success.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60606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06060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1026" name="Picture 2" descr="https://o.remove.bg/downloads/d328a768-c308-4cae-8ee1-0913103a9942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13" y="2133600"/>
            <a:ext cx="3517900" cy="26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C62619-376F-3E62-2C2F-0BC185BF89AA}"/>
              </a:ext>
            </a:extLst>
          </p:cNvPr>
          <p:cNvSpPr txBox="1"/>
          <p:nvPr/>
        </p:nvSpPr>
        <p:spPr>
          <a:xfrm flipH="1">
            <a:off x="1464469" y="3774281"/>
            <a:ext cx="6220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0606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Having a to-do list can make things much easier. Whether you’re looking to achieve more of your goals or controlling your time better, a to-do list will help you. You can get a positive boost to your career by becoming the person who is always on top of things and feel good every day.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0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66" y="209677"/>
            <a:ext cx="6780267" cy="47705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3716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learning java</a:t>
            </a:r>
          </a:p>
          <a:p>
            <a:r>
              <a:rPr lang="en-US" sz="2000" dirty="0">
                <a:hlinkClick r:id="rId2"/>
              </a:rPr>
              <a:t>https://youtu.be/xk4_1vDrzzohttps://youtu.be/ltX5AtW9v30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java AWT</a:t>
            </a:r>
          </a:p>
          <a:p>
            <a:r>
              <a:rPr lang="en-US" sz="2000" dirty="0">
                <a:hlinkClick r:id="rId3"/>
              </a:rPr>
              <a:t>https://youtu.be/jvCBSPxFCmk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and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https://progit2.s3.amazonaws.com/</a:t>
            </a:r>
            <a:r>
              <a:rPr lang="en-US" sz="2000" dirty="0"/>
              <a:t> › ...</a:t>
            </a:r>
            <a:r>
              <a:rPr lang="en-US" sz="2000" dirty="0" err="1"/>
              <a:t>PDFPreface</a:t>
            </a:r>
            <a:r>
              <a:rPr lang="en-US" sz="2000" dirty="0"/>
              <a:t> by Scott Chacon - Pro </a:t>
            </a:r>
            <a:r>
              <a:rPr lang="en-US" sz="2000" dirty="0" err="1"/>
              <a:t>Git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>
              <a:hlinkClick r:id="rId5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https://youtu.be/gwWKnnCMQ5c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1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DC5E5-FE5A-442A-1947-FB88721B05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8FF"/>
              </a:clrFrom>
              <a:clrTo>
                <a:srgbClr val="FEF8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2760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632354"/>
            <a:ext cx="6616139" cy="359329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95300" indent="-483234">
              <a:lnSpc>
                <a:spcPct val="100000"/>
              </a:lnSpc>
              <a:spcBef>
                <a:spcPts val="1120"/>
              </a:spcBef>
              <a:buClr>
                <a:srgbClr val="C00000"/>
              </a:buClr>
              <a:buFont typeface="Lucida Sans Unicode"/>
              <a:buChar char="□"/>
              <a:tabLst>
                <a:tab pos="495300" algn="l"/>
                <a:tab pos="495934" algn="l"/>
              </a:tabLst>
            </a:pPr>
            <a:r>
              <a:rPr sz="2000" dirty="0">
                <a:solidFill>
                  <a:srgbClr val="052358"/>
                </a:solidFill>
                <a:latin typeface="Times New Roman"/>
                <a:cs typeface="Times New Roman"/>
              </a:rPr>
              <a:t>Introduction</a:t>
            </a:r>
            <a:endParaRPr sz="2000" dirty="0">
              <a:latin typeface="Times New Roman"/>
              <a:cs typeface="Times New Roman"/>
            </a:endParaRPr>
          </a:p>
          <a:p>
            <a:pPr marL="495300" indent="-483234">
              <a:lnSpc>
                <a:spcPct val="100000"/>
              </a:lnSpc>
              <a:spcBef>
                <a:spcPts val="1050"/>
              </a:spcBef>
              <a:buClr>
                <a:srgbClr val="C00000"/>
              </a:buClr>
              <a:buFont typeface="Lucida Sans Unicode"/>
              <a:buChar char="□"/>
              <a:tabLst>
                <a:tab pos="495300" algn="l"/>
                <a:tab pos="495934" algn="l"/>
              </a:tabLst>
            </a:pP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Problem</a:t>
            </a:r>
            <a:r>
              <a:rPr sz="2000" spc="-5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tatement</a:t>
            </a:r>
            <a:endParaRPr lang="en-US" sz="2000" spc="-5" dirty="0">
              <a:solidFill>
                <a:srgbClr val="052358"/>
              </a:solidFill>
              <a:latin typeface="Times New Roman"/>
              <a:cs typeface="Times New Roman"/>
            </a:endParaRPr>
          </a:p>
          <a:p>
            <a:pPr marL="495300" indent="-483234">
              <a:lnSpc>
                <a:spcPct val="100000"/>
              </a:lnSpc>
              <a:spcBef>
                <a:spcPts val="1050"/>
              </a:spcBef>
              <a:buClr>
                <a:srgbClr val="C00000"/>
              </a:buClr>
              <a:buFont typeface="Lucida Sans Unicode"/>
              <a:buChar char="□"/>
              <a:tabLst>
                <a:tab pos="495300" algn="l"/>
                <a:tab pos="495934" algn="l"/>
              </a:tabLst>
            </a:pP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Software</a:t>
            </a:r>
            <a:r>
              <a:rPr sz="2000" spc="-5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5235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52358"/>
                </a:solidFill>
                <a:latin typeface="Times New Roman"/>
                <a:cs typeface="Times New Roman"/>
              </a:rPr>
              <a:t>equirement</a:t>
            </a:r>
            <a:endParaRPr sz="2000" dirty="0">
              <a:latin typeface="Times New Roman"/>
              <a:cs typeface="Times New Roman"/>
            </a:endParaRPr>
          </a:p>
          <a:p>
            <a:pPr marL="495300" indent="-483234">
              <a:lnSpc>
                <a:spcPct val="100000"/>
              </a:lnSpc>
              <a:spcBef>
                <a:spcPts val="1050"/>
              </a:spcBef>
              <a:buClr>
                <a:srgbClr val="C00000"/>
              </a:buClr>
              <a:buFont typeface="Lucida Sans Unicode"/>
              <a:buChar char="□"/>
              <a:tabLst>
                <a:tab pos="495300" algn="l"/>
                <a:tab pos="495934" algn="l"/>
              </a:tabLst>
            </a:pP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Proposed</a:t>
            </a:r>
            <a:r>
              <a:rPr sz="2000" spc="-3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ystem</a:t>
            </a:r>
            <a:r>
              <a:rPr sz="2000" spc="-2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2358"/>
                </a:solidFill>
                <a:latin typeface="Times New Roman"/>
                <a:cs typeface="Times New Roman"/>
              </a:rPr>
              <a:t>/</a:t>
            </a:r>
            <a:r>
              <a:rPr sz="2000" spc="-2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dea</a:t>
            </a:r>
            <a:endParaRPr sz="2000" dirty="0">
              <a:latin typeface="Times New Roman"/>
              <a:cs typeface="Times New Roman"/>
            </a:endParaRPr>
          </a:p>
          <a:p>
            <a:pPr marL="495300" indent="-483234">
              <a:lnSpc>
                <a:spcPct val="100000"/>
              </a:lnSpc>
              <a:spcBef>
                <a:spcPts val="1050"/>
              </a:spcBef>
              <a:buClr>
                <a:srgbClr val="C00000"/>
              </a:buClr>
              <a:buFont typeface="Lucida Sans Unicode"/>
              <a:buChar char="□"/>
              <a:tabLst>
                <a:tab pos="495300" algn="l"/>
                <a:tab pos="495934" algn="l"/>
              </a:tabLst>
            </a:pP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System</a:t>
            </a:r>
            <a:r>
              <a:rPr sz="2000" spc="-2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52358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052358"/>
                </a:solidFill>
                <a:latin typeface="Times New Roman"/>
                <a:cs typeface="Times New Roman"/>
              </a:rPr>
              <a:t>esign/</a:t>
            </a:r>
            <a:r>
              <a:rPr lang="en-US" sz="2000" dirty="0">
                <a:solidFill>
                  <a:srgbClr val="052358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052358"/>
                </a:solidFill>
                <a:latin typeface="Times New Roman"/>
                <a:cs typeface="Times New Roman"/>
              </a:rPr>
              <a:t>iagram(block</a:t>
            </a:r>
            <a:r>
              <a:rPr sz="2000" spc="-2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2358"/>
                </a:solidFill>
                <a:latin typeface="Times New Roman"/>
                <a:cs typeface="Times New Roman"/>
              </a:rPr>
              <a:t>diagram</a:t>
            </a:r>
            <a:r>
              <a:rPr sz="2000" spc="-1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2358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2358"/>
                </a:solidFill>
                <a:latin typeface="Times New Roman"/>
                <a:cs typeface="Times New Roman"/>
              </a:rPr>
              <a:t>flowchart</a:t>
            </a:r>
            <a:r>
              <a:rPr sz="2000" spc="-1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etc)</a:t>
            </a:r>
            <a:endParaRPr sz="2000" dirty="0">
              <a:latin typeface="Times New Roman"/>
              <a:cs typeface="Times New Roman"/>
            </a:endParaRPr>
          </a:p>
          <a:p>
            <a:pPr marL="495300" indent="-483234">
              <a:lnSpc>
                <a:spcPct val="100000"/>
              </a:lnSpc>
              <a:spcBef>
                <a:spcPts val="1050"/>
              </a:spcBef>
              <a:buClr>
                <a:srgbClr val="C00000"/>
              </a:buClr>
              <a:buFont typeface="Lucida Sans Unicode"/>
              <a:buChar char="□"/>
              <a:tabLst>
                <a:tab pos="495300" algn="l"/>
                <a:tab pos="495934" algn="l"/>
              </a:tabLst>
            </a:pP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System</a:t>
            </a:r>
            <a:r>
              <a:rPr sz="2000" spc="-5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mplementation</a:t>
            </a:r>
            <a:endParaRPr sz="2000" dirty="0">
              <a:latin typeface="Times New Roman"/>
              <a:cs typeface="Times New Roman"/>
            </a:endParaRPr>
          </a:p>
          <a:p>
            <a:pPr marL="495300" indent="-483234">
              <a:lnSpc>
                <a:spcPct val="100000"/>
              </a:lnSpc>
              <a:spcBef>
                <a:spcPts val="1050"/>
              </a:spcBef>
              <a:buClr>
                <a:srgbClr val="C00000"/>
              </a:buClr>
              <a:buFont typeface="Lucida Sans Unicode"/>
              <a:buChar char="□"/>
              <a:tabLst>
                <a:tab pos="495300" algn="l"/>
                <a:tab pos="495934" algn="l"/>
              </a:tabLst>
            </a:pPr>
            <a:r>
              <a:rPr lang="en-US"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Results and </a:t>
            </a: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Conclusion</a:t>
            </a:r>
            <a:endParaRPr sz="2000" dirty="0">
              <a:latin typeface="Times New Roman"/>
              <a:cs typeface="Times New Roman"/>
            </a:endParaRPr>
          </a:p>
          <a:p>
            <a:pPr marL="495300" indent="-483234">
              <a:lnSpc>
                <a:spcPct val="100000"/>
              </a:lnSpc>
              <a:spcBef>
                <a:spcPts val="1050"/>
              </a:spcBef>
              <a:buClr>
                <a:srgbClr val="C00000"/>
              </a:buClr>
              <a:buFont typeface="Lucida Sans Unicode"/>
              <a:buChar char="□"/>
              <a:tabLst>
                <a:tab pos="495300" algn="l"/>
                <a:tab pos="495934" algn="l"/>
              </a:tabLst>
            </a:pPr>
            <a:r>
              <a:rPr sz="2000" spc="-5" dirty="0">
                <a:solidFill>
                  <a:srgbClr val="052358"/>
                </a:solidFill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513473"/>
            <a:ext cx="303593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  <a:r>
              <a:rPr spc="-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Project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911225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09</a:t>
            </a:r>
            <a:r>
              <a:rPr spc="-5" dirty="0"/>
              <a:t>/2</a:t>
            </a:r>
            <a:r>
              <a:rPr lang="en-US" spc="-5" dirty="0"/>
              <a:t>3</a:t>
            </a:r>
            <a:r>
              <a:rPr spc="-5" dirty="0"/>
              <a:t>/202</a:t>
            </a:r>
            <a:r>
              <a:rPr lang="en-US" spc="-5" dirty="0"/>
              <a:t>2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54102"/>
            <a:ext cx="2438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xfrm>
            <a:off x="911225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09</a:t>
            </a:r>
            <a:r>
              <a:rPr spc="-5" dirty="0"/>
              <a:t>/2</a:t>
            </a:r>
            <a:r>
              <a:rPr lang="en-US" spc="-5" dirty="0"/>
              <a:t>3</a:t>
            </a:r>
            <a:r>
              <a:rPr spc="-5" dirty="0"/>
              <a:t>/202</a:t>
            </a:r>
            <a:r>
              <a:rPr lang="en-US" spc="-5" dirty="0"/>
              <a:t>2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267826" y="1445567"/>
            <a:ext cx="277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Digital Diary </a:t>
            </a:r>
            <a:r>
              <a:rPr lang="en-US" dirty="0"/>
              <a:t>:  </a:t>
            </a:r>
          </a:p>
        </p:txBody>
      </p:sp>
      <p:pic>
        <p:nvPicPr>
          <p:cNvPr id="7" name="object 2"/>
          <p:cNvPicPr/>
          <p:nvPr/>
        </p:nvPicPr>
        <p:blipFill rotWithShape="1">
          <a:blip r:embed="rId2" cstate="print"/>
          <a:srcRect l="11704" t="15406" r="27437"/>
          <a:stretch/>
        </p:blipFill>
        <p:spPr>
          <a:xfrm>
            <a:off x="7696200" y="2477285"/>
            <a:ext cx="3962400" cy="3765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2154118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Our project is a ‘Digital Diary’ or in other words a ‘To-Do List’.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Our project is aiming to schedule the tasks of people so that they can manage it in a organized manner.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We will use Java, Java AWT, Java Swing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200" y="597272"/>
            <a:ext cx="32677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8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xfrm>
            <a:off x="911225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09</a:t>
            </a:r>
            <a:r>
              <a:rPr spc="-5" dirty="0"/>
              <a:t>/2</a:t>
            </a:r>
            <a:r>
              <a:rPr lang="en-US" spc="-5" dirty="0"/>
              <a:t>3</a:t>
            </a:r>
            <a:r>
              <a:rPr spc="-5" dirty="0"/>
              <a:t>/202</a:t>
            </a:r>
            <a:r>
              <a:rPr lang="en-US" spc="-5" dirty="0"/>
              <a:t>2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291272" y="152686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can we do with this?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1272" y="2517934"/>
            <a:ext cx="7091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many programs for time management which can help us.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1272" y="3483450"/>
            <a:ext cx="6294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choose To-Do List because it has an extra simple user interface and free open source license.</a:t>
            </a:r>
          </a:p>
        </p:txBody>
      </p:sp>
      <p:pic>
        <p:nvPicPr>
          <p:cNvPr id="1028" name="Picture 4" descr="https://o.remove.bg/downloads/6b14a1c7-dc0a-4ba1-8603-fd19d5b1b699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50080"/>
            <a:ext cx="3256521" cy="228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o.remove.bg/downloads/1141de01-c799-4054-ac94-05fd7490579e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52670"/>
            <a:ext cx="2577580" cy="257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609600"/>
            <a:ext cx="6780267" cy="477054"/>
          </a:xfrm>
        </p:spPr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4845" y="138243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JDK 18.0.2.1</a:t>
            </a:r>
            <a:endParaRPr lang="en-US" dirty="0"/>
          </a:p>
        </p:txBody>
      </p:sp>
      <p:pic>
        <p:nvPicPr>
          <p:cNvPr id="2050" name="Picture 2" descr="What is RAM (Random Access Memory)? | PC Gam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311291"/>
            <a:ext cx="2798947" cy="160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el launches 11th gen desktop chipsets, Rocket Lake-S, for gaming  enthusiasts- Technology News, First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241" y="4508102"/>
            <a:ext cx="2587624" cy="145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IntelliJ IDEA Icon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79" y="906801"/>
            <a:ext cx="1517584" cy="151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7D41CA-C990-7671-C1E3-85A3DDC9EA2B}"/>
              </a:ext>
            </a:extLst>
          </p:cNvPr>
          <p:cNvSpPr txBox="1"/>
          <p:nvPr/>
        </p:nvSpPr>
        <p:spPr>
          <a:xfrm>
            <a:off x="1584845" y="1980054"/>
            <a:ext cx="3631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IntelliJ IDEA 2022.1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6A96-9C5C-DBE8-2821-1A0434D4CBC7}"/>
              </a:ext>
            </a:extLst>
          </p:cNvPr>
          <p:cNvSpPr txBox="1"/>
          <p:nvPr/>
        </p:nvSpPr>
        <p:spPr>
          <a:xfrm>
            <a:off x="1594953" y="2534483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Gb RAM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DFF6-1342-9754-85A8-76245B630FE6}"/>
              </a:ext>
            </a:extLst>
          </p:cNvPr>
          <p:cNvSpPr txBox="1"/>
          <p:nvPr/>
        </p:nvSpPr>
        <p:spPr>
          <a:xfrm>
            <a:off x="1584845" y="3026340"/>
            <a:ext cx="464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Min. 1.5 Gb of  Disk Space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92EA4-7950-1C55-B8EF-62F250014441}"/>
              </a:ext>
            </a:extLst>
          </p:cNvPr>
          <p:cNvSpPr txBox="1"/>
          <p:nvPr/>
        </p:nvSpPr>
        <p:spPr>
          <a:xfrm>
            <a:off x="1584845" y="3548021"/>
            <a:ext cx="5221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Intel i3 / AMD Ryzen 3 or higher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F3ACF-60EA-38BF-D3EE-19BF8B287218}"/>
              </a:ext>
            </a:extLst>
          </p:cNvPr>
          <p:cNvSpPr txBox="1"/>
          <p:nvPr/>
        </p:nvSpPr>
        <p:spPr>
          <a:xfrm>
            <a:off x="1584845" y="4203102"/>
            <a:ext cx="4358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64-bit Operating System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939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6780267" cy="492443"/>
          </a:xfrm>
        </p:spPr>
        <p:txBody>
          <a:bodyPr/>
          <a:lstStyle/>
          <a:p>
            <a:r>
              <a:rPr lang="en-US" sz="3200" dirty="0"/>
              <a:t>Proposed System /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9050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600200"/>
            <a:ext cx="7086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Adding tasks in an organized and easy manner with the help of  icons and images.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370D1-F0CC-4CD8-4075-57D99E9CB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9351" y="4495800"/>
            <a:ext cx="3286392" cy="2190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37CD1-A8C0-86E9-9DCD-FD67F34F6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53691" y="2743200"/>
            <a:ext cx="25146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7F8859-4604-EC9E-3EF7-3B24757E2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10600" y="1106149"/>
            <a:ext cx="2473177" cy="1519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DCA23-DC62-2ED6-7370-AABCE910645E}"/>
              </a:ext>
            </a:extLst>
          </p:cNvPr>
          <p:cNvSpPr txBox="1"/>
          <p:nvPr/>
        </p:nvSpPr>
        <p:spPr>
          <a:xfrm>
            <a:off x="1295400" y="2754429"/>
            <a:ext cx="579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Easy deletion and change in appearance of tasks when completed.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4DE60-DD7A-7994-7A4D-A8F1935C91EA}"/>
              </a:ext>
            </a:extLst>
          </p:cNvPr>
          <p:cNvSpPr txBox="1"/>
          <p:nvPr/>
        </p:nvSpPr>
        <p:spPr>
          <a:xfrm>
            <a:off x="1296955" y="3757712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Keeping motivated by awarding users with badges</a:t>
            </a:r>
            <a:r>
              <a:rPr lang="en-US" sz="1800" dirty="0"/>
              <a:t>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A3FB2-5A55-E03E-1D17-D9FF62E69E70}"/>
              </a:ext>
            </a:extLst>
          </p:cNvPr>
          <p:cNvSpPr txBox="1"/>
          <p:nvPr/>
        </p:nvSpPr>
        <p:spPr>
          <a:xfrm>
            <a:off x="1346257" y="4572000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User friendly UI.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68CC7-0CBF-F18D-1669-0D479A0C20CC}"/>
              </a:ext>
            </a:extLst>
          </p:cNvPr>
          <p:cNvSpPr txBox="1"/>
          <p:nvPr/>
        </p:nvSpPr>
        <p:spPr>
          <a:xfrm>
            <a:off x="1346257" y="5221932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Runs on all desktops and laptops</a:t>
            </a:r>
            <a:r>
              <a:rPr lang="en-US" sz="1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34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8A3-A63D-ECAC-3600-E89D9D63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1604"/>
            <a:ext cx="6780267" cy="369332"/>
          </a:xfrm>
        </p:spPr>
        <p:txBody>
          <a:bodyPr/>
          <a:lstStyle/>
          <a:p>
            <a:r>
              <a:rPr lang="en-US" dirty="0"/>
              <a:t>System Flow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62722-808A-7DBE-BCC6-D14A25BCD33F}"/>
              </a:ext>
            </a:extLst>
          </p:cNvPr>
          <p:cNvSpPr txBox="1"/>
          <p:nvPr/>
        </p:nvSpPr>
        <p:spPr>
          <a:xfrm>
            <a:off x="1676400" y="590031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Flowchart depicting the flow of execution of the project.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A5D761-D5FD-0817-D235-54D41690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8502"/>
            <a:ext cx="9296400" cy="52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929EB8-6D00-BD8F-6342-869EE6827FBD}"/>
              </a:ext>
            </a:extLst>
          </p:cNvPr>
          <p:cNvSpPr txBox="1"/>
          <p:nvPr/>
        </p:nvSpPr>
        <p:spPr>
          <a:xfrm>
            <a:off x="1752600" y="4572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of the Prototype: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DD4E6-50BA-08CE-2482-C5F21CA3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295400"/>
            <a:ext cx="3931757" cy="3658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1683E0-6708-C307-0684-6AD0C6EAD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43" y="1295400"/>
            <a:ext cx="3931757" cy="3658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ACA9A-8490-863F-7B70-02B3202B1DFB}"/>
              </a:ext>
            </a:extLst>
          </p:cNvPr>
          <p:cNvSpPr txBox="1"/>
          <p:nvPr/>
        </p:nvSpPr>
        <p:spPr>
          <a:xfrm>
            <a:off x="1905000" y="51932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Page of Software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B6933-8065-1639-9436-876C451FA0A6}"/>
              </a:ext>
            </a:extLst>
          </p:cNvPr>
          <p:cNvSpPr txBox="1"/>
          <p:nvPr/>
        </p:nvSpPr>
        <p:spPr>
          <a:xfrm>
            <a:off x="6477000" y="5193268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 of Software</a:t>
            </a:r>
          </a:p>
        </p:txBody>
      </p:sp>
    </p:spTree>
    <p:extLst>
      <p:ext uri="{BB962C8B-B14F-4D97-AF65-F5344CB8AC3E}">
        <p14:creationId xmlns:p14="http://schemas.microsoft.com/office/powerpoint/2010/main" val="38648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B8C1A-596C-1754-BD56-89878DC3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86" y="994830"/>
            <a:ext cx="4417766" cy="4110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3D5D87-DE19-0750-B565-290A3E78B28E}"/>
              </a:ext>
            </a:extLst>
          </p:cNvPr>
          <p:cNvSpPr txBox="1"/>
          <p:nvPr/>
        </p:nvSpPr>
        <p:spPr>
          <a:xfrm>
            <a:off x="7623132" y="5181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 of Task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0D8AB9-F2F9-C11F-C626-51F10EA35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48" y="994830"/>
            <a:ext cx="4417767" cy="4110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83E318-305A-63B1-5A9B-A757D789699B}"/>
              </a:ext>
            </a:extLst>
          </p:cNvPr>
          <p:cNvSpPr txBox="1"/>
          <p:nvPr/>
        </p:nvSpPr>
        <p:spPr>
          <a:xfrm>
            <a:off x="2055546" y="523861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Page consisting Names of software developers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6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584</Words>
  <Application>Microsoft Office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Aparajita</vt:lpstr>
      <vt:lpstr>Arial</vt:lpstr>
      <vt:lpstr>Calibri</vt:lpstr>
      <vt:lpstr>Lucida Sans Unicode</vt:lpstr>
      <vt:lpstr>Times New Roman</vt:lpstr>
      <vt:lpstr>Wingdings</vt:lpstr>
      <vt:lpstr>Office Theme</vt:lpstr>
      <vt:lpstr>PowerPoint Presentation</vt:lpstr>
      <vt:lpstr>Outline of Project</vt:lpstr>
      <vt:lpstr>Introduction</vt:lpstr>
      <vt:lpstr>Problem Statement</vt:lpstr>
      <vt:lpstr>Software Requirement</vt:lpstr>
      <vt:lpstr>Proposed System / Idea</vt:lpstr>
      <vt:lpstr>System Flow</vt:lpstr>
      <vt:lpstr>PowerPoint Presentation</vt:lpstr>
      <vt:lpstr>PowerPoint Presentation</vt:lpstr>
      <vt:lpstr>PowerPoint Presentation</vt:lpstr>
      <vt:lpstr>PowerPoint Presentation</vt:lpstr>
      <vt:lpstr>System Implementation</vt:lpstr>
      <vt:lpstr>Results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Madan</dc:creator>
  <cp:lastModifiedBy>Arya Madan</cp:lastModifiedBy>
  <cp:revision>35</cp:revision>
  <dcterms:created xsi:type="dcterms:W3CDTF">2022-08-26T10:34:15Z</dcterms:created>
  <dcterms:modified xsi:type="dcterms:W3CDTF">2022-10-18T11:05:12Z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