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72E5B9-67DD-4226-A639-2F0BC4045D98}">
  <a:tblStyle styleId="{1072E5B9-67DD-4226-A639-2F0BC4045D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367954df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16367954df_0_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6367954df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Trushit</a:t>
            </a:r>
            <a:endParaRPr/>
          </a:p>
        </p:txBody>
      </p:sp>
      <p:sp>
        <p:nvSpPr>
          <p:cNvPr id="194" name="Google Shape;194;g316367954df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8094ca837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Trushit</a:t>
            </a:r>
            <a:endParaRPr/>
          </a:p>
        </p:txBody>
      </p:sp>
      <p:sp>
        <p:nvSpPr>
          <p:cNvPr id="202" name="Google Shape;202;g318094ca837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6925b759e_4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16925b759e_4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6925b759e_6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316925b759e_6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ed79d29c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2fed79d29cf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rishi</a:t>
            </a:r>
            <a:endParaRPr/>
          </a:p>
        </p:txBody>
      </p:sp>
      <p:sp>
        <p:nvSpPr>
          <p:cNvPr id="124" name="Google Shape;124;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6367954d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rishi</a:t>
            </a:r>
            <a:endParaRPr/>
          </a:p>
        </p:txBody>
      </p:sp>
      <p:sp>
        <p:nvSpPr>
          <p:cNvPr id="131" name="Google Shape;131;g316367954d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62c1c91ae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ayaz</a:t>
            </a:r>
            <a:endParaRPr/>
          </a:p>
        </p:txBody>
      </p:sp>
      <p:sp>
        <p:nvSpPr>
          <p:cNvPr id="138" name="Google Shape;138;g3162c1c91ae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6367954df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ayaz</a:t>
            </a:r>
            <a:endParaRPr/>
          </a:p>
        </p:txBody>
      </p:sp>
      <p:sp>
        <p:nvSpPr>
          <p:cNvPr id="145" name="Google Shape;145;g316367954df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6367954df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hamza</a:t>
            </a:r>
            <a:br>
              <a:rPr lang="en-US"/>
            </a:br>
            <a:r>
              <a:rPr lang="en-US" sz="1100"/>
              <a:t>I’ll share the significant improvements achieved in our model, which resulted in a remarkable </a:t>
            </a:r>
            <a:r>
              <a:rPr b="1" lang="en-US" sz="1100"/>
              <a:t>12.6% boost in accuracy</a:t>
            </a:r>
            <a:r>
              <a:rPr lang="en-US" sz="1100"/>
              <a:t> compared to the previous custom model. Let’s dive into the key factors behind this improvement.”</a:t>
            </a:r>
            <a:endParaRPr sz="1100"/>
          </a:p>
          <a:p>
            <a:pPr indent="0" lvl="0" marL="0" rtl="0" algn="l">
              <a:lnSpc>
                <a:spcPct val="115000"/>
              </a:lnSpc>
              <a:spcBef>
                <a:spcPts val="1400"/>
              </a:spcBef>
              <a:spcAft>
                <a:spcPts val="0"/>
              </a:spcAft>
              <a:buClr>
                <a:schemeClr val="dk1"/>
              </a:buClr>
              <a:buSzPts val="1100"/>
              <a:buFont typeface="Arial"/>
              <a:buNone/>
            </a:pPr>
            <a:r>
              <a:rPr b="1" lang="en-US" sz="1300"/>
              <a:t>Key Points:</a:t>
            </a:r>
            <a:endParaRPr b="1" sz="1300"/>
          </a:p>
          <a:p>
            <a:pPr indent="-298450" lvl="0" marL="457200" rtl="0" algn="l">
              <a:lnSpc>
                <a:spcPct val="115000"/>
              </a:lnSpc>
              <a:spcBef>
                <a:spcPts val="1200"/>
              </a:spcBef>
              <a:spcAft>
                <a:spcPts val="0"/>
              </a:spcAft>
              <a:buClr>
                <a:schemeClr val="dk1"/>
              </a:buClr>
              <a:buSzPts val="1100"/>
              <a:buAutoNum type="arabicPeriod"/>
            </a:pPr>
            <a:r>
              <a:rPr b="1" lang="en-US" sz="1100"/>
              <a:t>Improved ELA Function:</a:t>
            </a:r>
            <a:endParaRPr b="1" sz="1100"/>
          </a:p>
          <a:p>
            <a:pPr indent="-298450" lvl="1" marL="914400" rtl="0" algn="l">
              <a:lnSpc>
                <a:spcPct val="115000"/>
              </a:lnSpc>
              <a:spcBef>
                <a:spcPts val="0"/>
              </a:spcBef>
              <a:spcAft>
                <a:spcPts val="0"/>
              </a:spcAft>
              <a:buClr>
                <a:schemeClr val="dk1"/>
              </a:buClr>
              <a:buSzPts val="1100"/>
              <a:buChar char="○"/>
            </a:pPr>
            <a:r>
              <a:rPr lang="en-US" sz="1100"/>
              <a:t>"Firstly, we enhanced the </a:t>
            </a:r>
            <a:r>
              <a:rPr b="1" lang="en-US" sz="1100"/>
              <a:t>Error Level Analysis (ELA) function</a:t>
            </a:r>
            <a:r>
              <a:rPr lang="en-US" sz="1100"/>
              <a:t>. By optimizing the preprocessing pipeline, we improved how discrepancies in compression levels are detected and represented. This refinement enabled the model to capture more subtle forgery cues, which were missed previously."</a:t>
            </a:r>
            <a:endParaRPr sz="1100"/>
          </a:p>
          <a:p>
            <a:pPr indent="-298450" lvl="0" marL="457200" rtl="0" algn="l">
              <a:lnSpc>
                <a:spcPct val="115000"/>
              </a:lnSpc>
              <a:spcBef>
                <a:spcPts val="0"/>
              </a:spcBef>
              <a:spcAft>
                <a:spcPts val="0"/>
              </a:spcAft>
              <a:buClr>
                <a:schemeClr val="dk1"/>
              </a:buClr>
              <a:buSzPts val="1100"/>
              <a:buAutoNum type="arabicPeriod"/>
            </a:pPr>
            <a:r>
              <a:rPr b="1" lang="en-US" sz="1100"/>
              <a:t>Identifying Issues and Bottlenecks:</a:t>
            </a:r>
            <a:endParaRPr b="1" sz="1100"/>
          </a:p>
          <a:p>
            <a:pPr indent="-298450" lvl="1" marL="914400" rtl="0" algn="l">
              <a:lnSpc>
                <a:spcPct val="115000"/>
              </a:lnSpc>
              <a:spcBef>
                <a:spcPts val="0"/>
              </a:spcBef>
              <a:spcAft>
                <a:spcPts val="0"/>
              </a:spcAft>
              <a:buClr>
                <a:schemeClr val="dk1"/>
              </a:buClr>
              <a:buSzPts val="1100"/>
              <a:buChar char="○"/>
            </a:pPr>
            <a:r>
              <a:rPr lang="en-US" sz="1100"/>
              <a:t>"Through meticulous </a:t>
            </a:r>
            <a:r>
              <a:rPr b="1" lang="en-US" sz="1100"/>
              <a:t>data examination</a:t>
            </a:r>
            <a:r>
              <a:rPr lang="en-US" sz="1100"/>
              <a:t>, we uncovered several bottlenecks. These included mislabeled samples, underrepresented cases of specific tampering techniques, and noise in the dataset. Addressing these issues not only cleaned the data but also allowed the model to learn more effectively from a balanced and relevant dataset."</a:t>
            </a:r>
            <a:endParaRPr sz="1100"/>
          </a:p>
          <a:p>
            <a:pPr indent="-298450" lvl="0" marL="457200" rtl="0" algn="l">
              <a:lnSpc>
                <a:spcPct val="115000"/>
              </a:lnSpc>
              <a:spcBef>
                <a:spcPts val="0"/>
              </a:spcBef>
              <a:spcAft>
                <a:spcPts val="0"/>
              </a:spcAft>
              <a:buClr>
                <a:schemeClr val="dk1"/>
              </a:buClr>
              <a:buSzPts val="1100"/>
              <a:buAutoNum type="arabicPeriod"/>
            </a:pPr>
            <a:r>
              <a:rPr b="1" lang="en-US" sz="1100"/>
              <a:t>Increased Trainable Parameters:</a:t>
            </a:r>
            <a:endParaRPr b="1" sz="1100"/>
          </a:p>
          <a:p>
            <a:pPr indent="-298450" lvl="1" marL="914400" rtl="0" algn="l">
              <a:lnSpc>
                <a:spcPct val="115000"/>
              </a:lnSpc>
              <a:spcBef>
                <a:spcPts val="0"/>
              </a:spcBef>
              <a:spcAft>
                <a:spcPts val="0"/>
              </a:spcAft>
              <a:buClr>
                <a:schemeClr val="dk1"/>
              </a:buClr>
              <a:buSzPts val="1100"/>
              <a:buChar char="○"/>
            </a:pPr>
            <a:r>
              <a:rPr lang="en-US" sz="1100"/>
              <a:t>"We strategically </a:t>
            </a:r>
            <a:r>
              <a:rPr b="1" lang="en-US" sz="1100"/>
              <a:t>increased the trainable parameters</a:t>
            </a:r>
            <a:r>
              <a:rPr lang="en-US" sz="1100"/>
              <a:t> by fine-tuning the base model and expanding the architecture. This allowed the model to learn more complex features and relationships in the data without overfitting, thanks to improved regularization techniques."</a:t>
            </a:r>
            <a:endParaRPr sz="1100"/>
          </a:p>
          <a:p>
            <a:pPr indent="-298450" lvl="0" marL="457200" rtl="0" algn="l">
              <a:lnSpc>
                <a:spcPct val="115000"/>
              </a:lnSpc>
              <a:spcBef>
                <a:spcPts val="0"/>
              </a:spcBef>
              <a:spcAft>
                <a:spcPts val="0"/>
              </a:spcAft>
              <a:buClr>
                <a:schemeClr val="dk1"/>
              </a:buClr>
              <a:buSzPts val="1100"/>
              <a:buAutoNum type="arabicPeriod"/>
            </a:pPr>
            <a:r>
              <a:rPr b="1" lang="en-US" sz="1100"/>
              <a:t>Modified Custom Layer Architecture:</a:t>
            </a:r>
            <a:endParaRPr b="1" sz="1100"/>
          </a:p>
          <a:p>
            <a:pPr indent="-298450" lvl="1" marL="914400" rtl="0" algn="l">
              <a:lnSpc>
                <a:spcPct val="115000"/>
              </a:lnSpc>
              <a:spcBef>
                <a:spcPts val="0"/>
              </a:spcBef>
              <a:spcAft>
                <a:spcPts val="0"/>
              </a:spcAft>
              <a:buClr>
                <a:schemeClr val="dk1"/>
              </a:buClr>
              <a:buSzPts val="1100"/>
              <a:buChar char="○"/>
            </a:pPr>
            <a:r>
              <a:rPr lang="en-US" sz="1100"/>
              <a:t>"Lastly, we redesigned the </a:t>
            </a:r>
            <a:r>
              <a:rPr b="1" lang="en-US" sz="1100"/>
              <a:t>custom classification layers</a:t>
            </a:r>
            <a:r>
              <a:rPr lang="en-US" sz="1100"/>
              <a:t>, adding additional </a:t>
            </a:r>
            <a:r>
              <a:rPr b="1" lang="en-US" sz="1100"/>
              <a:t>dropout layers</a:t>
            </a:r>
            <a:r>
              <a:rPr lang="en-US" sz="1100"/>
              <a:t> for better generalization and increasing </a:t>
            </a:r>
            <a:r>
              <a:rPr lang="en-US" sz="1100"/>
              <a:t>neurons</a:t>
            </a:r>
            <a:r>
              <a:rPr lang="en-US" sz="1100"/>
              <a:t> in the dense layer. These changes made the model more robust to unseen data and helped close the performance gap we observed in prior iterations."</a:t>
            </a:r>
            <a:endParaRPr>
              <a:solidFill>
                <a:srgbClr val="3F3F3F"/>
              </a:solidFill>
              <a:latin typeface="Calibri"/>
              <a:ea typeface="Calibri"/>
              <a:cs typeface="Calibri"/>
              <a:sym typeface="Calibri"/>
            </a:endParaRPr>
          </a:p>
        </p:txBody>
      </p:sp>
      <p:sp>
        <p:nvSpPr>
          <p:cNvPr id="154" name="Google Shape;154;g316367954df_0_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8094ca837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hamza</a:t>
            </a:r>
            <a:br>
              <a:rPr lang="en-US"/>
            </a:br>
            <a:r>
              <a:rPr lang="en-US" sz="1500">
                <a:solidFill>
                  <a:srgbClr val="3F3F3F"/>
                </a:solidFill>
                <a:latin typeface="Calibri"/>
                <a:ea typeface="Calibri"/>
                <a:cs typeface="Calibri"/>
                <a:sym typeface="Calibri"/>
              </a:rPr>
              <a:t>The Initial ELA Method:</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based on edge detection.</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grayscale conversion</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had limited accuracy due to its focus on intensity variations.</a:t>
            </a:r>
            <a:endParaRPr sz="1500">
              <a:solidFill>
                <a:srgbClr val="3F3F3F"/>
              </a:solidFill>
              <a:latin typeface="Calibri"/>
              <a:ea typeface="Calibri"/>
              <a:cs typeface="Calibri"/>
              <a:sym typeface="Calibri"/>
            </a:endParaRPr>
          </a:p>
          <a:p>
            <a:pPr indent="-323850" lvl="0" marL="457200" rtl="0" algn="just">
              <a:spcBef>
                <a:spcPts val="0"/>
              </a:spcBef>
              <a:spcAft>
                <a:spcPts val="0"/>
              </a:spcAft>
              <a:buClr>
                <a:srgbClr val="3F3F3F"/>
              </a:buClr>
              <a:buSzPts val="1500"/>
              <a:buFont typeface="Calibri"/>
              <a:buAutoNum type="arabicPeriod"/>
            </a:pPr>
            <a:r>
              <a:rPr lang="en-US" sz="1500">
                <a:solidFill>
                  <a:srgbClr val="3F3F3F"/>
                </a:solidFill>
                <a:latin typeface="Calibri"/>
                <a:ea typeface="Calibri"/>
                <a:cs typeface="Calibri"/>
                <a:sym typeface="Calibri"/>
              </a:rPr>
              <a:t>The Revised Method:</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incorporating JPEG compression analysis.</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RGB processing.</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resulted in significant accuracy improvements.</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identifying compression artifacts and color discrepancies.</a:t>
            </a:r>
            <a:endParaRPr sz="1500">
              <a:solidFill>
                <a:srgbClr val="3F3F3F"/>
              </a:solidFill>
              <a:latin typeface="Calibri"/>
              <a:ea typeface="Calibri"/>
              <a:cs typeface="Calibri"/>
              <a:sym typeface="Calibri"/>
            </a:endParaRPr>
          </a:p>
          <a:p>
            <a:pPr indent="-323850" lvl="1" marL="914400" rtl="0" algn="just">
              <a:spcBef>
                <a:spcPts val="0"/>
              </a:spcBef>
              <a:spcAft>
                <a:spcPts val="0"/>
              </a:spcAft>
              <a:buClr>
                <a:srgbClr val="3F3F3F"/>
              </a:buClr>
              <a:buSzPts val="1500"/>
              <a:buFont typeface="Calibri"/>
              <a:buAutoNum type="alphaLcPeriod"/>
            </a:pPr>
            <a:r>
              <a:rPr lang="en-US" sz="1500">
                <a:solidFill>
                  <a:srgbClr val="3F3F3F"/>
                </a:solidFill>
                <a:latin typeface="Calibri"/>
                <a:ea typeface="Calibri"/>
                <a:cs typeface="Calibri"/>
                <a:sym typeface="Calibri"/>
              </a:rPr>
              <a:t>Using dynamic brightness scaling.</a:t>
            </a:r>
            <a:endParaRPr sz="1500">
              <a:solidFill>
                <a:srgbClr val="3F3F3F"/>
              </a:solidFill>
              <a:latin typeface="Calibri"/>
              <a:ea typeface="Calibri"/>
              <a:cs typeface="Calibri"/>
              <a:sym typeface="Calibri"/>
            </a:endParaRPr>
          </a:p>
          <a:p>
            <a:pPr indent="0" lvl="0" marL="0" rtl="0" algn="l">
              <a:spcBef>
                <a:spcPts val="1000"/>
              </a:spcBef>
              <a:spcAft>
                <a:spcPts val="0"/>
              </a:spcAft>
              <a:buNone/>
            </a:pPr>
            <a:r>
              <a:t/>
            </a:r>
            <a:endParaRPr/>
          </a:p>
        </p:txBody>
      </p:sp>
      <p:sp>
        <p:nvSpPr>
          <p:cNvPr id="161" name="Google Shape;161;g318094ca837_1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683268b9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trushit</a:t>
            </a:r>
            <a:endParaRPr/>
          </a:p>
        </p:txBody>
      </p:sp>
      <p:sp>
        <p:nvSpPr>
          <p:cNvPr id="174" name="Google Shape;174;g31683268b96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2"/>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1"/>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1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12"/>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1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3" name="Shape 33"/>
        <p:cNvGrpSpPr/>
        <p:nvPr/>
      </p:nvGrpSpPr>
      <p:grpSpPr>
        <a:xfrm>
          <a:off x="0" y="0"/>
          <a:ext cx="0" cy="0"/>
          <a:chOff x="0" y="0"/>
          <a:chExt cx="0" cy="0"/>
        </a:xfrm>
      </p:grpSpPr>
      <p:sp>
        <p:nvSpPr>
          <p:cNvPr id="34" name="Google Shape;34;p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8" name="Google Shape;38;p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1" name="Google Shape;41;p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5" name="Google Shape;45;p5"/>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6"/>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2" name="Google Shape;52;p6"/>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3" name="Google Shape;53;p6"/>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4" name="Google Shape;54;p6"/>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3" name="Shape 63"/>
        <p:cNvGrpSpPr/>
        <p:nvPr/>
      </p:nvGrpSpPr>
      <p:grpSpPr>
        <a:xfrm>
          <a:off x="0" y="0"/>
          <a:ext cx="0" cy="0"/>
          <a:chOff x="0" y="0"/>
          <a:chExt cx="0" cy="0"/>
        </a:xfrm>
      </p:grpSpPr>
      <p:sp>
        <p:nvSpPr>
          <p:cNvPr id="64" name="Google Shape;64;p8"/>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9"/>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9"/>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9"/>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9"/>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0"/>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2" name="Google Shape;82;p10"/>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83" name="Google Shape;83;p10"/>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1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1"/>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pic>
        <p:nvPicPr>
          <p:cNvPr descr="Close-up of a screen&#10;&#10;Description automatically generated" id="105" name="Google Shape;105;p13"/>
          <p:cNvPicPr preferRelativeResize="0"/>
          <p:nvPr/>
        </p:nvPicPr>
        <p:blipFill rotWithShape="1">
          <a:blip r:embed="rId3">
            <a:alphaModFix amt="35000"/>
          </a:blip>
          <a:srcRect b="-1" l="0" r="10998" t="0"/>
          <a:stretch/>
        </p:blipFill>
        <p:spPr>
          <a:xfrm>
            <a:off x="20" y="10"/>
            <a:ext cx="9143980" cy="6857990"/>
          </a:xfrm>
          <a:prstGeom prst="rect">
            <a:avLst/>
          </a:prstGeom>
          <a:noFill/>
          <a:ln>
            <a:noFill/>
          </a:ln>
        </p:spPr>
      </p:pic>
      <p:sp>
        <p:nvSpPr>
          <p:cNvPr id="106" name="Google Shape;106;p13"/>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a:t>VeriForge: Image Forgery Detection</a:t>
            </a:r>
            <a:endParaRPr/>
          </a:p>
        </p:txBody>
      </p:sp>
      <p:sp>
        <p:nvSpPr>
          <p:cNvPr id="107" name="Google Shape;107;p13"/>
          <p:cNvSpPr txBox="1"/>
          <p:nvPr>
            <p:ph idx="1" type="subTitle"/>
          </p:nvPr>
        </p:nvSpPr>
        <p:spPr>
          <a:xfrm>
            <a:off x="825038" y="4455620"/>
            <a:ext cx="75438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300"/>
              <a:buNone/>
            </a:pPr>
            <a:r>
              <a:rPr lang="en-US" sz="1300">
                <a:solidFill>
                  <a:srgbClr val="262626"/>
                </a:solidFill>
              </a:rPr>
              <a:t>PRESENTED BY: RISHIKESH RAVI, HAMZA RANGWALA, AYAZ AFZAL, TRUSHIT PATEL</a:t>
            </a:r>
            <a:endParaRPr/>
          </a:p>
          <a:p>
            <a:pPr indent="0" lvl="0" marL="0" rtl="0" algn="l">
              <a:lnSpc>
                <a:spcPct val="90000"/>
              </a:lnSpc>
              <a:spcBef>
                <a:spcPts val="1400"/>
              </a:spcBef>
              <a:spcAft>
                <a:spcPts val="0"/>
              </a:spcAft>
              <a:buSzPts val="1300"/>
              <a:buNone/>
            </a:pPr>
            <a:r>
              <a:rPr lang="en-US" sz="1300">
                <a:solidFill>
                  <a:srgbClr val="262626"/>
                </a:solidFill>
              </a:rPr>
              <a:t>WILFRID LAURIER UNIVERSITY</a:t>
            </a:r>
            <a:endParaRPr/>
          </a:p>
          <a:p>
            <a:pPr indent="0" lvl="0" marL="0" rtl="0" algn="l">
              <a:lnSpc>
                <a:spcPct val="90000"/>
              </a:lnSpc>
              <a:spcBef>
                <a:spcPts val="1400"/>
              </a:spcBef>
              <a:spcAft>
                <a:spcPts val="0"/>
              </a:spcAft>
              <a:buSzPts val="1300"/>
              <a:buNone/>
            </a:pPr>
            <a:r>
              <a:rPr lang="en-US" sz="1300">
                <a:solidFill>
                  <a:srgbClr val="262626"/>
                </a:solidFill>
              </a:rPr>
              <a:t>SUPERVISOR: DR. ANK ZAMAN</a:t>
            </a:r>
            <a:endParaRPr/>
          </a:p>
        </p:txBody>
      </p:sp>
      <p:cxnSp>
        <p:nvCxnSpPr>
          <p:cNvPr id="108" name="Google Shape;108;p13"/>
          <p:cNvCxnSpPr/>
          <p:nvPr/>
        </p:nvCxnSpPr>
        <p:spPr>
          <a:xfrm>
            <a:off x="905743" y="4343400"/>
            <a:ext cx="7406640" cy="0"/>
          </a:xfrm>
          <a:prstGeom prst="straightConnector1">
            <a:avLst/>
          </a:prstGeom>
          <a:noFill/>
          <a:ln cap="flat" cmpd="sng" w="9525">
            <a:solidFill>
              <a:schemeClr val="dk2">
                <a:alpha val="89803"/>
              </a:schemeClr>
            </a:solidFill>
            <a:prstDash val="solid"/>
            <a:round/>
            <a:headEnd len="sm" w="sm" type="none"/>
            <a:tailEnd len="sm" w="sm" type="none"/>
          </a:ln>
        </p:spPr>
      </p:cxnSp>
      <p:sp>
        <p:nvSpPr>
          <p:cNvPr id="109" name="Google Shape;109;p13"/>
          <p:cNvSpPr/>
          <p:nvPr/>
        </p:nvSpPr>
        <p:spPr>
          <a:xfrm>
            <a:off x="11" y="6334316"/>
            <a:ext cx="9143989" cy="66484"/>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0" name="Google Shape;110;p13"/>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1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6"/>
                                        </p:tgtEl>
                                        <p:attrNameLst>
                                          <p:attrName>style.visibility</p:attrName>
                                        </p:attrNameLst>
                                      </p:cBhvr>
                                      <p:to>
                                        <p:strVal val="visible"/>
                                      </p:to>
                                    </p:set>
                                    <p:animEffect filter="fade" transition="in">
                                      <p:cBhvr>
                                        <p:cTn dur="700"/>
                                        <p:tgtEl>
                                          <p:spTgt spid="106"/>
                                        </p:tgtEl>
                                      </p:cBhvr>
                                    </p:animEffect>
                                  </p:childTnLst>
                                </p:cTn>
                              </p:par>
                              <p:par>
                                <p:cTn fill="hold" nodeType="withEffect" presetClass="entr" presetID="10" presetSubtype="0">
                                  <p:stCondLst>
                                    <p:cond delay="1500"/>
                                  </p:stCondLst>
                                  <p:childTnLst>
                                    <p:set>
                                      <p:cBhvr>
                                        <p:cTn dur="1" fill="hold">
                                          <p:stCondLst>
                                            <p:cond delay="0"/>
                                          </p:stCondLst>
                                        </p:cTn>
                                        <p:tgtEl>
                                          <p:spTgt spid="107">
                                            <p:txEl>
                                              <p:pRg end="0" st="0"/>
                                            </p:txEl>
                                          </p:spTgt>
                                        </p:tgtEl>
                                        <p:attrNameLst>
                                          <p:attrName>style.visibility</p:attrName>
                                        </p:attrNameLst>
                                      </p:cBhvr>
                                      <p:to>
                                        <p:strVal val="visible"/>
                                      </p:to>
                                    </p:set>
                                    <p:animEffect filter="fade" transition="in">
                                      <p:cBhvr>
                                        <p:cTn dur="700"/>
                                        <p:tgtEl>
                                          <p:spTgt spid="107">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07">
                                            <p:txEl>
                                              <p:pRg end="1" st="1"/>
                                            </p:txEl>
                                          </p:spTgt>
                                        </p:tgtEl>
                                        <p:attrNameLst>
                                          <p:attrName>style.visibility</p:attrName>
                                        </p:attrNameLst>
                                      </p:cBhvr>
                                      <p:to>
                                        <p:strVal val="visible"/>
                                      </p:to>
                                    </p:set>
                                    <p:animEffect filter="fade" transition="in">
                                      <p:cBhvr>
                                        <p:cTn dur="700"/>
                                        <p:tgtEl>
                                          <p:spTgt spid="107">
                                            <p:txEl>
                                              <p:pRg end="1" st="1"/>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107">
                                            <p:txEl>
                                              <p:pRg end="2" st="2"/>
                                            </p:txEl>
                                          </p:spTgt>
                                        </p:tgtEl>
                                        <p:attrNameLst>
                                          <p:attrName>style.visibility</p:attrName>
                                        </p:attrNameLst>
                                      </p:cBhvr>
                                      <p:to>
                                        <p:strVal val="visible"/>
                                      </p:to>
                                    </p:set>
                                    <p:animEffect filter="fade" transition="in">
                                      <p:cBhvr>
                                        <p:cTn dur="700"/>
                                        <p:tgtEl>
                                          <p:spTgt spid="10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pic>
        <p:nvPicPr>
          <p:cNvPr descr="Close-up of a screen&#10;&#10;Description automatically generated" id="186" name="Google Shape;186;p22"/>
          <p:cNvPicPr preferRelativeResize="0"/>
          <p:nvPr/>
        </p:nvPicPr>
        <p:blipFill rotWithShape="1">
          <a:blip r:embed="rId3">
            <a:alphaModFix amt="35000"/>
          </a:blip>
          <a:srcRect b="0" l="0" r="11000" t="0"/>
          <a:stretch/>
        </p:blipFill>
        <p:spPr>
          <a:xfrm>
            <a:off x="20" y="10"/>
            <a:ext cx="9143982" cy="6857989"/>
          </a:xfrm>
          <a:prstGeom prst="rect">
            <a:avLst/>
          </a:prstGeom>
          <a:noFill/>
          <a:ln>
            <a:noFill/>
          </a:ln>
        </p:spPr>
      </p:pic>
      <p:sp>
        <p:nvSpPr>
          <p:cNvPr id="187" name="Google Shape;187;p22"/>
          <p:cNvSpPr txBox="1"/>
          <p:nvPr>
            <p:ph type="ctrTitle"/>
          </p:nvPr>
        </p:nvSpPr>
        <p:spPr>
          <a:xfrm>
            <a:off x="979525" y="2793300"/>
            <a:ext cx="7543800" cy="1171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7000"/>
              <a:t>Conclusion</a:t>
            </a:r>
            <a:endParaRPr sz="7000"/>
          </a:p>
        </p:txBody>
      </p:sp>
      <p:cxnSp>
        <p:nvCxnSpPr>
          <p:cNvPr id="188" name="Google Shape;188;p22"/>
          <p:cNvCxnSpPr/>
          <p:nvPr/>
        </p:nvCxnSpPr>
        <p:spPr>
          <a:xfrm>
            <a:off x="905743" y="4343400"/>
            <a:ext cx="7406700" cy="0"/>
          </a:xfrm>
          <a:prstGeom prst="straightConnector1">
            <a:avLst/>
          </a:prstGeom>
          <a:noFill/>
          <a:ln cap="flat" cmpd="sng" w="9525">
            <a:solidFill>
              <a:schemeClr val="dk2">
                <a:alpha val="89800"/>
              </a:schemeClr>
            </a:solidFill>
            <a:prstDash val="solid"/>
            <a:round/>
            <a:headEnd len="sm" w="sm" type="none"/>
            <a:tailEnd len="sm" w="sm" type="none"/>
          </a:ln>
        </p:spPr>
      </p:cxnSp>
      <p:sp>
        <p:nvSpPr>
          <p:cNvPr id="189" name="Google Shape;189;p22"/>
          <p:cNvSpPr/>
          <p:nvPr/>
        </p:nvSpPr>
        <p:spPr>
          <a:xfrm>
            <a:off x="11" y="6334316"/>
            <a:ext cx="9144000" cy="66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22"/>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22"/>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87"/>
                                        </p:tgtEl>
                                        <p:attrNameLst>
                                          <p:attrName>style.visibility</p:attrName>
                                        </p:attrNameLst>
                                      </p:cBhvr>
                                      <p:to>
                                        <p:strVal val="visible"/>
                                      </p:to>
                                    </p:set>
                                    <p:animEffect filter="fade" transition="in">
                                      <p:cBhvr>
                                        <p:cTn dur="7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sz="3600"/>
              <a:t>Conclusion</a:t>
            </a:r>
            <a:endParaRPr sz="3600"/>
          </a:p>
        </p:txBody>
      </p:sp>
      <p:sp>
        <p:nvSpPr>
          <p:cNvPr id="197" name="Google Shape;197;p23"/>
          <p:cNvSpPr txBox="1"/>
          <p:nvPr>
            <p:ph idx="1" type="body"/>
          </p:nvPr>
        </p:nvSpPr>
        <p:spPr>
          <a:xfrm>
            <a:off x="426575" y="1706300"/>
            <a:ext cx="8046300" cy="44094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None/>
            </a:pPr>
            <a:r>
              <a:t/>
            </a:r>
            <a:endParaRPr/>
          </a:p>
          <a:p>
            <a:pPr indent="0" lvl="0" marL="457200" rtl="0" algn="just">
              <a:lnSpc>
                <a:spcPct val="100000"/>
              </a:lnSpc>
              <a:spcBef>
                <a:spcPts val="1000"/>
              </a:spcBef>
              <a:spcAft>
                <a:spcPts val="0"/>
              </a:spcAft>
              <a:buNone/>
            </a:pPr>
            <a:r>
              <a:t/>
            </a:r>
            <a:endParaRPr b="1"/>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0" rtl="0" algn="just">
              <a:lnSpc>
                <a:spcPct val="100000"/>
              </a:lnSpc>
              <a:spcBef>
                <a:spcPts val="1000"/>
              </a:spcBef>
              <a:spcAft>
                <a:spcPts val="0"/>
              </a:spcAft>
              <a:buNone/>
            </a:pPr>
            <a:r>
              <a:t/>
            </a:r>
            <a:endParaRPr/>
          </a:p>
          <a:p>
            <a:pPr indent="0" lvl="0" marL="0" rtl="0" algn="just">
              <a:lnSpc>
                <a:spcPct val="80000"/>
              </a:lnSpc>
              <a:spcBef>
                <a:spcPts val="1400"/>
              </a:spcBef>
              <a:spcAft>
                <a:spcPts val="0"/>
              </a:spcAft>
              <a:buSzPts val="2000"/>
              <a:buNone/>
            </a:pPr>
            <a:r>
              <a:t/>
            </a:r>
            <a:endParaRPr/>
          </a:p>
        </p:txBody>
      </p:sp>
      <p:sp>
        <p:nvSpPr>
          <p:cNvPr id="198" name="Google Shape;198;p23"/>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99" name="Google Shape;199;p23"/>
          <p:cNvSpPr txBox="1"/>
          <p:nvPr/>
        </p:nvSpPr>
        <p:spPr>
          <a:xfrm>
            <a:off x="950950" y="1706300"/>
            <a:ext cx="7521900" cy="4515900"/>
          </a:xfrm>
          <a:prstGeom prst="rect">
            <a:avLst/>
          </a:prstGeom>
          <a:noFill/>
          <a:ln>
            <a:noFill/>
          </a:ln>
        </p:spPr>
        <p:txBody>
          <a:bodyPr anchorCtr="0" anchor="t" bIns="91425" lIns="91425" spcFirstLastPara="1" rIns="91425" wrap="square" tIns="91425">
            <a:noAutofit/>
          </a:bodyPr>
          <a:lstStyle/>
          <a:p>
            <a:pPr indent="-355600" lvl="0" marL="457200" rtl="0" algn="just">
              <a:spcBef>
                <a:spcPts val="0"/>
              </a:spcBef>
              <a:spcAft>
                <a:spcPts val="0"/>
              </a:spcAft>
              <a:buClr>
                <a:schemeClr val="accent1"/>
              </a:buClr>
              <a:buSzPts val="2000"/>
              <a:buFont typeface="Calibri"/>
              <a:buChar char="❏"/>
            </a:pPr>
            <a:r>
              <a:rPr b="1" lang="en-US" sz="2000">
                <a:solidFill>
                  <a:schemeClr val="dk1"/>
                </a:solidFill>
                <a:highlight>
                  <a:schemeClr val="lt1"/>
                </a:highlight>
                <a:latin typeface="Calibri"/>
                <a:ea typeface="Calibri"/>
                <a:cs typeface="Calibri"/>
                <a:sym typeface="Calibri"/>
              </a:rPr>
              <a:t>Layer Architecture:</a:t>
            </a:r>
            <a:endParaRPr b="1" sz="2000">
              <a:solidFill>
                <a:schemeClr val="dk1"/>
              </a:solidFill>
              <a:highlight>
                <a:schemeClr val="lt1"/>
              </a:highlight>
              <a:latin typeface="Calibri"/>
              <a:ea typeface="Calibri"/>
              <a:cs typeface="Calibri"/>
              <a:sym typeface="Calibri"/>
            </a:endParaRPr>
          </a:p>
          <a:p>
            <a:pPr indent="-342900" lvl="0" marL="914400" rtl="0" algn="just">
              <a:spcBef>
                <a:spcPts val="0"/>
              </a:spcBef>
              <a:spcAft>
                <a:spcPts val="0"/>
              </a:spcAft>
              <a:buClr>
                <a:schemeClr val="lt1"/>
              </a:buClr>
              <a:buSzPts val="1800"/>
              <a:buFont typeface="Calibri"/>
              <a:buChar char="●"/>
            </a:pPr>
            <a:r>
              <a:rPr lang="en-US" sz="1800">
                <a:solidFill>
                  <a:schemeClr val="dk1"/>
                </a:solidFill>
                <a:highlight>
                  <a:schemeClr val="lt1"/>
                </a:highlight>
                <a:latin typeface="Calibri"/>
                <a:ea typeface="Calibri"/>
                <a:cs typeface="Calibri"/>
                <a:sym typeface="Calibri"/>
              </a:rPr>
              <a:t>The Initial Model:</a:t>
            </a:r>
            <a:endParaRPr sz="1800" u="sng">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2 Dense layers: A 256-neuron layer and a final output layer.</a:t>
            </a:r>
            <a:endParaRPr sz="1800">
              <a:solidFill>
                <a:schemeClr val="accent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1 Dropout layer.</a:t>
            </a:r>
            <a:endParaRPr sz="1800">
              <a:solidFill>
                <a:schemeClr val="dk1"/>
              </a:solidFill>
              <a:highlight>
                <a:schemeClr val="accent1"/>
              </a:highlight>
              <a:latin typeface="Calibri"/>
              <a:ea typeface="Calibri"/>
              <a:cs typeface="Calibri"/>
              <a:sym typeface="Calibri"/>
            </a:endParaRPr>
          </a:p>
          <a:p>
            <a:pPr indent="-342900" lvl="0" marL="914400" rtl="0" algn="just">
              <a:spcBef>
                <a:spcPts val="0"/>
              </a:spcBef>
              <a:spcAft>
                <a:spcPts val="0"/>
              </a:spcAft>
              <a:buClr>
                <a:schemeClr val="lt1"/>
              </a:buClr>
              <a:buSzPts val="1800"/>
              <a:buFont typeface="Calibri"/>
              <a:buChar char="●"/>
            </a:pPr>
            <a:r>
              <a:rPr lang="en-US" sz="1800">
                <a:solidFill>
                  <a:schemeClr val="dk1"/>
                </a:solidFill>
                <a:highlight>
                  <a:schemeClr val="lt1"/>
                </a:highlight>
                <a:latin typeface="Calibri"/>
                <a:ea typeface="Calibri"/>
                <a:cs typeface="Calibri"/>
                <a:sym typeface="Calibri"/>
              </a:rPr>
              <a:t>The Revised Model:</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3 Dense layers: Two layers with 4096 neurons each and a final output layer.</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2 Dropout layers.</a:t>
            </a:r>
            <a:endParaRPr b="1" sz="2000">
              <a:solidFill>
                <a:schemeClr val="dk1"/>
              </a:solidFill>
              <a:highlight>
                <a:schemeClr val="lt1"/>
              </a:highlight>
              <a:latin typeface="Calibri"/>
              <a:ea typeface="Calibri"/>
              <a:cs typeface="Calibri"/>
              <a:sym typeface="Calibri"/>
            </a:endParaRPr>
          </a:p>
          <a:p>
            <a:pPr indent="-355600" lvl="0" marL="457200" rtl="0" algn="just">
              <a:spcBef>
                <a:spcPts val="0"/>
              </a:spcBef>
              <a:spcAft>
                <a:spcPts val="0"/>
              </a:spcAft>
              <a:buClr>
                <a:schemeClr val="accent1"/>
              </a:buClr>
              <a:buSzPts val="2000"/>
              <a:buFont typeface="Calibri"/>
              <a:buChar char="❏"/>
            </a:pPr>
            <a:r>
              <a:rPr b="1" lang="en-US" sz="2000">
                <a:solidFill>
                  <a:schemeClr val="dk1"/>
                </a:solidFill>
                <a:highlight>
                  <a:schemeClr val="lt1"/>
                </a:highlight>
                <a:latin typeface="Calibri"/>
                <a:ea typeface="Calibri"/>
                <a:cs typeface="Calibri"/>
                <a:sym typeface="Calibri"/>
              </a:rPr>
              <a:t>Model Complexity:</a:t>
            </a:r>
            <a:endParaRPr b="1" sz="2000">
              <a:solidFill>
                <a:schemeClr val="dk1"/>
              </a:solidFill>
              <a:highlight>
                <a:schemeClr val="lt1"/>
              </a:highlight>
              <a:latin typeface="Calibri"/>
              <a:ea typeface="Calibri"/>
              <a:cs typeface="Calibri"/>
              <a:sym typeface="Calibri"/>
            </a:endParaRPr>
          </a:p>
          <a:p>
            <a:pPr indent="-342900" lvl="0" marL="914400" rtl="0" algn="just">
              <a:spcBef>
                <a:spcPts val="0"/>
              </a:spcBef>
              <a:spcAft>
                <a:spcPts val="0"/>
              </a:spcAft>
              <a:buClr>
                <a:schemeClr val="lt1"/>
              </a:buClr>
              <a:buSzPts val="1800"/>
              <a:buFont typeface="Calibri"/>
              <a:buChar char="●"/>
            </a:pPr>
            <a:r>
              <a:rPr lang="en-US" sz="1800">
                <a:solidFill>
                  <a:schemeClr val="dk1"/>
                </a:solidFill>
                <a:highlight>
                  <a:schemeClr val="lt1"/>
                </a:highlight>
                <a:latin typeface="Calibri"/>
                <a:ea typeface="Calibri"/>
                <a:cs typeface="Calibri"/>
                <a:sym typeface="Calibri"/>
              </a:rPr>
              <a:t>The Initial Model:</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Total params: 21 Millions (80.63 MB)</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Trainable params: 6 Millions  (24.50 MB)</a:t>
            </a:r>
            <a:endParaRPr sz="1800">
              <a:solidFill>
                <a:schemeClr val="dk1"/>
              </a:solidFill>
              <a:highlight>
                <a:schemeClr val="lt1"/>
              </a:highlight>
              <a:latin typeface="Calibri"/>
              <a:ea typeface="Calibri"/>
              <a:cs typeface="Calibri"/>
              <a:sym typeface="Calibri"/>
            </a:endParaRPr>
          </a:p>
          <a:p>
            <a:pPr indent="-342900" lvl="0" marL="914400" rtl="0" algn="just">
              <a:spcBef>
                <a:spcPts val="0"/>
              </a:spcBef>
              <a:spcAft>
                <a:spcPts val="0"/>
              </a:spcAft>
              <a:buClr>
                <a:schemeClr val="lt1"/>
              </a:buClr>
              <a:buSzPts val="1800"/>
              <a:buFont typeface="Calibri"/>
              <a:buChar char="●"/>
            </a:pPr>
            <a:r>
              <a:rPr lang="en-US" sz="1800">
                <a:solidFill>
                  <a:schemeClr val="dk1"/>
                </a:solidFill>
                <a:highlight>
                  <a:schemeClr val="lt1"/>
                </a:highlight>
                <a:latin typeface="Calibri"/>
                <a:ea typeface="Calibri"/>
                <a:cs typeface="Calibri"/>
                <a:sym typeface="Calibri"/>
              </a:rPr>
              <a:t>The Revised Model:</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Total params: 134 Millions (512.18 MB)</a:t>
            </a:r>
            <a:endParaRPr sz="1800">
              <a:solidFill>
                <a:schemeClr val="dk1"/>
              </a:solidFill>
              <a:highlight>
                <a:schemeClr val="lt1"/>
              </a:highlight>
              <a:latin typeface="Calibri"/>
              <a:ea typeface="Calibri"/>
              <a:cs typeface="Calibri"/>
              <a:sym typeface="Calibri"/>
            </a:endParaRPr>
          </a:p>
          <a:p>
            <a:pPr indent="-342900" lvl="1" marL="1371600" rtl="0" algn="just">
              <a:spcBef>
                <a:spcPts val="0"/>
              </a:spcBef>
              <a:spcAft>
                <a:spcPts val="0"/>
              </a:spcAft>
              <a:buClr>
                <a:schemeClr val="accent1"/>
              </a:buClr>
              <a:buSzPts val="1800"/>
              <a:buFont typeface="Calibri"/>
              <a:buChar char="○"/>
            </a:pPr>
            <a:r>
              <a:rPr lang="en-US" sz="1800">
                <a:solidFill>
                  <a:schemeClr val="dk1"/>
                </a:solidFill>
                <a:highlight>
                  <a:schemeClr val="lt1"/>
                </a:highlight>
                <a:latin typeface="Calibri"/>
                <a:ea typeface="Calibri"/>
                <a:cs typeface="Calibri"/>
                <a:sym typeface="Calibri"/>
              </a:rPr>
              <a:t>Trainable params: 119 Millions (456.05 MB)</a:t>
            </a:r>
            <a:endParaRPr sz="20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sz="3600"/>
              <a:t>Next Step</a:t>
            </a:r>
            <a:endParaRPr sz="3600"/>
          </a:p>
        </p:txBody>
      </p:sp>
      <p:sp>
        <p:nvSpPr>
          <p:cNvPr id="205" name="Google Shape;205;p24"/>
          <p:cNvSpPr txBox="1"/>
          <p:nvPr>
            <p:ph idx="1" type="body"/>
          </p:nvPr>
        </p:nvSpPr>
        <p:spPr>
          <a:xfrm>
            <a:off x="426575" y="1706300"/>
            <a:ext cx="8046300" cy="44094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None/>
            </a:pPr>
            <a:r>
              <a:t/>
            </a:r>
            <a:endParaRPr/>
          </a:p>
          <a:p>
            <a:pPr indent="0" lvl="0" marL="457200" rtl="0" algn="just">
              <a:lnSpc>
                <a:spcPct val="100000"/>
              </a:lnSpc>
              <a:spcBef>
                <a:spcPts val="1000"/>
              </a:spcBef>
              <a:spcAft>
                <a:spcPts val="0"/>
              </a:spcAft>
              <a:buNone/>
            </a:pPr>
            <a:r>
              <a:t/>
            </a:r>
            <a:endParaRPr b="1"/>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0" rtl="0" algn="just">
              <a:lnSpc>
                <a:spcPct val="100000"/>
              </a:lnSpc>
              <a:spcBef>
                <a:spcPts val="1000"/>
              </a:spcBef>
              <a:spcAft>
                <a:spcPts val="0"/>
              </a:spcAft>
              <a:buNone/>
            </a:pPr>
            <a:r>
              <a:t/>
            </a:r>
            <a:endParaRPr/>
          </a:p>
          <a:p>
            <a:pPr indent="0" lvl="0" marL="0" rtl="0" algn="just">
              <a:lnSpc>
                <a:spcPct val="80000"/>
              </a:lnSpc>
              <a:spcBef>
                <a:spcPts val="1400"/>
              </a:spcBef>
              <a:spcAft>
                <a:spcPts val="0"/>
              </a:spcAft>
              <a:buSzPts val="2000"/>
              <a:buNone/>
            </a:pPr>
            <a:r>
              <a:t/>
            </a:r>
            <a:endParaRPr/>
          </a:p>
        </p:txBody>
      </p:sp>
      <p:sp>
        <p:nvSpPr>
          <p:cNvPr id="206" name="Google Shape;206;p2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07" name="Google Shape;207;p24"/>
          <p:cNvSpPr txBox="1"/>
          <p:nvPr/>
        </p:nvSpPr>
        <p:spPr>
          <a:xfrm>
            <a:off x="781425" y="2041000"/>
            <a:ext cx="7627800" cy="2950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Aim to keep Improving the Model Performance.</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Bring F1 Score to Optimum Range.</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Host the Trained Model.</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Create a Backend Application</a:t>
            </a:r>
            <a:r>
              <a:rPr lang="en-US" sz="2000">
                <a:solidFill>
                  <a:srgbClr val="3F3F3F"/>
                </a:solidFill>
                <a:latin typeface="Calibri"/>
                <a:ea typeface="Calibri"/>
                <a:cs typeface="Calibri"/>
                <a:sym typeface="Calibri"/>
              </a:rPr>
              <a:t>.</a:t>
            </a:r>
            <a:endParaRPr sz="2000">
              <a:solidFill>
                <a:srgbClr val="3F3F3F"/>
              </a:solidFill>
              <a:latin typeface="Calibri"/>
              <a:ea typeface="Calibri"/>
              <a:cs typeface="Calibri"/>
              <a:sym typeface="Calibri"/>
            </a:endParaRPr>
          </a:p>
          <a:p>
            <a:pPr indent="-355600" lvl="0" marL="4572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Design a User Friendly Interface that allows users to: 	</a:t>
            </a:r>
            <a:endParaRPr sz="2000">
              <a:solidFill>
                <a:srgbClr val="3F3F3F"/>
              </a:solidFill>
              <a:latin typeface="Calibri"/>
              <a:ea typeface="Calibri"/>
              <a:cs typeface="Calibri"/>
              <a:sym typeface="Calibri"/>
            </a:endParaRPr>
          </a:p>
          <a:p>
            <a:pPr indent="0" lvl="0" marL="457200" rtl="0" algn="l">
              <a:spcBef>
                <a:spcPts val="0"/>
              </a:spcBef>
              <a:spcAft>
                <a:spcPts val="0"/>
              </a:spcAft>
              <a:buNone/>
            </a:pPr>
            <a:r>
              <a:t/>
            </a:r>
            <a:endParaRPr sz="1000">
              <a:solidFill>
                <a:srgbClr val="3F3F3F"/>
              </a:solidFill>
              <a:latin typeface="Calibri"/>
              <a:ea typeface="Calibri"/>
              <a:cs typeface="Calibri"/>
              <a:sym typeface="Calibri"/>
            </a:endParaRPr>
          </a:p>
          <a:p>
            <a:pPr indent="-355600" lvl="0" marL="9144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To Upload Images they might think are suspicious</a:t>
            </a:r>
            <a:endParaRPr sz="2000">
              <a:solidFill>
                <a:srgbClr val="3F3F3F"/>
              </a:solidFill>
              <a:latin typeface="Calibri"/>
              <a:ea typeface="Calibri"/>
              <a:cs typeface="Calibri"/>
              <a:sym typeface="Calibri"/>
            </a:endParaRPr>
          </a:p>
          <a:p>
            <a:pPr indent="-355600" lvl="0" marL="914400" rtl="0" algn="l">
              <a:spcBef>
                <a:spcPts val="0"/>
              </a:spcBef>
              <a:spcAft>
                <a:spcPts val="0"/>
              </a:spcAft>
              <a:buClr>
                <a:schemeClr val="accent1"/>
              </a:buClr>
              <a:buSzPts val="2000"/>
              <a:buFont typeface="Calibri"/>
              <a:buChar char="●"/>
            </a:pPr>
            <a:r>
              <a:rPr lang="en-US" sz="2000">
                <a:solidFill>
                  <a:srgbClr val="3F3F3F"/>
                </a:solidFill>
                <a:latin typeface="Calibri"/>
                <a:ea typeface="Calibri"/>
                <a:cs typeface="Calibri"/>
                <a:sym typeface="Calibri"/>
              </a:rPr>
              <a:t>Give a prediction on the probability of it being tampered</a:t>
            </a:r>
            <a:endParaRPr sz="2000">
              <a:solidFill>
                <a:srgbClr val="3F3F3F"/>
              </a:solidFill>
              <a:latin typeface="Calibri"/>
              <a:ea typeface="Calibri"/>
              <a:cs typeface="Calibri"/>
              <a:sym typeface="Calibri"/>
            </a:endParaRPr>
          </a:p>
          <a:p>
            <a:pPr indent="0" lvl="0" marL="0" rtl="0" algn="l">
              <a:spcBef>
                <a:spcPts val="0"/>
              </a:spcBef>
              <a:spcAft>
                <a:spcPts val="0"/>
              </a:spcAft>
              <a:buNone/>
            </a:pPr>
            <a:r>
              <a:t/>
            </a:r>
            <a:endParaRPr sz="2000">
              <a:solidFill>
                <a:srgbClr val="3F3F3F"/>
              </a:solidFill>
              <a:latin typeface="Calibri"/>
              <a:ea typeface="Calibri"/>
              <a:cs typeface="Calibri"/>
              <a:sym typeface="Calibri"/>
            </a:endParaRPr>
          </a:p>
          <a:p>
            <a:pPr indent="0" lvl="0" marL="457200" rtl="0" algn="just">
              <a:spcBef>
                <a:spcPts val="0"/>
              </a:spcBef>
              <a:spcAft>
                <a:spcPts val="1000"/>
              </a:spcAft>
              <a:buNone/>
            </a:pPr>
            <a:r>
              <a:t/>
            </a:r>
            <a:endParaRPr sz="2000">
              <a:solidFill>
                <a:srgbClr val="3F3F3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pic>
        <p:nvPicPr>
          <p:cNvPr descr="Close-up of a screen&#10;&#10;Description automatically generated" id="212" name="Google Shape;212;p25"/>
          <p:cNvPicPr preferRelativeResize="0"/>
          <p:nvPr/>
        </p:nvPicPr>
        <p:blipFill rotWithShape="1">
          <a:blip r:embed="rId3">
            <a:alphaModFix amt="35000"/>
          </a:blip>
          <a:srcRect b="0" l="0" r="11000" t="0"/>
          <a:stretch/>
        </p:blipFill>
        <p:spPr>
          <a:xfrm>
            <a:off x="20" y="10"/>
            <a:ext cx="9143982" cy="6857989"/>
          </a:xfrm>
          <a:prstGeom prst="rect">
            <a:avLst/>
          </a:prstGeom>
          <a:noFill/>
          <a:ln>
            <a:noFill/>
          </a:ln>
        </p:spPr>
      </p:pic>
      <p:sp>
        <p:nvSpPr>
          <p:cNvPr id="213" name="Google Shape;213;p25"/>
          <p:cNvSpPr txBox="1"/>
          <p:nvPr>
            <p:ph type="ctrTitle"/>
          </p:nvPr>
        </p:nvSpPr>
        <p:spPr>
          <a:xfrm>
            <a:off x="979525" y="2793300"/>
            <a:ext cx="7543800" cy="11718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lang="en-US" sz="7000"/>
              <a:t>Q&amp;A</a:t>
            </a:r>
            <a:endParaRPr sz="7000"/>
          </a:p>
        </p:txBody>
      </p:sp>
      <p:cxnSp>
        <p:nvCxnSpPr>
          <p:cNvPr id="214" name="Google Shape;214;p25"/>
          <p:cNvCxnSpPr/>
          <p:nvPr/>
        </p:nvCxnSpPr>
        <p:spPr>
          <a:xfrm>
            <a:off x="905743" y="4343400"/>
            <a:ext cx="7406700" cy="0"/>
          </a:xfrm>
          <a:prstGeom prst="straightConnector1">
            <a:avLst/>
          </a:prstGeom>
          <a:noFill/>
          <a:ln cap="flat" cmpd="sng" w="9525">
            <a:solidFill>
              <a:schemeClr val="dk2">
                <a:alpha val="89800"/>
              </a:schemeClr>
            </a:solidFill>
            <a:prstDash val="solid"/>
            <a:round/>
            <a:headEnd len="sm" w="sm" type="none"/>
            <a:tailEnd len="sm" w="sm" type="none"/>
          </a:ln>
        </p:spPr>
      </p:cxnSp>
      <p:sp>
        <p:nvSpPr>
          <p:cNvPr id="215" name="Google Shape;215;p25"/>
          <p:cNvSpPr/>
          <p:nvPr/>
        </p:nvSpPr>
        <p:spPr>
          <a:xfrm>
            <a:off x="11" y="6334316"/>
            <a:ext cx="9144000" cy="66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5"/>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2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13"/>
                                        </p:tgtEl>
                                        <p:attrNameLst>
                                          <p:attrName>style.visibility</p:attrName>
                                        </p:attrNameLst>
                                      </p:cBhvr>
                                      <p:to>
                                        <p:strVal val="visible"/>
                                      </p:to>
                                    </p:set>
                                    <p:animEffect filter="fade" transition="in">
                                      <p:cBhvr>
                                        <p:cTn dur="7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pic>
        <p:nvPicPr>
          <p:cNvPr descr="Close-up of a screen&#10;&#10;Description automatically generated" id="222" name="Google Shape;222;p26"/>
          <p:cNvPicPr preferRelativeResize="0"/>
          <p:nvPr/>
        </p:nvPicPr>
        <p:blipFill rotWithShape="1">
          <a:blip r:embed="rId3">
            <a:alphaModFix amt="35000"/>
          </a:blip>
          <a:srcRect b="0" l="0" r="11000" t="0"/>
          <a:stretch/>
        </p:blipFill>
        <p:spPr>
          <a:xfrm>
            <a:off x="20" y="10"/>
            <a:ext cx="9143982" cy="6857989"/>
          </a:xfrm>
          <a:prstGeom prst="rect">
            <a:avLst/>
          </a:prstGeom>
          <a:noFill/>
          <a:ln>
            <a:noFill/>
          </a:ln>
        </p:spPr>
      </p:pic>
      <p:sp>
        <p:nvSpPr>
          <p:cNvPr id="223" name="Google Shape;223;p26"/>
          <p:cNvSpPr txBox="1"/>
          <p:nvPr>
            <p:ph type="ctrTitle"/>
          </p:nvPr>
        </p:nvSpPr>
        <p:spPr>
          <a:xfrm>
            <a:off x="979525" y="2793300"/>
            <a:ext cx="7543800" cy="1171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7000"/>
              <a:t>THANK YOU</a:t>
            </a:r>
            <a:endParaRPr sz="7000"/>
          </a:p>
        </p:txBody>
      </p:sp>
      <p:cxnSp>
        <p:nvCxnSpPr>
          <p:cNvPr id="224" name="Google Shape;224;p26"/>
          <p:cNvCxnSpPr/>
          <p:nvPr/>
        </p:nvCxnSpPr>
        <p:spPr>
          <a:xfrm>
            <a:off x="905743" y="4343400"/>
            <a:ext cx="7406700" cy="0"/>
          </a:xfrm>
          <a:prstGeom prst="straightConnector1">
            <a:avLst/>
          </a:prstGeom>
          <a:noFill/>
          <a:ln cap="flat" cmpd="sng" w="9525">
            <a:solidFill>
              <a:schemeClr val="dk2">
                <a:alpha val="89800"/>
              </a:schemeClr>
            </a:solidFill>
            <a:prstDash val="solid"/>
            <a:round/>
            <a:headEnd len="sm" w="sm" type="none"/>
            <a:tailEnd len="sm" w="sm" type="none"/>
          </a:ln>
        </p:spPr>
      </p:cxnSp>
      <p:sp>
        <p:nvSpPr>
          <p:cNvPr id="225" name="Google Shape;225;p26"/>
          <p:cNvSpPr/>
          <p:nvPr/>
        </p:nvSpPr>
        <p:spPr>
          <a:xfrm>
            <a:off x="11" y="6334316"/>
            <a:ext cx="9144000" cy="66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6" name="Google Shape;226;p26"/>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2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23"/>
                                        </p:tgtEl>
                                        <p:attrNameLst>
                                          <p:attrName>style.visibility</p:attrName>
                                        </p:attrNameLst>
                                      </p:cBhvr>
                                      <p:to>
                                        <p:strVal val="visible"/>
                                      </p:to>
                                    </p:set>
                                    <p:animEffect filter="fade" transition="in">
                                      <p:cBhvr>
                                        <p:cTn dur="7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descr="Close-up of a screen&#10;&#10;Description automatically generated" id="116" name="Google Shape;116;p14"/>
          <p:cNvPicPr preferRelativeResize="0"/>
          <p:nvPr/>
        </p:nvPicPr>
        <p:blipFill rotWithShape="1">
          <a:blip r:embed="rId3">
            <a:alphaModFix amt="35000"/>
          </a:blip>
          <a:srcRect b="0" l="0" r="11000" t="0"/>
          <a:stretch/>
        </p:blipFill>
        <p:spPr>
          <a:xfrm>
            <a:off x="20" y="10"/>
            <a:ext cx="9143982" cy="6857989"/>
          </a:xfrm>
          <a:prstGeom prst="rect">
            <a:avLst/>
          </a:prstGeom>
          <a:noFill/>
          <a:ln>
            <a:noFill/>
          </a:ln>
        </p:spPr>
      </p:pic>
      <p:sp>
        <p:nvSpPr>
          <p:cNvPr id="117" name="Google Shape;117;p14"/>
          <p:cNvSpPr txBox="1"/>
          <p:nvPr>
            <p:ph type="ctrTitle"/>
          </p:nvPr>
        </p:nvSpPr>
        <p:spPr>
          <a:xfrm>
            <a:off x="979525" y="2793300"/>
            <a:ext cx="7543800" cy="1171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Calibri"/>
              <a:buNone/>
            </a:pPr>
            <a:r>
              <a:rPr lang="en-US" sz="7000"/>
              <a:t>Introduction</a:t>
            </a:r>
            <a:endParaRPr sz="7000"/>
          </a:p>
        </p:txBody>
      </p:sp>
      <p:cxnSp>
        <p:nvCxnSpPr>
          <p:cNvPr id="118" name="Google Shape;118;p14"/>
          <p:cNvCxnSpPr/>
          <p:nvPr/>
        </p:nvCxnSpPr>
        <p:spPr>
          <a:xfrm>
            <a:off x="905743" y="4343400"/>
            <a:ext cx="7406700" cy="0"/>
          </a:xfrm>
          <a:prstGeom prst="straightConnector1">
            <a:avLst/>
          </a:prstGeom>
          <a:noFill/>
          <a:ln cap="flat" cmpd="sng" w="9525">
            <a:solidFill>
              <a:schemeClr val="dk2">
                <a:alpha val="89800"/>
              </a:schemeClr>
            </a:solidFill>
            <a:prstDash val="solid"/>
            <a:round/>
            <a:headEnd len="sm" w="sm" type="none"/>
            <a:tailEnd len="sm" w="sm" type="none"/>
          </a:ln>
        </p:spPr>
      </p:cxnSp>
      <p:sp>
        <p:nvSpPr>
          <p:cNvPr id="119" name="Google Shape;119;p14"/>
          <p:cNvSpPr/>
          <p:nvPr/>
        </p:nvSpPr>
        <p:spPr>
          <a:xfrm>
            <a:off x="11" y="6334316"/>
            <a:ext cx="9144000" cy="666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0" name="Google Shape;120;p14"/>
          <p:cNvSpPr/>
          <p:nvPr/>
        </p:nvSpPr>
        <p:spPr>
          <a:xfrm>
            <a:off x="0" y="6400800"/>
            <a:ext cx="9144000" cy="4572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21" name="Google Shape;121;p14"/>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17"/>
                                        </p:tgtEl>
                                        <p:attrNameLst>
                                          <p:attrName>style.visibility</p:attrName>
                                        </p:attrNameLst>
                                      </p:cBhvr>
                                      <p:to>
                                        <p:strVal val="visible"/>
                                      </p:to>
                                    </p:set>
                                    <p:animEffect filter="fade" transition="in">
                                      <p:cBhvr>
                                        <p:cTn dur="7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Introduction</a:t>
            </a:r>
            <a:endParaRPr sz="3600"/>
          </a:p>
        </p:txBody>
      </p:sp>
      <p:sp>
        <p:nvSpPr>
          <p:cNvPr id="127" name="Google Shape;127;p15"/>
          <p:cNvSpPr txBox="1"/>
          <p:nvPr>
            <p:ph idx="1" type="body"/>
          </p:nvPr>
        </p:nvSpPr>
        <p:spPr>
          <a:xfrm>
            <a:off x="488525" y="1845725"/>
            <a:ext cx="8340900" cy="4269900"/>
          </a:xfrm>
          <a:prstGeom prst="rect">
            <a:avLst/>
          </a:prstGeom>
          <a:noFill/>
          <a:ln>
            <a:noFill/>
          </a:ln>
        </p:spPr>
        <p:txBody>
          <a:bodyPr anchorCtr="0" anchor="t" bIns="45700" lIns="0" spcFirstLastPara="1" rIns="0" wrap="square" tIns="45700">
            <a:noAutofit/>
          </a:bodyPr>
          <a:lstStyle/>
          <a:p>
            <a:pPr indent="-342900" lvl="0" marL="457200" rtl="0" algn="just">
              <a:lnSpc>
                <a:spcPct val="100000"/>
              </a:lnSpc>
              <a:spcBef>
                <a:spcPts val="0"/>
              </a:spcBef>
              <a:spcAft>
                <a:spcPts val="0"/>
              </a:spcAft>
              <a:buSzPts val="1800"/>
              <a:buChar char="❏"/>
            </a:pPr>
            <a:r>
              <a:rPr lang="en-US"/>
              <a:t>Overall Goal: Develop an efficient deep learning model for accurate image forgery detection</a:t>
            </a:r>
            <a:endParaRPr/>
          </a:p>
          <a:p>
            <a:pPr indent="-342900" lvl="0" marL="457200" rtl="0" algn="just">
              <a:lnSpc>
                <a:spcPct val="100000"/>
              </a:lnSpc>
              <a:spcBef>
                <a:spcPts val="500"/>
              </a:spcBef>
              <a:spcAft>
                <a:spcPts val="0"/>
              </a:spcAft>
              <a:buSzPts val="1800"/>
              <a:buChar char="❏"/>
            </a:pPr>
            <a:r>
              <a:rPr lang="en-US"/>
              <a:t>Key Points:</a:t>
            </a:r>
            <a:endParaRPr/>
          </a:p>
          <a:p>
            <a:pPr indent="-342900" lvl="0" marL="914400" rtl="0" algn="just">
              <a:lnSpc>
                <a:spcPct val="100000"/>
              </a:lnSpc>
              <a:spcBef>
                <a:spcPts val="500"/>
              </a:spcBef>
              <a:spcAft>
                <a:spcPts val="0"/>
              </a:spcAft>
              <a:buSzPts val="1800"/>
              <a:buChar char="●"/>
            </a:pPr>
            <a:r>
              <a:rPr lang="en-US"/>
              <a:t>Combining CNN with Error Level Analysis (ELA)</a:t>
            </a:r>
            <a:endParaRPr/>
          </a:p>
          <a:p>
            <a:pPr indent="-342900" lvl="0" marL="914400" rtl="0" algn="just">
              <a:lnSpc>
                <a:spcPct val="100000"/>
              </a:lnSpc>
              <a:spcBef>
                <a:spcPts val="500"/>
              </a:spcBef>
              <a:spcAft>
                <a:spcPts val="0"/>
              </a:spcAft>
              <a:buSzPts val="1800"/>
              <a:buChar char="●"/>
            </a:pPr>
            <a:r>
              <a:rPr lang="en-US"/>
              <a:t>Using CASIA V2.0 dataset for training and testing</a:t>
            </a:r>
            <a:endParaRPr/>
          </a:p>
          <a:p>
            <a:pPr indent="-342900" lvl="0" marL="914400" rtl="0" algn="just">
              <a:lnSpc>
                <a:spcPct val="100000"/>
              </a:lnSpc>
              <a:spcBef>
                <a:spcPts val="500"/>
              </a:spcBef>
              <a:spcAft>
                <a:spcPts val="0"/>
              </a:spcAft>
              <a:buSzPts val="1800"/>
              <a:buChar char="●"/>
            </a:pPr>
            <a:r>
              <a:rPr lang="en-US"/>
              <a:t>Aiming for real-time analysis capabilities</a:t>
            </a:r>
            <a:endParaRPr/>
          </a:p>
          <a:p>
            <a:pPr indent="-342900" lvl="0" marL="457200" rtl="0" algn="just">
              <a:lnSpc>
                <a:spcPct val="100000"/>
              </a:lnSpc>
              <a:spcBef>
                <a:spcPts val="500"/>
              </a:spcBef>
              <a:spcAft>
                <a:spcPts val="0"/>
              </a:spcAft>
              <a:buSzPts val="1800"/>
              <a:buChar char="❏"/>
            </a:pPr>
            <a:r>
              <a:rPr lang="en-US"/>
              <a:t>Presentation Overview:</a:t>
            </a:r>
            <a:endParaRPr/>
          </a:p>
          <a:p>
            <a:pPr indent="-342900" lvl="0" marL="914400" rtl="0" algn="just">
              <a:lnSpc>
                <a:spcPct val="100000"/>
              </a:lnSpc>
              <a:spcBef>
                <a:spcPts val="500"/>
              </a:spcBef>
              <a:spcAft>
                <a:spcPts val="0"/>
              </a:spcAft>
              <a:buSzPts val="1800"/>
              <a:buChar char="●"/>
            </a:pPr>
            <a:r>
              <a:rPr lang="en-US"/>
              <a:t>Problem Statement</a:t>
            </a:r>
            <a:endParaRPr/>
          </a:p>
          <a:p>
            <a:pPr indent="-342900" lvl="0" marL="914400" rtl="0" algn="just">
              <a:lnSpc>
                <a:spcPct val="100000"/>
              </a:lnSpc>
              <a:spcBef>
                <a:spcPts val="500"/>
              </a:spcBef>
              <a:spcAft>
                <a:spcPts val="0"/>
              </a:spcAft>
              <a:buSzPts val="1800"/>
              <a:buChar char="●"/>
            </a:pPr>
            <a:r>
              <a:rPr lang="en-US"/>
              <a:t>Project Objective &amp; Scope</a:t>
            </a:r>
            <a:endParaRPr/>
          </a:p>
          <a:p>
            <a:pPr indent="-342900" lvl="0" marL="914400" rtl="0" algn="just">
              <a:lnSpc>
                <a:spcPct val="100000"/>
              </a:lnSpc>
              <a:spcBef>
                <a:spcPts val="500"/>
              </a:spcBef>
              <a:spcAft>
                <a:spcPts val="0"/>
              </a:spcAft>
              <a:buSzPts val="1800"/>
              <a:buChar char="●"/>
            </a:pPr>
            <a:r>
              <a:rPr lang="en-US"/>
              <a:t>Methodology: Deep learning with traditional forensic techniques</a:t>
            </a:r>
            <a:endParaRPr/>
          </a:p>
          <a:p>
            <a:pPr indent="-342900" lvl="0" marL="914400" rtl="0" algn="just">
              <a:lnSpc>
                <a:spcPct val="100000"/>
              </a:lnSpc>
              <a:spcBef>
                <a:spcPts val="500"/>
              </a:spcBef>
              <a:spcAft>
                <a:spcPts val="0"/>
              </a:spcAft>
              <a:buSzPts val="1800"/>
              <a:buChar char="●"/>
            </a:pPr>
            <a:r>
              <a:rPr lang="en-US"/>
              <a:t>Key findings and performance metrics</a:t>
            </a:r>
            <a:endParaRPr/>
          </a:p>
          <a:p>
            <a:pPr indent="-342900" lvl="0" marL="914400" rtl="0" algn="just">
              <a:lnSpc>
                <a:spcPct val="100000"/>
              </a:lnSpc>
              <a:spcBef>
                <a:spcPts val="500"/>
              </a:spcBef>
              <a:spcAft>
                <a:spcPts val="500"/>
              </a:spcAft>
              <a:buSzPts val="1800"/>
              <a:buChar char="●"/>
            </a:pPr>
            <a:r>
              <a:rPr lang="en-US"/>
              <a:t>Conclusion</a:t>
            </a:r>
            <a:endParaRPr/>
          </a:p>
        </p:txBody>
      </p:sp>
      <p:sp>
        <p:nvSpPr>
          <p:cNvPr id="128" name="Google Shape;128;p15"/>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6"/>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Problem Statement</a:t>
            </a:r>
            <a:endParaRPr sz="3600"/>
          </a:p>
        </p:txBody>
      </p:sp>
      <p:sp>
        <p:nvSpPr>
          <p:cNvPr id="134" name="Google Shape;134;p16"/>
          <p:cNvSpPr txBox="1"/>
          <p:nvPr>
            <p:ph idx="1" type="body"/>
          </p:nvPr>
        </p:nvSpPr>
        <p:spPr>
          <a:xfrm>
            <a:off x="488525" y="1845725"/>
            <a:ext cx="8340900" cy="4269900"/>
          </a:xfrm>
          <a:prstGeom prst="rect">
            <a:avLst/>
          </a:prstGeom>
          <a:noFill/>
          <a:ln>
            <a:noFill/>
          </a:ln>
        </p:spPr>
        <p:txBody>
          <a:bodyPr anchorCtr="0" anchor="t" bIns="45700" lIns="0" spcFirstLastPara="1" rIns="0" wrap="square" tIns="45700">
            <a:noAutofit/>
          </a:bodyPr>
          <a:lstStyle/>
          <a:p>
            <a:pPr indent="-342900" lvl="0" marL="457200" rtl="0" algn="just">
              <a:lnSpc>
                <a:spcPct val="150000"/>
              </a:lnSpc>
              <a:spcBef>
                <a:spcPts val="0"/>
              </a:spcBef>
              <a:spcAft>
                <a:spcPts val="0"/>
              </a:spcAft>
              <a:buSzPts val="1800"/>
              <a:buChar char="❏"/>
            </a:pPr>
            <a:r>
              <a:rPr lang="en-US"/>
              <a:t>Recap: Image Forgery Detection Challenge</a:t>
            </a:r>
            <a:endParaRPr/>
          </a:p>
          <a:p>
            <a:pPr indent="-342900" lvl="0" marL="457200" rtl="0" algn="just">
              <a:lnSpc>
                <a:spcPct val="150000"/>
              </a:lnSpc>
              <a:spcBef>
                <a:spcPts val="1000"/>
              </a:spcBef>
              <a:spcAft>
                <a:spcPts val="0"/>
              </a:spcAft>
              <a:buSzPts val="1800"/>
              <a:buChar char="❏"/>
            </a:pPr>
            <a:r>
              <a:rPr lang="en-US"/>
              <a:t>Context: Rapid Evolution of Digital Manipulation Techniques</a:t>
            </a:r>
            <a:endParaRPr/>
          </a:p>
          <a:p>
            <a:pPr indent="-342900" lvl="0" marL="457200" rtl="0" algn="just">
              <a:lnSpc>
                <a:spcPct val="150000"/>
              </a:lnSpc>
              <a:spcBef>
                <a:spcPts val="1000"/>
              </a:spcBef>
              <a:spcAft>
                <a:spcPts val="0"/>
              </a:spcAft>
              <a:buSzPts val="1800"/>
              <a:buChar char="❏"/>
            </a:pPr>
            <a:r>
              <a:rPr lang="en-US"/>
              <a:t>Significance: Critical Need for Automated Forensic Tools</a:t>
            </a:r>
            <a:endParaRPr/>
          </a:p>
          <a:p>
            <a:pPr indent="-342900" lvl="0" marL="457200" rtl="0" algn="just">
              <a:lnSpc>
                <a:spcPct val="150000"/>
              </a:lnSpc>
              <a:spcBef>
                <a:spcPts val="1000"/>
              </a:spcBef>
              <a:spcAft>
                <a:spcPts val="0"/>
              </a:spcAft>
              <a:buSzPts val="1800"/>
              <a:buChar char="❏"/>
            </a:pPr>
            <a:r>
              <a:rPr lang="en-US"/>
              <a:t>Impact: Addressing Limitations in Current Detection Methods</a:t>
            </a:r>
            <a:endParaRPr/>
          </a:p>
          <a:p>
            <a:pPr indent="0" lvl="0" marL="0" rtl="0" algn="just">
              <a:lnSpc>
                <a:spcPct val="100000"/>
              </a:lnSpc>
              <a:spcBef>
                <a:spcPts val="1000"/>
              </a:spcBef>
              <a:spcAft>
                <a:spcPts val="0"/>
              </a:spcAft>
              <a:buNone/>
            </a:pPr>
            <a:r>
              <a:t/>
            </a:r>
            <a:endParaRPr/>
          </a:p>
          <a:p>
            <a:pPr indent="0" lvl="0" marL="0" rtl="0" algn="just">
              <a:lnSpc>
                <a:spcPct val="80000"/>
              </a:lnSpc>
              <a:spcBef>
                <a:spcPts val="1400"/>
              </a:spcBef>
              <a:spcAft>
                <a:spcPts val="0"/>
              </a:spcAft>
              <a:buSzPts val="2000"/>
              <a:buNone/>
            </a:pPr>
            <a:r>
              <a:t/>
            </a:r>
            <a:endParaRPr/>
          </a:p>
        </p:txBody>
      </p:sp>
      <p:sp>
        <p:nvSpPr>
          <p:cNvPr id="135" name="Google Shape;135;p16"/>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Project Objective &amp; Scope</a:t>
            </a:r>
            <a:endParaRPr sz="3600"/>
          </a:p>
        </p:txBody>
      </p:sp>
      <p:sp>
        <p:nvSpPr>
          <p:cNvPr id="141" name="Google Shape;141;p17"/>
          <p:cNvSpPr txBox="1"/>
          <p:nvPr>
            <p:ph idx="1" type="body"/>
          </p:nvPr>
        </p:nvSpPr>
        <p:spPr>
          <a:xfrm>
            <a:off x="426575" y="1706300"/>
            <a:ext cx="8403000" cy="4409400"/>
          </a:xfrm>
          <a:prstGeom prst="rect">
            <a:avLst/>
          </a:prstGeom>
          <a:noFill/>
          <a:ln>
            <a:noFill/>
          </a:ln>
        </p:spPr>
        <p:txBody>
          <a:bodyPr anchorCtr="0" anchor="t" bIns="45700" lIns="0" spcFirstLastPara="1" rIns="0" wrap="square" tIns="45700">
            <a:noAutofit/>
          </a:bodyPr>
          <a:lstStyle/>
          <a:p>
            <a:pPr indent="-342900" lvl="0" marL="457200" rtl="0" algn="just">
              <a:lnSpc>
                <a:spcPct val="100000"/>
              </a:lnSpc>
              <a:spcBef>
                <a:spcPts val="0"/>
              </a:spcBef>
              <a:spcAft>
                <a:spcPts val="0"/>
              </a:spcAft>
              <a:buSzPts val="1800"/>
              <a:buChar char="❏"/>
            </a:pPr>
            <a:r>
              <a:rPr lang="en-US"/>
              <a:t>Objectives:</a:t>
            </a:r>
            <a:endParaRPr/>
          </a:p>
          <a:p>
            <a:pPr indent="-342900" lvl="0" marL="914400" rtl="0" algn="just">
              <a:lnSpc>
                <a:spcPct val="100000"/>
              </a:lnSpc>
              <a:spcBef>
                <a:spcPts val="1000"/>
              </a:spcBef>
              <a:spcAft>
                <a:spcPts val="0"/>
              </a:spcAft>
              <a:buSzPts val="1800"/>
              <a:buChar char="●"/>
            </a:pPr>
            <a:r>
              <a:rPr lang="en-US"/>
              <a:t>Develop a deep learning model to accurately detect original vs. tampered images</a:t>
            </a:r>
            <a:endParaRPr/>
          </a:p>
          <a:p>
            <a:pPr indent="-342900" lvl="0" marL="914400" rtl="0" algn="just">
              <a:lnSpc>
                <a:spcPct val="100000"/>
              </a:lnSpc>
              <a:spcBef>
                <a:spcPts val="0"/>
              </a:spcBef>
              <a:spcAft>
                <a:spcPts val="0"/>
              </a:spcAft>
              <a:buSzPts val="1800"/>
              <a:buChar char="●"/>
            </a:pPr>
            <a:r>
              <a:rPr lang="en-US"/>
              <a:t>Integrate traditional techniques with modern neural network architecture </a:t>
            </a:r>
            <a:endParaRPr/>
          </a:p>
          <a:p>
            <a:pPr indent="-342900" lvl="0" marL="914400" rtl="0" algn="just">
              <a:lnSpc>
                <a:spcPct val="100000"/>
              </a:lnSpc>
              <a:spcBef>
                <a:spcPts val="0"/>
              </a:spcBef>
              <a:spcAft>
                <a:spcPts val="0"/>
              </a:spcAft>
              <a:buSzPts val="1800"/>
              <a:buChar char="●"/>
            </a:pPr>
            <a:r>
              <a:rPr lang="en-US"/>
              <a:t>Create a user-friendly tool accessible to the general public </a:t>
            </a:r>
            <a:endParaRPr/>
          </a:p>
          <a:p>
            <a:pPr indent="-342900" lvl="0" marL="457200" rtl="0" algn="just">
              <a:lnSpc>
                <a:spcPct val="100000"/>
              </a:lnSpc>
              <a:spcBef>
                <a:spcPts val="0"/>
              </a:spcBef>
              <a:spcAft>
                <a:spcPts val="0"/>
              </a:spcAft>
              <a:buSzPts val="1800"/>
              <a:buChar char="❏"/>
            </a:pPr>
            <a:r>
              <a:rPr lang="en-US"/>
              <a:t>Scope:</a:t>
            </a:r>
            <a:endParaRPr/>
          </a:p>
          <a:p>
            <a:pPr indent="-342900" lvl="0" marL="914400" rtl="0" algn="just">
              <a:lnSpc>
                <a:spcPct val="100000"/>
              </a:lnSpc>
              <a:spcBef>
                <a:spcPts val="1000"/>
              </a:spcBef>
              <a:spcAft>
                <a:spcPts val="0"/>
              </a:spcAft>
              <a:buSzPts val="1800"/>
              <a:buChar char="●"/>
            </a:pPr>
            <a:r>
              <a:rPr lang="en-US"/>
              <a:t>Development of CNN-based deep learning model</a:t>
            </a:r>
            <a:endParaRPr/>
          </a:p>
          <a:p>
            <a:pPr indent="-342900" lvl="0" marL="914400" rtl="0" algn="just">
              <a:lnSpc>
                <a:spcPct val="100000"/>
              </a:lnSpc>
              <a:spcBef>
                <a:spcPts val="0"/>
              </a:spcBef>
              <a:spcAft>
                <a:spcPts val="0"/>
              </a:spcAft>
              <a:buSzPts val="1800"/>
              <a:buChar char="●"/>
            </a:pPr>
            <a:r>
              <a:rPr lang="en-US"/>
              <a:t>Implementation and Integration of Error Level Analysis (ELA) and other preprocessing techniques </a:t>
            </a:r>
            <a:endParaRPr/>
          </a:p>
          <a:p>
            <a:pPr indent="-342900" lvl="0" marL="914400" rtl="0" algn="just">
              <a:lnSpc>
                <a:spcPct val="100000"/>
              </a:lnSpc>
              <a:spcBef>
                <a:spcPts val="0"/>
              </a:spcBef>
              <a:spcAft>
                <a:spcPts val="0"/>
              </a:spcAft>
              <a:buSzPts val="1800"/>
              <a:buChar char="●"/>
            </a:pPr>
            <a:r>
              <a:rPr lang="en-US"/>
              <a:t>Use of CASIA v2.0 dataset for training, validation and testin</a:t>
            </a:r>
            <a:r>
              <a:rPr lang="en-US"/>
              <a:t>g</a:t>
            </a:r>
            <a:endParaRPr/>
          </a:p>
          <a:p>
            <a:pPr indent="0" lvl="0" marL="914400" rtl="0" algn="just">
              <a:lnSpc>
                <a:spcPct val="80000"/>
              </a:lnSpc>
              <a:spcBef>
                <a:spcPts val="1400"/>
              </a:spcBef>
              <a:spcAft>
                <a:spcPts val="0"/>
              </a:spcAft>
              <a:buNone/>
            </a:pPr>
            <a:r>
              <a:t/>
            </a:r>
            <a:endParaRPr/>
          </a:p>
        </p:txBody>
      </p:sp>
      <p:sp>
        <p:nvSpPr>
          <p:cNvPr id="142" name="Google Shape;142;p17"/>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Methodology</a:t>
            </a:r>
            <a:endParaRPr sz="3600"/>
          </a:p>
        </p:txBody>
      </p:sp>
      <p:sp>
        <p:nvSpPr>
          <p:cNvPr id="148" name="Google Shape;148;p18"/>
          <p:cNvSpPr txBox="1"/>
          <p:nvPr>
            <p:ph idx="1" type="body"/>
          </p:nvPr>
        </p:nvSpPr>
        <p:spPr>
          <a:xfrm>
            <a:off x="426575" y="1706300"/>
            <a:ext cx="8046300" cy="4409400"/>
          </a:xfrm>
          <a:prstGeom prst="rect">
            <a:avLst/>
          </a:prstGeom>
          <a:noFill/>
          <a:ln>
            <a:noFill/>
          </a:ln>
        </p:spPr>
        <p:txBody>
          <a:bodyPr anchorCtr="0" anchor="t" bIns="45700" lIns="0" spcFirstLastPara="1" rIns="0" wrap="square" tIns="45700">
            <a:noAutofit/>
          </a:bodyPr>
          <a:lstStyle/>
          <a:p>
            <a:pPr indent="457200" lvl="0" marL="0" rtl="0" algn="just">
              <a:lnSpc>
                <a:spcPct val="100000"/>
              </a:lnSpc>
              <a:spcBef>
                <a:spcPts val="0"/>
              </a:spcBef>
              <a:spcAft>
                <a:spcPts val="0"/>
              </a:spcAft>
              <a:buNone/>
            </a:pPr>
            <a:r>
              <a:rPr lang="en-US"/>
              <a:t>To identify the images we developed a CNN architecture using VGG16 </a:t>
            </a:r>
            <a:endParaRPr/>
          </a:p>
          <a:p>
            <a:pPr indent="0" lvl="0" marL="457200" rtl="0" algn="just">
              <a:lnSpc>
                <a:spcPct val="100000"/>
              </a:lnSpc>
              <a:spcBef>
                <a:spcPts val="1000"/>
              </a:spcBef>
              <a:spcAft>
                <a:spcPts val="0"/>
              </a:spcAft>
              <a:buNone/>
            </a:pPr>
            <a:r>
              <a:rPr lang="en-US"/>
              <a:t>as base model; with 5 convolutional layers and a max pooling layer. </a:t>
            </a:r>
            <a:endParaRPr/>
          </a:p>
          <a:p>
            <a:pPr indent="-342900" lvl="0" marL="914400" rtl="0" algn="just">
              <a:lnSpc>
                <a:spcPct val="100000"/>
              </a:lnSpc>
              <a:spcBef>
                <a:spcPts val="1000"/>
              </a:spcBef>
              <a:spcAft>
                <a:spcPts val="0"/>
              </a:spcAft>
              <a:buSzPts val="1800"/>
              <a:buChar char="❏"/>
            </a:pPr>
            <a:r>
              <a:rPr lang="en-US"/>
              <a:t>Classification Type: Binary </a:t>
            </a:r>
            <a:endParaRPr/>
          </a:p>
          <a:p>
            <a:pPr indent="-342900" lvl="0" marL="914400" rtl="0" algn="just">
              <a:lnSpc>
                <a:spcPct val="100000"/>
              </a:lnSpc>
              <a:spcBef>
                <a:spcPts val="0"/>
              </a:spcBef>
              <a:spcAft>
                <a:spcPts val="0"/>
              </a:spcAft>
              <a:buSzPts val="1800"/>
              <a:buChar char="❏"/>
            </a:pPr>
            <a:r>
              <a:rPr lang="en-US"/>
              <a:t>Preprocessing: Resize, ELA, RGB Conversion and Normalization </a:t>
            </a:r>
            <a:endParaRPr/>
          </a:p>
          <a:p>
            <a:pPr indent="-342900" lvl="0" marL="914400" rtl="0" algn="just">
              <a:lnSpc>
                <a:spcPct val="100000"/>
              </a:lnSpc>
              <a:spcBef>
                <a:spcPts val="0"/>
              </a:spcBef>
              <a:spcAft>
                <a:spcPts val="0"/>
              </a:spcAft>
              <a:buSzPts val="1800"/>
              <a:buChar char="❏"/>
            </a:pPr>
            <a:r>
              <a:rPr lang="en-US"/>
              <a:t>Loss Function: Binary Cross Entropy</a:t>
            </a:r>
            <a:endParaRPr/>
          </a:p>
          <a:p>
            <a:pPr indent="-342900" lvl="0" marL="914400" rtl="0" algn="just">
              <a:lnSpc>
                <a:spcPct val="100000"/>
              </a:lnSpc>
              <a:spcBef>
                <a:spcPts val="0"/>
              </a:spcBef>
              <a:spcAft>
                <a:spcPts val="0"/>
              </a:spcAft>
              <a:buSzPts val="1800"/>
              <a:buChar char="❏"/>
            </a:pPr>
            <a:r>
              <a:rPr lang="en-US"/>
              <a:t>Activation Functions: ReLU &amp; Sigmoid activation function </a:t>
            </a:r>
            <a:endParaRPr/>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Clr>
                <a:schemeClr val="dk1"/>
              </a:buClr>
              <a:buSzPts val="1100"/>
              <a:buFont typeface="Arial"/>
              <a:buNone/>
            </a:pPr>
            <a:r>
              <a:t/>
            </a:r>
            <a:endParaRPr/>
          </a:p>
          <a:p>
            <a:pPr indent="0" lvl="0" marL="457200" rtl="0" algn="just">
              <a:lnSpc>
                <a:spcPct val="100000"/>
              </a:lnSpc>
              <a:spcBef>
                <a:spcPts val="1000"/>
              </a:spcBef>
              <a:spcAft>
                <a:spcPts val="0"/>
              </a:spcAft>
              <a:buClr>
                <a:schemeClr val="dk1"/>
              </a:buClr>
              <a:buSzPts val="1100"/>
              <a:buFont typeface="Arial"/>
              <a:buNone/>
            </a:pPr>
            <a:r>
              <a:t/>
            </a:r>
            <a:endParaRPr/>
          </a:p>
          <a:p>
            <a:pPr indent="0" lvl="0" marL="0" rtl="0" algn="just">
              <a:lnSpc>
                <a:spcPct val="100000"/>
              </a:lnSpc>
              <a:spcBef>
                <a:spcPts val="1000"/>
              </a:spcBef>
              <a:spcAft>
                <a:spcPts val="0"/>
              </a:spcAft>
              <a:buNone/>
            </a:pPr>
            <a:r>
              <a:t/>
            </a:r>
            <a:endParaRPr/>
          </a:p>
          <a:p>
            <a:pPr indent="0" lvl="0" marL="0" rtl="0" algn="just">
              <a:lnSpc>
                <a:spcPct val="80000"/>
              </a:lnSpc>
              <a:spcBef>
                <a:spcPts val="1400"/>
              </a:spcBef>
              <a:spcAft>
                <a:spcPts val="0"/>
              </a:spcAft>
              <a:buSzPts val="2000"/>
              <a:buNone/>
            </a:pPr>
            <a:r>
              <a:t/>
            </a:r>
            <a:endParaRPr/>
          </a:p>
        </p:txBody>
      </p:sp>
      <p:sp>
        <p:nvSpPr>
          <p:cNvPr id="149" name="Google Shape;149;p18"/>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50" name="Google Shape;150;p18"/>
          <p:cNvPicPr preferRelativeResize="0"/>
          <p:nvPr/>
        </p:nvPicPr>
        <p:blipFill>
          <a:blip r:embed="rId3">
            <a:alphaModFix/>
          </a:blip>
          <a:stretch>
            <a:fillRect/>
          </a:stretch>
        </p:blipFill>
        <p:spPr>
          <a:xfrm>
            <a:off x="488525" y="4173175"/>
            <a:ext cx="8524875" cy="1877125"/>
          </a:xfrm>
          <a:prstGeom prst="rect">
            <a:avLst/>
          </a:prstGeom>
          <a:noFill/>
          <a:ln>
            <a:noFill/>
          </a:ln>
        </p:spPr>
      </p:pic>
      <p:sp>
        <p:nvSpPr>
          <p:cNvPr id="151" name="Google Shape;151;p18"/>
          <p:cNvSpPr txBox="1"/>
          <p:nvPr/>
        </p:nvSpPr>
        <p:spPr>
          <a:xfrm>
            <a:off x="6537850" y="5988550"/>
            <a:ext cx="2475600" cy="2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3F3F3F"/>
                </a:solidFill>
                <a:latin typeface="Calibri"/>
                <a:ea typeface="Calibri"/>
                <a:cs typeface="Calibri"/>
                <a:sym typeface="Calibri"/>
              </a:rPr>
              <a:t>Source: towardsdatascience.com</a:t>
            </a:r>
            <a:endParaRPr sz="1200">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Key Findings</a:t>
            </a:r>
            <a:endParaRPr sz="3600"/>
          </a:p>
        </p:txBody>
      </p:sp>
      <p:sp>
        <p:nvSpPr>
          <p:cNvPr id="157" name="Google Shape;157;p19"/>
          <p:cNvSpPr txBox="1"/>
          <p:nvPr>
            <p:ph idx="1" type="body"/>
          </p:nvPr>
        </p:nvSpPr>
        <p:spPr>
          <a:xfrm>
            <a:off x="426575" y="1706300"/>
            <a:ext cx="7982700" cy="4409400"/>
          </a:xfrm>
          <a:prstGeom prst="rect">
            <a:avLst/>
          </a:prstGeom>
          <a:noFill/>
          <a:ln>
            <a:noFill/>
          </a:ln>
        </p:spPr>
        <p:txBody>
          <a:bodyPr anchorCtr="0" anchor="t" bIns="45700" lIns="0" spcFirstLastPara="1" rIns="0" wrap="square" tIns="45700">
            <a:noAutofit/>
          </a:bodyPr>
          <a:lstStyle/>
          <a:p>
            <a:pPr indent="0" lvl="0" marL="457200" rtl="0" algn="just">
              <a:lnSpc>
                <a:spcPct val="100000"/>
              </a:lnSpc>
              <a:spcBef>
                <a:spcPts val="0"/>
              </a:spcBef>
              <a:spcAft>
                <a:spcPts val="0"/>
              </a:spcAft>
              <a:buNone/>
            </a:pPr>
            <a:r>
              <a:t/>
            </a:r>
            <a:endParaRPr/>
          </a:p>
          <a:p>
            <a:pPr indent="0" lvl="0" marL="457200" rtl="0" algn="just">
              <a:lnSpc>
                <a:spcPct val="100000"/>
              </a:lnSpc>
              <a:spcBef>
                <a:spcPts val="1000"/>
              </a:spcBef>
              <a:spcAft>
                <a:spcPts val="0"/>
              </a:spcAft>
              <a:buNone/>
            </a:pPr>
            <a:r>
              <a:rPr lang="en-US"/>
              <a:t>Significant Improvement: Model Accuracy Boosted by 12.6% Over </a:t>
            </a:r>
            <a:endParaRPr/>
          </a:p>
          <a:p>
            <a:pPr indent="0" lvl="0" marL="457200" rtl="0" algn="just">
              <a:lnSpc>
                <a:spcPct val="100000"/>
              </a:lnSpc>
              <a:spcBef>
                <a:spcPts val="1000"/>
              </a:spcBef>
              <a:spcAft>
                <a:spcPts val="0"/>
              </a:spcAft>
              <a:buNone/>
            </a:pPr>
            <a:r>
              <a:rPr lang="en-US"/>
              <a:t>the previous custom model</a:t>
            </a:r>
            <a:endParaRPr/>
          </a:p>
          <a:p>
            <a:pPr indent="-342900" lvl="0" marL="914400" rtl="0" algn="just">
              <a:lnSpc>
                <a:spcPct val="100000"/>
              </a:lnSpc>
              <a:spcBef>
                <a:spcPts val="1000"/>
              </a:spcBef>
              <a:spcAft>
                <a:spcPts val="0"/>
              </a:spcAft>
              <a:buSzPts val="1800"/>
              <a:buChar char="❏"/>
            </a:pPr>
            <a:r>
              <a:rPr lang="en-US"/>
              <a:t> Improved ELA Function</a:t>
            </a:r>
            <a:endParaRPr/>
          </a:p>
          <a:p>
            <a:pPr indent="-342900" lvl="0" marL="914400" rtl="0" algn="just">
              <a:lnSpc>
                <a:spcPct val="100000"/>
              </a:lnSpc>
              <a:spcBef>
                <a:spcPts val="0"/>
              </a:spcBef>
              <a:spcAft>
                <a:spcPts val="0"/>
              </a:spcAft>
              <a:buSzPts val="1800"/>
              <a:buChar char="❏"/>
            </a:pPr>
            <a:r>
              <a:rPr lang="en-US"/>
              <a:t> </a:t>
            </a:r>
            <a:r>
              <a:rPr lang="en-US"/>
              <a:t>Identified underlying issues </a:t>
            </a:r>
            <a:r>
              <a:rPr lang="en-US" sz="1800"/>
              <a:t>&amp;</a:t>
            </a:r>
            <a:r>
              <a:rPr lang="en-US"/>
              <a:t> bottlenecks by data examination</a:t>
            </a:r>
            <a:endParaRPr/>
          </a:p>
          <a:p>
            <a:pPr indent="-342900" lvl="0" marL="914400" rtl="0" algn="just">
              <a:lnSpc>
                <a:spcPct val="100000"/>
              </a:lnSpc>
              <a:spcBef>
                <a:spcPts val="0"/>
              </a:spcBef>
              <a:spcAft>
                <a:spcPts val="0"/>
              </a:spcAft>
              <a:buSzPts val="1800"/>
              <a:buChar char="❏"/>
            </a:pPr>
            <a:r>
              <a:rPr lang="en-US"/>
              <a:t> Increased trainable parameters</a:t>
            </a:r>
            <a:endParaRPr/>
          </a:p>
          <a:p>
            <a:pPr indent="-342900" lvl="0" marL="914400" rtl="0" algn="just">
              <a:lnSpc>
                <a:spcPct val="100000"/>
              </a:lnSpc>
              <a:spcBef>
                <a:spcPts val="0"/>
              </a:spcBef>
              <a:spcAft>
                <a:spcPts val="0"/>
              </a:spcAft>
              <a:buSzPts val="1800"/>
              <a:buChar char="❏"/>
            </a:pPr>
            <a:r>
              <a:rPr lang="en-US"/>
              <a:t> Modified custom layer architecture</a:t>
            </a:r>
            <a:endParaRPr b="1"/>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457200" rtl="0" algn="just">
              <a:lnSpc>
                <a:spcPct val="100000"/>
              </a:lnSpc>
              <a:spcBef>
                <a:spcPts val="1000"/>
              </a:spcBef>
              <a:spcAft>
                <a:spcPts val="0"/>
              </a:spcAft>
              <a:buNone/>
            </a:pPr>
            <a:r>
              <a:t/>
            </a:r>
            <a:endParaRPr/>
          </a:p>
          <a:p>
            <a:pPr indent="0" lvl="0" marL="0" rtl="0" algn="just">
              <a:lnSpc>
                <a:spcPct val="100000"/>
              </a:lnSpc>
              <a:spcBef>
                <a:spcPts val="1000"/>
              </a:spcBef>
              <a:spcAft>
                <a:spcPts val="0"/>
              </a:spcAft>
              <a:buNone/>
            </a:pPr>
            <a:r>
              <a:t/>
            </a:r>
            <a:endParaRPr/>
          </a:p>
          <a:p>
            <a:pPr indent="0" lvl="0" marL="0" rtl="0" algn="just">
              <a:lnSpc>
                <a:spcPct val="80000"/>
              </a:lnSpc>
              <a:spcBef>
                <a:spcPts val="1400"/>
              </a:spcBef>
              <a:spcAft>
                <a:spcPts val="0"/>
              </a:spcAft>
              <a:buSzPts val="2000"/>
              <a:buNone/>
            </a:pPr>
            <a:r>
              <a:t/>
            </a:r>
            <a:endParaRPr/>
          </a:p>
        </p:txBody>
      </p:sp>
      <p:sp>
        <p:nvSpPr>
          <p:cNvPr id="158" name="Google Shape;158;p19"/>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3600"/>
              <a:t>Results</a:t>
            </a:r>
            <a:endParaRPr sz="3600"/>
          </a:p>
        </p:txBody>
      </p:sp>
      <p:sp>
        <p:nvSpPr>
          <p:cNvPr id="164" name="Google Shape;164;p20"/>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5" name="Google Shape;165;p20"/>
          <p:cNvPicPr preferRelativeResize="0"/>
          <p:nvPr/>
        </p:nvPicPr>
        <p:blipFill>
          <a:blip r:embed="rId3">
            <a:alphaModFix/>
          </a:blip>
          <a:stretch>
            <a:fillRect/>
          </a:stretch>
        </p:blipFill>
        <p:spPr>
          <a:xfrm>
            <a:off x="2835525" y="1912325"/>
            <a:ext cx="2320750" cy="2571750"/>
          </a:xfrm>
          <a:prstGeom prst="rect">
            <a:avLst/>
          </a:prstGeom>
          <a:noFill/>
          <a:ln>
            <a:noFill/>
          </a:ln>
        </p:spPr>
      </p:pic>
      <p:pic>
        <p:nvPicPr>
          <p:cNvPr id="166" name="Google Shape;166;p20"/>
          <p:cNvPicPr preferRelativeResize="0"/>
          <p:nvPr/>
        </p:nvPicPr>
        <p:blipFill>
          <a:blip r:embed="rId4">
            <a:alphaModFix/>
          </a:blip>
          <a:stretch>
            <a:fillRect/>
          </a:stretch>
        </p:blipFill>
        <p:spPr>
          <a:xfrm>
            <a:off x="399650" y="1962388"/>
            <a:ext cx="2264925" cy="2471625"/>
          </a:xfrm>
          <a:prstGeom prst="rect">
            <a:avLst/>
          </a:prstGeom>
          <a:noFill/>
          <a:ln>
            <a:noFill/>
          </a:ln>
        </p:spPr>
      </p:pic>
      <p:pic>
        <p:nvPicPr>
          <p:cNvPr id="167" name="Google Shape;167;p20"/>
          <p:cNvPicPr preferRelativeResize="0"/>
          <p:nvPr/>
        </p:nvPicPr>
        <p:blipFill>
          <a:blip r:embed="rId5">
            <a:alphaModFix/>
          </a:blip>
          <a:stretch>
            <a:fillRect/>
          </a:stretch>
        </p:blipFill>
        <p:spPr>
          <a:xfrm>
            <a:off x="5156275" y="3104612"/>
            <a:ext cx="3736174" cy="2830387"/>
          </a:xfrm>
          <a:prstGeom prst="rect">
            <a:avLst/>
          </a:prstGeom>
          <a:noFill/>
          <a:ln>
            <a:noFill/>
          </a:ln>
        </p:spPr>
      </p:pic>
      <p:sp>
        <p:nvSpPr>
          <p:cNvPr id="168" name="Google Shape;168;p20"/>
          <p:cNvSpPr txBox="1"/>
          <p:nvPr/>
        </p:nvSpPr>
        <p:spPr>
          <a:xfrm>
            <a:off x="488525" y="4548200"/>
            <a:ext cx="45060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 (Primitive Image)           (Improved Image)</a:t>
            </a:r>
            <a:endParaRPr sz="2000">
              <a:solidFill>
                <a:srgbClr val="3F3F3F"/>
              </a:solidFill>
              <a:latin typeface="Calibri"/>
              <a:ea typeface="Calibri"/>
              <a:cs typeface="Calibri"/>
              <a:sym typeface="Calibri"/>
            </a:endParaRPr>
          </a:p>
        </p:txBody>
      </p:sp>
      <p:sp>
        <p:nvSpPr>
          <p:cNvPr id="169" name="Google Shape;169;p20"/>
          <p:cNvSpPr txBox="1"/>
          <p:nvPr/>
        </p:nvSpPr>
        <p:spPr>
          <a:xfrm>
            <a:off x="5216775" y="2399175"/>
            <a:ext cx="374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rgbClr val="3F3F3F"/>
                </a:solidFill>
                <a:latin typeface="Calibri"/>
                <a:ea typeface="Calibri"/>
                <a:cs typeface="Calibri"/>
                <a:sym typeface="Calibri"/>
              </a:rPr>
              <a:t>Loss Analysis of Improved Model</a:t>
            </a:r>
            <a:endParaRPr sz="2000">
              <a:solidFill>
                <a:srgbClr val="3F3F3F"/>
              </a:solidFill>
              <a:latin typeface="Calibri"/>
              <a:ea typeface="Calibri"/>
              <a:cs typeface="Calibri"/>
              <a:sym typeface="Calibri"/>
            </a:endParaRPr>
          </a:p>
        </p:txBody>
      </p:sp>
      <p:sp>
        <p:nvSpPr>
          <p:cNvPr id="170" name="Google Shape;170;p20"/>
          <p:cNvSpPr txBox="1"/>
          <p:nvPr/>
        </p:nvSpPr>
        <p:spPr>
          <a:xfrm>
            <a:off x="5987150" y="6073650"/>
            <a:ext cx="3080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3F3F3F"/>
                </a:solidFill>
                <a:latin typeface="Calibri"/>
                <a:ea typeface="Calibri"/>
                <a:cs typeface="Calibri"/>
                <a:sym typeface="Calibri"/>
              </a:rPr>
              <a:t>* </a:t>
            </a:r>
            <a:r>
              <a:rPr lang="en-US" sz="900">
                <a:solidFill>
                  <a:srgbClr val="3F3F3F"/>
                </a:solidFill>
                <a:latin typeface="Calibri"/>
                <a:ea typeface="Calibri"/>
                <a:cs typeface="Calibri"/>
                <a:sym typeface="Calibri"/>
              </a:rPr>
              <a:t>All images and graphs are sourced from our codebase</a:t>
            </a:r>
            <a:endParaRPr sz="900">
              <a:solidFill>
                <a:srgbClr val="3F3F3F"/>
              </a:solidFill>
              <a:latin typeface="Calibri"/>
              <a:ea typeface="Calibri"/>
              <a:cs typeface="Calibri"/>
              <a:sym typeface="Calibri"/>
            </a:endParaRPr>
          </a:p>
        </p:txBody>
      </p:sp>
      <p:sp>
        <p:nvSpPr>
          <p:cNvPr id="171" name="Google Shape;171;p20"/>
          <p:cNvSpPr txBox="1"/>
          <p:nvPr/>
        </p:nvSpPr>
        <p:spPr>
          <a:xfrm>
            <a:off x="1325975" y="5154975"/>
            <a:ext cx="2831100" cy="365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solidFill>
                  <a:srgbClr val="3F3F3F"/>
                </a:solidFill>
                <a:latin typeface="Calibri"/>
                <a:ea typeface="Calibri"/>
                <a:cs typeface="Calibri"/>
                <a:sym typeface="Calibri"/>
              </a:rPr>
              <a:t>ELA Batch Images</a:t>
            </a:r>
            <a:endParaRPr sz="2000">
              <a:solidFill>
                <a:srgbClr val="3F3F3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488525" y="490125"/>
            <a:ext cx="8340900" cy="75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sz="3600"/>
              <a:t>Analysis</a:t>
            </a:r>
            <a:endParaRPr sz="3600"/>
          </a:p>
        </p:txBody>
      </p:sp>
      <p:sp>
        <p:nvSpPr>
          <p:cNvPr id="177" name="Google Shape;177;p21"/>
          <p:cNvSpPr txBox="1"/>
          <p:nvPr>
            <p:ph idx="12" type="sldNum"/>
          </p:nvPr>
        </p:nvSpPr>
        <p:spPr>
          <a:xfrm>
            <a:off x="7425344" y="6459786"/>
            <a:ext cx="9840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8" name="Google Shape;178;p21"/>
          <p:cNvPicPr preferRelativeResize="0"/>
          <p:nvPr/>
        </p:nvPicPr>
        <p:blipFill>
          <a:blip r:embed="rId3">
            <a:alphaModFix/>
          </a:blip>
          <a:stretch>
            <a:fillRect/>
          </a:stretch>
        </p:blipFill>
        <p:spPr>
          <a:xfrm>
            <a:off x="4973775" y="3429000"/>
            <a:ext cx="3931100" cy="2550226"/>
          </a:xfrm>
          <a:prstGeom prst="rect">
            <a:avLst/>
          </a:prstGeom>
          <a:noFill/>
          <a:ln>
            <a:noFill/>
          </a:ln>
        </p:spPr>
      </p:pic>
      <p:graphicFrame>
        <p:nvGraphicFramePr>
          <p:cNvPr id="179" name="Google Shape;179;p21"/>
          <p:cNvGraphicFramePr/>
          <p:nvPr/>
        </p:nvGraphicFramePr>
        <p:xfrm>
          <a:off x="938325" y="1977950"/>
          <a:ext cx="3000000" cy="3000000"/>
        </p:xfrm>
        <a:graphic>
          <a:graphicData uri="http://schemas.openxmlformats.org/drawingml/2006/table">
            <a:tbl>
              <a:tblPr>
                <a:noFill/>
                <a:tableStyleId>{1072E5B9-67DD-4226-A639-2F0BC4045D98}</a:tableStyleId>
              </a:tblPr>
              <a:tblGrid>
                <a:gridCol w="1922400"/>
                <a:gridCol w="1922400"/>
                <a:gridCol w="1922400"/>
              </a:tblGrid>
              <a:tr h="400600">
                <a:tc>
                  <a:txBody>
                    <a:bodyPr/>
                    <a:lstStyle/>
                    <a:p>
                      <a:pPr indent="0" lvl="0" marL="0" rtl="0" algn="l">
                        <a:spcBef>
                          <a:spcPts val="0"/>
                        </a:spcBef>
                        <a:spcAft>
                          <a:spcPts val="0"/>
                        </a:spcAft>
                        <a:buNone/>
                      </a:pPr>
                      <a:r>
                        <a:rPr b="1" lang="en-US"/>
                        <a:t>Approach (VGG16)</a:t>
                      </a:r>
                      <a:endParaRPr b="1"/>
                    </a:p>
                  </a:txBody>
                  <a:tcPr marT="91425" marB="91425" marR="91425" marL="91425"/>
                </a:tc>
                <a:tc>
                  <a:txBody>
                    <a:bodyPr/>
                    <a:lstStyle/>
                    <a:p>
                      <a:pPr indent="0" lvl="0" marL="0" rtl="0" algn="l">
                        <a:spcBef>
                          <a:spcPts val="0"/>
                        </a:spcBef>
                        <a:spcAft>
                          <a:spcPts val="0"/>
                        </a:spcAft>
                        <a:buNone/>
                      </a:pPr>
                      <a:r>
                        <a:rPr lang="en-US"/>
                        <a:t>Initial Model</a:t>
                      </a:r>
                      <a:endParaRPr/>
                    </a:p>
                  </a:txBody>
                  <a:tcPr marT="91425" marB="91425" marR="91425" marL="91425"/>
                </a:tc>
                <a:tc>
                  <a:txBody>
                    <a:bodyPr/>
                    <a:lstStyle/>
                    <a:p>
                      <a:pPr indent="0" lvl="0" marL="0" rtl="0" algn="l">
                        <a:spcBef>
                          <a:spcPts val="0"/>
                        </a:spcBef>
                        <a:spcAft>
                          <a:spcPts val="0"/>
                        </a:spcAft>
                        <a:buNone/>
                      </a:pPr>
                      <a:r>
                        <a:rPr lang="en-US"/>
                        <a:t>Improved Model</a:t>
                      </a:r>
                      <a:endParaRPr/>
                    </a:p>
                  </a:txBody>
                  <a:tcPr marT="91425" marB="91425" marR="91425" marL="91425"/>
                </a:tc>
              </a:tr>
              <a:tr h="400600">
                <a:tc>
                  <a:txBody>
                    <a:bodyPr/>
                    <a:lstStyle/>
                    <a:p>
                      <a:pPr indent="0" lvl="0" marL="0" rtl="0" algn="l">
                        <a:spcBef>
                          <a:spcPts val="0"/>
                        </a:spcBef>
                        <a:spcAft>
                          <a:spcPts val="0"/>
                        </a:spcAft>
                        <a:buNone/>
                      </a:pPr>
                      <a:r>
                        <a:rPr b="1" lang="en-US"/>
                        <a:t>Accuracy</a:t>
                      </a:r>
                      <a:endParaRPr b="1"/>
                    </a:p>
                  </a:txBody>
                  <a:tcPr marT="91425" marB="91425" marR="91425" marL="91425"/>
                </a:tc>
                <a:tc>
                  <a:txBody>
                    <a:bodyPr/>
                    <a:lstStyle/>
                    <a:p>
                      <a:pPr indent="0" lvl="0" marL="0" rtl="0" algn="l">
                        <a:spcBef>
                          <a:spcPts val="0"/>
                        </a:spcBef>
                        <a:spcAft>
                          <a:spcPts val="0"/>
                        </a:spcAft>
                        <a:buNone/>
                      </a:pPr>
                      <a:r>
                        <a:rPr lang="en-US"/>
                        <a:t>80.7</a:t>
                      </a:r>
                      <a:r>
                        <a:rPr lang="en-US"/>
                        <a:t>%</a:t>
                      </a:r>
                      <a:endParaRPr/>
                    </a:p>
                  </a:txBody>
                  <a:tcPr marT="91425" marB="91425" marR="91425" marL="91425"/>
                </a:tc>
                <a:tc>
                  <a:txBody>
                    <a:bodyPr/>
                    <a:lstStyle/>
                    <a:p>
                      <a:pPr indent="0" lvl="0" marL="0" rtl="0" algn="l">
                        <a:spcBef>
                          <a:spcPts val="0"/>
                        </a:spcBef>
                        <a:spcAft>
                          <a:spcPts val="0"/>
                        </a:spcAft>
                        <a:buNone/>
                      </a:pPr>
                      <a:r>
                        <a:rPr lang="en-US"/>
                        <a:t>92.3</a:t>
                      </a:r>
                      <a:r>
                        <a:rPr lang="en-US"/>
                        <a:t>%</a:t>
                      </a:r>
                      <a:endParaRPr/>
                    </a:p>
                  </a:txBody>
                  <a:tcPr marT="91425" marB="91425" marR="91425" marL="91425"/>
                </a:tc>
              </a:tr>
              <a:tr h="400600">
                <a:tc>
                  <a:txBody>
                    <a:bodyPr/>
                    <a:lstStyle/>
                    <a:p>
                      <a:pPr indent="0" lvl="0" marL="0" rtl="0" algn="l">
                        <a:spcBef>
                          <a:spcPts val="0"/>
                        </a:spcBef>
                        <a:spcAft>
                          <a:spcPts val="0"/>
                        </a:spcAft>
                        <a:buNone/>
                      </a:pPr>
                      <a:r>
                        <a:rPr b="1" lang="en-US"/>
                        <a:t>AUC</a:t>
                      </a:r>
                      <a:endParaRPr b="1"/>
                    </a:p>
                  </a:txBody>
                  <a:tcPr marT="91425" marB="91425" marR="91425" marL="91425"/>
                </a:tc>
                <a:tc>
                  <a:txBody>
                    <a:bodyPr/>
                    <a:lstStyle/>
                    <a:p>
                      <a:pPr indent="0" lvl="0" marL="0" rtl="0" algn="l">
                        <a:spcBef>
                          <a:spcPts val="0"/>
                        </a:spcBef>
                        <a:spcAft>
                          <a:spcPts val="0"/>
                        </a:spcAft>
                        <a:buNone/>
                      </a:pPr>
                      <a:r>
                        <a:rPr lang="en-US"/>
                        <a:t>85%</a:t>
                      </a:r>
                      <a:endParaRPr/>
                    </a:p>
                  </a:txBody>
                  <a:tcPr marT="91425" marB="91425" marR="91425" marL="91425"/>
                </a:tc>
                <a:tc>
                  <a:txBody>
                    <a:bodyPr/>
                    <a:lstStyle/>
                    <a:p>
                      <a:pPr indent="0" lvl="0" marL="0" rtl="0" algn="l">
                        <a:spcBef>
                          <a:spcPts val="0"/>
                        </a:spcBef>
                        <a:spcAft>
                          <a:spcPts val="0"/>
                        </a:spcAft>
                        <a:buNone/>
                      </a:pPr>
                      <a:r>
                        <a:rPr lang="en-US"/>
                        <a:t>97%</a:t>
                      </a:r>
                      <a:endParaRPr/>
                    </a:p>
                  </a:txBody>
                  <a:tcPr marT="91425" marB="91425" marR="91425" marL="91425"/>
                </a:tc>
              </a:tr>
            </a:tbl>
          </a:graphicData>
        </a:graphic>
      </p:graphicFrame>
      <p:sp>
        <p:nvSpPr>
          <p:cNvPr id="180" name="Google Shape;180;p21"/>
          <p:cNvSpPr txBox="1"/>
          <p:nvPr/>
        </p:nvSpPr>
        <p:spPr>
          <a:xfrm>
            <a:off x="5749325" y="6095750"/>
            <a:ext cx="3080100" cy="2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solidFill>
                  <a:srgbClr val="3F3F3F"/>
                </a:solidFill>
                <a:latin typeface="Calibri"/>
                <a:ea typeface="Calibri"/>
                <a:cs typeface="Calibri"/>
                <a:sym typeface="Calibri"/>
              </a:rPr>
              <a:t>* All images and graphs are sourced from our codebase</a:t>
            </a:r>
            <a:endParaRPr sz="900">
              <a:solidFill>
                <a:srgbClr val="3F3F3F"/>
              </a:solidFill>
              <a:latin typeface="Calibri"/>
              <a:ea typeface="Calibri"/>
              <a:cs typeface="Calibri"/>
              <a:sym typeface="Calibri"/>
            </a:endParaRPr>
          </a:p>
        </p:txBody>
      </p:sp>
      <p:pic>
        <p:nvPicPr>
          <p:cNvPr id="181" name="Google Shape;181;p21"/>
          <p:cNvPicPr preferRelativeResize="0"/>
          <p:nvPr/>
        </p:nvPicPr>
        <p:blipFill>
          <a:blip r:embed="rId4">
            <a:alphaModFix/>
          </a:blip>
          <a:stretch>
            <a:fillRect/>
          </a:stretch>
        </p:blipFill>
        <p:spPr>
          <a:xfrm>
            <a:off x="304800" y="3566250"/>
            <a:ext cx="4267200" cy="2275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