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4" r:id="rId23"/>
  </p:sldIdLst>
  <p:sldSz cx="12192000" cy="6858000"/>
  <p:notesSz cx="6858000" cy="185737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91480" autoAdjust="0"/>
  </p:normalViewPr>
  <p:slideViewPr>
    <p:cSldViewPr snapToGrid="0">
      <p:cViewPr varScale="1">
        <p:scale>
          <a:sx n="73" d="100"/>
          <a:sy n="73" d="100"/>
        </p:scale>
        <p:origin x="-43" y="82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ushitr/CapstoneProject/blob/main/DashBoard/IBM_Capstone.pdf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15307" y="1158241"/>
            <a:ext cx="10964254" cy="2387600"/>
          </a:xfrm>
          <a:noFill/>
        </p:spPr>
        <p:txBody>
          <a:bodyPr/>
          <a:lstStyle/>
          <a:p>
            <a:r>
              <a:rPr lang="en-US" dirty="0"/>
              <a:t>Data Speaks: </a:t>
            </a:r>
            <a:br>
              <a:rPr lang="en-US" dirty="0"/>
            </a:br>
            <a:r>
              <a:rPr lang="en-US" dirty="0"/>
              <a:t>Exploring Developer</a:t>
            </a:r>
            <a:br>
              <a:rPr lang="en-US" dirty="0"/>
            </a:br>
            <a:r>
              <a:rPr lang="en-US" dirty="0"/>
              <a:t> Tech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4159" y="3731247"/>
            <a:ext cx="3952241" cy="1655762"/>
          </a:xfrm>
          <a:noFill/>
        </p:spPr>
        <p:txBody>
          <a:bodyPr/>
          <a:lstStyle/>
          <a:p>
            <a:pPr algn="l"/>
            <a:r>
              <a:rPr lang="en-US" dirty="0"/>
              <a:t>Trushit Rana</a:t>
            </a:r>
          </a:p>
          <a:p>
            <a:pPr algn="l"/>
            <a:r>
              <a:rPr lang="en-US" dirty="0"/>
              <a:t>September 09/2025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3142210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SegoeUI"/>
              </a:rPr>
              <a:t>You can find the dashboard link below:</a:t>
            </a:r>
          </a:p>
          <a:p>
            <a:pPr marL="0" indent="0">
              <a:buFont typeface="Arial"/>
              <a:buNone/>
            </a:pPr>
            <a:endParaRPr lang="en-US" sz="1800" dirty="0">
              <a:solidFill>
                <a:srgbClr val="0070C1"/>
              </a:solidFill>
              <a:latin typeface="SegoeUI"/>
            </a:endParaRP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rgbClr val="0072C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https://github.com/trushitr/CapstoneProject/blob/main/DashBoard/IBM_Capstone.pdf</a:t>
            </a:r>
            <a:endParaRPr lang="en-US" sz="2000" dirty="0">
              <a:solidFill>
                <a:srgbClr val="0072C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FB03-F857-3EC0-249E-AE03F391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C28C8-9147-49BC-9AFF-081EE3FFF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40" y="1413017"/>
            <a:ext cx="8764938" cy="51467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17E6E5-F1F5-70D4-C219-1AF99B55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409" y="1377067"/>
            <a:ext cx="8845085" cy="51664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0BF9-AB8D-4916-3BC9-E2E92E08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1A98-8DF3-E66E-19C4-7D764255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2B113-7EF1-E7C3-2EE3-84F326033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417" y="1403234"/>
            <a:ext cx="9070423" cy="51290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72466"/>
            <a:ext cx="5181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The continued dominance of JavaScript and HTML/CSS, along with MySQL as a top database choice, underscores the pivotal role of web development in today’s tech ecosystem.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This highlights the importance of mastering client-side scripting and styling for building dynamic, responsive web applications.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These trends invite deeper exploration into evolving web development frameworks and the ongoing transformation of web technologies.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8600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 b="1" dirty="0"/>
              <a:t>Dominance of Web Technologies:</a:t>
            </a:r>
            <a:r>
              <a:rPr lang="en-US" sz="2500" dirty="0"/>
              <a:t> JavaScript and HTML/CSS continue to lead as the most used programming languages, emphasizing their critical role in modern web development.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 b="1" dirty="0"/>
              <a:t>Strong Data Management Focus: </a:t>
            </a:r>
            <a:r>
              <a:rPr lang="en-US" sz="2500" dirty="0"/>
              <a:t>MySQL, PostgreSQL, and Microsoft SQL Server remain the top databases, reflecting the ongoing importance of robust data handling in applications.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 b="1" dirty="0"/>
              <a:t>Platform Preference: </a:t>
            </a:r>
            <a:r>
              <a:rPr lang="en-US" sz="2500" dirty="0"/>
              <a:t>Amazon Web Services (AWS) is the most popular cloud platform, highlighting the industry's shift towards cloud-based solutions.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 b="1" dirty="0"/>
              <a:t>Web Framework Popularity: </a:t>
            </a:r>
            <a:r>
              <a:rPr lang="en-US" sz="2500" dirty="0"/>
              <a:t>Node.js and React dominate as the primary web frameworks, showing the preference for JavaScript-based full-stack development.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 b="1" dirty="0"/>
              <a:t>Future Demand Growth: </a:t>
            </a:r>
            <a:r>
              <a:rPr lang="en-US" sz="2500" dirty="0"/>
              <a:t>Emerging interest in languages like Go and Rust, and increasing demand for newer platforms and frameworks suggest evolving technology stacks and developer preferences.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 b="1" dirty="0"/>
              <a:t>Developer Demographics: </a:t>
            </a:r>
            <a:r>
              <a:rPr lang="en-US" sz="2500" dirty="0"/>
              <a:t>Majority of respondents are aged 25-34, mostly holding bachelor’s degrees, indicating the profile of active technology professionals.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8600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 b="1" dirty="0"/>
              <a:t>Focus on Web Skills: </a:t>
            </a:r>
            <a:r>
              <a:rPr lang="en-US" sz="2500" dirty="0"/>
              <a:t>Mastery of JavaScript, HTML/CSS, and associated frameworks like React and Node.js is essential for developers aiming to stay relevant.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 b="1" dirty="0"/>
              <a:t>Database Flexibility: </a:t>
            </a:r>
            <a:r>
              <a:rPr lang="en-US" sz="2500" dirty="0"/>
              <a:t>Organizations should be adaptable with database technologies, choosing solutions based on scalability, performance, and specific use cases.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 b="1" dirty="0"/>
              <a:t>Cloud Adoption: </a:t>
            </a:r>
            <a:r>
              <a:rPr lang="en-US" sz="2500" dirty="0"/>
              <a:t>Proficiency in AWS and other cloud platforms is becoming a standard expectation, driving demand for cloud computing expertise.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 b="1" dirty="0"/>
              <a:t>Evolving Skillsets: </a:t>
            </a:r>
            <a:r>
              <a:rPr lang="en-US" sz="2500" dirty="0"/>
              <a:t>Developers and organizations should anticipate shifts toward newer languages and frameworks, investing in continuous learning and technology evaluation.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500" b="1" dirty="0"/>
              <a:t>Workforce Planning: </a:t>
            </a:r>
            <a:r>
              <a:rPr lang="en-US" sz="2500" dirty="0"/>
              <a:t>Understanding the age and education demographics helps in tailoring recruitment, training, and retention strategies to the current tech workforce profile.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2399268"/>
            <a:ext cx="6809509" cy="2483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Web technologies like JavaScript and HTML/CSS lead current and future trends.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Databases such as MySQL and PostgreSQL remain essential for data management.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Cloud platforms, especially AWS, dominate infrastructure choices.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Emerging languages and frameworks highlight the need for continuous learning.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Adapting to evolving tech is key to staying relevant in the industry.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98709" y="20390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15F5-5A19-24A5-59B1-8098793D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Language Choices by Country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C9AC57-EA36-8462-5F40-13F6A1D7F2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83826" y="1562344"/>
            <a:ext cx="8547538" cy="4857836"/>
          </a:xfrm>
        </p:spPr>
      </p:pic>
    </p:spTree>
    <p:extLst>
      <p:ext uri="{BB962C8B-B14F-4D97-AF65-F5344CB8AC3E}">
        <p14:creationId xmlns:p14="http://schemas.microsoft.com/office/powerpoint/2010/main" val="4222067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94A35-74DB-01E7-045B-D2DAEF026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99" y="1403996"/>
            <a:ext cx="7655380" cy="45911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Executive Summary</a:t>
            </a:r>
          </a:p>
          <a:p>
            <a:r>
              <a:rPr lang="en-US" sz="2000" dirty="0"/>
              <a:t>Introduction</a:t>
            </a:r>
          </a:p>
          <a:p>
            <a:r>
              <a:rPr lang="en-US" sz="2000" dirty="0"/>
              <a:t>Methodology</a:t>
            </a:r>
          </a:p>
          <a:p>
            <a:r>
              <a:rPr lang="en-US" sz="20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0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1594396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Staying Competitive in IT Industry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Study Overview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Utilizes data analytics and spotlights present and projected trends in coding languages, databases, and tech areas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Analyzes the demographic characteristics of technology professionals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Data Sources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Stack Overflow survey, IBM website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Data Analysis Process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Collection -&gt; Cleaning -&gt; Exploratory analysis -&gt; Visualization through dashboards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Key Findings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i="0" u="none" strike="noStrike" baseline="0" dirty="0">
                <a:solidFill>
                  <a:schemeClr val="tx1"/>
                </a:solidFill>
                <a:latin typeface="+mn-lt"/>
              </a:rPr>
              <a:t>Top programming languages in demand: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i="0" u="none" strike="noStrike" baseline="0" dirty="0">
                <a:solidFill>
                  <a:schemeClr val="tx1"/>
                </a:solidFill>
                <a:latin typeface="+mn-lt"/>
              </a:rPr>
              <a:t>JavaScript, HTML/CSS, SQL, Typescript, Bash/Shell/PowerShell, 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i="0" u="none" strike="noStrike" baseline="0" dirty="0">
                <a:solidFill>
                  <a:schemeClr val="tx1"/>
                </a:solidFill>
                <a:latin typeface="+mn-lt"/>
              </a:rPr>
              <a:t>Top database skills in demand: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400" i="0" u="none" strike="noStrike" baseline="0" dirty="0">
                <a:solidFill>
                  <a:schemeClr val="tx1"/>
                </a:solidFill>
                <a:latin typeface="+mn-lt"/>
              </a:rPr>
              <a:t>My SQL, Microsoft SQL Server, PostgreSQL, SQLite, MongoDB</a:t>
            </a:r>
            <a:endParaRPr lang="en-US" sz="1400" i="0" u="none" strike="noStrike" baseline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373682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This presentation analyzes current and future skill demands in programming languages, databases, platforms, and web frameworks using data analytics.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Key questions explored: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Which programming languages are most in demand?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What are the top database skills sought?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Which IDEs and web frameworks are most popular?</a:t>
            </a: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Audience: IT professionals, HR managers, and tech sector stakeholders.</a:t>
            </a: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Goal: Highlight essential, future-proof IT skills in each domain.</a:t>
            </a: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Let’s explore the key findings.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Data Collection </a:t>
            </a:r>
            <a:r>
              <a:rPr lang="en-IN" sz="1800" dirty="0">
                <a:latin typeface="+mn-lt"/>
              </a:rPr>
              <a:t>🛠️</a:t>
            </a:r>
            <a:endParaRPr lang="en-US" sz="18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Collected survey and web data via web scraping and public APIs using Python’s requests library.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Data Wrangling </a:t>
            </a:r>
            <a:r>
              <a:rPr lang="en-IN" sz="1800" dirty="0">
                <a:latin typeface="+mn-lt"/>
              </a:rPr>
              <a:t>🧹</a:t>
            </a:r>
            <a:endParaRPr lang="en-US" sz="18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Cleaned and structured the data by removing unnecessary separators and handling missing values (e.g., deletion or imputation based on defined criteria).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Exploratory Data Analysis (EDA) </a:t>
            </a:r>
            <a:r>
              <a:rPr lang="en-IN" sz="1800" dirty="0">
                <a:latin typeface="+mn-lt"/>
              </a:rPr>
              <a:t>📊</a:t>
            </a:r>
            <a:endParaRPr lang="en-US" sz="18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Analyzed data distributions, addressed outliers, and identified key correlations between variables.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Data Visualization </a:t>
            </a:r>
            <a:r>
              <a:rPr lang="en-IN" sz="1800" dirty="0">
                <a:latin typeface="+mn-lt"/>
              </a:rPr>
              <a:t>📈</a:t>
            </a:r>
            <a:endParaRPr lang="en-US" sz="18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Employed various visualization techniques to represent distributions, relationships, compositions, and comparisons within the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Dashboard Development </a:t>
            </a:r>
            <a:r>
              <a:rPr lang="en-IN" sz="1800" dirty="0">
                <a:latin typeface="+mn-lt"/>
              </a:rPr>
              <a:t>📋</a:t>
            </a:r>
            <a:endParaRPr lang="en-US" sz="1800" dirty="0">
              <a:latin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Built interactive dashboards to present insights in a clear, accessible, and user-friendly format.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2A89D-CB0C-9F38-4EB6-434B80BE2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27" y="2548494"/>
            <a:ext cx="4918051" cy="27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3990C4-2CAF-98E8-73BE-F3B370005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97" y="2548494"/>
            <a:ext cx="4991926" cy="27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sz="1600" dirty="0"/>
              <a:t>Current Year </a:t>
            </a:r>
            <a:r>
              <a:rPr lang="en-US" sz="1600" b="1" dirty="0"/>
              <a:t>- Languages Worked With: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300" dirty="0"/>
              <a:t>JavaScript, SQL, HTML/CSS, and TypeScript dominate usage.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300" dirty="0"/>
              <a:t>Python and Bash/Shell remain popular.</a:t>
            </a:r>
          </a:p>
          <a:p>
            <a:pPr>
              <a:buNone/>
            </a:pPr>
            <a:r>
              <a:rPr lang="en-US" sz="1600" dirty="0"/>
              <a:t>Next Year </a:t>
            </a:r>
            <a:r>
              <a:rPr lang="en-US" sz="1600" b="1" dirty="0"/>
              <a:t>- Languages Wanted to Work With: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300" dirty="0"/>
              <a:t>JavaScript stays most desired.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300" dirty="0"/>
              <a:t>TypeScript gains popularity, moving up in interest.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300" dirty="0"/>
              <a:t>Go and Rust emerge as new languages of interest.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300" dirty="0"/>
              <a:t>Java sees decreased interest.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The dominance of JavaScript and HTML/CSS underscores their essential role in modern web development; mastering them is crucial for developers.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The widespread use of SQL highlights the vital importance of data management and querying across various software applications.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The growing popularity of Python reflects its versatility and ease of use, attracting developers from fields like data science and software development.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The rising interest in Go and Rust signals a trend towards modern, performance-oriented programming languages.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A decline in interest for Java may indicate a gradual shift away from some traditional enterprise languages.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Developers, recruiters, and educators should align skills development and hiring strategies with these evolving trends to stay competitive and future-ready.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EFD-B801-5996-879A-7A13CF75507C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288C39-3E30-44CF-06C3-D46763CC8E0C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6D9629-82E2-4E86-BE8C-160C46DF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2659116"/>
            <a:ext cx="4974274" cy="27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C95361-6F50-3F8B-1A72-F1AD6BB4F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099" y="2659116"/>
            <a:ext cx="5007790" cy="27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r>
              <a:rPr lang="en-US" sz="1600" dirty="0"/>
              <a:t>Current Year - </a:t>
            </a:r>
            <a:r>
              <a:rPr lang="en-US" sz="1600" b="1" dirty="0"/>
              <a:t>Database Worked With: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PostgreSQL is the most used database, followed by MySQL and SQLite.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MongoDB, Microsoft SQL Server, and Redis also have significant usage.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Emerging databases like Elasticsearch, DynamoDB, and Oracle have moderate adoption.</a:t>
            </a:r>
          </a:p>
          <a:p>
            <a:pPr marL="0" indent="0">
              <a:buNone/>
            </a:pPr>
            <a:r>
              <a:rPr lang="en-US" sz="1600" dirty="0"/>
              <a:t>Next Year - </a:t>
            </a:r>
            <a:r>
              <a:rPr lang="en-US" sz="1600" b="1" dirty="0"/>
              <a:t>Database Wanted to Work With:</a:t>
            </a: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PostgreSQL is expected to remain the top choice, with even higher interest.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SQLite and Redis show increased demand compared to current usage.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MongoDB, MySQL, and Microsoft SQL Server continue to be popular choices.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Cloud-native and NoSQL databases like DynamoDB maintain steady demand</a:t>
            </a:r>
            <a:r>
              <a:rPr lang="en-US" sz="1600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The strong preference for PostgreSQL indicates a trend towards robust, open-source relational databases favored for their versatility and advanced features.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Continued demand for SQLite and MySQL suggests their importance for lightweight and web-based applications.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The growing interest in MongoDB and Redis reflects a shift towards NoSQL and in-memory databases that support scalability and performance.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Adoption of Elasticsearch and DynamoDB highlights the importance of specialized databases in modern applications, including search and cloud-native environments.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Database professionals and organizations should consider diversifying skills to include both traditional SQL and emerging NoSQL technologies to stay competitive.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Businesses planning infrastructure upgrades should evaluate hybrid approaches to leverage the strengths of both relational and NoSQL databases.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156</TotalTime>
  <Words>1235</Words>
  <Application>Microsoft Office PowerPoint</Application>
  <PresentationFormat>Widescreen</PresentationFormat>
  <Paragraphs>130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Helv</vt:lpstr>
      <vt:lpstr>IBM Plex Mono</vt:lpstr>
      <vt:lpstr>IBM Plex Sans</vt:lpstr>
      <vt:lpstr>IBM Plex Sans SemiBold</vt:lpstr>
      <vt:lpstr>SegoeUI</vt:lpstr>
      <vt:lpstr>Wingdings</vt:lpstr>
      <vt:lpstr>SLIDE_TEMPLATE_skill_network</vt:lpstr>
      <vt:lpstr>Data Speaks:  Exploring Developer  Tech Stack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Top Language Choices by Country</vt:lpstr>
      <vt:lpstr> JOB POSTINGS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Priyanka Rana</cp:lastModifiedBy>
  <cp:revision>16</cp:revision>
  <dcterms:created xsi:type="dcterms:W3CDTF">2024-10-30T05:40:03Z</dcterms:created>
  <dcterms:modified xsi:type="dcterms:W3CDTF">2025-09-09T20:20:25Z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