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F4BC30-32EE-4C48-8A71-DE7B9E57106D}">
  <a:tblStyle styleId="{DBF4BC30-32EE-4C48-8A71-DE7B9E571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710FF2-85EB-4112-8683-47EA81C62D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8f53c1c9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cd8f53c1c9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b97ece6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b97ece6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97ece65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b97ece65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4991c8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db4991c8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8f53c1c9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cd8f53c1c9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4991c8f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db4991c8f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b4991c8f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db4991c8f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b4991c8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db4991c8f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b4991c8f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db4991c8f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b4991c8f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db4991c8f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b4991c8f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db4991c8f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8f53c1c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cd8f53c1c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b97ece65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b97ece65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97ece65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db97ece65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b97ece65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db97ece65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b97ece65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db97ece65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b97ece65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b97ece65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b4991c8f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b4991c8f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b4991c8f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db4991c8f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e67f35c1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e67f35c1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e67f35c1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e67f35c1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e67f35c1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e67f35c1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97ece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db97ece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e67f35c1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e67f35c1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e67f35c1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e67f35c1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e67f35c1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e67f35c1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e67f35c19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e67f35c19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b97ece65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b97ece65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d8f53c1c9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cd8f53c1c9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d8f53c1c9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cd8f53c1c9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8f53c1c9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d8f53c1c9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370570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db370570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67f35c1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67f35c1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8f53c1c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d8f53c1c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b4991c8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db4991c8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4991c8f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4991c8f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2020/05/21/1002105/covid-bot-twitter-accounts-push-to-reopen-ameri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4036641930283X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ieeexplore.ieee.org/document/8259831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akeproject@iit.cnr.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9450" y="2350725"/>
            <a:ext cx="76881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300">
                <a:solidFill>
                  <a:schemeClr val="dk1"/>
                </a:solidFill>
              </a:rPr>
              <a:t>Behavioural Similarities Analysis and Detection of Bot Accounts in Twitter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9625" y="3512400"/>
            <a:ext cx="3303659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b="1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Submitted </a:t>
            </a:r>
            <a:r>
              <a:rPr lang="en" sz="1500" b="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Divyanshi </a:t>
            </a:r>
            <a:r>
              <a:rPr lang="en" sz="150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Bhojak(202IT007)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50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Tarushi Jat(202IT029)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500" b="1" dirty="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3749100" y="1064850"/>
            <a:ext cx="1786919" cy="12858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5"/>
          <p:cNvSpPr txBox="1"/>
          <p:nvPr/>
        </p:nvSpPr>
        <p:spPr>
          <a:xfrm>
            <a:off x="457200" y="180825"/>
            <a:ext cx="83820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 sz="28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 Sem</a:t>
            </a:r>
            <a:r>
              <a:rPr lang="en" sz="28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Evaluation 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[Feb-May 2021]</a:t>
            </a:r>
            <a:endParaRPr sz="28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2;p25">
            <a:extLst>
              <a:ext uri="{FF2B5EF4-FFF2-40B4-BE49-F238E27FC236}">
                <a16:creationId xmlns:a16="http://schemas.microsoft.com/office/drawing/2014/main" id="{D77B5CC0-66FD-48E1-8094-3AC042232DC4}"/>
              </a:ext>
            </a:extLst>
          </p:cNvPr>
          <p:cNvSpPr txBox="1">
            <a:spLocks/>
          </p:cNvSpPr>
          <p:nvPr/>
        </p:nvSpPr>
        <p:spPr>
          <a:xfrm>
            <a:off x="6181061" y="3512906"/>
            <a:ext cx="2962939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500" b="1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 the Supervision of:</a:t>
            </a:r>
          </a:p>
          <a:p>
            <a:pPr marL="0" indent="0"/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Dr. Sowmya Kamath S</a:t>
            </a:r>
            <a:r>
              <a:rPr lang="en-US" sz="150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 lang="en-US" sz="1500" b="1" u="sng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Clr>
                <a:srgbClr val="000000"/>
              </a:buClr>
              <a:buSzPts val="1700"/>
              <a:buFont typeface="Arial"/>
              <a:buNone/>
            </a:pPr>
            <a:endParaRPr lang="en-US" sz="1500" b="1" dirty="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770275" y="5838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Follower Frequency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734775" y="1500200"/>
            <a:ext cx="798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7" name="Google Shape;207;p34"/>
          <p:cNvGraphicFramePr/>
          <p:nvPr/>
        </p:nvGraphicFramePr>
        <p:xfrm>
          <a:off x="881075" y="1289500"/>
          <a:ext cx="7239000" cy="3642275"/>
        </p:xfrm>
        <a:graphic>
          <a:graphicData uri="http://schemas.openxmlformats.org/drawingml/2006/table">
            <a:tbl>
              <a:tblPr>
                <a:noFill/>
                <a:tableStyleId>{DBF4BC30-32EE-4C48-8A71-DE7B9E57106D}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0" y="1289512"/>
            <a:ext cx="3450150" cy="16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200" y="1324425"/>
            <a:ext cx="3280800" cy="1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425" y="3129350"/>
            <a:ext cx="3280799" cy="17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975" y="3087100"/>
            <a:ext cx="3369250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7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770275" y="5838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Frequency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734775" y="1500200"/>
            <a:ext cx="798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850425" y="1345625"/>
          <a:ext cx="7239000" cy="3565750"/>
        </p:xfrm>
        <a:graphic>
          <a:graphicData uri="http://schemas.openxmlformats.org/drawingml/2006/table">
            <a:tbl>
              <a:tblPr>
                <a:noFill/>
                <a:tableStyleId>{DBF4BC30-32EE-4C48-8A71-DE7B9E57106D}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0" y="1269100"/>
            <a:ext cx="3262975" cy="16149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00" y="1269100"/>
            <a:ext cx="3329675" cy="16149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000" y="2992700"/>
            <a:ext cx="3329675" cy="1856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050" y="3122850"/>
            <a:ext cx="3262975" cy="17265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3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7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of Follower vs. Friend Ratio</a:t>
            </a:r>
            <a:endParaRPr sz="2540"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729450" y="1370925"/>
            <a:ext cx="78033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 i="1">
                <a:solidFill>
                  <a:srgbClr val="000000"/>
                </a:solidFill>
                <a:highlight>
                  <a:schemeClr val="lt1"/>
                </a:highlight>
              </a:rPr>
              <a:t>Follower vs Friend Ratio</a:t>
            </a: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</a:rPr>
              <a:t> is defined as the number of people you are following &amp; the number of people following you. Also called as </a:t>
            </a:r>
            <a:r>
              <a:rPr lang="en" sz="1500" b="1" i="1">
                <a:solidFill>
                  <a:srgbClr val="000000"/>
                </a:solidFill>
                <a:highlight>
                  <a:schemeClr val="lt1"/>
                </a:highlight>
              </a:rPr>
              <a:t>“Follower ratio”.</a:t>
            </a:r>
            <a:endParaRPr sz="1500" b="1" i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</a:rPr>
              <a:t>If the number of follower is relatively small compared to the amount of people you are following, the follower ratio is relatively small &amp; </a:t>
            </a:r>
            <a:r>
              <a:rPr lang="en" sz="1500" b="1" i="1">
                <a:solidFill>
                  <a:srgbClr val="000000"/>
                </a:solidFill>
                <a:highlight>
                  <a:schemeClr val="lt1"/>
                </a:highlight>
              </a:rPr>
              <a:t>account being spam is high</a:t>
            </a: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36" name="Google Shape;236;p36"/>
          <p:cNvGraphicFramePr/>
          <p:nvPr/>
        </p:nvGraphicFramePr>
        <p:xfrm>
          <a:off x="1179150" y="27687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{DBF4BC30-32EE-4C48-8A71-DE7B9E57106D}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Lato"/>
                          <a:ea typeface="Lato"/>
                          <a:cs typeface="Lato"/>
                          <a:sym typeface="Lato"/>
                        </a:rPr>
                        <a:t>Account Type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latin typeface="Lato"/>
                          <a:ea typeface="Lato"/>
                          <a:cs typeface="Lato"/>
                          <a:sym typeface="Lato"/>
                        </a:rPr>
                        <a:t>Follower Ratio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Legitimate Account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0.5027722347999382</a:t>
                      </a:r>
                      <a:endParaRPr>
                        <a:solidFill>
                          <a:srgbClr val="383838"/>
                        </a:solidFill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Bot Account Group - 1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0.5237114689719357</a:t>
                      </a:r>
                      <a:endParaRPr>
                        <a:solidFill>
                          <a:srgbClr val="383838"/>
                        </a:solidFill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Bot Account Group - 2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0.11543068901989084</a:t>
                      </a:r>
                      <a:endParaRPr>
                        <a:solidFill>
                          <a:srgbClr val="383838"/>
                        </a:solidFill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Bot Account Group - 3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3838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0.3778966696976445</a:t>
                      </a:r>
                      <a:endParaRPr>
                        <a:solidFill>
                          <a:srgbClr val="383838"/>
                        </a:solidFill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" name="Google Shape;237;p3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729450" y="528300"/>
            <a:ext cx="7688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Extracting the Digital DNA Sequence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196663" y="1183775"/>
          <a:ext cx="8754275" cy="3728342"/>
        </p:xfrm>
        <a:graphic>
          <a:graphicData uri="http://schemas.openxmlformats.org/drawingml/2006/table">
            <a:tbl>
              <a:tblPr>
                <a:noFill/>
                <a:tableStyleId>{DBF4BC30-32EE-4C48-8A71-DE7B9E57106D}</a:tableStyleId>
              </a:tblPr>
              <a:tblGrid>
                <a:gridCol w="11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Information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[Base]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3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𝑡𝑦𝑝𝑒</a:t>
                      </a:r>
                      <a:endParaRPr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encodes user behaviors according to the</a:t>
                      </a: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 type of tweets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produced, either</a:t>
                      </a: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 tweets, retweets, or replies.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3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content</a:t>
                      </a:r>
                      <a:endParaRPr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provide a way to model Twitter actions, with different granularities, by looking at the </a:t>
                      </a: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of tweets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rather than the type.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6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content</a:t>
                      </a:r>
                      <a:endParaRPr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3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interaction</a:t>
                      </a:r>
                      <a:endParaRPr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Interaction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Using bases with respect to the </a:t>
                      </a: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popularity leve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 of the peers with whom a given user interacts and used to capture the</a:t>
                      </a: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 interaction patterns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of Twitter users.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6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interaction</a:t>
                      </a:r>
                      <a:endParaRPr sz="1600" b="1"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Interaction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85200C"/>
                          </a:solidFill>
                        </a:rPr>
                        <a:t>B</a:t>
                      </a:r>
                      <a:r>
                        <a:rPr lang="en" sz="1600" b="1" baseline="30000">
                          <a:solidFill>
                            <a:srgbClr val="85200C"/>
                          </a:solidFill>
                        </a:rPr>
                        <a:t>3</a:t>
                      </a:r>
                      <a:r>
                        <a:rPr lang="en" sz="1600" b="1" baseline="-25000">
                          <a:solidFill>
                            <a:srgbClr val="85200C"/>
                          </a:solidFill>
                        </a:rPr>
                        <a:t>account-type</a:t>
                      </a:r>
                      <a:endParaRPr sz="1600" b="1">
                        <a:solidFill>
                          <a:srgbClr val="85200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Account-age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represents the</a:t>
                      </a: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 age of the accounts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(i.e., time since the account’s creation)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A1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Preprocessing Tweets</a:t>
            </a:r>
            <a:endParaRPr sz="2540"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729450" y="1370925"/>
            <a:ext cx="83016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 extract information from different type of tweets,  three techniques are utilized.</a:t>
            </a:r>
            <a:endParaRPr sz="1600">
              <a:solidFill>
                <a:schemeClr val="dk2"/>
              </a:solidFill>
            </a:endParaRPr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700" b="1">
                <a:solidFill>
                  <a:schemeClr val="dk2"/>
                </a:solidFill>
              </a:rPr>
              <a:t>B</a:t>
            </a:r>
            <a:r>
              <a:rPr lang="en" sz="1700" b="1" baseline="30000">
                <a:solidFill>
                  <a:schemeClr val="dk2"/>
                </a:solidFill>
              </a:rPr>
              <a:t>3</a:t>
            </a:r>
            <a:r>
              <a:rPr lang="en" sz="1700" b="1" baseline="-25000">
                <a:solidFill>
                  <a:schemeClr val="dk2"/>
                </a:solidFill>
              </a:rPr>
              <a:t>type</a:t>
            </a:r>
            <a:r>
              <a:rPr lang="en" sz="1600" b="1" baseline="-25000">
                <a:solidFill>
                  <a:schemeClr val="dk2"/>
                </a:solidFill>
              </a:rPr>
              <a:t> </a:t>
            </a:r>
            <a:r>
              <a:rPr lang="en" sz="1600" b="1">
                <a:solidFill>
                  <a:schemeClr val="dk2"/>
                </a:solidFill>
              </a:rPr>
              <a:t> : </a:t>
            </a:r>
            <a:r>
              <a:rPr lang="en" sz="1600">
                <a:solidFill>
                  <a:schemeClr val="dk2"/>
                </a:solidFill>
              </a:rPr>
              <a:t>Tweets are processed based on the type of tweet. 3 alphabets are  utilized :</a:t>
            </a:r>
            <a:endParaRPr sz="1600">
              <a:solidFill>
                <a:schemeClr val="dk2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A : Tweet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C : Reply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T : Retweet</a:t>
            </a:r>
            <a:endParaRPr sz="1600">
              <a:solidFill>
                <a:srgbClr val="980000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700" b="1">
                <a:solidFill>
                  <a:schemeClr val="dk2"/>
                </a:solidFill>
              </a:rPr>
              <a:t>B</a:t>
            </a:r>
            <a:r>
              <a:rPr lang="en" sz="1700" b="1" baseline="30000">
                <a:solidFill>
                  <a:schemeClr val="dk2"/>
                </a:solidFill>
              </a:rPr>
              <a:t>3</a:t>
            </a:r>
            <a:r>
              <a:rPr lang="en" sz="1700" b="1" baseline="-25000">
                <a:solidFill>
                  <a:schemeClr val="dk2"/>
                </a:solidFill>
              </a:rPr>
              <a:t>content </a:t>
            </a:r>
            <a:r>
              <a:rPr lang="en" sz="1600" b="1">
                <a:solidFill>
                  <a:schemeClr val="dk2"/>
                </a:solidFill>
              </a:rPr>
              <a:t> :  </a:t>
            </a:r>
            <a:r>
              <a:rPr lang="en" sz="1600">
                <a:solidFill>
                  <a:schemeClr val="dk2"/>
                </a:solidFill>
              </a:rPr>
              <a:t>Tweets are processed based on the content of tweet. Three alphabets are      </a:t>
            </a:r>
            <a:r>
              <a:rPr lang="en" sz="1600">
                <a:solidFill>
                  <a:schemeClr val="lt1"/>
                </a:solidFill>
                <a:highlight>
                  <a:schemeClr val="lt1"/>
                </a:highlight>
              </a:rPr>
              <a:t>b      </a:t>
            </a:r>
            <a:endParaRPr sz="16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         utilized :</a:t>
            </a:r>
            <a:endParaRPr sz="1600">
              <a:solidFill>
                <a:schemeClr val="dk2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N : tweets contains no entities (plain text)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E : tweets contain one or more entities of one type.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X : tweets contains entities of mixed type.</a:t>
            </a:r>
            <a:endParaRPr sz="1600">
              <a:solidFill>
                <a:srgbClr val="980000"/>
              </a:solidFill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3" name="Google Shape;253;p3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Preprocessing Tweets</a:t>
            </a:r>
            <a:endParaRPr sz="254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729450" y="1674625"/>
            <a:ext cx="8301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700" b="1">
                <a:solidFill>
                  <a:schemeClr val="dk2"/>
                </a:solidFill>
              </a:rPr>
              <a:t>B</a:t>
            </a:r>
            <a:r>
              <a:rPr lang="en" sz="1700" b="1" baseline="30000">
                <a:solidFill>
                  <a:schemeClr val="dk2"/>
                </a:solidFill>
              </a:rPr>
              <a:t>6</a:t>
            </a:r>
            <a:r>
              <a:rPr lang="en" sz="1700" b="1" baseline="-25000">
                <a:solidFill>
                  <a:schemeClr val="dk2"/>
                </a:solidFill>
              </a:rPr>
              <a:t>content</a:t>
            </a:r>
            <a:r>
              <a:rPr lang="en" sz="1600" b="1" baseline="-25000">
                <a:solidFill>
                  <a:schemeClr val="dk2"/>
                </a:solidFill>
              </a:rPr>
              <a:t> </a:t>
            </a:r>
            <a:r>
              <a:rPr lang="en" sz="1600" b="1">
                <a:solidFill>
                  <a:schemeClr val="dk2"/>
                </a:solidFill>
              </a:rPr>
              <a:t> :  </a:t>
            </a:r>
            <a:r>
              <a:rPr lang="en" sz="1600">
                <a:solidFill>
                  <a:schemeClr val="dk2"/>
                </a:solidFill>
              </a:rPr>
              <a:t>Tweets are processed based on the content of tweet. Six alphabets are      </a:t>
            </a:r>
            <a:r>
              <a:rPr lang="en" sz="1600">
                <a:solidFill>
                  <a:schemeClr val="lt1"/>
                </a:solidFill>
                <a:highlight>
                  <a:schemeClr val="lt1"/>
                </a:highlight>
              </a:rPr>
              <a:t>sfggfgdfb</a:t>
            </a:r>
            <a:r>
              <a:rPr lang="en" sz="1600">
                <a:solidFill>
                  <a:schemeClr val="dk2"/>
                </a:solidFill>
              </a:rPr>
              <a:t>utilized :</a:t>
            </a:r>
            <a:endParaRPr sz="1600">
              <a:solidFill>
                <a:schemeClr val="dk2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N : tweets contains no entities (plain text)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U : tweets contain one or more URLs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H : tweets contain one or more hashtags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M : tweets contain one or more mentions 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D : tweets contain one or more medias</a:t>
            </a:r>
            <a:endParaRPr sz="1600">
              <a:solidFill>
                <a:srgbClr val="980000"/>
              </a:solidFill>
            </a:endParaRPr>
          </a:p>
          <a:p>
            <a:pPr marL="18288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➔"/>
            </a:pPr>
            <a:r>
              <a:rPr lang="en" sz="1600">
                <a:solidFill>
                  <a:srgbClr val="980000"/>
                </a:solidFill>
              </a:rPr>
              <a:t>X : tweets contain entities of mixed type.</a:t>
            </a:r>
            <a:endParaRPr sz="1600">
              <a:solidFill>
                <a:srgbClr val="98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p39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Interaction Level - Legitimate User</a:t>
            </a:r>
            <a:endParaRPr sz="2540"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8275"/>
            <a:ext cx="4419600" cy="218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538275"/>
            <a:ext cx="4267201" cy="2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375" y="2720900"/>
            <a:ext cx="4277275" cy="21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Interaction Level - Bot User Group 1</a:t>
            </a:r>
            <a:endParaRPr sz="2540"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250"/>
            <a:ext cx="4419600" cy="21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563250"/>
            <a:ext cx="4267201" cy="21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325" y="2721275"/>
            <a:ext cx="4618074" cy="21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Interaction Level - Bot User Group 2</a:t>
            </a:r>
            <a:endParaRPr sz="2540"/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200"/>
            <a:ext cx="4419600" cy="20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534900"/>
            <a:ext cx="4267201" cy="20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2578050"/>
            <a:ext cx="4419600" cy="21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Interaction Level - Bot User Group 3</a:t>
            </a:r>
            <a:endParaRPr sz="2540"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8275"/>
            <a:ext cx="4419600" cy="216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75" y="538275"/>
            <a:ext cx="4267201" cy="2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1600" y="2759775"/>
            <a:ext cx="4180800" cy="20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Agenda</a:t>
            </a:r>
            <a:endParaRPr sz="3240"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Problem Statement &amp; Objectives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Methodology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Dataset Details &amp; System Setup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Extracting the Digital DNA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Analyzing Behaviour of Twitter Bot Detection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Twitter Bot Detection using Machine Learning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Conclusion &amp; Future work</a:t>
            </a:r>
            <a:endParaRPr sz="2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727650" y="54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Generating Longest Common Subsequence (LCS)</a:t>
            </a:r>
            <a:endParaRPr sz="2340"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729450" y="1241500"/>
            <a:ext cx="76887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 evaluate the extent of content similarity in the four groups,</a:t>
            </a:r>
            <a:r>
              <a:rPr lang="en" sz="1500" b="1">
                <a:solidFill>
                  <a:srgbClr val="000000"/>
                </a:solidFill>
              </a:rPr>
              <a:t> LCS</a:t>
            </a:r>
            <a:r>
              <a:rPr lang="en" sz="1500">
                <a:solidFill>
                  <a:srgbClr val="000000"/>
                </a:solidFill>
              </a:rPr>
              <a:t> of Digital DNA sequence is being calculated. 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have calculated LCS starting from the two sequences to the number of sequences exist in the group.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2455475"/>
            <a:ext cx="8617500" cy="14876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1" name="Google Shape;311;p44"/>
          <p:cNvSpPr txBox="1">
            <a:spLocks noGrp="1"/>
          </p:cNvSpPr>
          <p:nvPr>
            <p:ph type="body" idx="1"/>
          </p:nvPr>
        </p:nvSpPr>
        <p:spPr>
          <a:xfrm>
            <a:off x="782175" y="4012900"/>
            <a:ext cx="76887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>
                <a:solidFill>
                  <a:srgbClr val="000000"/>
                </a:solidFill>
              </a:rPr>
              <a:t>Observation:</a:t>
            </a:r>
            <a:r>
              <a:rPr lang="en" sz="1500">
                <a:solidFill>
                  <a:srgbClr val="000000"/>
                </a:solidFill>
              </a:rPr>
              <a:t> Length of matching substring decreases as the number of strings increases.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4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LCS Curve (B3 Type)</a:t>
            </a:r>
            <a:endParaRPr sz="2540"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8500"/>
            <a:ext cx="4372418" cy="19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18" y="486838"/>
            <a:ext cx="4314383" cy="195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00" y="2683575"/>
            <a:ext cx="4372425" cy="18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4575" y="2679425"/>
            <a:ext cx="4187026" cy="18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19238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Legitimate User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64123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634542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177297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LCS Curve (B3 Content)</a:t>
            </a:r>
            <a:endParaRPr sz="2540"/>
          </a:p>
        </p:txBody>
      </p:sp>
      <p:sp>
        <p:nvSpPr>
          <p:cNvPr id="335" name="Google Shape;335;p46"/>
          <p:cNvSpPr txBox="1"/>
          <p:nvPr/>
        </p:nvSpPr>
        <p:spPr>
          <a:xfrm>
            <a:off x="19238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Legitimate User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64123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634542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177297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5" y="486850"/>
            <a:ext cx="4533500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50" y="496500"/>
            <a:ext cx="4372425" cy="18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13" y="2627074"/>
            <a:ext cx="4711976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450" y="2687475"/>
            <a:ext cx="4299550" cy="1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769325" y="0"/>
            <a:ext cx="7688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LCS Curve (B6 Content)</a:t>
            </a:r>
            <a:endParaRPr sz="2540"/>
          </a:p>
        </p:txBody>
      </p:sp>
      <p:sp>
        <p:nvSpPr>
          <p:cNvPr id="350" name="Google Shape;350;p47"/>
          <p:cNvSpPr txBox="1"/>
          <p:nvPr/>
        </p:nvSpPr>
        <p:spPr>
          <a:xfrm>
            <a:off x="19238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Legitimate User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6412325" y="230165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634542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3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1772975" y="4441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 User Group 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0" y="486850"/>
            <a:ext cx="4412500" cy="18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25" y="478500"/>
            <a:ext cx="4282275" cy="1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25" y="2624738"/>
            <a:ext cx="4282275" cy="196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687" y="2734100"/>
            <a:ext cx="4043912" cy="1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727650" y="541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Area under the LCS Curves</a:t>
            </a:r>
            <a:endParaRPr sz="2500"/>
          </a:p>
        </p:txBody>
      </p:sp>
      <p:graphicFrame>
        <p:nvGraphicFramePr>
          <p:cNvPr id="365" name="Google Shape;365;p48"/>
          <p:cNvGraphicFramePr/>
          <p:nvPr/>
        </p:nvGraphicFramePr>
        <p:xfrm>
          <a:off x="4760275" y="1519600"/>
          <a:ext cx="4043525" cy="2700125"/>
        </p:xfrm>
        <a:graphic>
          <a:graphicData uri="http://schemas.openxmlformats.org/drawingml/2006/table">
            <a:tbl>
              <a:tblPr>
                <a:noFill/>
                <a:tableStyleId>{DBF4BC30-32EE-4C48-8A71-DE7B9E57106D}</a:tableStyleId>
              </a:tblPr>
              <a:tblGrid>
                <a:gridCol w="20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1">
                          <a:latin typeface="Lato"/>
                          <a:ea typeface="Lato"/>
                          <a:cs typeface="Lato"/>
                          <a:sym typeface="Lato"/>
                        </a:rPr>
                        <a:t>Account Type</a:t>
                      </a:r>
                      <a:endParaRPr sz="1500"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1">
                          <a:latin typeface="Lato"/>
                          <a:ea typeface="Lato"/>
                          <a:cs typeface="Lato"/>
                          <a:sym typeface="Lato"/>
                        </a:rPr>
                        <a:t>Average AUC</a:t>
                      </a:r>
                      <a:endParaRPr sz="1500"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Legitimate Account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2252.29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Bot User Group 1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4453.76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Bot user Group 2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43739.99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Bot user Group 3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3222.18</a:t>
                      </a:r>
                      <a:endParaRPr sz="1500">
                        <a:highlight>
                          <a:schemeClr val="lt1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6" name="Google Shape;366;p48"/>
          <p:cNvSpPr txBox="1"/>
          <p:nvPr/>
        </p:nvSpPr>
        <p:spPr>
          <a:xfrm>
            <a:off x="817375" y="1519588"/>
            <a:ext cx="3668100" cy="2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To find the single measure for similarity analysis between groups and to interpret LCS, Area Under Curve is being calculated.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bigger value of AUC describes that there exists high similarity between the group of users.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A smaller value of AUC describes that there is low similarity between the group of users.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>
            <a:spLocks noGrp="1"/>
          </p:cNvSpPr>
          <p:nvPr>
            <p:ph type="title"/>
          </p:nvPr>
        </p:nvSpPr>
        <p:spPr>
          <a:xfrm>
            <a:off x="727800" y="1857375"/>
            <a:ext cx="7688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6221"/>
              <a:buFont typeface="Arial"/>
              <a:buNone/>
            </a:pPr>
            <a:r>
              <a:rPr lang="en" sz="341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Twitter Bots Detection using Machine Learning</a:t>
            </a:r>
            <a:endParaRPr sz="341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00"/>
              <a:t>Decision Tree Model</a:t>
            </a:r>
            <a:endParaRPr sz="2500"/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75" y="1564163"/>
            <a:ext cx="2980650" cy="22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/>
        </p:nvSpPr>
        <p:spPr>
          <a:xfrm>
            <a:off x="795075" y="4093725"/>
            <a:ext cx="72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                                                       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86.25%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475" y="1591150"/>
            <a:ext cx="3030100" cy="21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>
            <a:spLocks noGrp="1"/>
          </p:cNvSpPr>
          <p:nvPr>
            <p:ph type="title"/>
          </p:nvPr>
        </p:nvSpPr>
        <p:spPr>
          <a:xfrm>
            <a:off x="576375" y="551100"/>
            <a:ext cx="76887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highlight>
                  <a:srgbClr val="FFFFFE"/>
                </a:highlight>
              </a:rPr>
              <a:t>Multinomial Naive Bayes Model</a:t>
            </a:r>
            <a:endParaRPr sz="2500"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36700"/>
            <a:ext cx="3001075" cy="2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25" y="1477625"/>
            <a:ext cx="3257550" cy="2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1"/>
          <p:cNvSpPr txBox="1"/>
          <p:nvPr/>
        </p:nvSpPr>
        <p:spPr>
          <a:xfrm>
            <a:off x="795075" y="4093725"/>
            <a:ext cx="72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68.75%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5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>
            <a:spLocks noGrp="1"/>
          </p:cNvSpPr>
          <p:nvPr>
            <p:ph type="title"/>
          </p:nvPr>
        </p:nvSpPr>
        <p:spPr>
          <a:xfrm>
            <a:off x="729450" y="54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Bernoulli Naive Bayes Model</a:t>
            </a:r>
            <a:endParaRPr sz="2500"/>
          </a:p>
        </p:txBody>
      </p:sp>
      <p:pic>
        <p:nvPicPr>
          <p:cNvPr id="402" name="Google Shape;4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373575"/>
            <a:ext cx="3297000" cy="2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50" y="1373563"/>
            <a:ext cx="3295650" cy="25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2"/>
          <p:cNvSpPr txBox="1"/>
          <p:nvPr/>
        </p:nvSpPr>
        <p:spPr>
          <a:xfrm>
            <a:off x="795075" y="4093725"/>
            <a:ext cx="72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69.06%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 rotWithShape="1">
          <a:blip r:embed="rId5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>
            <a:spLocks noGrp="1"/>
          </p:cNvSpPr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XGBoost Model</a:t>
            </a:r>
            <a:endParaRPr sz="2500"/>
          </a:p>
        </p:txBody>
      </p:sp>
      <p:pic>
        <p:nvPicPr>
          <p:cNvPr id="413" name="Google Shape;4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25" y="1438950"/>
            <a:ext cx="3113325" cy="2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75" y="1353100"/>
            <a:ext cx="3367775" cy="23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/>
          <p:nvPr/>
        </p:nvSpPr>
        <p:spPr>
          <a:xfrm>
            <a:off x="795075" y="4093725"/>
            <a:ext cx="722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86.30%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 rotWithShape="1">
          <a:blip r:embed="rId5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49425" y="535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340"/>
              <a:t>Introduction</a:t>
            </a:r>
            <a:endParaRPr sz="334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727650" y="1293637"/>
            <a:ext cx="76887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Social media channels like Twitter and Facebook keeps the power to change or manipulate anything that is going on in the world.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And these channels are regularly target by </a:t>
            </a:r>
            <a:r>
              <a:rPr lang="en" sz="1700" b="1" i="1" dirty="0">
                <a:solidFill>
                  <a:srgbClr val="000000"/>
                </a:solidFill>
              </a:rPr>
              <a:t>automated bots</a:t>
            </a:r>
            <a:r>
              <a:rPr lang="en" sz="1700" dirty="0">
                <a:solidFill>
                  <a:srgbClr val="000000"/>
                </a:solidFill>
              </a:rPr>
              <a:t> and it was estimated in the research by </a:t>
            </a:r>
            <a:r>
              <a:rPr lang="en" sz="1700" dirty="0">
                <a:solidFill>
                  <a:schemeClr val="hlink"/>
                </a:solidFill>
                <a:highlight>
                  <a:srgbClr val="FCFCFC"/>
                </a:highlight>
                <a:uFill>
                  <a:noFill/>
                </a:uFill>
                <a:hlinkClick r:id="rId3"/>
              </a:rPr>
              <a:t>Carnegie Mellon</a:t>
            </a:r>
            <a:r>
              <a:rPr lang="en" sz="1700" dirty="0">
                <a:solidFill>
                  <a:srgbClr val="000000"/>
                </a:solidFill>
              </a:rPr>
              <a:t> University that bots are involved in upto </a:t>
            </a:r>
            <a:r>
              <a:rPr lang="en" sz="1700" b="1" dirty="0">
                <a:solidFill>
                  <a:srgbClr val="000000"/>
                </a:solidFill>
              </a:rPr>
              <a:t>20%</a:t>
            </a:r>
            <a:r>
              <a:rPr lang="en" sz="1700" dirty="0">
                <a:solidFill>
                  <a:srgbClr val="000000"/>
                </a:solidFill>
              </a:rPr>
              <a:t> of the conversations on social media, </a:t>
            </a:r>
            <a:r>
              <a:rPr lang="en" sz="1700" dirty="0">
                <a:solidFill>
                  <a:srgbClr val="000000"/>
                </a:solidFill>
                <a:highlight>
                  <a:srgbClr val="FCFCFC"/>
                </a:highlight>
              </a:rPr>
              <a:t>especially pertaining to elections and other political issues.</a:t>
            </a:r>
            <a:endParaRPr sz="1700" dirty="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CFCFC"/>
                </a:highlight>
              </a:rPr>
              <a:t>In 2016, 20,258 Russian linked automated account tweeted “election-related content”.</a:t>
            </a:r>
            <a:endParaRPr sz="1700" dirty="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and analyzing online user behaviors deserves attention for a variety of reasons. </a:t>
            </a:r>
            <a:endParaRPr sz="1700" dirty="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CFCFC"/>
                </a:highlight>
              </a:rPr>
              <a:t>Therefore, in this project we will be </a:t>
            </a:r>
            <a:r>
              <a:rPr lang="en" sz="1700" dirty="0">
                <a:solidFill>
                  <a:srgbClr val="000000"/>
                </a:solidFill>
              </a:rPr>
              <a:t>exploiting  </a:t>
            </a:r>
            <a:r>
              <a:rPr lang="en" sz="1700" b="1" i="1" dirty="0">
                <a:solidFill>
                  <a:srgbClr val="000000"/>
                </a:solidFill>
              </a:rPr>
              <a:t>digital DNA</a:t>
            </a:r>
            <a:r>
              <a:rPr lang="en" sz="1700" dirty="0">
                <a:solidFill>
                  <a:srgbClr val="000000"/>
                </a:solidFill>
              </a:rPr>
              <a:t> for the analysis of </a:t>
            </a:r>
            <a:r>
              <a:rPr lang="en" sz="1700" b="1" i="1" dirty="0">
                <a:solidFill>
                  <a:srgbClr val="000000"/>
                </a:solidFill>
              </a:rPr>
              <a:t>behavioral similarities</a:t>
            </a:r>
            <a:r>
              <a:rPr lang="en" sz="1700" dirty="0">
                <a:solidFill>
                  <a:srgbClr val="000000"/>
                </a:solidFill>
              </a:rPr>
              <a:t> in Twitter users.</a:t>
            </a:r>
            <a:endParaRPr sz="1700" dirty="0">
              <a:solidFill>
                <a:srgbClr val="0000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>
            <a:spLocks noGrp="1"/>
          </p:cNvSpPr>
          <p:nvPr>
            <p:ph type="title"/>
          </p:nvPr>
        </p:nvSpPr>
        <p:spPr>
          <a:xfrm>
            <a:off x="658025" y="5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Bagging Model</a:t>
            </a:r>
            <a:endParaRPr sz="2500"/>
          </a:p>
        </p:txBody>
      </p: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0" y="1391378"/>
            <a:ext cx="3501100" cy="248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125" y="1414275"/>
            <a:ext cx="3257550" cy="24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4"/>
          <p:cNvSpPr txBox="1"/>
          <p:nvPr/>
        </p:nvSpPr>
        <p:spPr>
          <a:xfrm>
            <a:off x="765400" y="4093725"/>
            <a:ext cx="725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86.25%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5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55"/>
          <p:cNvGraphicFramePr/>
          <p:nvPr/>
        </p:nvGraphicFramePr>
        <p:xfrm>
          <a:off x="1561888" y="1423000"/>
          <a:ext cx="6285525" cy="3162600"/>
        </p:xfrm>
        <a:graphic>
          <a:graphicData uri="http://schemas.openxmlformats.org/drawingml/2006/table">
            <a:tbl>
              <a:tblPr>
                <a:noFill/>
                <a:tableStyleId>{07710FF2-85EB-4112-8683-47EA81C62D2E}</a:tableStyleId>
              </a:tblPr>
              <a:tblGrid>
                <a:gridCol w="135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sz="15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5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ROC score</a:t>
                      </a:r>
                      <a:endParaRPr sz="15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 </a:t>
                      </a:r>
                      <a:endParaRPr sz="15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5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Multinomial NB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0.6875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0.6934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Bernoulli NB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0.6964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0.6983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0.8630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Bagging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0.8616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5" name="Google Shape;435;p5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658025" y="5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 &amp; Analysis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>
            <a:spLocks noGrp="1"/>
          </p:cNvSpPr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Voting Classifier</a:t>
            </a:r>
            <a:endParaRPr sz="2500"/>
          </a:p>
        </p:txBody>
      </p:sp>
      <p:sp>
        <p:nvSpPr>
          <p:cNvPr id="444" name="Google Shape;444;p56"/>
          <p:cNvSpPr txBox="1"/>
          <p:nvPr/>
        </p:nvSpPr>
        <p:spPr>
          <a:xfrm>
            <a:off x="602125" y="2408450"/>
            <a:ext cx="328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Train Accuracy :  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93.47%      </a:t>
            </a:r>
            <a:r>
              <a:rPr lang="en" sz="1800" b="1">
                <a:latin typeface="Lato"/>
                <a:ea typeface="Lato"/>
                <a:cs typeface="Lato"/>
                <a:sym typeface="Lato"/>
              </a:rPr>
              <a:t>                                         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Test Accuracy :</a:t>
            </a: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88.57%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5" name="Google Shape;4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50" y="1291875"/>
            <a:ext cx="39814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56"/>
          <p:cNvPicPr preferRelativeResize="0"/>
          <p:nvPr/>
        </p:nvPicPr>
        <p:blipFill rotWithShape="1">
          <a:blip r:embed="rId4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/>
          </p:nvPr>
        </p:nvSpPr>
        <p:spPr>
          <a:xfrm>
            <a:off x="727650" y="492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 &amp; Future Work</a:t>
            </a:r>
            <a:endParaRPr sz="2500"/>
          </a:p>
        </p:txBody>
      </p:sp>
      <p:sp>
        <p:nvSpPr>
          <p:cNvPr id="454" name="Google Shape;454;p57"/>
          <p:cNvSpPr txBox="1">
            <a:spLocks noGrp="1"/>
          </p:cNvSpPr>
          <p:nvPr>
            <p:ph type="body" idx="1"/>
          </p:nvPr>
        </p:nvSpPr>
        <p:spPr>
          <a:xfrm>
            <a:off x="727650" y="1501865"/>
            <a:ext cx="7688700" cy="2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marR="0" lvl="0" indent="-328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267" dirty="0">
                <a:solidFill>
                  <a:srgbClr val="000000"/>
                </a:solidFill>
              </a:rPr>
              <a:t>One of the foremost problems in social media platforms like Twitter  is the large number of automated  generally used for malicious activities, political benefits, and commercial advertisements.</a:t>
            </a:r>
            <a:endParaRPr sz="6267" dirty="0">
              <a:solidFill>
                <a:srgbClr val="000000"/>
              </a:solidFill>
            </a:endParaRPr>
          </a:p>
          <a:p>
            <a:pPr marL="457200" marR="0" lvl="0" indent="-328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267" dirty="0">
                <a:solidFill>
                  <a:srgbClr val="000000"/>
                </a:solidFill>
              </a:rPr>
              <a:t>In this project, we seek deep insights in the </a:t>
            </a:r>
            <a:r>
              <a:rPr lang="en" sz="6267" b="1" dirty="0">
                <a:solidFill>
                  <a:srgbClr val="000000"/>
                </a:solidFill>
              </a:rPr>
              <a:t>behavioral properties</a:t>
            </a:r>
            <a:r>
              <a:rPr lang="en" sz="6267" dirty="0">
                <a:solidFill>
                  <a:srgbClr val="000000"/>
                </a:solidFill>
              </a:rPr>
              <a:t> and similarities  on the real world</a:t>
            </a:r>
            <a:r>
              <a:rPr lang="en" sz="6267" b="1" dirty="0">
                <a:solidFill>
                  <a:srgbClr val="000000"/>
                </a:solidFill>
              </a:rPr>
              <a:t> Twitter datase</a:t>
            </a:r>
            <a:r>
              <a:rPr lang="en" sz="6267" dirty="0">
                <a:solidFill>
                  <a:srgbClr val="000000"/>
                </a:solidFill>
              </a:rPr>
              <a:t>t we used for the experiments generated a digital DNA sequence and then computed the similarities using the LCS.</a:t>
            </a:r>
            <a:endParaRPr sz="6267" dirty="0">
              <a:solidFill>
                <a:srgbClr val="000000"/>
              </a:solidFill>
            </a:endParaRPr>
          </a:p>
          <a:p>
            <a:pPr marL="457200" marR="0" lvl="0" indent="-328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267" dirty="0">
                <a:solidFill>
                  <a:srgbClr val="000000"/>
                </a:solidFill>
              </a:rPr>
              <a:t>Consequently, addressed the problem by classifying this using various machine learning algorithms and lastly applied</a:t>
            </a:r>
            <a:r>
              <a:rPr lang="en" sz="6267" b="1" i="1" dirty="0">
                <a:solidFill>
                  <a:srgbClr val="000000"/>
                </a:solidFill>
              </a:rPr>
              <a:t> ensemble</a:t>
            </a:r>
            <a:r>
              <a:rPr lang="en" sz="6267" dirty="0">
                <a:solidFill>
                  <a:srgbClr val="000000"/>
                </a:solidFill>
              </a:rPr>
              <a:t> techniques where majority voting classifier gave the highest accuracy of </a:t>
            </a:r>
            <a:r>
              <a:rPr lang="en" sz="6267" b="1" dirty="0">
                <a:solidFill>
                  <a:srgbClr val="000000"/>
                </a:solidFill>
              </a:rPr>
              <a:t>88.57%.</a:t>
            </a:r>
            <a:endParaRPr sz="6267" b="1" dirty="0">
              <a:solidFill>
                <a:srgbClr val="000000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267" dirty="0">
              <a:solidFill>
                <a:srgbClr val="000000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57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727650" y="492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Individual Contribution</a:t>
            </a:r>
            <a:endParaRPr sz="2500"/>
          </a:p>
        </p:txBody>
      </p:sp>
      <p:sp>
        <p:nvSpPr>
          <p:cNvPr id="463" name="Google Shape;463;p58"/>
          <p:cNvSpPr txBox="1">
            <a:spLocks noGrp="1"/>
          </p:cNvSpPr>
          <p:nvPr>
            <p:ph type="body" idx="1"/>
          </p:nvPr>
        </p:nvSpPr>
        <p:spPr>
          <a:xfrm>
            <a:off x="729450" y="1551225"/>
            <a:ext cx="7688700" cy="2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Literature Survey, Data Collection - [</a:t>
            </a:r>
            <a:r>
              <a:rPr lang="en" sz="1600" b="1">
                <a:solidFill>
                  <a:srgbClr val="000000"/>
                </a:solidFill>
              </a:rPr>
              <a:t>Deepu</a:t>
            </a:r>
            <a:r>
              <a:rPr lang="en" sz="1600">
                <a:solidFill>
                  <a:srgbClr val="000000"/>
                </a:solidFill>
              </a:rPr>
              <a:t>]</a:t>
            </a:r>
            <a:endParaRPr sz="1600">
              <a:solidFill>
                <a:srgbClr val="000000"/>
              </a:solidFill>
            </a:endParaRPr>
          </a:p>
          <a:p>
            <a:pPr marL="457200" marR="0" lvl="0" indent="-3302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Behavioural Similarities Analysis among Bot Accounts and Legit Accounts in  Twitter - </a:t>
            </a:r>
            <a:r>
              <a:rPr lang="en" sz="1600" b="1">
                <a:solidFill>
                  <a:srgbClr val="000000"/>
                </a:solidFill>
              </a:rPr>
              <a:t>[Divyanshi, Tarushi] 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457200" marR="0" lvl="0" indent="-3302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Detection of Bot Accounts in Twitter - </a:t>
            </a:r>
            <a:r>
              <a:rPr lang="en" sz="1600" b="1">
                <a:solidFill>
                  <a:srgbClr val="000000"/>
                </a:solidFill>
              </a:rPr>
              <a:t>[Divyanshi, Tarushi]</a:t>
            </a:r>
            <a:endParaRPr sz="1600" b="1">
              <a:solidFill>
                <a:srgbClr val="000000"/>
              </a:solidFill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58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2" name="Google Shape;472;p59"/>
          <p:cNvSpPr txBox="1">
            <a:spLocks noGrp="1"/>
          </p:cNvSpPr>
          <p:nvPr>
            <p:ph type="body" idx="1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Emergent properties, models, and laws of behavioral similarities within groups of twitter users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https://www.sciencedirect.com/science/article/abs/pii/S014036641930283X</a:t>
            </a:r>
            <a:r>
              <a:rPr lang="en" sz="1500" dirty="0">
                <a:solidFill>
                  <a:srgbClr val="000000"/>
                </a:solidFill>
              </a:rPr>
              <a:t>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  2.     Exploiting Digital DNA for the Analysis of Similarities in Twitter Behaviours 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           </a:t>
            </a:r>
            <a:r>
              <a:rPr lang="en" sz="1500" u="sng" dirty="0">
                <a:solidFill>
                  <a:schemeClr val="hlink"/>
                </a:solidFill>
                <a:hlinkClick r:id="rId4"/>
              </a:rPr>
              <a:t>https://ieeexplore.ieee.org/document/8259831/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5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4" name="Google Shape;474;p59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>
            <a:spLocks noGrp="1"/>
          </p:cNvSpPr>
          <p:nvPr>
            <p:ph type="body" idx="1"/>
          </p:nvPr>
        </p:nvSpPr>
        <p:spPr>
          <a:xfrm>
            <a:off x="1628436" y="1598100"/>
            <a:ext cx="62484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7900" b="1" dirty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  <a:r>
              <a:rPr lang="en" sz="79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79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you!</a:t>
            </a:r>
            <a:endParaRPr sz="79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1" name="Google Shape;481;p60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2" name="Google Shape;482;p60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631475" y="1338600"/>
            <a:ext cx="76887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800" b="1" u="sng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Investigating the </a:t>
            </a:r>
            <a:r>
              <a:rPr lang="en" sz="1800" b="1" i="1">
                <a:solidFill>
                  <a:srgbClr val="000000"/>
                </a:solidFill>
                <a:highlight>
                  <a:srgbClr val="FCFCFC"/>
                </a:highlight>
              </a:rPr>
              <a:t>occurrence of behavioral similarities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 among Twitter users  and classifying whether it is  from a spambot and legitimate accounts.</a:t>
            </a:r>
            <a:endParaRPr sz="18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Characterizing the behavior of bot accounts and genuine accounts based on different</a:t>
            </a:r>
            <a:r>
              <a:rPr lang="en" sz="1800" i="1">
                <a:solidFill>
                  <a:srgbClr val="000000"/>
                </a:solidFill>
                <a:highlight>
                  <a:srgbClr val="FCFCFC"/>
                </a:highlight>
              </a:rPr>
              <a:t> activities 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like number of tweets, tweeting behavior, tweet content,  number of followers and users following account etc.</a:t>
            </a:r>
            <a:endParaRPr sz="18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-34290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Classify the likelihood of being bot or human by using the combination of features extracted from </a:t>
            </a:r>
            <a:r>
              <a:rPr lang="en" sz="1800" i="1">
                <a:solidFill>
                  <a:srgbClr val="000000"/>
                </a:solidFill>
                <a:highlight>
                  <a:srgbClr val="FCFCFC"/>
                </a:highlight>
              </a:rPr>
              <a:t>user’s accounts</a:t>
            </a:r>
            <a:r>
              <a:rPr lang="en" sz="1800">
                <a:solidFill>
                  <a:srgbClr val="000000"/>
                </a:solidFill>
                <a:highlight>
                  <a:srgbClr val="FCFCFC"/>
                </a:highlight>
              </a:rPr>
              <a:t>.</a:t>
            </a:r>
            <a:endParaRPr sz="18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500">
              <a:solidFill>
                <a:srgbClr val="000000"/>
              </a:solidFill>
              <a:highlight>
                <a:srgbClr val="FCFCFC"/>
              </a:highlight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30425" y="700475"/>
            <a:ext cx="8185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2200" b="1"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Research Objectives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631475" y="1641125"/>
            <a:ext cx="76887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>
                <a:solidFill>
                  <a:srgbClr val="000000"/>
                </a:solidFill>
                <a:highlight>
                  <a:srgbClr val="FCFCFC"/>
                </a:highlight>
              </a:rPr>
              <a:t>DNA-inspired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 online behavioral modeling and analysis techniques have been proposed and successfully applied to a broad range of tasks. In this project, we employ a DNA-inspired technique to investigate the fundamental laws  that drive the occurrence of similarities among Twitter users. </a:t>
            </a:r>
            <a:r>
              <a:rPr lang="en" sz="1700" i="1">
                <a:solidFill>
                  <a:srgbClr val="000000"/>
                </a:solidFill>
                <a:highlight>
                  <a:srgbClr val="FCFCFC"/>
                </a:highlight>
              </a:rPr>
              <a:t>First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, we will demonstrate that, despite apparently showing little to no similarities, the </a:t>
            </a:r>
            <a:r>
              <a:rPr lang="en" sz="1700" i="1">
                <a:solidFill>
                  <a:srgbClr val="000000"/>
                </a:solidFill>
                <a:highlight>
                  <a:srgbClr val="FCFCFC"/>
                </a:highlight>
              </a:rPr>
              <a:t>online behaviors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 of </a:t>
            </a:r>
            <a:r>
              <a:rPr lang="en" sz="1700" b="1" i="1">
                <a:solidFill>
                  <a:srgbClr val="000000"/>
                </a:solidFill>
                <a:highlight>
                  <a:srgbClr val="FCFCFC"/>
                </a:highlight>
              </a:rPr>
              <a:t>Twitter users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 are far from being uniformly random.  </a:t>
            </a:r>
            <a:r>
              <a:rPr lang="en" sz="1700" i="1">
                <a:solidFill>
                  <a:srgbClr val="000000"/>
                </a:solidFill>
                <a:highlight>
                  <a:srgbClr val="FCFCFC"/>
                </a:highlight>
              </a:rPr>
              <a:t>Then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,   we demonstrate that  the extent of</a:t>
            </a:r>
            <a:r>
              <a:rPr lang="en" sz="1700" b="1" i="1">
                <a:solidFill>
                  <a:srgbClr val="000000"/>
                </a:solidFill>
                <a:highlight>
                  <a:srgbClr val="FCFCFC"/>
                </a:highlight>
              </a:rPr>
              <a:t> behavioral similarities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 within a group of Twitter users.</a:t>
            </a:r>
            <a:r>
              <a:rPr lang="en" sz="1700" i="1">
                <a:solidFill>
                  <a:srgbClr val="000000"/>
                </a:solidFill>
                <a:highlight>
                  <a:srgbClr val="FCFCFC"/>
                </a:highlight>
              </a:rPr>
              <a:t>  Finally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, discriminate between </a:t>
            </a:r>
            <a:r>
              <a:rPr lang="en" sz="1700" i="1">
                <a:solidFill>
                  <a:srgbClr val="000000"/>
                </a:solidFill>
                <a:highlight>
                  <a:srgbClr val="FCFCFC"/>
                </a:highlight>
              </a:rPr>
              <a:t>genuine and spambot accounts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 on Twitter by applying various </a:t>
            </a:r>
            <a:r>
              <a:rPr lang="en" sz="1700" b="1" i="1">
                <a:solidFill>
                  <a:srgbClr val="000000"/>
                </a:solidFill>
                <a:highlight>
                  <a:srgbClr val="FCFCFC"/>
                </a:highlight>
              </a:rPr>
              <a:t> classification models</a:t>
            </a:r>
            <a:r>
              <a:rPr lang="en" sz="1700">
                <a:solidFill>
                  <a:srgbClr val="000000"/>
                </a:solidFill>
                <a:highlight>
                  <a:srgbClr val="FCFCFC"/>
                </a:highlight>
              </a:rPr>
              <a:t>.</a:t>
            </a:r>
            <a:endParaRPr sz="17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highlight>
                <a:srgbClr val="FCFCFC"/>
              </a:highlight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9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729450" y="591900"/>
            <a:ext cx="76887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proposed methodology of our project is to extract and analyze digital DNA sequences from user online actions and used </a:t>
            </a:r>
            <a:r>
              <a:rPr lang="en" sz="1700" b="1" i="1">
                <a:solidFill>
                  <a:srgbClr val="000000"/>
                </a:solidFill>
              </a:rPr>
              <a:t>Twitter</a:t>
            </a:r>
            <a:r>
              <a:rPr lang="en" sz="1700">
                <a:solidFill>
                  <a:srgbClr val="000000"/>
                </a:solidFill>
              </a:rPr>
              <a:t> as a benchmark to test the proposal.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Extracting behavioral similarities among group of users modeling the </a:t>
            </a:r>
            <a:r>
              <a:rPr lang="en" sz="1700" i="1">
                <a:solidFill>
                  <a:srgbClr val="000000"/>
                </a:solidFill>
              </a:rPr>
              <a:t>randomness of</a:t>
            </a:r>
            <a:r>
              <a:rPr lang="en" sz="1700" b="1" i="1">
                <a:solidFill>
                  <a:srgbClr val="000000"/>
                </a:solidFill>
              </a:rPr>
              <a:t> human online behaviors</a:t>
            </a:r>
            <a:r>
              <a:rPr lang="en" sz="1700">
                <a:solidFill>
                  <a:srgbClr val="000000"/>
                </a:solidFill>
              </a:rPr>
              <a:t> by Digital DNA sequence &amp; L</a:t>
            </a:r>
            <a:r>
              <a:rPr lang="en" sz="1700" b="1">
                <a:solidFill>
                  <a:srgbClr val="000000"/>
                </a:solidFill>
              </a:rPr>
              <a:t>CS </a:t>
            </a:r>
            <a:r>
              <a:rPr lang="en" sz="1700">
                <a:solidFill>
                  <a:srgbClr val="000000"/>
                </a:solidFill>
              </a:rPr>
              <a:t>generation </a:t>
            </a:r>
            <a:r>
              <a:rPr lang="en" sz="1700" b="1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then leverage results to derive a fundamental law for the emergence of </a:t>
            </a:r>
            <a:r>
              <a:rPr lang="en" sz="1700" b="1" i="1">
                <a:solidFill>
                  <a:srgbClr val="000000"/>
                </a:solidFill>
              </a:rPr>
              <a:t>similarities</a:t>
            </a:r>
            <a:r>
              <a:rPr lang="en" sz="1700">
                <a:solidFill>
                  <a:srgbClr val="000000"/>
                </a:solidFill>
              </a:rPr>
              <a:t> in human online behaviors.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Lastly, discriminating accounts into legitimate and automated using machine learning models.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l="-1775" t="-3609" r="-2641" b="-5775"/>
          <a:stretch/>
        </p:blipFill>
        <p:spPr>
          <a:xfrm>
            <a:off x="819938" y="1554813"/>
            <a:ext cx="7504125" cy="30261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727650" y="605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Workflow Architecture</a:t>
            </a:r>
            <a:endParaRPr sz="25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9450" y="595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Dataset Details &amp; System Setup</a:t>
            </a:r>
            <a:endParaRPr sz="254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729450" y="1265950"/>
            <a:ext cx="82818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0000"/>
                </a:solidFill>
              </a:rPr>
              <a:t>Dataset Details:</a:t>
            </a:r>
            <a:endParaRPr sz="1800" b="1" u="sng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Types of accounts: </a:t>
            </a:r>
            <a:endParaRPr sz="1600" dirty="0">
              <a:solidFill>
                <a:srgbClr val="000000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i) </a:t>
            </a:r>
            <a:r>
              <a:rPr lang="en" sz="1600" b="1" dirty="0">
                <a:solidFill>
                  <a:srgbClr val="000000"/>
                </a:solidFill>
              </a:rPr>
              <a:t>Legitimate user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	ii) </a:t>
            </a:r>
            <a:r>
              <a:rPr lang="en" sz="1600" b="1" dirty="0">
                <a:solidFill>
                  <a:srgbClr val="000000"/>
                </a:solidFill>
              </a:rPr>
              <a:t>Bot user 1</a:t>
            </a:r>
            <a:r>
              <a:rPr lang="en" sz="1600" dirty="0">
                <a:solidFill>
                  <a:srgbClr val="000000"/>
                </a:solidFill>
              </a:rPr>
              <a:t> (political)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	iii) </a:t>
            </a:r>
            <a:r>
              <a:rPr lang="en" sz="1600" b="1" dirty="0">
                <a:solidFill>
                  <a:srgbClr val="000000"/>
                </a:solidFill>
              </a:rPr>
              <a:t>Bot User 2</a:t>
            </a:r>
            <a:r>
              <a:rPr lang="en" sz="1600" dirty="0">
                <a:solidFill>
                  <a:srgbClr val="000000"/>
                </a:solidFill>
              </a:rPr>
              <a:t> (product promotion)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iv) </a:t>
            </a:r>
            <a:r>
              <a:rPr lang="en" sz="1600" b="1" dirty="0">
                <a:solidFill>
                  <a:srgbClr val="000000"/>
                </a:solidFill>
              </a:rPr>
              <a:t>Bot User 3</a:t>
            </a:r>
            <a:r>
              <a:rPr lang="en" sz="1600" dirty="0">
                <a:solidFill>
                  <a:srgbClr val="000000"/>
                </a:solidFill>
              </a:rPr>
              <a:t> (ecommerce ads)	</a:t>
            </a:r>
            <a:endParaRPr sz="1600" dirty="0">
              <a:solidFill>
                <a:srgbClr val="000000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000000"/>
                </a:solidFill>
              </a:rPr>
              <a:t>System Setup:</a:t>
            </a:r>
            <a:endParaRPr sz="1800" b="1" u="sng" dirty="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Collected from : </a:t>
            </a:r>
            <a:r>
              <a:rPr lang="en" sz="1600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fakeproject@iit.cnr.it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colab environment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Language : Python</a:t>
            </a: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 l="14021" t="4168" r="17349" b="5021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3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IT752 WSC - Mini-project 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"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 Evaluation [Feb-May 2021]</a:t>
            </a:r>
            <a:endParaRPr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03-June-21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863" y="150730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89275" y="2010450"/>
            <a:ext cx="76884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Analyzing Behaviour of Twitter Bot Accounts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1763</Words>
  <Application>Microsoft Office PowerPoint</Application>
  <PresentationFormat>On-screen Show (16:9)</PresentationFormat>
  <Paragraphs>269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</vt:lpstr>
      <vt:lpstr>Open Sans</vt:lpstr>
      <vt:lpstr>Arial</vt:lpstr>
      <vt:lpstr>Roboto</vt:lpstr>
      <vt:lpstr>Calibri</vt:lpstr>
      <vt:lpstr>Raleway</vt:lpstr>
      <vt:lpstr>Simple Light</vt:lpstr>
      <vt:lpstr>Streamline</vt:lpstr>
      <vt:lpstr>Behavioural Similarities Analysis and Detection of Bot Accounts in Twitter</vt:lpstr>
      <vt:lpstr>Agenda</vt:lpstr>
      <vt:lpstr>Introduction</vt:lpstr>
      <vt:lpstr>PowerPoint Presentation</vt:lpstr>
      <vt:lpstr>Problem Statement</vt:lpstr>
      <vt:lpstr>Methodology</vt:lpstr>
      <vt:lpstr>Workflow Architecture</vt:lpstr>
      <vt:lpstr>Dataset Details &amp; System Setup</vt:lpstr>
      <vt:lpstr>Analyzing Behaviour of Twitter Bot Accounts</vt:lpstr>
      <vt:lpstr>Follower Frequency</vt:lpstr>
      <vt:lpstr>Friend Frequency</vt:lpstr>
      <vt:lpstr>Analysis of Follower vs. Friend Ratio</vt:lpstr>
      <vt:lpstr>Extracting the Digital DNA Sequence</vt:lpstr>
      <vt:lpstr>Preprocessing Tweets</vt:lpstr>
      <vt:lpstr>Preprocessing Tweets</vt:lpstr>
      <vt:lpstr>Interaction Level - Legitimate User</vt:lpstr>
      <vt:lpstr>Interaction Level - Bot User Group 1</vt:lpstr>
      <vt:lpstr>Interaction Level - Bot User Group 2</vt:lpstr>
      <vt:lpstr>Interaction Level - Bot User Group 3</vt:lpstr>
      <vt:lpstr>Generating Longest Common Subsequence (LCS)</vt:lpstr>
      <vt:lpstr>LCS Curve (B3 Type)</vt:lpstr>
      <vt:lpstr>LCS Curve (B3 Content)</vt:lpstr>
      <vt:lpstr>LCS Curve (B6 Content)</vt:lpstr>
      <vt:lpstr>Area under the LCS Curves</vt:lpstr>
      <vt:lpstr>Twitter Bots Detection using Machine Learning </vt:lpstr>
      <vt:lpstr>Decision Tree Model</vt:lpstr>
      <vt:lpstr>Multinomial Naive Bayes Model </vt:lpstr>
      <vt:lpstr>Bernoulli Naive Bayes Model</vt:lpstr>
      <vt:lpstr>XGBoost Model</vt:lpstr>
      <vt:lpstr>Bagging Model</vt:lpstr>
      <vt:lpstr>Result &amp; Analysis</vt:lpstr>
      <vt:lpstr>Voting Classifier</vt:lpstr>
      <vt:lpstr>Conclusion &amp; Future Work</vt:lpstr>
      <vt:lpstr>Individual Contribution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Similarities Analysis and Detection of Bot Accounts in Twitter</dc:title>
  <cp:lastModifiedBy>Tarushi Jat</cp:lastModifiedBy>
  <cp:revision>5</cp:revision>
  <dcterms:modified xsi:type="dcterms:W3CDTF">2021-06-06T21:06:02Z</dcterms:modified>
</cp:coreProperties>
</file>