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912BF9-C710-40F3-93C6-0CFE1F5B9805}">
  <a:tblStyle styleId="{DF912BF9-C710-40F3-93C6-0CFE1F5B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7ABB711-7BFF-477E-B613-4BE2031A62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regular.fntdata"/><Relationship Id="rId41" Type="http://schemas.openxmlformats.org/officeDocument/2006/relationships/slide" Target="slides/slide34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3bacac2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3bacac2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3bacac27_1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d43bacac27_1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3bacac27_1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d43bacac27_1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69bcf0a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69bcf0a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bacac27_1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d43bacac27_1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bacac27_1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d43bacac27_1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43bacac27_1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d43bacac27_1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69bcf0a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d69bcf0a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9bcf0a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d69bcf0a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825e102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d825e102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16bf9f4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d16bf9f4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3bacac27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43bacac27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16bf9f4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d16bf9f4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25e1023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d825e1023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c41bc88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c41bc88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bacac27_1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d43bacac27_1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bacac27_1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d43bacac27_1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69bcf0a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d69bcf0a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69bcf0a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d69bcf0a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69bcf0a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d69bcf0a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825e1023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d825e1023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16bf9f4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d16bf9f4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bacac27_1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d43bacac27_1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16bf9f4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d16bf9f4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16bf9f4f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d16bf9f4f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43bacac27_1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d43bacac27_1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43bacac27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43bacac27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43bacac27_1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43bacac27_1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3bacac27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43bacac2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3bacac27_1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d43bacac27_1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25e102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25e102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3bacac27_1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d43bacac27_1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825e1023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825e1023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25e102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825e10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1506.01186.pdf" TargetMode="External"/><Relationship Id="rId4" Type="http://schemas.openxmlformats.org/officeDocument/2006/relationships/hyperlink" Target="https://sci-hub.mksa.top/10.1109/SCEECS48394.2020.94" TargetMode="External"/><Relationship Id="rId5" Type="http://schemas.openxmlformats.org/officeDocument/2006/relationships/hyperlink" Target="https://arxiv.org/pdf/1412.6980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2216550"/>
            <a:ext cx="76881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Recent Improvements in Training Neural 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Network Models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5" y="3412300"/>
            <a:ext cx="33372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Submitted by:</a:t>
            </a:r>
            <a:endParaRPr b="1" sz="17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Divyanshi Bhojak(202IT007) Tarushi Jat(202IT029)</a:t>
            </a:r>
            <a:endParaRPr b="1" sz="17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3927400" y="1064850"/>
            <a:ext cx="1495200" cy="1285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5"/>
          <p:cNvSpPr txBox="1"/>
          <p:nvPr/>
        </p:nvSpPr>
        <p:spPr>
          <a:xfrm>
            <a:off x="457200" y="180825"/>
            <a:ext cx="8382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IT-834 PECSS Project  Final Evaluation 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[Feb-May 2021]</a:t>
            </a:r>
            <a:endParaRPr b="1"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090875" y="3412300"/>
            <a:ext cx="3855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i="0" lang="en" sz="16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 the Supervision of:</a:t>
            </a:r>
            <a:endParaRPr b="1" i="0" sz="16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8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Dr. Biju R Mohan</a:t>
            </a:r>
            <a:endParaRPr b="1" sz="18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Mentor:</a:t>
            </a:r>
            <a:r>
              <a:rPr b="1" lang="en" sz="1700" u="sng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700" u="sng">
              <a:solidFill>
                <a:srgbClr val="EF6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Mr. Pragnesh Thaker</a:t>
            </a:r>
            <a:endParaRPr b="1" sz="16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Cyclical Learning Rates (CLRs)</a:t>
            </a:r>
            <a:endParaRPr sz="3240"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1436575"/>
            <a:ext cx="81171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values of learning rate keep on updating rather than adopting a fixed value, during the entire process of training.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boundaries between which leaning rate keeps oscillating is given explicitly as lower bound (minimum </a:t>
            </a:r>
            <a:r>
              <a:rPr lang="en" sz="1600">
                <a:solidFill>
                  <a:srgbClr val="000000"/>
                </a:solidFill>
              </a:rPr>
              <a:t>boundary</a:t>
            </a:r>
            <a:r>
              <a:rPr lang="en" sz="1600">
                <a:solidFill>
                  <a:srgbClr val="000000"/>
                </a:solidFill>
              </a:rPr>
              <a:t> value) &amp; upper bound (maximum boundary value).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Cyclical learning rate can be implemented with </a:t>
            </a:r>
            <a:r>
              <a:rPr b="1" i="1" lang="en" sz="1600">
                <a:solidFill>
                  <a:srgbClr val="000000"/>
                </a:solidFill>
              </a:rPr>
              <a:t>Triangular</a:t>
            </a:r>
            <a:r>
              <a:rPr i="1" lang="en" sz="1600">
                <a:solidFill>
                  <a:srgbClr val="000000"/>
                </a:solidFill>
              </a:rPr>
              <a:t> Cyclical Learning Rate </a:t>
            </a:r>
            <a:r>
              <a:rPr lang="en" sz="1600">
                <a:solidFill>
                  <a:srgbClr val="000000"/>
                </a:solidFill>
              </a:rPr>
              <a:t>policy</a:t>
            </a:r>
            <a:r>
              <a:rPr i="1"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These policy helps in implementing CLR within fixed boundary values.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2719200" y="283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4358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Lower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bound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represented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by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“base_lr”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Upper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bound represented by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“max_lr”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740"/>
              <a:t>Cyclical Learning Rates - </a:t>
            </a:r>
            <a:r>
              <a:rPr lang="en" sz="2740"/>
              <a:t>Triangular</a:t>
            </a:r>
            <a:r>
              <a:rPr lang="en" sz="2740"/>
              <a:t> Policy</a:t>
            </a:r>
            <a:endParaRPr sz="2740"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29450" y="1436575"/>
            <a:ext cx="81171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our project, we have implemented </a:t>
            </a:r>
            <a:r>
              <a:rPr lang="en" sz="1600">
                <a:solidFill>
                  <a:srgbClr val="000000"/>
                </a:solidFill>
              </a:rPr>
              <a:t>triangular</a:t>
            </a:r>
            <a:r>
              <a:rPr lang="en" sz="1600">
                <a:solidFill>
                  <a:srgbClr val="000000"/>
                </a:solidFill>
              </a:rPr>
              <a:t> policy for CLR, because it has proved to be most effective.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Initially, the learning rate is very small  </a:t>
            </a:r>
            <a:r>
              <a:rPr lang="en" sz="1600">
                <a:solidFill>
                  <a:srgbClr val="000000"/>
                </a:solidFill>
              </a:rPr>
              <a:t>v</a:t>
            </a:r>
            <a:r>
              <a:rPr lang="en" sz="1600">
                <a:solidFill>
                  <a:srgbClr val="000000"/>
                </a:solidFill>
              </a:rPr>
              <a:t>alue,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represented by </a:t>
            </a:r>
            <a:r>
              <a:rPr b="1" lang="en" sz="1600">
                <a:solidFill>
                  <a:srgbClr val="000000"/>
                </a:solidFill>
              </a:rPr>
              <a:t>base_lr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During </a:t>
            </a:r>
            <a:r>
              <a:rPr lang="en" sz="1600">
                <a:solidFill>
                  <a:srgbClr val="000000"/>
                </a:solidFill>
              </a:rPr>
              <a:t>training</a:t>
            </a:r>
            <a:r>
              <a:rPr lang="en" sz="1600">
                <a:solidFill>
                  <a:srgbClr val="000000"/>
                </a:solidFill>
              </a:rPr>
              <a:t>, the learning rate continues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to increase till step_size.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</a:t>
            </a:r>
            <a:r>
              <a:rPr lang="en" sz="1600">
                <a:solidFill>
                  <a:srgbClr val="000000"/>
                </a:solidFill>
              </a:rPr>
              <a:t> reaching max_lr, the learning rate will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start decreasing till it reaches to the base_lr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back.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5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35"/>
          <p:cNvGraphicFramePr/>
          <p:nvPr/>
        </p:nvGraphicFramePr>
        <p:xfrm>
          <a:off x="1878400" y="33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269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tep_size = ½ * cycle_length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800" y="2033475"/>
            <a:ext cx="3695251" cy="2541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578150" y="528300"/>
            <a:ext cx="8133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3265"/>
              <a:buFont typeface="Arial"/>
              <a:buNone/>
            </a:pPr>
            <a:r>
              <a:rPr lang="en" sz="2517"/>
              <a:t>Cyclical Learning Rates - Triangular Policy (Pseudocode)</a:t>
            </a:r>
            <a:endParaRPr sz="25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615200" y="1275900"/>
            <a:ext cx="43461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Where, 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lr =</a:t>
            </a:r>
            <a:r>
              <a:rPr lang="en" sz="1600">
                <a:solidFill>
                  <a:srgbClr val="262626"/>
                </a:solidFill>
              </a:rPr>
              <a:t>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b</a:t>
            </a:r>
            <a:r>
              <a:rPr b="1" i="1" lang="en" sz="1600">
                <a:solidFill>
                  <a:srgbClr val="262626"/>
                </a:solidFill>
              </a:rPr>
              <a:t>ase_lr =</a:t>
            </a:r>
            <a:r>
              <a:rPr lang="en" sz="1600">
                <a:solidFill>
                  <a:srgbClr val="262626"/>
                </a:solidFill>
              </a:rPr>
              <a:t> lower bound of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m</a:t>
            </a:r>
            <a:r>
              <a:rPr b="1" i="1" lang="en" sz="1600">
                <a:solidFill>
                  <a:srgbClr val="262626"/>
                </a:solidFill>
              </a:rPr>
              <a:t>ax_lr =</a:t>
            </a:r>
            <a:r>
              <a:rPr lang="en" sz="1600">
                <a:solidFill>
                  <a:srgbClr val="262626"/>
                </a:solidFill>
              </a:rPr>
              <a:t> upper bound of learning rate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iterations =</a:t>
            </a:r>
            <a:r>
              <a:rPr lang="en" sz="1600">
                <a:solidFill>
                  <a:srgbClr val="262626"/>
                </a:solidFill>
              </a:rPr>
              <a:t> the number of completed mini         batches          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s</a:t>
            </a:r>
            <a:r>
              <a:rPr b="1" i="1" lang="en" sz="1600">
                <a:solidFill>
                  <a:srgbClr val="262626"/>
                </a:solidFill>
              </a:rPr>
              <a:t>tep_size =</a:t>
            </a:r>
            <a:r>
              <a:rPr lang="en" sz="1600">
                <a:solidFill>
                  <a:srgbClr val="262626"/>
                </a:solidFill>
              </a:rPr>
              <a:t> one half of cycle length</a:t>
            </a:r>
            <a:endParaRPr sz="1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62626"/>
                </a:solidFill>
              </a:rPr>
              <a:t>1 - x =</a:t>
            </a:r>
            <a:r>
              <a:rPr lang="en" sz="1600">
                <a:solidFill>
                  <a:srgbClr val="262626"/>
                </a:solidFill>
              </a:rPr>
              <a:t> always a positive value.</a:t>
            </a:r>
            <a:endParaRPr sz="1600">
              <a:solidFill>
                <a:srgbClr val="262626"/>
              </a:solidFill>
            </a:endParaRPr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369400" y="18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3813850"/>
              </a:tblGrid>
              <a:tr h="189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lr = base_lr+(max_lr-base_lr)×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max(0, 1-x)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x = abs(iterations/(2×step_size))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cycle=floor(1+iterations/(2×step_size))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9450" y="39875"/>
            <a:ext cx="768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CNN Architecture</a:t>
            </a:r>
            <a:r>
              <a:rPr lang="en" sz="2640"/>
              <a:t> for CLR</a:t>
            </a:r>
            <a:endParaRPr sz="2640"/>
          </a:p>
        </p:txBody>
      </p:sp>
      <p:sp>
        <p:nvSpPr>
          <p:cNvPr id="271" name="Google Shape;271;p3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8117900" y="2417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4595" r="5119" t="3530"/>
          <a:stretch/>
        </p:blipFill>
        <p:spPr>
          <a:xfrm>
            <a:off x="1744400" y="972950"/>
            <a:ext cx="6078950" cy="37943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 Details - </a:t>
            </a:r>
            <a:r>
              <a:rPr lang="en" sz="2640">
                <a:solidFill>
                  <a:schemeClr val="dk1"/>
                </a:solidFill>
              </a:rPr>
              <a:t>CIFAR-10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1627150" y="154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2946650"/>
                <a:gridCol w="294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base_lr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max_lr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</a:t>
                      </a:r>
                      <a:r>
                        <a:rPr b="1" i="1" lang="en"/>
                        <a:t>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</a:t>
                      </a:r>
                      <a:r>
                        <a:rPr b="1" i="1" lang="en"/>
                        <a:t>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</a:t>
            </a:r>
            <a:r>
              <a:rPr lang="en" sz="2640"/>
              <a:t>Results with Adam Optimization Algorithm</a:t>
            </a:r>
            <a:endParaRPr sz="2640"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186675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</a:t>
            </a: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92.72%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88.82%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57 minutes 45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298" name="Google Shape;298;p40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92.34%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87.20%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4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286676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153500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418650" y="3299425"/>
            <a:ext cx="4153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92.15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88.95%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49 minutes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 Details - </a:t>
            </a:r>
            <a:r>
              <a:rPr lang="en" sz="2640">
                <a:solidFill>
                  <a:schemeClr val="dk1"/>
                </a:solidFill>
              </a:rPr>
              <a:t>SVHN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4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p42"/>
          <p:cNvGraphicFramePr/>
          <p:nvPr/>
        </p:nvGraphicFramePr>
        <p:xfrm>
          <a:off x="1627150" y="154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2946650"/>
                <a:gridCol w="294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base_lr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max_lr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325" name="Google Shape;325;p43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95.97%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95.24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681775" y="708800"/>
            <a:ext cx="28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0" y="651900"/>
            <a:ext cx="39544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673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40"/>
              <a:t>Introduction</a:t>
            </a:r>
            <a:endParaRPr sz="3440"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513450" y="1511025"/>
            <a:ext cx="75219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Neural Networks</a:t>
            </a:r>
            <a:r>
              <a:rPr lang="en" sz="1600">
                <a:solidFill>
                  <a:srgbClr val="000000"/>
                </a:solidFill>
              </a:rPr>
              <a:t> are no longer rare phrases in the Computer Science community.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Neural networks are machine learning algorithms that provide state of the accuracy on many use cases.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b="1" i="1" lang="en" sz="1600">
                <a:solidFill>
                  <a:srgbClr val="000000"/>
                </a:solidFill>
              </a:rPr>
              <a:t>learning rates</a:t>
            </a:r>
            <a:r>
              <a:rPr lang="en" sz="1600">
                <a:solidFill>
                  <a:srgbClr val="000000"/>
                </a:solidFill>
              </a:rPr>
              <a:t> and the </a:t>
            </a:r>
            <a:r>
              <a:rPr b="1" i="1" lang="en" sz="1600">
                <a:solidFill>
                  <a:srgbClr val="000000"/>
                </a:solidFill>
              </a:rPr>
              <a:t>optimizers</a:t>
            </a:r>
            <a:r>
              <a:rPr lang="en" sz="1600">
                <a:solidFill>
                  <a:srgbClr val="000000"/>
                </a:solidFill>
              </a:rPr>
              <a:t> are two important concepts in training neural networks.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Aiming at this, we have </a:t>
            </a:r>
            <a:r>
              <a:rPr lang="en" sz="1600">
                <a:solidFill>
                  <a:srgbClr val="000000"/>
                </a:solidFill>
              </a:rPr>
              <a:t>worked</a:t>
            </a:r>
            <a:r>
              <a:rPr lang="en" sz="1600">
                <a:solidFill>
                  <a:srgbClr val="000000"/>
                </a:solidFill>
              </a:rPr>
              <a:t> on techniques to enhance the performance of training neural networks.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this project, we have implemented </a:t>
            </a:r>
            <a:r>
              <a:rPr b="1" i="1" lang="en" sz="1600">
                <a:solidFill>
                  <a:srgbClr val="000000"/>
                </a:solidFill>
              </a:rPr>
              <a:t>Cyclical Learning Rate</a:t>
            </a:r>
            <a:r>
              <a:rPr lang="en" sz="1600">
                <a:solidFill>
                  <a:srgbClr val="000000"/>
                </a:solidFill>
              </a:rPr>
              <a:t> (CLR) that will remove the efforts of tuning learning rate, followed by </a:t>
            </a:r>
            <a:r>
              <a:rPr b="1" i="1" lang="en" sz="1600">
                <a:solidFill>
                  <a:srgbClr val="000000"/>
                </a:solidFill>
              </a:rPr>
              <a:t>optimization algorithms</a:t>
            </a:r>
            <a:r>
              <a:rPr lang="en" sz="1600">
                <a:solidFill>
                  <a:srgbClr val="000000"/>
                </a:solidFill>
              </a:rPr>
              <a:t> which plays important role in training neural network.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334" name="Google Shape;334;p44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95.44%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95.41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7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4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286676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39550" y="0"/>
            <a:ext cx="8921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sp>
        <p:nvSpPr>
          <p:cNvPr id="343" name="Google Shape;343;p45"/>
          <p:cNvSpPr txBox="1"/>
          <p:nvPr/>
        </p:nvSpPr>
        <p:spPr>
          <a:xfrm>
            <a:off x="707725" y="3299425"/>
            <a:ext cx="38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cyclical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95.55%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95.01%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32 minutes 15 seconds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335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8700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Google Shape;351;p46"/>
          <p:cNvGraphicFramePr/>
          <p:nvPr/>
        </p:nvGraphicFramePr>
        <p:xfrm>
          <a:off x="544675" y="5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{17ABB711-7BFF-477E-B613-4BE2031A6260}</a:tableStyleId>
              </a:tblPr>
              <a:tblGrid>
                <a:gridCol w="1878475"/>
                <a:gridCol w="942800"/>
                <a:gridCol w="1253975"/>
                <a:gridCol w="1149025"/>
                <a:gridCol w="1268075"/>
                <a:gridCol w="1652150"/>
              </a:tblGrid>
              <a:tr h="71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Learning Rate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Dataset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Optimizer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Test Accuracy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Precision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/>
                        <a:t>Recall</a:t>
                      </a:r>
                      <a:endParaRPr b="1" i="1" sz="1600"/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</a:tr>
              <a:tr h="2794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Fixed Learning Rate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CIFAR-10</a:t>
                      </a:r>
                      <a:endParaRPr b="1" i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76.75%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SGD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71.64%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AdamW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78.63%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SVHN</a:t>
                      </a:r>
                      <a:endParaRPr b="1" i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92.14%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SGD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91.28%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AdamW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92.64%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Cyclical Learning Rate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CIFAR-10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89.05%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0.89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0.89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SGD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87.50%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0.88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0.88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AdamW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89.52%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0.89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SVHN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94.75%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SGD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95.13%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0.94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AdamW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95.37%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46"/>
          <p:cNvSpPr txBox="1"/>
          <p:nvPr/>
        </p:nvSpPr>
        <p:spPr>
          <a:xfrm>
            <a:off x="1885050" y="119475"/>
            <a:ext cx="53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Comparison of Cyclical &amp; Fixed Learning Rate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729450" y="0"/>
            <a:ext cx="7688700" cy="49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VGG-16 Architecture</a:t>
            </a:r>
            <a:endParaRPr sz="2640"/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-1153" r="0" t="0"/>
          <a:stretch/>
        </p:blipFill>
        <p:spPr>
          <a:xfrm>
            <a:off x="640425" y="590400"/>
            <a:ext cx="7777724" cy="4433025"/>
          </a:xfrm>
          <a:prstGeom prst="rect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Hyperparameters Details - 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CIFAR-10</a:t>
            </a:r>
            <a:endParaRPr sz="2640"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4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8"/>
          <p:cNvGraphicFramePr/>
          <p:nvPr/>
        </p:nvGraphicFramePr>
        <p:xfrm>
          <a:off x="1167825" y="1501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3662450"/>
                <a:gridCol w="3373375"/>
              </a:tblGrid>
              <a:tr h="3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learning rate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 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steps per epoch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48"/>
          <p:cNvSpPr txBox="1"/>
          <p:nvPr/>
        </p:nvSpPr>
        <p:spPr>
          <a:xfrm>
            <a:off x="920625" y="80050"/>
            <a:ext cx="59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375" name="Google Shape;375;p49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fixed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90.93%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80.57%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 14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534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4712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384" name="Google Shape;384;p50"/>
          <p:cNvSpPr txBox="1"/>
          <p:nvPr/>
        </p:nvSpPr>
        <p:spPr>
          <a:xfrm>
            <a:off x="707725" y="3299425"/>
            <a:ext cx="3864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80.68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76.92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866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1570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589200"/>
            <a:ext cx="4236425" cy="263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275900"/>
            <a:ext cx="4096875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 txBox="1"/>
          <p:nvPr/>
        </p:nvSpPr>
        <p:spPr>
          <a:xfrm>
            <a:off x="418650" y="3299425"/>
            <a:ext cx="415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94.05%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85.64%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32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minutes 16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CIFAR-10 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Hyperparameters Details - </a:t>
            </a:r>
            <a:r>
              <a:rPr lang="en" sz="2640">
                <a:solidFill>
                  <a:schemeClr val="dk1"/>
                </a:solidFill>
              </a:rPr>
              <a:t>SVHN</a:t>
            </a:r>
            <a:endParaRPr sz="2640">
              <a:solidFill>
                <a:schemeClr val="dk1"/>
              </a:solidFill>
            </a:endParaRPr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52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52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52"/>
          <p:cNvGraphicFramePr/>
          <p:nvPr/>
        </p:nvGraphicFramePr>
        <p:xfrm>
          <a:off x="1318075" y="1432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{DF912BF9-C710-40F3-93C6-0CFE1F5B9805}</a:tableStyleId>
              </a:tblPr>
              <a:tblGrid>
                <a:gridCol w="3447750"/>
                <a:gridCol w="344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Hyperparameters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learning rate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batch size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steps per epoch 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SGDM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epochs - AdamW</a:t>
                      </a:r>
                      <a:endParaRPr b="1"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Adam Optimization Algorithm</a:t>
            </a:r>
            <a:endParaRPr sz="2640"/>
          </a:p>
        </p:txBody>
      </p:sp>
      <p:sp>
        <p:nvSpPr>
          <p:cNvPr id="412" name="Google Shape;412;p53"/>
          <p:cNvSpPr txBox="1"/>
          <p:nvPr/>
        </p:nvSpPr>
        <p:spPr>
          <a:xfrm>
            <a:off x="707725" y="3299425"/>
            <a:ext cx="386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fixed learning rate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94.33%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94.37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35 minutes 25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50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1471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67375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Dataset </a:t>
            </a:r>
            <a:r>
              <a:rPr lang="en" sz="32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(CIFAR-10)</a:t>
            </a:r>
            <a:endParaRPr sz="324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1436575"/>
            <a:ext cx="7688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No. of images =</a:t>
            </a:r>
            <a:r>
              <a:rPr b="1" i="1" lang="en" sz="1800">
                <a:solidFill>
                  <a:srgbClr val="262626"/>
                </a:solidFill>
              </a:rPr>
              <a:t> </a:t>
            </a:r>
            <a:r>
              <a:rPr b="1" lang="en" sz="1800">
                <a:solidFill>
                  <a:srgbClr val="0B7743"/>
                </a:solidFill>
              </a:rPr>
              <a:t>60,000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Image size = </a:t>
            </a:r>
            <a:r>
              <a:rPr b="1" lang="en" sz="1800">
                <a:solidFill>
                  <a:srgbClr val="0B7743"/>
                </a:solidFill>
              </a:rPr>
              <a:t>32 x 32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Total Size =</a:t>
            </a:r>
            <a:r>
              <a:rPr b="1" i="1" lang="en" sz="1800">
                <a:solidFill>
                  <a:srgbClr val="262626"/>
                </a:solidFill>
              </a:rPr>
              <a:t> </a:t>
            </a:r>
            <a:r>
              <a:rPr b="1" lang="en" sz="1800">
                <a:solidFill>
                  <a:srgbClr val="0B7743"/>
                </a:solidFill>
              </a:rPr>
              <a:t>163MB</a:t>
            </a:r>
            <a:endParaRPr b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No. of classes =</a:t>
            </a:r>
            <a:r>
              <a:rPr b="1" lang="en" sz="1800">
                <a:solidFill>
                  <a:srgbClr val="0B7743"/>
                </a:solidFill>
              </a:rPr>
              <a:t> </a:t>
            </a:r>
            <a:r>
              <a:rPr b="1" i="1" lang="en" sz="1800">
                <a:solidFill>
                  <a:srgbClr val="0B7743"/>
                </a:solidFill>
              </a:rPr>
              <a:t>10</a:t>
            </a:r>
            <a:endParaRPr b="1" i="1" sz="1800">
              <a:solidFill>
                <a:srgbClr val="0B77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 sz="1800">
                <a:solidFill>
                  <a:srgbClr val="262626"/>
                </a:solidFill>
              </a:rPr>
              <a:t>Image per class =</a:t>
            </a:r>
            <a:r>
              <a:rPr b="1" i="1" lang="en" sz="1800">
                <a:solidFill>
                  <a:srgbClr val="0B7743"/>
                </a:solidFill>
              </a:rPr>
              <a:t> 6,000</a:t>
            </a:r>
            <a:endParaRPr b="1" sz="1800">
              <a:solidFill>
                <a:srgbClr val="0B7743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-2750" r="13145" t="0"/>
          <a:stretch/>
        </p:blipFill>
        <p:spPr>
          <a:xfrm>
            <a:off x="4258050" y="1417925"/>
            <a:ext cx="4378375" cy="302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Analysis &amp; Results with SGDM Optimization Algorithm</a:t>
            </a:r>
            <a:endParaRPr sz="2640"/>
          </a:p>
        </p:txBody>
      </p:sp>
      <p:sp>
        <p:nvSpPr>
          <p:cNvPr id="421" name="Google Shape;421;p54"/>
          <p:cNvSpPr txBox="1"/>
          <p:nvPr/>
        </p:nvSpPr>
        <p:spPr>
          <a:xfrm>
            <a:off x="707725" y="3299425"/>
            <a:ext cx="3864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93.96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92.98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 hour 14 minutes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100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15707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353800"/>
            <a:ext cx="402750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139550" y="0"/>
            <a:ext cx="8821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540"/>
              <a:t>Analysis &amp; Results with AdamW Optimization Algorithm</a:t>
            </a:r>
            <a:endParaRPr sz="2540"/>
          </a:p>
        </p:txBody>
      </p:sp>
      <p:sp>
        <p:nvSpPr>
          <p:cNvPr id="430" name="Google Shape;430;p55"/>
          <p:cNvSpPr txBox="1"/>
          <p:nvPr/>
        </p:nvSpPr>
        <p:spPr>
          <a:xfrm>
            <a:off x="418650" y="3299425"/>
            <a:ext cx="415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95.65%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Test Accuracy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95.03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%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Time =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34 minutes 9 seconds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Epochs =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Converges faster than the other two.</a:t>
            </a:r>
            <a:endParaRPr sz="16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5681775" y="708800"/>
            <a:ext cx="2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SVHN </a:t>
            </a:r>
            <a:r>
              <a:rPr b="1" i="1" lang="en" sz="2000">
                <a:latin typeface="Lato"/>
                <a:ea typeface="Lato"/>
                <a:cs typeface="Lato"/>
                <a:sym typeface="Lato"/>
              </a:rPr>
              <a:t>Dataset</a:t>
            </a:r>
            <a:endParaRPr b="1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2" name="Google Shape;4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00"/>
            <a:ext cx="4203625" cy="24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1353800"/>
            <a:ext cx="409715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40"/>
              <a:t>Conclusion</a:t>
            </a:r>
            <a:endParaRPr sz="2640"/>
          </a:p>
        </p:txBody>
      </p:sp>
      <p:sp>
        <p:nvSpPr>
          <p:cNvPr id="439" name="Google Shape;439;p56"/>
          <p:cNvSpPr txBox="1"/>
          <p:nvPr>
            <p:ph idx="1" type="body"/>
          </p:nvPr>
        </p:nvSpPr>
        <p:spPr>
          <a:xfrm>
            <a:off x="729450" y="1436575"/>
            <a:ext cx="76887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Among the three optimization algorithms, </a:t>
            </a:r>
            <a:r>
              <a:rPr b="1" i="1" lang="en" sz="1600">
                <a:solidFill>
                  <a:srgbClr val="000000"/>
                </a:solidFill>
              </a:rPr>
              <a:t>AdamW </a:t>
            </a:r>
            <a:r>
              <a:rPr lang="en" sz="1600">
                <a:solidFill>
                  <a:srgbClr val="000000"/>
                </a:solidFill>
              </a:rPr>
              <a:t>converged faster than the other two algorithms.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Accuracy </a:t>
            </a:r>
            <a:r>
              <a:rPr lang="en" sz="1600">
                <a:solidFill>
                  <a:srgbClr val="000000"/>
                </a:solidFill>
              </a:rPr>
              <a:t>achieved</a:t>
            </a:r>
            <a:r>
              <a:rPr lang="en" sz="1600">
                <a:solidFill>
                  <a:srgbClr val="000000"/>
                </a:solidFill>
              </a:rPr>
              <a:t> by CLR w.r.t. </a:t>
            </a:r>
            <a:r>
              <a:rPr lang="en" sz="1600">
                <a:solidFill>
                  <a:srgbClr val="000000"/>
                </a:solidFill>
              </a:rPr>
              <a:t>t</a:t>
            </a:r>
            <a:r>
              <a:rPr lang="en" sz="1600">
                <a:solidFill>
                  <a:srgbClr val="000000"/>
                </a:solidFill>
              </a:rPr>
              <a:t>he three optimizer is higher than accuracy achieved by </a:t>
            </a:r>
            <a:r>
              <a:rPr lang="en" sz="1600">
                <a:solidFill>
                  <a:srgbClr val="000000"/>
                </a:solidFill>
              </a:rPr>
              <a:t>training</a:t>
            </a:r>
            <a:r>
              <a:rPr lang="en" sz="1600">
                <a:solidFill>
                  <a:srgbClr val="000000"/>
                </a:solidFill>
              </a:rPr>
              <a:t> model with fixed learning rate.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Model took more time to get converged</a:t>
            </a:r>
            <a:r>
              <a:rPr lang="en" sz="1600">
                <a:solidFill>
                  <a:srgbClr val="000000"/>
                </a:solidFill>
              </a:rPr>
              <a:t> with SGDM optimization </a:t>
            </a:r>
            <a:r>
              <a:rPr lang="en" sz="1600">
                <a:solidFill>
                  <a:srgbClr val="000000"/>
                </a:solidFill>
              </a:rPr>
              <a:t>algorithm</a:t>
            </a:r>
            <a:r>
              <a:rPr lang="en" sz="1600">
                <a:solidFill>
                  <a:srgbClr val="000000"/>
                </a:solidFill>
              </a:rPr>
              <a:t> than the other two.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b="1" i="1" lang="en" sz="1600">
                <a:solidFill>
                  <a:srgbClr val="000000"/>
                </a:solidFill>
              </a:rPr>
              <a:t>SVHN dataset</a:t>
            </a:r>
            <a:r>
              <a:rPr lang="en" sz="1600">
                <a:solidFill>
                  <a:srgbClr val="000000"/>
                </a:solidFill>
              </a:rPr>
              <a:t>:- Highest accuracy of </a:t>
            </a:r>
            <a:r>
              <a:rPr b="1" lang="en" sz="1600">
                <a:solidFill>
                  <a:srgbClr val="000000"/>
                </a:solidFill>
              </a:rPr>
              <a:t>95.41%</a:t>
            </a:r>
            <a:r>
              <a:rPr lang="en" sz="1600">
                <a:solidFill>
                  <a:srgbClr val="000000"/>
                </a:solidFill>
              </a:rPr>
              <a:t> with cyclical learning rate algorithm.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b="1" i="1" lang="en" sz="1600">
                <a:solidFill>
                  <a:srgbClr val="000000"/>
                </a:solidFill>
              </a:rPr>
              <a:t>CIFAR-10 dataset</a:t>
            </a:r>
            <a:r>
              <a:rPr lang="en" sz="1600">
                <a:solidFill>
                  <a:srgbClr val="000000"/>
                </a:solidFill>
              </a:rPr>
              <a:t>:- Highest accuracy of </a:t>
            </a:r>
            <a:r>
              <a:rPr b="1" i="1" lang="en" sz="1600">
                <a:solidFill>
                  <a:srgbClr val="000000"/>
                </a:solidFill>
              </a:rPr>
              <a:t>88.95%</a:t>
            </a:r>
            <a:r>
              <a:rPr lang="en" sz="1600">
                <a:solidFill>
                  <a:srgbClr val="000000"/>
                </a:solidFill>
              </a:rPr>
              <a:t> with cyclical learning rate and AdamW optimization algorithm.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56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2" name="Google Shape;442;p5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729450" y="521475"/>
            <a:ext cx="7688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References </a:t>
            </a:r>
            <a:endParaRPr sz="2800"/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729450" y="1561950"/>
            <a:ext cx="7688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1. Cyclical Learning Rates for Training Neural Networks </a:t>
            </a:r>
            <a:r>
              <a:rPr b="1" lang="en" sz="1600">
                <a:solidFill>
                  <a:srgbClr val="000000"/>
                </a:solidFill>
              </a:rPr>
              <a:t>[IEEE, 2017]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https://arxiv.org/pdf/1506.01186.pdf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2. COMPARISON OF VARIOUS LEARNING RATE SCHEDULING TECHNIQUES ON CONVOLUTIONAL NEURAL NETWORK </a:t>
            </a:r>
            <a:r>
              <a:rPr b="1" lang="en" sz="1600">
                <a:solidFill>
                  <a:srgbClr val="000000"/>
                </a:solidFill>
              </a:rPr>
              <a:t>[IEEE, 2020]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https://sci-hub.mksa.top/10.1109/SCEECS48394.2020.94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3. ADAM: A METHOD FOR STOCHASTIC OPTIMIZATION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https://arxiv.org/pdf/1412.6980.pdf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/>
        </p:nvSpPr>
        <p:spPr>
          <a:xfrm>
            <a:off x="373475" y="1981350"/>
            <a:ext cx="85206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300">
                <a:solidFill>
                  <a:srgbClr val="009668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" sz="6500">
                <a:solidFill>
                  <a:schemeClr val="dk1"/>
                </a:solidFill>
              </a:rPr>
              <a:t>THANK</a:t>
            </a:r>
            <a:r>
              <a:rPr lang="en" sz="6500">
                <a:solidFill>
                  <a:srgbClr val="EF6C00"/>
                </a:solidFill>
              </a:rPr>
              <a:t> YOU!</a:t>
            </a:r>
            <a:endParaRPr sz="6500">
              <a:solidFill>
                <a:srgbClr val="EF6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76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Dataset </a:t>
            </a:r>
            <a:r>
              <a:rPr lang="en" sz="32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(SVHN)</a:t>
            </a:r>
            <a:endParaRPr sz="324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436575"/>
            <a:ext cx="39762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Street View House Numbers dataset.</a:t>
            </a:r>
            <a:endParaRPr sz="23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No. of classes = </a:t>
            </a:r>
            <a:r>
              <a:rPr b="1" lang="en" sz="1700">
                <a:solidFill>
                  <a:srgbClr val="0B7743"/>
                </a:solidFill>
              </a:rPr>
              <a:t>10</a:t>
            </a:r>
            <a:endParaRPr b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Image size = </a:t>
            </a:r>
            <a:r>
              <a:rPr b="1" i="1" lang="en" sz="1700">
                <a:solidFill>
                  <a:srgbClr val="0B7743"/>
                </a:solidFill>
              </a:rPr>
              <a:t>32 x 32</a:t>
            </a:r>
            <a:endParaRPr b="1" i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Digits for training: </a:t>
            </a:r>
            <a:r>
              <a:rPr b="1" lang="en" sz="1700">
                <a:solidFill>
                  <a:srgbClr val="0B7743"/>
                </a:solidFill>
              </a:rPr>
              <a:t>73257</a:t>
            </a:r>
            <a:endParaRPr b="1" sz="1700">
              <a:solidFill>
                <a:srgbClr val="0B77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Digits for testing: </a:t>
            </a:r>
            <a:r>
              <a:rPr b="1" lang="en" sz="1700">
                <a:solidFill>
                  <a:srgbClr val="0B7743"/>
                </a:solidFill>
              </a:rPr>
              <a:t>26032</a:t>
            </a:r>
            <a:endParaRPr b="1" sz="1700">
              <a:solidFill>
                <a:srgbClr val="0B7743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25" y="1074575"/>
            <a:ext cx="3758450" cy="3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548250"/>
            <a:ext cx="7688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Objective</a:t>
            </a:r>
            <a:endParaRPr sz="3240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1436575"/>
            <a:ext cx="38424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Cyclical learning rate to train CNN with three variants of optimizers using </a:t>
            </a:r>
            <a:r>
              <a:rPr lang="en" sz="1700">
                <a:solidFill>
                  <a:srgbClr val="000000"/>
                </a:solidFill>
              </a:rPr>
              <a:t>CIFAR-10 &amp; SVHN</a:t>
            </a:r>
            <a:r>
              <a:rPr lang="en" sz="1700">
                <a:solidFill>
                  <a:srgbClr val="000000"/>
                </a:solidFill>
              </a:rPr>
              <a:t> datasets.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Fixed learning rate to train CNN </a:t>
            </a:r>
            <a:r>
              <a:rPr lang="en" sz="1700">
                <a:solidFill>
                  <a:srgbClr val="000000"/>
                </a:solidFill>
              </a:rPr>
              <a:t>with three variants of optimizers using </a:t>
            </a:r>
            <a:r>
              <a:rPr lang="en" sz="1700">
                <a:solidFill>
                  <a:srgbClr val="000000"/>
                </a:solidFill>
              </a:rPr>
              <a:t>CIFAR-10 &amp; SVHN datasets.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Performance comparison with the help of different performance metrics.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0" y="4767288"/>
            <a:ext cx="624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9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275" y="3088025"/>
            <a:ext cx="4076925" cy="16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275" y="1114650"/>
            <a:ext cx="4027076" cy="16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1046650" y="1891525"/>
            <a:ext cx="30000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Performance </a:t>
            </a:r>
            <a:r>
              <a:rPr b="1" lang="en" sz="3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b="1" sz="35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21996" l="18652" r="17903" t="0"/>
          <a:stretch/>
        </p:blipFill>
        <p:spPr>
          <a:xfrm>
            <a:off x="4385925" y="1041800"/>
            <a:ext cx="4096875" cy="36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500350"/>
            <a:ext cx="7688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40"/>
              <a:t>Methodology - Overview</a:t>
            </a:r>
            <a:endParaRPr sz="3240"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1621099"/>
            <a:ext cx="81171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The main focus of our project is to </a:t>
            </a:r>
            <a:r>
              <a:rPr b="1" lang="en" sz="1700">
                <a:solidFill>
                  <a:srgbClr val="000000"/>
                </a:solidFill>
              </a:rPr>
              <a:t>improve the training of neural network</a:t>
            </a:r>
            <a:r>
              <a:rPr lang="en" sz="1700">
                <a:solidFill>
                  <a:srgbClr val="000000"/>
                </a:solidFill>
              </a:rPr>
              <a:t> using recent performance evaluation techniques.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Instead of monotonically decreasing the learning rate, this project lets the learning rate </a:t>
            </a:r>
            <a:r>
              <a:rPr b="1" lang="en" sz="1700">
                <a:solidFill>
                  <a:srgbClr val="000000"/>
                </a:solidFill>
              </a:rPr>
              <a:t>cyclically</a:t>
            </a:r>
            <a:r>
              <a:rPr lang="en" sz="1700">
                <a:solidFill>
                  <a:srgbClr val="000000"/>
                </a:solidFill>
              </a:rPr>
              <a:t> vary between reasonable boundary values.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</a:t>
            </a:r>
            <a:r>
              <a:rPr b="1" lang="en" sz="1700">
                <a:solidFill>
                  <a:srgbClr val="000000"/>
                </a:solidFill>
              </a:rPr>
              <a:t>CLR</a:t>
            </a:r>
            <a:r>
              <a:rPr lang="en" sz="1700">
                <a:solidFill>
                  <a:srgbClr val="000000"/>
                </a:solidFill>
              </a:rPr>
              <a:t>, instead of monotonically decreasing the learning rate, it allows the learning rate to vary cyclically between reasonable boundary values.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After  implementation of CLR with three optimizers, its performance is compared with fixed learning rate implemented with three different optimization algorithms.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90050" y="4804650"/>
            <a:ext cx="6158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834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PECSS</a:t>
            </a: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i="0" lang="en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roject Evaluation [Feb-May 2021]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MAY-2021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777500" y="510350"/>
            <a:ext cx="5807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Optimization Algorithms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660450" y="1430975"/>
            <a:ext cx="78954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Adam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optimizer in recent studies shown that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fails to give a generalized neural network model as opposed to SGD.</a:t>
            </a:r>
            <a:endParaRPr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Stochastic Gradient Descent with momentum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is method which helps to accelerate  gradients vectors in the right   directions.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deep neural networks, the most practical optimization methods are based on </a:t>
            </a: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stochastic  gradient descent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(SGD) algorithms,   but  its convergence time is larger than other  optimization algorithms like Adam.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Adam with weight decay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 keeps the weights of the network small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prevent overfitting and avoid exploding gradient.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i="1" lang="en" sz="1700">
                <a:latin typeface="Lato"/>
                <a:ea typeface="Lato"/>
                <a:cs typeface="Lato"/>
                <a:sym typeface="Lato"/>
              </a:rPr>
              <a:t>AdamW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aims to fill in the differences of Adam and SGD with momentum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in terms of performance generalization.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7650" y="588125"/>
            <a:ext cx="76887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Architecture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5021" l="14021" r="17349" t="4168"/>
          <a:stretch/>
        </p:blipFill>
        <p:spPr>
          <a:xfrm>
            <a:off x="7975450" y="89325"/>
            <a:ext cx="871075" cy="731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2897" l="2222" r="3615" t="3626"/>
          <a:stretch/>
        </p:blipFill>
        <p:spPr>
          <a:xfrm>
            <a:off x="1664650" y="1188425"/>
            <a:ext cx="5960900" cy="378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