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Black" panose="02000000000000000000" pitchFamily="2" charset="0"/>
      <p:bold r:id="rId43"/>
      <p:boldItalic r:id="rId44"/>
    </p:embeddedFont>
    <p:embeddedFont>
      <p:font typeface="Roboto Condensed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81A49-292B-4DB3-A648-990D60652B94}">
  <a:tblStyle styleId="{67481A49-292B-4DB3-A648-990D60652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1e16c4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1e16c4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1e16c41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a1e16c41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67275fbd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67275fbd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7275fbd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67275fbd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7275fbd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7275fbd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1e16c41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1e16c41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7275f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7275f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20c096c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a20c096c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a1e16c41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a1e16c41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1e16c41d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1e16c41d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7275fb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67275fb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1e16c41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1e16c41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a1e16c41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a1e16c41d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1e16c41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1e16c41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e16c4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e16c4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1e16c41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a1e16c41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7275fb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7275fb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1e16c41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1e16c41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a20c09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a20c09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7275fbd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67275fbd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21325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303772834_A_parallel_solution_for_the_0-1_knapsack_problem_using_firefly_algorith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2216550"/>
            <a:ext cx="76881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2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Comparison between MPI and OpenMP using </a:t>
            </a:r>
            <a:r>
              <a:rPr lang="en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0/1</a:t>
            </a:r>
            <a:r>
              <a:rPr lang="en" sz="2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Knapsack Problem</a:t>
            </a:r>
            <a:endParaRPr sz="43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412300"/>
            <a:ext cx="33372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Submitted by:</a:t>
            </a:r>
            <a:endParaRPr sz="1700" b="1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1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Divyanshi Bhojak(202IT007) Tarushi Jat(202IT029)</a:t>
            </a:r>
            <a:endParaRPr sz="1800" b="1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3824400" y="1226975"/>
            <a:ext cx="1495200" cy="98956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3"/>
          <p:cNvSpPr txBox="1"/>
          <p:nvPr/>
        </p:nvSpPr>
        <p:spPr>
          <a:xfrm>
            <a:off x="457200" y="346200"/>
            <a:ext cx="83820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IT-751 Project Implementation 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2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Feb-May 2021</a:t>
            </a:r>
            <a:r>
              <a:rPr lang="en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090875" y="3412300"/>
            <a:ext cx="3855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600" b="1" i="0" u="sng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 the Supervision of:</a:t>
            </a:r>
            <a:endParaRPr sz="1600" b="1" i="0" u="sng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1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Prof. Ananthanarayana V.S.</a:t>
            </a:r>
            <a:endParaRPr sz="1800" b="1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Mentor: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" sz="1800" b="1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Dr. B. Neelima</a:t>
            </a:r>
            <a:endParaRPr sz="1800" b="1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7650" y="504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Pseudo code for knapsack Problem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331275"/>
            <a:ext cx="8281275" cy="37196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485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0">
                <a:latin typeface="Roboto Black"/>
                <a:ea typeface="Roboto Black"/>
                <a:cs typeface="Roboto Black"/>
                <a:sym typeface="Roboto Black"/>
              </a:rPr>
              <a:t>Technology</a:t>
            </a:r>
            <a:endParaRPr sz="3200" b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1555275"/>
            <a:ext cx="76887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000000"/>
                </a:solidFill>
              </a:rPr>
              <a:t>OpenMP</a:t>
            </a:r>
            <a:r>
              <a:rPr lang="en" sz="1700" b="1" u="sng">
                <a:solidFill>
                  <a:srgbClr val="000000"/>
                </a:solidFill>
              </a:rPr>
              <a:t>:</a:t>
            </a:r>
            <a:endParaRPr sz="1700" b="1" u="sng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implement parallel processing with openMP, column parallelization is used.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Firstly, a new instance is generated  for the knapsack problem, where a user is suppose to enter the following: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N:</a:t>
            </a:r>
            <a:r>
              <a:rPr lang="en" sz="1600">
                <a:solidFill>
                  <a:srgbClr val="000000"/>
                </a:solidFill>
              </a:rPr>
              <a:t> total number of items.	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max_:</a:t>
            </a:r>
            <a:r>
              <a:rPr lang="en" sz="1600">
                <a:solidFill>
                  <a:srgbClr val="000000"/>
                </a:solidFill>
              </a:rPr>
              <a:t> knapsack capacity.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w:</a:t>
            </a:r>
            <a:r>
              <a:rPr lang="en" sz="1600">
                <a:solidFill>
                  <a:srgbClr val="000000"/>
                </a:solidFill>
              </a:rPr>
              <a:t> array of weights.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v:</a:t>
            </a:r>
            <a:r>
              <a:rPr lang="en" sz="1600">
                <a:solidFill>
                  <a:srgbClr val="000000"/>
                </a:solidFill>
              </a:rPr>
              <a:t> arrays of values.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tried to parallelize the calculation of every column. So, once all the weights are calculated column wise then we compare all the weights to find out the best profit.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655975" y="485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latin typeface="Roboto Black"/>
                <a:ea typeface="Roboto Black"/>
                <a:cs typeface="Roboto Black"/>
                <a:sym typeface="Roboto Black"/>
              </a:rPr>
              <a:t>Technology</a:t>
            </a:r>
            <a:endParaRPr sz="3200" b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67550" y="1425425"/>
            <a:ext cx="7834800" cy="3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</a:rPr>
              <a:t>MPI:</a:t>
            </a:r>
            <a:endParaRPr sz="2000" b="1" u="sng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MPI implementation also  we used </a:t>
            </a:r>
            <a:r>
              <a:rPr lang="en" sz="1600" b="1" i="1">
                <a:solidFill>
                  <a:srgbClr val="000000"/>
                </a:solidFill>
              </a:rPr>
              <a:t>column parallelization</a:t>
            </a:r>
            <a:r>
              <a:rPr lang="en" sz="1600">
                <a:solidFill>
                  <a:srgbClr val="000000"/>
                </a:solidFill>
              </a:rPr>
              <a:t> in which each column matrix will map to a processor.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</a:rPr>
              <a:t>Dataset Description:</a:t>
            </a:r>
            <a:endParaRPr sz="2000" b="1" u="sng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Number of items</a:t>
            </a:r>
            <a:r>
              <a:rPr lang="en" sz="1600" b="1">
                <a:solidFill>
                  <a:srgbClr val="000000"/>
                </a:solidFill>
              </a:rPr>
              <a:t>: 50, 100, 250.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Maximum Knapsack Capacity</a:t>
            </a:r>
            <a:r>
              <a:rPr lang="en" sz="1600" b="1">
                <a:solidFill>
                  <a:srgbClr val="000000"/>
                </a:solidFill>
              </a:rPr>
              <a:t>: 100, 500, 900.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Values: generated with using srandom() function.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Weights: generated with using srandom() function.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7650" y="70100"/>
            <a:ext cx="76887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>
                <a:latin typeface="Roboto Black"/>
                <a:ea typeface="Roboto Black"/>
                <a:cs typeface="Roboto Black"/>
                <a:sym typeface="Roboto Black"/>
              </a:rPr>
              <a:t>Best Optimal Value Analysis</a:t>
            </a:r>
            <a:endParaRPr sz="2300" b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451175" y="797355"/>
          <a:ext cx="8241650" cy="4077015"/>
        </p:xfrm>
        <a:graphic>
          <a:graphicData uri="http://schemas.openxmlformats.org/drawingml/2006/table">
            <a:tbl>
              <a:tblPr>
                <a:noFill/>
                <a:tableStyleId>{67481A49-292B-4DB3-A648-990D60652B94}</a:tableStyleId>
              </a:tblPr>
              <a:tblGrid>
                <a:gridCol w="27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Knapsack Capacity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Item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Optimal Values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100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500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900</a:t>
                      </a:r>
                      <a:endParaRPr sz="15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631475" y="498150"/>
            <a:ext cx="8349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Result Analysis  (</a:t>
            </a:r>
            <a:r>
              <a:rPr lang="en" sz="3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Knapsack Capacity- 100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555300"/>
            <a:ext cx="4016875" cy="29513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530000" y="1498075"/>
          <a:ext cx="3903325" cy="3008600"/>
        </p:xfrm>
        <a:graphic>
          <a:graphicData uri="http://schemas.openxmlformats.org/drawingml/2006/table">
            <a:tbl>
              <a:tblPr>
                <a:noFill/>
                <a:tableStyleId>{67481A49-292B-4DB3-A648-990D60652B94}</a:tableStyleId>
              </a:tblPr>
              <a:tblGrid>
                <a:gridCol w="9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Elapsed  Time(ms)</a:t>
                      </a:r>
                      <a:endParaRPr sz="16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Items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MPI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OpenMP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Sequential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100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250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631475" y="498150"/>
            <a:ext cx="828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Result Analysis (</a:t>
            </a:r>
            <a:r>
              <a:rPr lang="en" sz="3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Knapsack Capacity- 500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00" y="1577675"/>
            <a:ext cx="4162425" cy="2903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0" name="Google Shape;190;p28"/>
          <p:cNvGraphicFramePr/>
          <p:nvPr/>
        </p:nvGraphicFramePr>
        <p:xfrm>
          <a:off x="530000" y="1577675"/>
          <a:ext cx="3903325" cy="2929000"/>
        </p:xfrm>
        <a:graphic>
          <a:graphicData uri="http://schemas.openxmlformats.org/drawingml/2006/table">
            <a:tbl>
              <a:tblPr>
                <a:noFill/>
                <a:tableStyleId>{67481A49-292B-4DB3-A648-990D60652B94}</a:tableStyleId>
              </a:tblPr>
              <a:tblGrid>
                <a:gridCol w="9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Elapsed  Time(ms)</a:t>
                      </a:r>
                      <a:endParaRPr sz="16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Items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MPI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OpenMP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Sequential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100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250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23.552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631475" y="498150"/>
            <a:ext cx="8200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Result Analysis (</a:t>
            </a:r>
            <a:r>
              <a:rPr lang="en" sz="3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Knapsack Capacity- 900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82350"/>
            <a:ext cx="4152900" cy="3008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7" name="Google Shape;197;p29"/>
          <p:cNvGraphicFramePr/>
          <p:nvPr/>
        </p:nvGraphicFramePr>
        <p:xfrm>
          <a:off x="456500" y="1582350"/>
          <a:ext cx="3903325" cy="3008600"/>
        </p:xfrm>
        <a:graphic>
          <a:graphicData uri="http://schemas.openxmlformats.org/drawingml/2006/table">
            <a:tbl>
              <a:tblPr>
                <a:noFill/>
                <a:tableStyleId>{67481A49-292B-4DB3-A648-990D60652B94}</a:tableStyleId>
              </a:tblPr>
              <a:tblGrid>
                <a:gridCol w="9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Elapsed  Time(ms)</a:t>
                      </a:r>
                      <a:endParaRPr sz="16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Items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MPI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OpenMP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33333"/>
                          </a:solidFill>
                        </a:rPr>
                        <a:t>Sequential</a:t>
                      </a:r>
                      <a:endParaRPr b="1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15.847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100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31.204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250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643725" y="547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727650" y="1642750"/>
            <a:ext cx="76887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To conclude this project we design and implemented programs using </a:t>
            </a:r>
            <a:r>
              <a:rPr lang="en" sz="1700" b="1" i="1">
                <a:solidFill>
                  <a:srgbClr val="000000"/>
                </a:solidFill>
              </a:rPr>
              <a:t>sequential</a:t>
            </a:r>
            <a:r>
              <a:rPr lang="en" sz="1700">
                <a:solidFill>
                  <a:srgbClr val="000000"/>
                </a:solidFill>
              </a:rPr>
              <a:t>, </a:t>
            </a:r>
            <a:r>
              <a:rPr lang="en" sz="1700" b="1">
                <a:solidFill>
                  <a:srgbClr val="000000"/>
                </a:solidFill>
              </a:rPr>
              <a:t>MPI</a:t>
            </a:r>
            <a:r>
              <a:rPr lang="en" sz="1700">
                <a:solidFill>
                  <a:srgbClr val="000000"/>
                </a:solidFill>
              </a:rPr>
              <a:t> and </a:t>
            </a:r>
            <a:r>
              <a:rPr lang="en" sz="1700" b="1">
                <a:solidFill>
                  <a:srgbClr val="000000"/>
                </a:solidFill>
              </a:rPr>
              <a:t>OpenMP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OpenMP performed better in </a:t>
            </a:r>
            <a:r>
              <a:rPr lang="en" sz="1600" b="1" i="1">
                <a:solidFill>
                  <a:srgbClr val="000000"/>
                </a:solidFill>
              </a:rPr>
              <a:t>less time</a:t>
            </a:r>
            <a:r>
              <a:rPr lang="en" sz="1700">
                <a:solidFill>
                  <a:srgbClr val="000000"/>
                </a:solidFill>
              </a:rPr>
              <a:t> than MPI and Sequential program.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could observe that: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For Sequential program, compute a high number of </a:t>
            </a:r>
            <a:r>
              <a:rPr lang="en" sz="1700" b="1" i="1">
                <a:solidFill>
                  <a:srgbClr val="000000"/>
                </a:solidFill>
              </a:rPr>
              <a:t>items</a:t>
            </a:r>
            <a:r>
              <a:rPr lang="en" sz="1700">
                <a:solidFill>
                  <a:srgbClr val="000000"/>
                </a:solidFill>
              </a:rPr>
              <a:t> takes more time.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For the openMP and MPI program, compute a high</a:t>
            </a:r>
            <a:r>
              <a:rPr lang="en" sz="1700" b="1">
                <a:solidFill>
                  <a:srgbClr val="000000"/>
                </a:solidFill>
              </a:rPr>
              <a:t> </a:t>
            </a:r>
            <a:r>
              <a:rPr lang="en" sz="1700" b="1" i="1">
                <a:solidFill>
                  <a:srgbClr val="000000"/>
                </a:solidFill>
              </a:rPr>
              <a:t>capacity</a:t>
            </a:r>
            <a:r>
              <a:rPr lang="en" sz="1700">
                <a:solidFill>
                  <a:srgbClr val="000000"/>
                </a:solidFill>
              </a:rPr>
              <a:t> takes more time.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666425" y="498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Condensed"/>
                <a:ea typeface="Roboto Condensed"/>
                <a:cs typeface="Roboto Condensed"/>
                <a:sym typeface="Roboto Condensed"/>
              </a:rPr>
              <a:t>Reference</a:t>
            </a:r>
            <a:endParaRPr sz="3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9450" y="1873700"/>
            <a:ext cx="7688700" cy="28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2488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544" b="1">
                <a:solidFill>
                  <a:srgbClr val="000000"/>
                </a:solidFill>
              </a:rPr>
              <a:t>Comparing MPI and OpenMP implementations of the 0-1 Knapsack Problem</a:t>
            </a:r>
            <a:endParaRPr sz="6544" b="1">
              <a:solidFill>
                <a:srgbClr val="000000"/>
              </a:solidFill>
            </a:endParaRPr>
          </a:p>
          <a:p>
            <a:pPr marL="457200" lvl="0" indent="-3324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544" b="1">
                <a:solidFill>
                  <a:srgbClr val="000000"/>
                </a:solidFill>
              </a:rPr>
              <a:t>A comparison between MPI and OpenMP Branch-and-Bound Skeletons</a:t>
            </a:r>
            <a:endParaRPr sz="6544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544">
                <a:solidFill>
                  <a:srgbClr val="000000"/>
                </a:solidFill>
              </a:rPr>
              <a:t>[</a:t>
            </a:r>
            <a:r>
              <a:rPr lang="en" sz="654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https://ieeexplore.ieee.org/document/1213254</a:t>
            </a:r>
            <a:endParaRPr sz="6544">
              <a:solidFill>
                <a:srgbClr val="000000"/>
              </a:solidFill>
            </a:endParaRPr>
          </a:p>
          <a:p>
            <a:pPr marL="457200" lvl="0" indent="-332488" algn="l" rtl="0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544" b="1">
                <a:solidFill>
                  <a:srgbClr val="000000"/>
                </a:solidFill>
              </a:rPr>
              <a:t>A parallel solution for the 0–1 knapsack problem using firefly algorithm </a:t>
            </a:r>
            <a:r>
              <a:rPr lang="en" sz="6544" u="sng">
                <a:solidFill>
                  <a:schemeClr val="hlink"/>
                </a:solidFill>
                <a:hlinkClick r:id="rId4"/>
              </a:rPr>
              <a:t>https://www.researchgate.net/publication/303772834_A_parallel_solution_for_the_0-1_knapsack_problem_using_firefly_algorithm</a:t>
            </a:r>
            <a:endParaRPr sz="6544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2400"/>
              </a:spcBef>
              <a:spcAft>
                <a:spcPts val="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643725" y="547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Execution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29450" y="1385550"/>
            <a:ext cx="81918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Sequential program execution: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Compile</a:t>
            </a:r>
            <a:r>
              <a:rPr lang="en" sz="1600">
                <a:solidFill>
                  <a:srgbClr val="000000"/>
                </a:solidFill>
              </a:rPr>
              <a:t>: gcc seq_knapsack.c -o seq_knapsack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Run</a:t>
            </a:r>
            <a:r>
              <a:rPr lang="en" sz="1600" i="1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./seq_knapsack &lt;capacity&gt; &lt;no_of_items&gt; &lt;seed&gt;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MPI Program Execution: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Compile</a:t>
            </a:r>
            <a:r>
              <a:rPr lang="en" sz="1600">
                <a:solidFill>
                  <a:srgbClr val="000000"/>
                </a:solidFill>
              </a:rPr>
              <a:t>: mpicc mpi_knapsack.c -o mpi_knapsack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Run</a:t>
            </a:r>
            <a:r>
              <a:rPr lang="en" sz="1600">
                <a:solidFill>
                  <a:srgbClr val="000000"/>
                </a:solidFill>
              </a:rPr>
              <a:t>: mpirun -np &lt;no_of_threads&gt; mpi_knapsack &lt;capacity&gt; &lt;no_of_items&gt; &lt;seed&gt;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openMP Program Execution: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Compile</a:t>
            </a:r>
            <a:r>
              <a:rPr lang="en" sz="1600">
                <a:solidFill>
                  <a:srgbClr val="000000"/>
                </a:solidFill>
              </a:rPr>
              <a:t>: gcc -fopenmp omp_knapsack.c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Run</a:t>
            </a:r>
            <a:r>
              <a:rPr lang="en" sz="1600">
                <a:solidFill>
                  <a:srgbClr val="000000"/>
                </a:solidFill>
              </a:rPr>
              <a:t>: ./a.out &lt;capacity&gt; &lt;no_of_items&gt; &lt;seed&gt;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9450" y="515450"/>
            <a:ext cx="7466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29450" y="1569300"/>
            <a:ext cx="76887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Introduction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OpenMP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MPI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Problem Statement - 0/1 Knapsack Problem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Sequential Algorithm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Technologies Used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Results &amp; Comparison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Conclusion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Execution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References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800975" y="61075"/>
            <a:ext cx="1229300" cy="8696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90675" y="2057400"/>
            <a:ext cx="76887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THANK</a:t>
            </a:r>
            <a:r>
              <a:rPr lang="en" sz="6000" b="1">
                <a:solidFill>
                  <a:schemeClr val="accent3"/>
                </a:solidFill>
              </a:rPr>
              <a:t> YOU!</a:t>
            </a:r>
            <a:endParaRPr sz="60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559350"/>
            <a:ext cx="739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29450" y="1665525"/>
            <a:ext cx="76887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700">
                <a:solidFill>
                  <a:srgbClr val="000000"/>
                </a:solidFill>
              </a:rPr>
              <a:t>The objective of our project is to familiarize ourselves with OpenMP and MPI and to analyze the consistency of the results .</a:t>
            </a:r>
            <a:endParaRPr sz="17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700">
                <a:solidFill>
                  <a:srgbClr val="000000"/>
                </a:solidFill>
              </a:rPr>
              <a:t>Our project consists on designing and implementing a parallel algorithm to solve </a:t>
            </a:r>
            <a:r>
              <a:rPr lang="en" sz="1700" b="1">
                <a:solidFill>
                  <a:srgbClr val="000000"/>
                </a:solidFill>
              </a:rPr>
              <a:t>knapsack problem</a:t>
            </a:r>
            <a:r>
              <a:rPr lang="en" sz="1700">
                <a:solidFill>
                  <a:srgbClr val="000000"/>
                </a:solidFill>
              </a:rPr>
              <a:t>.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To solve the knapsack problem, three programs have been implemented using </a:t>
            </a:r>
            <a:r>
              <a:rPr lang="en" sz="1700" b="1">
                <a:solidFill>
                  <a:srgbClr val="000000"/>
                </a:solidFill>
              </a:rPr>
              <a:t>sequential</a:t>
            </a:r>
            <a:r>
              <a:rPr lang="en" sz="1700">
                <a:solidFill>
                  <a:srgbClr val="000000"/>
                </a:solidFill>
              </a:rPr>
              <a:t>, </a:t>
            </a:r>
            <a:r>
              <a:rPr lang="en" sz="1700" b="1">
                <a:solidFill>
                  <a:srgbClr val="000000"/>
                </a:solidFill>
              </a:rPr>
              <a:t>MPI</a:t>
            </a:r>
            <a:r>
              <a:rPr lang="en" sz="1700">
                <a:solidFill>
                  <a:srgbClr val="000000"/>
                </a:solidFill>
              </a:rPr>
              <a:t> and </a:t>
            </a:r>
            <a:r>
              <a:rPr lang="en" sz="1700" b="1">
                <a:solidFill>
                  <a:srgbClr val="000000"/>
                </a:solidFill>
              </a:rPr>
              <a:t>OpenMP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Finally to test the performance of the programs we have used some set of data to compare the results of the three programs.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800975" y="61075"/>
            <a:ext cx="1229300" cy="8696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7650" y="522650"/>
            <a:ext cx="760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OpenMP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727650" y="1465300"/>
            <a:ext cx="76887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457200" lvl="0" indent="-342106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 b="1">
                <a:solidFill>
                  <a:srgbClr val="000000"/>
                </a:solidFill>
              </a:rPr>
              <a:t>Open</a:t>
            </a:r>
            <a:r>
              <a:rPr lang="en" sz="5500">
                <a:solidFill>
                  <a:srgbClr val="000000"/>
                </a:solidFill>
              </a:rPr>
              <a:t> specifications for </a:t>
            </a:r>
            <a:r>
              <a:rPr lang="en" sz="5500" b="1">
                <a:solidFill>
                  <a:srgbClr val="000000"/>
                </a:solidFill>
              </a:rPr>
              <a:t>Multi Processing </a:t>
            </a:r>
            <a:r>
              <a:rPr lang="en" sz="5500">
                <a:solidFill>
                  <a:srgbClr val="000000"/>
                </a:solidFill>
              </a:rPr>
              <a:t>via collaborative work between interested parties from the hardware and software industry, government and academia.</a:t>
            </a:r>
            <a:endParaRPr sz="5500">
              <a:solidFill>
                <a:srgbClr val="000000"/>
              </a:solidFill>
            </a:endParaRPr>
          </a:p>
          <a:p>
            <a:pPr marL="457200" lvl="0" indent="-342106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OpenMP is an Application Program Interface (API) that may be used to explicitly direct multi-threaded, shared memory parallelism.</a:t>
            </a:r>
            <a:endParaRPr sz="5500">
              <a:solidFill>
                <a:srgbClr val="000000"/>
              </a:solidFill>
            </a:endParaRPr>
          </a:p>
          <a:p>
            <a:pPr marL="457200" lvl="0" indent="-342106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OpenMP is a directive-based method to invoke </a:t>
            </a:r>
            <a:r>
              <a:rPr lang="en" sz="5192" b="1" i="1">
                <a:solidFill>
                  <a:srgbClr val="000000"/>
                </a:solidFill>
              </a:rPr>
              <a:t>parallel computations</a:t>
            </a:r>
            <a:r>
              <a:rPr lang="en" sz="5500">
                <a:solidFill>
                  <a:srgbClr val="000000"/>
                </a:solidFill>
              </a:rPr>
              <a:t> on share-memory multiprocessors.</a:t>
            </a:r>
            <a:endParaRPr sz="5500">
              <a:solidFill>
                <a:srgbClr val="000000"/>
              </a:solidFill>
            </a:endParaRPr>
          </a:p>
          <a:p>
            <a:pPr marL="457200" lvl="0" indent="-342106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OpenMp uses the </a:t>
            </a:r>
            <a:r>
              <a:rPr lang="en" sz="5500" b="1">
                <a:solidFill>
                  <a:srgbClr val="000000"/>
                </a:solidFill>
              </a:rPr>
              <a:t>Fork-Join</a:t>
            </a:r>
            <a:r>
              <a:rPr lang="en" sz="5500">
                <a:solidFill>
                  <a:srgbClr val="000000"/>
                </a:solidFill>
              </a:rPr>
              <a:t>  model for parallel implementation.</a:t>
            </a:r>
            <a:endParaRPr sz="5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7650" y="542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MPI  (</a:t>
            </a:r>
            <a:r>
              <a:rPr lang="en" sz="3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Passing Interface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7650" y="1528225"/>
            <a:ext cx="76887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3829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229" b="1" i="1">
                <a:solidFill>
                  <a:srgbClr val="000000"/>
                </a:solidFill>
              </a:rPr>
              <a:t>De Facto</a:t>
            </a:r>
            <a:r>
              <a:rPr lang="en" sz="2229">
                <a:solidFill>
                  <a:srgbClr val="000000"/>
                </a:solidFill>
              </a:rPr>
              <a:t> standard framework for distributed computing.</a:t>
            </a:r>
            <a:endParaRPr sz="2229">
              <a:solidFill>
                <a:srgbClr val="000000"/>
              </a:solidFill>
            </a:endParaRPr>
          </a:p>
          <a:p>
            <a:pPr marL="457200" lvl="0" indent="-338296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229">
                <a:solidFill>
                  <a:srgbClr val="000000"/>
                </a:solidFill>
              </a:rPr>
              <a:t>MPI is </a:t>
            </a:r>
            <a:r>
              <a:rPr lang="en" sz="2229" i="1">
                <a:solidFill>
                  <a:srgbClr val="000000"/>
                </a:solidFill>
              </a:rPr>
              <a:t>message passing library</a:t>
            </a:r>
            <a:r>
              <a:rPr lang="en" sz="2229">
                <a:solidFill>
                  <a:srgbClr val="000000"/>
                </a:solidFill>
              </a:rPr>
              <a:t> specification for parallel computers, clusters and heterogeneous network.</a:t>
            </a:r>
            <a:endParaRPr sz="2229">
              <a:solidFill>
                <a:srgbClr val="000000"/>
              </a:solidFill>
            </a:endParaRPr>
          </a:p>
          <a:p>
            <a:pPr marL="457200" lvl="0" indent="-338296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229">
                <a:solidFill>
                  <a:srgbClr val="000000"/>
                </a:solidFill>
              </a:rPr>
              <a:t>The </a:t>
            </a:r>
            <a:r>
              <a:rPr lang="en" sz="2229" b="1" i="1">
                <a:solidFill>
                  <a:srgbClr val="000000"/>
                </a:solidFill>
              </a:rPr>
              <a:t>goal</a:t>
            </a:r>
            <a:r>
              <a:rPr lang="en" sz="2229">
                <a:solidFill>
                  <a:srgbClr val="000000"/>
                </a:solidFill>
              </a:rPr>
              <a:t> of the Message Passing Interface is to establish  a portable, efficient and flexible used standard for writing </a:t>
            </a:r>
            <a:r>
              <a:rPr lang="en" sz="2229" b="1" i="1">
                <a:solidFill>
                  <a:srgbClr val="000000"/>
                </a:solidFill>
              </a:rPr>
              <a:t>message passing programs</a:t>
            </a:r>
            <a:r>
              <a:rPr lang="en" sz="2229">
                <a:solidFill>
                  <a:srgbClr val="000000"/>
                </a:solidFill>
              </a:rPr>
              <a:t>.</a:t>
            </a:r>
            <a:endParaRPr sz="2229">
              <a:solidFill>
                <a:srgbClr val="000000"/>
              </a:solidFill>
            </a:endParaRPr>
          </a:p>
          <a:p>
            <a:pPr marL="457200" lvl="0" indent="-338296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229">
                <a:solidFill>
                  <a:srgbClr val="000000"/>
                </a:solidFill>
              </a:rPr>
              <a:t>Message passing model allows multiple processes to read and write data to the message queue without being connected to each other.</a:t>
            </a:r>
            <a:endParaRPr sz="2229">
              <a:solidFill>
                <a:srgbClr val="000000"/>
              </a:solidFill>
            </a:endParaRPr>
          </a:p>
          <a:p>
            <a:pPr marL="457200" lvl="0" indent="-338296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229">
                <a:solidFill>
                  <a:srgbClr val="000000"/>
                </a:solidFill>
              </a:rPr>
              <a:t>In MPI two primarily types of communication used are </a:t>
            </a:r>
            <a:r>
              <a:rPr lang="en" sz="2229" b="1">
                <a:solidFill>
                  <a:srgbClr val="000000"/>
                </a:solidFill>
              </a:rPr>
              <a:t>Point-to-Point</a:t>
            </a:r>
            <a:r>
              <a:rPr lang="en" sz="2229">
                <a:solidFill>
                  <a:srgbClr val="000000"/>
                </a:solidFill>
              </a:rPr>
              <a:t> and </a:t>
            </a:r>
            <a:r>
              <a:rPr lang="en" sz="2229" b="1">
                <a:solidFill>
                  <a:srgbClr val="000000"/>
                </a:solidFill>
              </a:rPr>
              <a:t>Collective</a:t>
            </a:r>
            <a:r>
              <a:rPr lang="en" sz="2229">
                <a:solidFill>
                  <a:srgbClr val="000000"/>
                </a:solidFill>
              </a:rPr>
              <a:t> communication.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88775" y="520850"/>
            <a:ext cx="411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Roboto"/>
                <a:ea typeface="Roboto"/>
                <a:cs typeface="Roboto"/>
                <a:sym typeface="Roboto"/>
              </a:rPr>
              <a:t>MPI Pseudocode</a:t>
            </a:r>
            <a:endParaRPr sz="32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25" y="1702550"/>
            <a:ext cx="4610075" cy="2553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548250" y="485900"/>
            <a:ext cx="7869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Knapsack Approach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628775"/>
            <a:ext cx="76887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23" b="1">
                <a:solidFill>
                  <a:srgbClr val="000000"/>
                </a:solidFill>
              </a:rPr>
              <a:t>I</a:t>
            </a:r>
            <a:r>
              <a:rPr lang="en" sz="6823" b="1">
                <a:solidFill>
                  <a:srgbClr val="000000"/>
                </a:solidFill>
              </a:rPr>
              <a:t>dea: </a:t>
            </a:r>
            <a:r>
              <a:rPr lang="en" sz="6823">
                <a:solidFill>
                  <a:srgbClr val="000000"/>
                </a:solidFill>
              </a:rPr>
              <a:t>Knapsack </a:t>
            </a:r>
            <a:r>
              <a:rPr lang="en" sz="6423" b="1" i="1">
                <a:solidFill>
                  <a:srgbClr val="000000"/>
                </a:solidFill>
              </a:rPr>
              <a:t>dynamic programming</a:t>
            </a:r>
            <a:r>
              <a:rPr lang="en" sz="6823">
                <a:solidFill>
                  <a:srgbClr val="000000"/>
                </a:solidFill>
              </a:rPr>
              <a:t>  uses a table to store the solutions of solved subproblems. </a:t>
            </a:r>
            <a:endParaRPr sz="6823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23" b="1">
                <a:solidFill>
                  <a:srgbClr val="000000"/>
                </a:solidFill>
              </a:rPr>
              <a:t>Input:</a:t>
            </a:r>
            <a:endParaRPr sz="6823" b="1">
              <a:solidFill>
                <a:srgbClr val="000000"/>
              </a:solidFill>
            </a:endParaRPr>
          </a:p>
          <a:p>
            <a:pPr marL="457200" lvl="0" indent="-336916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823">
                <a:solidFill>
                  <a:srgbClr val="000000"/>
                </a:solidFill>
              </a:rPr>
              <a:t>Maximum </a:t>
            </a:r>
            <a:r>
              <a:rPr lang="en" sz="6823" b="1">
                <a:solidFill>
                  <a:srgbClr val="000000"/>
                </a:solidFill>
              </a:rPr>
              <a:t>Knapsack Capacity C</a:t>
            </a:r>
            <a:r>
              <a:rPr lang="en" sz="6823">
                <a:solidFill>
                  <a:srgbClr val="000000"/>
                </a:solidFill>
              </a:rPr>
              <a:t> and the number of </a:t>
            </a:r>
            <a:r>
              <a:rPr lang="en" sz="6823" b="1">
                <a:solidFill>
                  <a:srgbClr val="000000"/>
                </a:solidFill>
              </a:rPr>
              <a:t>n</a:t>
            </a:r>
            <a:r>
              <a:rPr lang="en" sz="6823">
                <a:solidFill>
                  <a:srgbClr val="000000"/>
                </a:solidFill>
              </a:rPr>
              <a:t> items.</a:t>
            </a:r>
            <a:endParaRPr sz="6823">
              <a:solidFill>
                <a:srgbClr val="000000"/>
              </a:solidFill>
            </a:endParaRPr>
          </a:p>
          <a:p>
            <a:pPr marL="457200" lvl="0" indent="-336916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823">
                <a:solidFill>
                  <a:srgbClr val="000000"/>
                </a:solidFill>
              </a:rPr>
              <a:t>Array of weight </a:t>
            </a:r>
            <a:r>
              <a:rPr lang="en" sz="6823" b="1">
                <a:solidFill>
                  <a:srgbClr val="000000"/>
                </a:solidFill>
              </a:rPr>
              <a:t>W[i] </a:t>
            </a:r>
            <a:r>
              <a:rPr lang="en" sz="6823">
                <a:solidFill>
                  <a:srgbClr val="000000"/>
                </a:solidFill>
              </a:rPr>
              <a:t>and corresponding value </a:t>
            </a:r>
            <a:r>
              <a:rPr lang="en" sz="6823" b="1">
                <a:solidFill>
                  <a:srgbClr val="000000"/>
                </a:solidFill>
              </a:rPr>
              <a:t>V[i]</a:t>
            </a:r>
            <a:r>
              <a:rPr lang="en" sz="6823">
                <a:solidFill>
                  <a:srgbClr val="000000"/>
                </a:solidFill>
              </a:rPr>
              <a:t>.</a:t>
            </a:r>
            <a:endParaRPr sz="6823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23" b="1">
                <a:solidFill>
                  <a:srgbClr val="000000"/>
                </a:solidFill>
              </a:rPr>
              <a:t>Output:</a:t>
            </a:r>
            <a:endParaRPr sz="6823" b="1">
              <a:solidFill>
                <a:srgbClr val="000000"/>
              </a:solidFill>
            </a:endParaRPr>
          </a:p>
          <a:p>
            <a:pPr marL="457200" lvl="0" indent="-336916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823">
                <a:solidFill>
                  <a:srgbClr val="000000"/>
                </a:solidFill>
              </a:rPr>
              <a:t>Maximize value and corresponding weight in capacity.</a:t>
            </a:r>
            <a:endParaRPr sz="6823">
              <a:solidFill>
                <a:srgbClr val="000000"/>
              </a:solidFill>
            </a:endParaRPr>
          </a:p>
          <a:p>
            <a:pPr marL="457200" lvl="0" indent="-336916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823">
                <a:solidFill>
                  <a:srgbClr val="000000"/>
                </a:solidFill>
              </a:rPr>
              <a:t>Maximum</a:t>
            </a:r>
            <a:r>
              <a:rPr lang="en" sz="6823" b="1" i="1">
                <a:solidFill>
                  <a:srgbClr val="000000"/>
                </a:solidFill>
              </a:rPr>
              <a:t> optimal profit</a:t>
            </a:r>
            <a:r>
              <a:rPr lang="en" sz="6823">
                <a:solidFill>
                  <a:srgbClr val="000000"/>
                </a:solidFill>
              </a:rPr>
              <a:t> value that can be obtained from ‘n’ items</a:t>
            </a:r>
            <a:endParaRPr sz="6823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23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000" y="545700"/>
            <a:ext cx="4567924" cy="9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55975" y="510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0/1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Knapsack Problem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55975" y="1604275"/>
            <a:ext cx="4102500" cy="3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Problem of combinatorial optimization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set of items with a weight and a values and  a knapsack with a maximum weight it can carry.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Find which items to take to get the best value but not exceed the knapsack capacity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850" y="1495750"/>
            <a:ext cx="3355450" cy="290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485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Sequential Algorithm - Understanding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1628775"/>
            <a:ext cx="76887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have used a </a:t>
            </a:r>
            <a:r>
              <a:rPr lang="en" sz="1600" b="1">
                <a:solidFill>
                  <a:srgbClr val="000000"/>
                </a:solidFill>
              </a:rPr>
              <a:t>2-dimensional </a:t>
            </a:r>
            <a:endParaRPr sz="16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matrix as represented in figure.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Each cell contains the </a:t>
            </a:r>
            <a:r>
              <a:rPr lang="en" sz="1600" b="1">
                <a:solidFill>
                  <a:srgbClr val="000000"/>
                </a:solidFill>
              </a:rPr>
              <a:t>best  value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achievable: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using item of its row and items above it.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not exceeding the </a:t>
            </a:r>
            <a:r>
              <a:rPr lang="en" sz="1600" b="1" i="1">
                <a:solidFill>
                  <a:srgbClr val="000000"/>
                </a:solidFill>
              </a:rPr>
              <a:t>weight </a:t>
            </a:r>
            <a:r>
              <a:rPr lang="en" sz="1600">
                <a:solidFill>
                  <a:srgbClr val="000000"/>
                </a:solidFill>
              </a:rPr>
              <a:t>	of its columns.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At the end of the computation, we get the best value achievable for the input data in the cell</a:t>
            </a:r>
            <a:r>
              <a:rPr lang="en" sz="1600" b="1">
                <a:solidFill>
                  <a:srgbClr val="000000"/>
                </a:solidFill>
              </a:rPr>
              <a:t> [item n-1] [max weight]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l="9918" t="22288" r="51381" b="52518"/>
          <a:stretch/>
        </p:blipFill>
        <p:spPr>
          <a:xfrm>
            <a:off x="4944150" y="1435375"/>
            <a:ext cx="4013774" cy="18839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On-screen Show (16:9)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Lato</vt:lpstr>
      <vt:lpstr>Raleway</vt:lpstr>
      <vt:lpstr>Roboto</vt:lpstr>
      <vt:lpstr>Roboto Condensed</vt:lpstr>
      <vt:lpstr>Calibri</vt:lpstr>
      <vt:lpstr>Arial</vt:lpstr>
      <vt:lpstr>Roboto Black</vt:lpstr>
      <vt:lpstr>Open Sans</vt:lpstr>
      <vt:lpstr>Streamline</vt:lpstr>
      <vt:lpstr>A Comparison between MPI and OpenMP using 0/1 Knapsack Problem</vt:lpstr>
      <vt:lpstr>Overview</vt:lpstr>
      <vt:lpstr>Introduction</vt:lpstr>
      <vt:lpstr>OpenMP </vt:lpstr>
      <vt:lpstr>MPI  (Message Passing Interface)</vt:lpstr>
      <vt:lpstr>PowerPoint Presentation</vt:lpstr>
      <vt:lpstr>Knapsack Approach</vt:lpstr>
      <vt:lpstr>0/1 Knapsack Problem</vt:lpstr>
      <vt:lpstr>Sequential Algorithm - Understanding</vt:lpstr>
      <vt:lpstr>Pseudo code for knapsack Problem</vt:lpstr>
      <vt:lpstr>Technology</vt:lpstr>
      <vt:lpstr>Technology</vt:lpstr>
      <vt:lpstr>Best Optimal Value Analysis</vt:lpstr>
      <vt:lpstr>Result Analysis  (Knapsack Capacity- 100)</vt:lpstr>
      <vt:lpstr>Result Analysis (Knapsack Capacity- 500)</vt:lpstr>
      <vt:lpstr>Result Analysis (Knapsack Capacity- 900)</vt:lpstr>
      <vt:lpstr>Conclusion</vt:lpstr>
      <vt:lpstr>Reference</vt:lpstr>
      <vt:lpstr>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between MPI and OpenMP using 0/1 Knapsack Problem</dc:title>
  <cp:lastModifiedBy>Tarushi Jat</cp:lastModifiedBy>
  <cp:revision>2</cp:revision>
  <dcterms:modified xsi:type="dcterms:W3CDTF">2021-05-18T17:49:26Z</dcterms:modified>
</cp:coreProperties>
</file>