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ibre Franklin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DCCFD1-8038-45EE-BD91-DE96370041EF}">
  <a:tblStyle styleId="{4FDCCFD1-8038-45EE-BD91-DE9637004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.fntdata"/><Relationship Id="rId42" Type="http://schemas.openxmlformats.org/officeDocument/2006/relationships/font" Target="fonts/LibreFranklin-boldItalic.fntdata"/><Relationship Id="rId41" Type="http://schemas.openxmlformats.org/officeDocument/2006/relationships/font" Target="fonts/LibreFranklin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Raleway-regular.fntdata"/><Relationship Id="rId34" Type="http://schemas.openxmlformats.org/officeDocument/2006/relationships/slide" Target="slides/slide27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LibreFranklin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799a8b54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799a8b54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44893d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44893d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66a337f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66a337f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644893d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644893d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644893d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644893d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6a337f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6a337f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5f2fff3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65f2fff3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65f2fff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65f2fff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65f2fff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65f2fff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5f2fff3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5f2fff3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65f2fff3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65f2fff3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5f2fff3f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5f2fff3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5f2fff3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65f2fff3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65f2fff3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65f2fff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5f2fff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65f2fff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5f2fff3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5f2fff3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65f2fff3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65f2fff3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65f2fff3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65f2fff3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65f2fff3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65f2fff3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65f2fff3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65f2fff3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99a8b54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99a8b54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5f2fff3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65f2fff3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5f2fff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65f2fff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799a8b54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799a8b54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799a8b54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799a8b54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644893d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644893d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66a337f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66a337f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96" name="Google Shape;96;p14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28700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894052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1028700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4893761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692015" y="514351"/>
            <a:ext cx="39090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9" name="Google Shape;16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/>
            </a:lvl1pPr>
            <a:lvl2pPr indent="-323850" lvl="1" marL="91440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rtl="0">
              <a:spcBef>
                <a:spcPts val="4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chrisfilo/urbansound8k" TargetMode="External"/><Relationship Id="rId4" Type="http://schemas.openxmlformats.org/officeDocument/2006/relationships/hyperlink" Target="http://noiselab.ucsd.edu/ECE228_2019/Reports/Report36.pdf" TargetMode="External"/><Relationship Id="rId5" Type="http://schemas.openxmlformats.org/officeDocument/2006/relationships/hyperlink" Target="https://www.sciencedirect.com/science/article/abs/pii/S0003682X19312691#:~:text=A%20novel%20urban%20sound%20classification%20model%20is%20proposed%20based%20on,method%20for%20urban%20sound%20classification" TargetMode="External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hyperlink" Target="http://drive.google.com/file/d/1agVUyEoZDYtCrOlO9Gt4p9cm-NMbPAH7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CldR8siDsuS3Q-xUV1LGBQLVkyjBcIQ-/view" TargetMode="External"/><Relationship Id="rId7" Type="http://schemas.openxmlformats.org/officeDocument/2006/relationships/hyperlink" Target="http://drive.google.com/file/d/1ZxrY34PcVhoiFRxOuwdnXc_mNSZZy6ID/view" TargetMode="External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1506300" y="2982100"/>
            <a:ext cx="6270900" cy="74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Urban Sound Classification using Deep Learning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637950" y="3907475"/>
            <a:ext cx="3070200" cy="106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 Supervision of</a:t>
            </a:r>
            <a:endParaRPr i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Prof. Ananthanarayana V. S.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</a:t>
            </a:r>
            <a:endParaRPr i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Tarushi Jat [202IT029]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818" y="1800213"/>
            <a:ext cx="1080356" cy="9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2394000" y="811425"/>
            <a:ext cx="449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IT-890 Professional Practice </a:t>
            </a:r>
            <a:endParaRPr sz="2200">
              <a:solidFill>
                <a:srgbClr val="88888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[Feb-May 2021]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Representation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Power Spectrums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75" y="1201950"/>
            <a:ext cx="4194850" cy="17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050" y="1125000"/>
            <a:ext cx="4194850" cy="1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75" y="3090250"/>
            <a:ext cx="4417476" cy="19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4050" y="2995475"/>
            <a:ext cx="4095850" cy="2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 Extraction : Build Up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729450" y="1345675"/>
            <a:ext cx="4075200" cy="358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Short Term Fourier Transform(STFT):</a:t>
            </a:r>
            <a:endParaRPr b="1" sz="1700" u="sng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Computes different FT at different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Information about time is preserved.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Frame Size in STFT signifies different interval at which we are to perform FT again.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As a result of STFT, we get a spectrogram which gives us information about magnitude as a function of frequency and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Sounds that sound drastically different, results in drastically different spectrograms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400" y="1201950"/>
            <a:ext cx="4075200" cy="349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Representation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Spectrograms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25" y="1025538"/>
            <a:ext cx="4363974" cy="19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200" y="1090850"/>
            <a:ext cx="4120026" cy="17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25" y="3010350"/>
            <a:ext cx="4363974" cy="20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3950" y="3010350"/>
            <a:ext cx="3987650" cy="20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 Extraction - MFCC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727650" y="1355650"/>
            <a:ext cx="7688700" cy="368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Stands for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Mel Frequency Cepstral 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Coefficient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compute MFCC, we compute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mel frequency spectrograms.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computing mel frequency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spectrogram, we take log of it and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take discrete cosine transform,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finally gives us the cepstral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coefficients.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MFCC features of all the audio files are extracted using python’s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Librosa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library and this will be used to train the CNN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Mel Spectrograms: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 mel spectrogram is a spectrogram where the frequencies are converted to the mel scale. 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4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Mel Scale: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A unit of pitch such that equal distances in pitch sounds equally distant to the listener. This is called the mel scale.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475" y="1355650"/>
            <a:ext cx="4329450" cy="184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Representation - MFCCs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25" y="1150275"/>
            <a:ext cx="4257300" cy="1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100" y="1119525"/>
            <a:ext cx="4120026" cy="1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6100" y="3010350"/>
            <a:ext cx="4120026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225" y="3089775"/>
            <a:ext cx="4257300" cy="1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40"/>
          <p:cNvGraphicFramePr/>
          <p:nvPr/>
        </p:nvGraphicFramePr>
        <p:xfrm>
          <a:off x="882725" y="14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617050"/>
                <a:gridCol w="2411625"/>
              </a:tblGrid>
              <a:tr h="58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Convolution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Layer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 Parameters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15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input shape (40, 174, 1)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Maxpooling(2X2)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Activation(ReLu), 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rate: 0.0001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Epochs: 250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Batch Size: 128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Optimizer: Adam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4294967295" type="title"/>
          </p:nvPr>
        </p:nvSpPr>
        <p:spPr>
          <a:xfrm>
            <a:off x="749400" y="200200"/>
            <a:ext cx="82020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Lato"/>
                <a:ea typeface="Lato"/>
                <a:cs typeface="Lato"/>
                <a:sym typeface="Lato"/>
              </a:rPr>
              <a:t>Results Analysis after Training CNN Model</a:t>
            </a:r>
            <a:endParaRPr b="1" sz="2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1156" r="0" t="0"/>
          <a:stretch/>
        </p:blipFill>
        <p:spPr>
          <a:xfrm>
            <a:off x="659700" y="735400"/>
            <a:ext cx="4424000" cy="25141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075" y="1714500"/>
            <a:ext cx="3554600" cy="32495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41"/>
          <p:cNvSpPr txBox="1"/>
          <p:nvPr/>
        </p:nvSpPr>
        <p:spPr>
          <a:xfrm>
            <a:off x="1028700" y="3746300"/>
            <a:ext cx="3716100" cy="969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Train Accuracy: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69.22%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 Accuracy: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67.49%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 Training Time: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12 minutes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5608975" y="95095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b="1" i="1" sz="2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Model 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42"/>
          <p:cNvGraphicFramePr/>
          <p:nvPr/>
        </p:nvGraphicFramePr>
        <p:xfrm>
          <a:off x="729450" y="13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974975"/>
                <a:gridCol w="2286725"/>
              </a:tblGrid>
              <a:tr h="6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Convolution Layer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 Parameters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99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input shape (40, 174, 1), Batch </a:t>
                      </a: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Normalization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Maxpooling(2X2), 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rate: 0.0001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Epochs: 250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Batch Size: 128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Optimizer:  Adam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idx="4294967295" type="title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Lato"/>
                <a:ea typeface="Lato"/>
                <a:cs typeface="Lato"/>
                <a:sym typeface="Lato"/>
              </a:rPr>
              <a:t>Results Analysis after Training CNN Model</a:t>
            </a:r>
            <a:endParaRPr b="1" sz="2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1028700" y="3746300"/>
            <a:ext cx="3735300" cy="969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Train Accuracy: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91.61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 Accuracy: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88.43%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 Training Time: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14 minutes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b="1" i="1" sz="2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916025"/>
            <a:ext cx="3933425" cy="2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75" y="1636225"/>
            <a:ext cx="3735325" cy="33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Model : Performance 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4"/>
          <p:cNvGraphicFramePr/>
          <p:nvPr/>
        </p:nvGraphicFramePr>
        <p:xfrm>
          <a:off x="729450" y="13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974975"/>
                <a:gridCol w="2286725"/>
              </a:tblGrid>
              <a:tr h="6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Convolution Layer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 Parameters Details</a:t>
                      </a:r>
                      <a:endParaRPr b="1" sz="18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199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input shape (40, 174, 1), Batch Normalization, Dropout(0.07)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filters(3X3), Activation(ReLu), Batch Normalization, Maxpooling(2X2), Dropout(0.07)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Activation(ReLu), Batch Normalization, Dropout(0.14)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 filters(3X3), Activation(ReLu), Batch Normalization, 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rate: 0.0001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Epochs: 250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Batch Size: 128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Optimizer: Adam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Urban Sound Classification Project Overview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1423700"/>
            <a:ext cx="8034300" cy="359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&amp; Working Environment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Workflow of Project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Audio Signal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Representing Sound Digitally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CNN Model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VGG16  Model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 Comparison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800" y="2097625"/>
            <a:ext cx="4043675" cy="16963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402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4294967295" type="title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Lato"/>
                <a:ea typeface="Lato"/>
                <a:cs typeface="Lato"/>
                <a:sym typeface="Lato"/>
              </a:rPr>
              <a:t>Results Analysis after Training CNN Model</a:t>
            </a:r>
            <a:endParaRPr b="1" sz="2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1028700" y="3746300"/>
            <a:ext cx="3543300" cy="969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Train Accuracy: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95.80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 Accuracy: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90.98%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 Training Time: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15 minutes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b="1" i="1" sz="2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25" y="1000800"/>
            <a:ext cx="4095050" cy="2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25" y="1636225"/>
            <a:ext cx="3685300" cy="3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VGG-16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6516650" y="1463650"/>
            <a:ext cx="2327400" cy="333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13 convolution layers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u</a:t>
            </a:r>
            <a:r>
              <a:rPr lang="en"/>
              <a:t>ses relu activation function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e</a:t>
            </a:r>
            <a:r>
              <a:rPr lang="en"/>
              <a:t>ach convolution layer uses filter of size 3X3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a</a:t>
            </a:r>
            <a:r>
              <a:rPr lang="en"/>
              <a:t>fter every 2 or 3 </a:t>
            </a:r>
            <a:r>
              <a:rPr lang="en"/>
              <a:t>convolution</a:t>
            </a:r>
            <a:r>
              <a:rPr lang="en"/>
              <a:t> layer, max pooling is used </a:t>
            </a:r>
            <a:r>
              <a:rPr lang="en"/>
              <a:t>with</a:t>
            </a:r>
            <a:r>
              <a:rPr lang="en"/>
              <a:t> pool size of 2X2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At last, 3 dense layers are used.</a:t>
            </a:r>
            <a:endParaRPr/>
          </a:p>
        </p:txBody>
      </p:sp>
      <p:pic>
        <p:nvPicPr>
          <p:cNvPr id="363" name="Google Shape;3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375" y="1345675"/>
            <a:ext cx="5574101" cy="371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Hyperparameter Details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3" name="Google Shape;373;p47"/>
          <p:cNvGraphicFramePr/>
          <p:nvPr/>
        </p:nvGraphicFramePr>
        <p:xfrm>
          <a:off x="1201700" y="17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3619500"/>
                <a:gridCol w="3619500"/>
              </a:tblGrid>
              <a:tr h="4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Hyperparameter</a:t>
                      </a:r>
                      <a:endParaRPr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0.0001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Batch Size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128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Epochs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250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Optimizer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Adam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idx="4294967295" type="title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Lato"/>
                <a:ea typeface="Lato"/>
                <a:cs typeface="Lato"/>
                <a:sym typeface="Lato"/>
              </a:rPr>
              <a:t>Results Analysis after Training VGG-16 Model</a:t>
            </a:r>
            <a:endParaRPr b="1" sz="2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1028700" y="3746300"/>
            <a:ext cx="3585600" cy="969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Train Accuracy: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98.93%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 Accuracy: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91.28%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 Training Time: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58 minutes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b="1" i="1" sz="21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5" y="1025675"/>
            <a:ext cx="4403000" cy="2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25" y="1661100"/>
            <a:ext cx="3585600" cy="3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Comparison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9"/>
          <p:cNvGraphicFramePr/>
          <p:nvPr/>
        </p:nvGraphicFramePr>
        <p:xfrm>
          <a:off x="1028700" y="16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3796450"/>
                <a:gridCol w="3796450"/>
              </a:tblGrid>
              <a:tr h="5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CNN Model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67.49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CNN : Performance Tuning (01)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88.43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CNN : 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Performance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Tuning (02)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90.98</a:t>
                      </a:r>
                      <a:endParaRPr b="1" i="1"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VGG16 Model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700">
                          <a:solidFill>
                            <a:srgbClr val="98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91.28</a:t>
                      </a:r>
                      <a:endParaRPr b="1" i="1" sz="1700">
                        <a:solidFill>
                          <a:srgbClr val="98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727650" y="1714500"/>
            <a:ext cx="7688700" cy="286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this project, I have implemented urban sound classification using UrbanSound8K dataset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2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convolutional neural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network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architecture.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CNN model was trained with MFCC features that were extracted from our audio files.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highest accuracy achieved using UrbanSound8K dataset was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91.28%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test dataset.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References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729450" y="1475275"/>
            <a:ext cx="7688700" cy="336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https://www.kaggle.com/chrisfilo/urbansound8k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Urban Sound Classification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http://noiselab.ucsd.edu/ECE228_2019/Reports/Report36.pdf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Urban sound classification based on 2-order dense convolutional network using dual features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https://www.sciencedirect.com/science/article/abs/pii/S0003682X19312691#:~:text=A%20novel%20urban%20sound%20classification%20model%20is%20proposed%20based%20on,method%20for%20urban%20sound%20classification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/>
        </p:nvSpPr>
        <p:spPr>
          <a:xfrm>
            <a:off x="2472050" y="1800225"/>
            <a:ext cx="475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THANK</a:t>
            </a:r>
            <a:r>
              <a:rPr b="1" lang="en" sz="5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5000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YOU!</a:t>
            </a:r>
            <a:endParaRPr b="1" sz="5000">
              <a:solidFill>
                <a:srgbClr val="5252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Abstract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7650" y="1513425"/>
            <a:ext cx="8034300" cy="319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 carry a large amount of life scenes and events in the city. From surveillance to house monitoring, sound classification are immense in various work.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Developing a deep learning model that automatically extract this information has huge benefits in developing smart cities.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Aim of this deep learning project is to classify audio data of urban sounds into different classes using MFCC features from audio files.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an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the model will try to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classify an input audio file into one of the following 10 classes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r>
              <a:rPr i="1"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Air conditioner,  Car horn,  Children playing,  Dog bark, Drilling,  Engine idling,  Gun shot,  Jackhammer,  Siren  &amp;  Street Music.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Dataset And Working Environment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1346400"/>
            <a:ext cx="8112300" cy="379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</a:t>
            </a:r>
            <a:r>
              <a:rPr b="1" lang="en" sz="1700">
                <a:solidFill>
                  <a:srgbClr val="741B47"/>
                </a:solidFill>
              </a:rPr>
              <a:t> </a:t>
            </a:r>
            <a:endParaRPr b="1" sz="1700">
              <a:solidFill>
                <a:srgbClr val="98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</a:rPr>
              <a:t>Contains audio files of &lt;= 4 seconds.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</a:rPr>
              <a:t>Total number of audio file : 8732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</a:rPr>
              <a:t>Distributed in 10 classes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</a:rPr>
              <a:t>Total dataset size : </a:t>
            </a:r>
            <a:r>
              <a:rPr lang="en">
                <a:solidFill>
                  <a:schemeClr val="dk1"/>
                </a:solidFill>
              </a:rPr>
              <a:t>7GB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2"/>
                </a:highlight>
              </a:rPr>
              <a:t>               </a:t>
            </a:r>
            <a:r>
              <a:rPr b="1" lang="en" sz="1700">
                <a:solidFill>
                  <a:srgbClr val="980000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System Setup</a:t>
            </a:r>
            <a:endParaRPr b="1" sz="1700">
              <a:solidFill>
                <a:srgbClr val="980000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</a:rPr>
              <a:t>Google colab environment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</a:rPr>
              <a:t>UrbanSound8k Dataset from Kaggle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</a:rPr>
              <a:t>Language : Python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 title="24074-1-0-7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025" y="1150550"/>
            <a:ext cx="385850" cy="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 title="21684-9-0-12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650" y="1714500"/>
            <a:ext cx="385850" cy="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 title="24347-8-0-41.wav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650" y="1173950"/>
            <a:ext cx="385850" cy="3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479500" y="1697936"/>
            <a:ext cx="17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Street Music</a:t>
            </a:r>
            <a:endParaRPr b="1"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6720875" y="1150525"/>
            <a:ext cx="17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Car Horn</a:t>
            </a:r>
            <a:endParaRPr b="1"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509475" y="1150538"/>
            <a:ext cx="73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Siren</a:t>
            </a:r>
            <a:endParaRPr b="1"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397125" y="1276500"/>
            <a:ext cx="2841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UrbanSound8K Dataset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5600" y="2144325"/>
            <a:ext cx="4585300" cy="29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Workflow of the Project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-4661" l="-2229" r="-1483" t="-2496"/>
          <a:stretch/>
        </p:blipFill>
        <p:spPr>
          <a:xfrm>
            <a:off x="1287625" y="1714500"/>
            <a:ext cx="7115399" cy="29208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Understanding Audio Signal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450" y="1475275"/>
            <a:ext cx="7688700" cy="321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 sound signal is produced by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variations in air pressure.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We can measure the intensity of the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pressure variations and plot those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measurements over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majority of sounds we encounter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contains signals of different frequencies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that are  added together to create a composite signals with more complex repeating patterns.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These waves can be 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represented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using </a:t>
            </a:r>
            <a:r>
              <a:rPr b="1" i="1"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waveforms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that is 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basically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viewed as a function of 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amplitude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over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900" y="1215275"/>
            <a:ext cx="3524250" cy="180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EDA - Waveforms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50" y="1186200"/>
            <a:ext cx="4194851" cy="19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50" y="3152413"/>
            <a:ext cx="4194851" cy="1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0450" y="1202250"/>
            <a:ext cx="4194851" cy="1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4325" y="3090250"/>
            <a:ext cx="4130975" cy="1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Representing Sound Digitally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729450" y="1475275"/>
            <a:ext cx="4075200" cy="345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Waveforms are analog and cannot be stored and hence we need to convert them into digital signal.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To digitize a sound waveform we must turn the signal into a series of numbers so that we can input it into the models for training.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This is done by measuring the amplitude of the sound at fixed intervals of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By default, we take </a:t>
            </a:r>
            <a:r>
              <a:rPr b="1" i="1"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44,100 samples per second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087" y="1277350"/>
            <a:ext cx="3917425" cy="2073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3"/>
          <p:cNvSpPr txBox="1"/>
          <p:nvPr/>
        </p:nvSpPr>
        <p:spPr>
          <a:xfrm>
            <a:off x="4764725" y="3578500"/>
            <a:ext cx="4156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Font typeface="Lato"/>
              <a:buChar char="➔"/>
            </a:pPr>
            <a:r>
              <a:rPr lang="en" sz="1500">
                <a:solidFill>
                  <a:srgbClr val="980000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Higher sampling rate means that more data will be collected and hence we will get audio of high quality but will result in requiring more computation power.</a:t>
            </a:r>
            <a:endParaRPr sz="1500">
              <a:solidFill>
                <a:srgbClr val="980000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 Extraction : Build Up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29450" y="1475275"/>
            <a:ext cx="4075200" cy="345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Fourier Transform:</a:t>
            </a:r>
            <a:endParaRPr b="1" sz="1700" u="sng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An audio signal is comprised of several single-frequency sound waves.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FT converts the signal from the time domain into the frequency domain. The result is called a power spectrum.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375" y="99675"/>
            <a:ext cx="823776" cy="7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600" y="1362300"/>
            <a:ext cx="4034550" cy="2614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34"/>
          <p:cNvSpPr txBox="1"/>
          <p:nvPr/>
        </p:nvSpPr>
        <p:spPr>
          <a:xfrm>
            <a:off x="620625" y="3933375"/>
            <a:ext cx="4742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Problem with Fourier Transform:</a:t>
            </a:r>
            <a:endParaRPr b="1" sz="1700" u="sng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Audio data is time series and after doing </a:t>
            </a:r>
            <a:r>
              <a:rPr lang="en" sz="1700">
                <a:solidFill>
                  <a:srgbClr val="980000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FT we loose time element of audio signal</a:t>
            </a: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