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365" r:id="rId2"/>
    <p:sldId id="362" r:id="rId3"/>
    <p:sldId id="368" r:id="rId4"/>
    <p:sldId id="364" r:id="rId5"/>
    <p:sldId id="369" r:id="rId6"/>
    <p:sldId id="370" r:id="rId7"/>
    <p:sldId id="260" r:id="rId8"/>
    <p:sldId id="371" r:id="rId9"/>
    <p:sldId id="372" r:id="rId10"/>
    <p:sldId id="373" r:id="rId11"/>
    <p:sldId id="374" r:id="rId12"/>
    <p:sldId id="375" r:id="rId13"/>
    <p:sldId id="376" r:id="rId14"/>
    <p:sldId id="377" r:id="rId15"/>
    <p:sldId id="378" r:id="rId16"/>
    <p:sldId id="379" r:id="rId17"/>
    <p:sldId id="380" r:id="rId18"/>
  </p:sldIdLst>
  <p:sldSz cx="12192000" cy="6858000"/>
  <p:notesSz cx="6858000" cy="9144000"/>
  <p:defaultTextStyle>
    <a:defPPr>
      <a:defRPr lang="ru-RU"/>
    </a:defPPr>
    <a:lvl1pPr marL="0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10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20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29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39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49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658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877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74" userDrawn="1">
          <p15:clr>
            <a:srgbClr val="A4A3A4"/>
          </p15:clr>
        </p15:guide>
        <p15:guide id="3" pos="3613" userDrawn="1">
          <p15:clr>
            <a:srgbClr val="A4A3A4"/>
          </p15:clr>
        </p15:guide>
        <p15:guide id="4" pos="5496" userDrawn="1">
          <p15:clr>
            <a:srgbClr val="A4A3A4"/>
          </p15:clr>
        </p15:guide>
        <p15:guide id="5" pos="406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D4EE"/>
    <a:srgbClr val="F92571"/>
    <a:srgbClr val="8226E3"/>
    <a:srgbClr val="2D1451"/>
    <a:srgbClr val="222A35"/>
    <a:srgbClr val="73F9CF"/>
    <a:srgbClr val="2D1551"/>
    <a:srgbClr val="8226E2"/>
    <a:srgbClr val="EF257A"/>
    <a:srgbClr val="FE09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9" autoAdjust="0"/>
    <p:restoredTop sz="95851"/>
  </p:normalViewPr>
  <p:slideViewPr>
    <p:cSldViewPr snapToGrid="0" showGuides="1">
      <p:cViewPr varScale="1">
        <p:scale>
          <a:sx n="112" d="100"/>
          <a:sy n="112" d="100"/>
        </p:scale>
        <p:origin x="642" y="102"/>
      </p:cViewPr>
      <p:guideLst>
        <p:guide orient="horz" pos="2160"/>
        <p:guide pos="574"/>
        <p:guide pos="3613"/>
        <p:guide pos="5496"/>
        <p:guide pos="40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92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Статистика</c:v>
                </c:pt>
              </c:strCache>
            </c:strRef>
          </c:tx>
          <c:spPr>
            <a:ln w="63500"/>
          </c:spPr>
          <c:dPt>
            <c:idx val="0"/>
            <c:bubble3D val="0"/>
            <c:spPr>
              <a:solidFill>
                <a:schemeClr val="accent1"/>
              </a:solidFill>
              <a:ln w="63500" cap="rnd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767-48E7-852F-BFBDE57CFF6C}"/>
              </c:ext>
            </c:extLst>
          </c:dPt>
          <c:cat>
            <c:numRef>
              <c:f>Лист1!$A$2</c:f>
              <c:numCache>
                <c:formatCode>General</c:formatCode>
                <c:ptCount val="1"/>
                <c:pt idx="0">
                  <c:v>2020</c:v>
                </c:pt>
              </c:numCache>
            </c:numRef>
          </c:cat>
          <c:val>
            <c:numRef>
              <c:f>Лист1!$B$2</c:f>
              <c:numCache>
                <c:formatCode>General</c:formatCode>
                <c:ptCount val="1"/>
                <c:pt idx="0">
                  <c:v>8.1999999999999993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767-48E7-852F-BFBDE57CFF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ru-RU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Статистика</c:v>
                </c:pt>
              </c:strCache>
            </c:strRef>
          </c:tx>
          <c:spPr>
            <a:ln w="63500"/>
          </c:spPr>
          <c:dPt>
            <c:idx val="0"/>
            <c:bubble3D val="0"/>
            <c:spPr>
              <a:solidFill>
                <a:schemeClr val="accent1"/>
              </a:solidFill>
              <a:ln w="63500" cap="rnd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FC8-4682-A163-95E9C827F451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63500" cap="rnd">
                <a:solidFill>
                  <a:schemeClr val="accent5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FC8-4682-A163-95E9C827F451}"/>
              </c:ext>
            </c:extLst>
          </c:dPt>
          <c:cat>
            <c:numRef>
              <c:f>Лист1!$A$2:$A$3</c:f>
              <c:numCache>
                <c:formatCode>General</c:formatCode>
                <c:ptCount val="2"/>
                <c:pt idx="0">
                  <c:v>2020</c:v>
                </c:pt>
                <c:pt idx="1">
                  <c:v>2021</c:v>
                </c:pt>
              </c:numCache>
            </c:num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FC8-4682-A163-95E9C827F4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ru-RU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Статистика</c:v>
                </c:pt>
              </c:strCache>
            </c:strRef>
          </c:tx>
          <c:spPr>
            <a:ln w="63500"/>
          </c:spPr>
          <c:dPt>
            <c:idx val="0"/>
            <c:bubble3D val="0"/>
            <c:spPr>
              <a:solidFill>
                <a:schemeClr val="accent1"/>
              </a:solidFill>
              <a:ln w="63500" cap="rnd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528-4A51-B4F4-FE5DF26C1B3E}"/>
              </c:ext>
            </c:extLst>
          </c:dPt>
          <c:cat>
            <c:numRef>
              <c:f>Лист1!$A$2</c:f>
              <c:numCache>
                <c:formatCode>General</c:formatCode>
                <c:ptCount val="1"/>
                <c:pt idx="0">
                  <c:v>2020</c:v>
                </c:pt>
              </c:numCache>
            </c:numRef>
          </c:cat>
          <c:val>
            <c:numRef>
              <c:f>Лист1!$B$2</c:f>
              <c:numCache>
                <c:formatCode>General</c:formatCode>
                <c:ptCount val="1"/>
                <c:pt idx="0">
                  <c:v>8.1999999999999993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28-4A51-B4F4-FE5DF26C1B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ru-RU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1C361405-0046-9D03-26A4-D7ED10EA70C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56CD2AD-A19E-4074-721F-6DBCBE680A4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30D66-5BAA-C245-AD36-181B8EC875DB}" type="datetimeFigureOut">
              <a:rPr lang="ru-RU" smtClean="0"/>
              <a:t>02.10.2025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1947EE2-63DA-C2A1-5495-30E370423A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752603B-A0BC-AAAA-B5D6-B44F54E18A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7201F-1F39-2140-9B4A-3BC1B61B40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286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401BA-3150-4FF7-8D13-C8A64268AC63}" type="datetimeFigureOut">
              <a:rPr lang="ru-RU" smtClean="0"/>
              <a:t>02.10.2025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5F3B14-7AC8-406F-A299-37D374056E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6445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CF317-460F-D66A-6ACF-27061C9DF4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2D066F97-A6A0-B747-71F9-577306DB29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80F9F05F-4377-CED9-7FF7-AADFCC58E4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8DC8F5-67F2-F257-7833-1FEA7A6F23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F3B14-7AC8-406F-A299-37D374056E4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327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CF317-460F-D66A-6ACF-27061C9DF4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2D066F97-A6A0-B747-71F9-577306DB29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80F9F05F-4377-CED9-7FF7-AADFCC58E4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8DC8F5-67F2-F257-7833-1FEA7A6F23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F3B14-7AC8-406F-A299-37D374056E4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027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69046-74A9-6BC0-030F-AF9856808D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E235548D-D889-0AAA-F16C-FBBD8FABB9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62BED857-8CFB-C4D0-8AA7-4E459CD5CA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80FF5E7-0C77-0F13-CEBC-1525084DF8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F3B14-7AC8-406F-A299-37D374056E4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2856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DB9898DE-D265-4051-B751-CA3C0058CEC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792000" y="395288"/>
            <a:ext cx="5400000" cy="5400000"/>
          </a:xfrm>
        </p:spPr>
        <p:txBody>
          <a:bodyPr anchor="ctr" anchorCtr="0"/>
          <a:lstStyle>
            <a:lvl1pPr>
              <a:defRPr/>
            </a:lvl1pPr>
          </a:lstStyle>
          <a:p>
            <a:r>
              <a:rPr lang="ru-RU" dirty="0"/>
              <a:t>Иконка задачи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EF1F2D-30AB-40F9-9975-F952E50B7FC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4323440"/>
            <a:ext cx="8930641" cy="827011"/>
          </a:xfrm>
          <a:solidFill>
            <a:schemeClr val="bg1">
              <a:alpha val="20000"/>
            </a:schemeClr>
          </a:solidFill>
        </p:spPr>
        <p:txBody>
          <a:bodyPr anchor="ctr" anchorCtr="0"/>
          <a:lstStyle>
            <a:lvl1pPr marL="0" indent="712788" algn="l">
              <a:defRPr sz="2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ru-RU" dirty="0"/>
              <a:t>НАЗВАНИЕ КОМАНДЫ</a:t>
            </a:r>
          </a:p>
        </p:txBody>
      </p:sp>
      <p:sp>
        <p:nvSpPr>
          <p:cNvPr id="42" name="Рисунок 41">
            <a:extLst>
              <a:ext uri="{FF2B5EF4-FFF2-40B4-BE49-F238E27FC236}">
                <a16:creationId xmlns:a16="http://schemas.microsoft.com/office/drawing/2014/main" id="{37DC0E9B-2679-408D-851C-F21F4ACC673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02640" y="2911980"/>
            <a:ext cx="3386773" cy="1082589"/>
          </a:xfrm>
        </p:spPr>
        <p:txBody>
          <a:bodyPr anchor="ctr" anchorCtr="0"/>
          <a:lstStyle>
            <a:lvl1pPr>
              <a:defRPr/>
            </a:lvl1pPr>
          </a:lstStyle>
          <a:p>
            <a:r>
              <a:rPr lang="ru-RU" dirty="0"/>
              <a:t>Логотип/логотипы постановщика задачи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3F843A1-4640-4AAD-9DA4-206FA9FF2A4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149851"/>
            <a:ext cx="8930641" cy="757174"/>
          </a:xfrm>
          <a:solidFill>
            <a:schemeClr val="bg1">
              <a:alpha val="20000"/>
            </a:schemeClr>
          </a:solidFill>
        </p:spPr>
        <p:txBody>
          <a:bodyPr>
            <a:normAutofit/>
          </a:bodyPr>
          <a:lstStyle>
            <a:lvl1pPr marL="0" indent="712788">
              <a:buNone/>
              <a:defRPr sz="1800"/>
            </a:lvl1pPr>
          </a:lstStyle>
          <a:p>
            <a:r>
              <a:rPr lang="ru-RU" sz="1600" b="0" dirty="0"/>
              <a:t>Номер и название задачи</a:t>
            </a:r>
          </a:p>
        </p:txBody>
      </p:sp>
    </p:spTree>
    <p:extLst>
      <p:ext uri="{BB962C8B-B14F-4D97-AF65-F5344CB8AC3E}">
        <p14:creationId xmlns:p14="http://schemas.microsoft.com/office/powerpoint/2010/main" val="2349769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>
            <a:extLst>
              <a:ext uri="{FF2B5EF4-FFF2-40B4-BE49-F238E27FC236}">
                <a16:creationId xmlns:a16="http://schemas.microsoft.com/office/drawing/2014/main" id="{6492DF34-242F-4712-ACC0-85E96FE00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B2196-A440-4E25-B9FF-D0ADB01B1A15}" type="datetime1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5BFC209-E220-4DB1-9582-A06EDB706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F045645C-2F92-4AF1-B96A-C79DEB76E78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02640" y="3922529"/>
            <a:ext cx="5293359" cy="1654542"/>
          </a:xfrm>
        </p:spPr>
        <p:txBody>
          <a:bodyPr anchor="ctr" anchorCtr="0"/>
          <a:lstStyle>
            <a:lvl1pPr algn="l">
              <a:defRPr sz="2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8" name="Номер слайда 5">
            <a:extLst>
              <a:ext uri="{FF2B5EF4-FFF2-40B4-BE49-F238E27FC236}">
                <a16:creationId xmlns:a16="http://schemas.microsoft.com/office/drawing/2014/main" id="{424E19F6-1411-4AFE-9677-D4180DA214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571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ани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C7BAE699-64F9-49EF-B784-2DEF2B221955}" type="datetime1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Текст 6">
            <a:extLst>
              <a:ext uri="{FF2B5EF4-FFF2-40B4-BE49-F238E27FC236}">
                <a16:creationId xmlns:a16="http://schemas.microsoft.com/office/drawing/2014/main" id="{A8E19DA3-4B31-4259-B9A7-5F7A2E64285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73541" y="1222713"/>
            <a:ext cx="3866856" cy="42362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2" name="Текст 9">
            <a:extLst>
              <a:ext uri="{FF2B5EF4-FFF2-40B4-BE49-F238E27FC236}">
                <a16:creationId xmlns:a16="http://schemas.microsoft.com/office/drawing/2014/main" id="{42FEA996-0F55-4FCB-8FCC-C78FEA766CF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873544" y="1790324"/>
            <a:ext cx="3866856" cy="672075"/>
          </a:xfrm>
        </p:spPr>
        <p:txBody>
          <a:bodyPr>
            <a:normAutofit/>
          </a:bodyPr>
          <a:lstStyle>
            <a:lvl2pPr>
              <a:defRPr sz="1400"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13" name="Текст 6">
            <a:extLst>
              <a:ext uri="{FF2B5EF4-FFF2-40B4-BE49-F238E27FC236}">
                <a16:creationId xmlns:a16="http://schemas.microsoft.com/office/drawing/2014/main" id="{C4D8DFD8-867D-4062-800E-27B73FA83BFA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854185" y="2826697"/>
            <a:ext cx="3866856" cy="403756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4" name="Текст 9">
            <a:extLst>
              <a:ext uri="{FF2B5EF4-FFF2-40B4-BE49-F238E27FC236}">
                <a16:creationId xmlns:a16="http://schemas.microsoft.com/office/drawing/2014/main" id="{01B4FB59-79EB-42C6-8468-505204DD843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854185" y="3374436"/>
            <a:ext cx="3866856" cy="672075"/>
          </a:xfrm>
        </p:spPr>
        <p:txBody>
          <a:bodyPr>
            <a:normAutofit/>
          </a:bodyPr>
          <a:lstStyle>
            <a:lvl2pPr>
              <a:defRPr sz="1400"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15" name="Текст 6">
            <a:extLst>
              <a:ext uri="{FF2B5EF4-FFF2-40B4-BE49-F238E27FC236}">
                <a16:creationId xmlns:a16="http://schemas.microsoft.com/office/drawing/2014/main" id="{2DD2E24E-A578-41A0-8812-3CEB5EB7DE20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854185" y="4410809"/>
            <a:ext cx="3866856" cy="40391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id="{29120726-8DD9-4194-A282-2630D18F49E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854185" y="4958548"/>
            <a:ext cx="3866856" cy="672075"/>
          </a:xfrm>
        </p:spPr>
        <p:txBody>
          <a:bodyPr>
            <a:normAutofit/>
          </a:bodyPr>
          <a:lstStyle>
            <a:lvl2pPr>
              <a:defRPr sz="1400"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20" name="Текст 6">
            <a:extLst>
              <a:ext uri="{FF2B5EF4-FFF2-40B4-BE49-F238E27FC236}">
                <a16:creationId xmlns:a16="http://schemas.microsoft.com/office/drawing/2014/main" id="{F30BC2DD-F35E-474E-A833-EA478E7F80B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46648" y="1222713"/>
            <a:ext cx="3866856" cy="42362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1" name="Текст 9">
            <a:extLst>
              <a:ext uri="{FF2B5EF4-FFF2-40B4-BE49-F238E27FC236}">
                <a16:creationId xmlns:a16="http://schemas.microsoft.com/office/drawing/2014/main" id="{7124A073-4FEB-4F54-A9B4-6797D7B46C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546651" y="1790324"/>
            <a:ext cx="3866856" cy="672075"/>
          </a:xfrm>
        </p:spPr>
        <p:txBody>
          <a:bodyPr>
            <a:normAutofit/>
          </a:bodyPr>
          <a:lstStyle>
            <a:lvl2pPr>
              <a:defRPr sz="1400"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22" name="Текст 6">
            <a:extLst>
              <a:ext uri="{FF2B5EF4-FFF2-40B4-BE49-F238E27FC236}">
                <a16:creationId xmlns:a16="http://schemas.microsoft.com/office/drawing/2014/main" id="{17FB4F65-9ABC-4376-8283-0F33F9BB91D6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527292" y="2826697"/>
            <a:ext cx="3866856" cy="403756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3" name="Текст 9">
            <a:extLst>
              <a:ext uri="{FF2B5EF4-FFF2-40B4-BE49-F238E27FC236}">
                <a16:creationId xmlns:a16="http://schemas.microsoft.com/office/drawing/2014/main" id="{C2E3AAAD-E9EB-4A42-ADAF-EDA850F01ED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527292" y="3374436"/>
            <a:ext cx="3866856" cy="672075"/>
          </a:xfrm>
        </p:spPr>
        <p:txBody>
          <a:bodyPr>
            <a:normAutofit/>
          </a:bodyPr>
          <a:lstStyle>
            <a:lvl2pPr>
              <a:defRPr sz="1400"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24" name="Текст 6">
            <a:extLst>
              <a:ext uri="{FF2B5EF4-FFF2-40B4-BE49-F238E27FC236}">
                <a16:creationId xmlns:a16="http://schemas.microsoft.com/office/drawing/2014/main" id="{835470A4-56EB-4A53-A875-42155372D2D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527292" y="4410809"/>
            <a:ext cx="3866856" cy="40391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5" name="Текст 9">
            <a:extLst>
              <a:ext uri="{FF2B5EF4-FFF2-40B4-BE49-F238E27FC236}">
                <a16:creationId xmlns:a16="http://schemas.microsoft.com/office/drawing/2014/main" id="{ED3CC4C2-7EF9-4A4B-BDD1-B16EF36B84C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527292" y="4958548"/>
            <a:ext cx="3866856" cy="672075"/>
          </a:xfrm>
        </p:spPr>
        <p:txBody>
          <a:bodyPr>
            <a:normAutofit/>
          </a:bodyPr>
          <a:lstStyle>
            <a:lvl2pPr>
              <a:defRPr sz="1400"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55CB4C33-0A35-4822-B0EF-4E754699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75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27" name="Текст 6">
            <a:extLst>
              <a:ext uri="{FF2B5EF4-FFF2-40B4-BE49-F238E27FC236}">
                <a16:creationId xmlns:a16="http://schemas.microsoft.com/office/drawing/2014/main" id="{53CEA4EC-5717-426C-A1A1-534D0A05524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78493" y="1187988"/>
            <a:ext cx="771003" cy="423628"/>
          </a:xfr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01</a:t>
            </a:r>
          </a:p>
        </p:txBody>
      </p:sp>
      <p:sp>
        <p:nvSpPr>
          <p:cNvPr id="28" name="Текст 6">
            <a:extLst>
              <a:ext uri="{FF2B5EF4-FFF2-40B4-BE49-F238E27FC236}">
                <a16:creationId xmlns:a16="http://schemas.microsoft.com/office/drawing/2014/main" id="{ECD22E46-ECAB-4A6C-9243-E1661118B47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9137" y="2791972"/>
            <a:ext cx="771003" cy="403756"/>
          </a:xfr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02</a:t>
            </a:r>
          </a:p>
        </p:txBody>
      </p:sp>
      <p:sp>
        <p:nvSpPr>
          <p:cNvPr id="29" name="Текст 6">
            <a:extLst>
              <a:ext uri="{FF2B5EF4-FFF2-40B4-BE49-F238E27FC236}">
                <a16:creationId xmlns:a16="http://schemas.microsoft.com/office/drawing/2014/main" id="{A3CA815C-23B0-4736-B973-0A405AFC5D0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59137" y="4376084"/>
            <a:ext cx="771003" cy="403913"/>
          </a:xfr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03</a:t>
            </a:r>
          </a:p>
        </p:txBody>
      </p:sp>
      <p:sp>
        <p:nvSpPr>
          <p:cNvPr id="30" name="Текст 6">
            <a:extLst>
              <a:ext uri="{FF2B5EF4-FFF2-40B4-BE49-F238E27FC236}">
                <a16:creationId xmlns:a16="http://schemas.microsoft.com/office/drawing/2014/main" id="{0C64CE05-E630-4FDE-B773-3165E579B3B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451600" y="1187988"/>
            <a:ext cx="771003" cy="423628"/>
          </a:xfr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04</a:t>
            </a:r>
          </a:p>
        </p:txBody>
      </p:sp>
      <p:sp>
        <p:nvSpPr>
          <p:cNvPr id="31" name="Текст 6">
            <a:extLst>
              <a:ext uri="{FF2B5EF4-FFF2-40B4-BE49-F238E27FC236}">
                <a16:creationId xmlns:a16="http://schemas.microsoft.com/office/drawing/2014/main" id="{52DBB510-86A6-45BB-B6E1-54FE5A86B490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432244" y="2791972"/>
            <a:ext cx="771003" cy="403756"/>
          </a:xfr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05</a:t>
            </a:r>
          </a:p>
        </p:txBody>
      </p:sp>
      <p:sp>
        <p:nvSpPr>
          <p:cNvPr id="32" name="Текст 6">
            <a:extLst>
              <a:ext uri="{FF2B5EF4-FFF2-40B4-BE49-F238E27FC236}">
                <a16:creationId xmlns:a16="http://schemas.microsoft.com/office/drawing/2014/main" id="{CA530A5B-20B1-4742-8CF2-55C8F5CC1E91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6432244" y="4376084"/>
            <a:ext cx="771003" cy="403913"/>
          </a:xfr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4188858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отографи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CAFA80CC-940E-479C-90C0-76DA923785E9}" type="datetime1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55CB4C33-0A35-4822-B0EF-4E754699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682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27" name="Рисунок 7">
            <a:extLst>
              <a:ext uri="{FF2B5EF4-FFF2-40B4-BE49-F238E27FC236}">
                <a16:creationId xmlns:a16="http://schemas.microsoft.com/office/drawing/2014/main" id="{7F6989B1-EABA-40DD-BFD6-7E0075CDDEE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40147" y="1016001"/>
            <a:ext cx="4405777" cy="3078479"/>
          </a:xfrm>
        </p:spPr>
        <p:txBody>
          <a:bodyPr/>
          <a:lstStyle/>
          <a:p>
            <a:endParaRPr lang="ru-RU"/>
          </a:p>
        </p:txBody>
      </p:sp>
      <p:sp>
        <p:nvSpPr>
          <p:cNvPr id="28" name="Рисунок 9">
            <a:extLst>
              <a:ext uri="{FF2B5EF4-FFF2-40B4-BE49-F238E27FC236}">
                <a16:creationId xmlns:a16="http://schemas.microsoft.com/office/drawing/2014/main" id="{C157B27F-5477-43C4-BE9E-F7CF2A081F1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440149" y="4389108"/>
            <a:ext cx="4405775" cy="181166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29" name="Рисунок 11">
            <a:extLst>
              <a:ext uri="{FF2B5EF4-FFF2-40B4-BE49-F238E27FC236}">
                <a16:creationId xmlns:a16="http://schemas.microsoft.com/office/drawing/2014/main" id="{3E695B26-F7D2-4380-AAA1-0FB24A689AA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46075" y="3223948"/>
            <a:ext cx="6806142" cy="2976827"/>
          </a:xfrm>
        </p:spPr>
        <p:txBody>
          <a:bodyPr/>
          <a:lstStyle/>
          <a:p>
            <a:endParaRPr lang="ru-RU"/>
          </a:p>
        </p:txBody>
      </p:sp>
      <p:sp>
        <p:nvSpPr>
          <p:cNvPr id="30" name="Текст 15">
            <a:extLst>
              <a:ext uri="{FF2B5EF4-FFF2-40B4-BE49-F238E27FC236}">
                <a16:creationId xmlns:a16="http://schemas.microsoft.com/office/drawing/2014/main" id="{7EA2CF14-9D94-4B6F-AAA7-0B38CBB654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6075" y="1016001"/>
            <a:ext cx="6806142" cy="2029882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8909D3DD-8766-4DF8-A38C-44840B2476CA}"/>
              </a:ext>
            </a:extLst>
          </p:cNvPr>
          <p:cNvSpPr/>
          <p:nvPr userDrawn="1"/>
        </p:nvSpPr>
        <p:spPr>
          <a:xfrm>
            <a:off x="346075" y="1016001"/>
            <a:ext cx="6806142" cy="2029882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60169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82A4DA7B-A7D8-4443-AD1C-4C7CDC678488}" type="datetime1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55CB4C33-0A35-4822-B0EF-4E754699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107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23" name="Текст 101">
            <a:extLst>
              <a:ext uri="{FF2B5EF4-FFF2-40B4-BE49-F238E27FC236}">
                <a16:creationId xmlns:a16="http://schemas.microsoft.com/office/drawing/2014/main" id="{B61EFF39-7063-4F67-A1C0-B9D05F3602E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94303" y="2973742"/>
            <a:ext cx="2190810" cy="910516"/>
          </a:xfrm>
        </p:spPr>
        <p:txBody>
          <a:bodyPr/>
          <a:lstStyle>
            <a:lvl1pPr marL="0" indent="0" algn="ctr">
              <a:buNone/>
              <a:defRPr lang="ru-RU" dirty="0"/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75" name="Текст 74">
            <a:extLst>
              <a:ext uri="{FF2B5EF4-FFF2-40B4-BE49-F238E27FC236}">
                <a16:creationId xmlns:a16="http://schemas.microsoft.com/office/drawing/2014/main" id="{A0F2F041-BB01-463D-9CD2-6A231D5924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62924" y="1588128"/>
            <a:ext cx="4902200" cy="7125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6" name="Текст 74">
            <a:extLst>
              <a:ext uri="{FF2B5EF4-FFF2-40B4-BE49-F238E27FC236}">
                <a16:creationId xmlns:a16="http://schemas.microsoft.com/office/drawing/2014/main" id="{58BDD636-A558-406A-A768-05FF3D12BD8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62924" y="2445138"/>
            <a:ext cx="4902200" cy="7125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7" name="Текст 74">
            <a:extLst>
              <a:ext uri="{FF2B5EF4-FFF2-40B4-BE49-F238E27FC236}">
                <a16:creationId xmlns:a16="http://schemas.microsoft.com/office/drawing/2014/main" id="{53EE4994-79EE-43D0-B40B-E2DE25879B8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62924" y="3302147"/>
            <a:ext cx="4902200" cy="7125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8" name="Текст 74">
            <a:extLst>
              <a:ext uri="{FF2B5EF4-FFF2-40B4-BE49-F238E27FC236}">
                <a16:creationId xmlns:a16="http://schemas.microsoft.com/office/drawing/2014/main" id="{4CD31D83-EE69-46A0-B5B2-B2969969DCF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62924" y="4159156"/>
            <a:ext cx="4902200" cy="7125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9" name="Текст 74">
            <a:extLst>
              <a:ext uri="{FF2B5EF4-FFF2-40B4-BE49-F238E27FC236}">
                <a16:creationId xmlns:a16="http://schemas.microsoft.com/office/drawing/2014/main" id="{BFB2A4EF-E632-42AC-82F0-453D4A95A9E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662924" y="5016166"/>
            <a:ext cx="4902200" cy="7125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3761097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татисти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4E505DF-C567-47F2-9374-60838F800101}" type="datetime1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55CB4C33-0A35-4822-B0EF-4E754699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107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1" name="Текст 35">
            <a:extLst>
              <a:ext uri="{FF2B5EF4-FFF2-40B4-BE49-F238E27FC236}">
                <a16:creationId xmlns:a16="http://schemas.microsoft.com/office/drawing/2014/main" id="{B1350734-1D64-4861-9813-14C6593B852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83077" y="1026867"/>
            <a:ext cx="4790314" cy="1615356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2" name="Текст 35">
            <a:extLst>
              <a:ext uri="{FF2B5EF4-FFF2-40B4-BE49-F238E27FC236}">
                <a16:creationId xmlns:a16="http://schemas.microsoft.com/office/drawing/2014/main" id="{010826A5-76AC-452C-9459-7CC1CCF22E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83077" y="1626932"/>
            <a:ext cx="4790314" cy="10152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Текст 35">
            <a:extLst>
              <a:ext uri="{FF2B5EF4-FFF2-40B4-BE49-F238E27FC236}">
                <a16:creationId xmlns:a16="http://schemas.microsoft.com/office/drawing/2014/main" id="{C694E912-AC3F-437A-90AD-A48291DCE9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683077" y="2807582"/>
            <a:ext cx="4790314" cy="1615356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" name="Текст 35">
            <a:extLst>
              <a:ext uri="{FF2B5EF4-FFF2-40B4-BE49-F238E27FC236}">
                <a16:creationId xmlns:a16="http://schemas.microsoft.com/office/drawing/2014/main" id="{DE78EAF0-6854-4E73-A48A-917C1A86C3F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83077" y="3407647"/>
            <a:ext cx="4790314" cy="10152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Текст 35">
            <a:extLst>
              <a:ext uri="{FF2B5EF4-FFF2-40B4-BE49-F238E27FC236}">
                <a16:creationId xmlns:a16="http://schemas.microsoft.com/office/drawing/2014/main" id="{72D68DD9-6181-4C35-909B-154E5E309C9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83077" y="4584029"/>
            <a:ext cx="4790314" cy="1615356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7D5E34DD-827F-4597-BFDE-34D8830FB25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83077" y="5184094"/>
            <a:ext cx="4790314" cy="10152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669948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татисти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2938A0C3-5C2F-47B8-B008-79A49A1195BA}" type="datetime1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55CB4C33-0A35-4822-B0EF-4E754699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532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1" name="Текст 35">
            <a:extLst>
              <a:ext uri="{FF2B5EF4-FFF2-40B4-BE49-F238E27FC236}">
                <a16:creationId xmlns:a16="http://schemas.microsoft.com/office/drawing/2014/main" id="{B1350734-1D64-4861-9813-14C6593B852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83077" y="1016000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2" name="Текст 35">
            <a:extLst>
              <a:ext uri="{FF2B5EF4-FFF2-40B4-BE49-F238E27FC236}">
                <a16:creationId xmlns:a16="http://schemas.microsoft.com/office/drawing/2014/main" id="{010826A5-76AC-452C-9459-7CC1CCF22E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83077" y="1395537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Текст 35">
            <a:extLst>
              <a:ext uri="{FF2B5EF4-FFF2-40B4-BE49-F238E27FC236}">
                <a16:creationId xmlns:a16="http://schemas.microsoft.com/office/drawing/2014/main" id="{C694E912-AC3F-437A-90AD-A48291DCE9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683077" y="2284561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" name="Текст 35">
            <a:extLst>
              <a:ext uri="{FF2B5EF4-FFF2-40B4-BE49-F238E27FC236}">
                <a16:creationId xmlns:a16="http://schemas.microsoft.com/office/drawing/2014/main" id="{DE78EAF0-6854-4E73-A48A-917C1A86C3F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83077" y="2664098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Текст 35">
            <a:extLst>
              <a:ext uri="{FF2B5EF4-FFF2-40B4-BE49-F238E27FC236}">
                <a16:creationId xmlns:a16="http://schemas.microsoft.com/office/drawing/2014/main" id="{72D68DD9-6181-4C35-909B-154E5E309C9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83077" y="3553122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7D5E34DD-827F-4597-BFDE-34D8830FB25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83077" y="3932659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Текст 35">
            <a:extLst>
              <a:ext uri="{FF2B5EF4-FFF2-40B4-BE49-F238E27FC236}">
                <a16:creationId xmlns:a16="http://schemas.microsoft.com/office/drawing/2014/main" id="{6305AE9F-2B19-4EA1-A48B-435746C35E6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683077" y="4821684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Текст 35">
            <a:extLst>
              <a:ext uri="{FF2B5EF4-FFF2-40B4-BE49-F238E27FC236}">
                <a16:creationId xmlns:a16="http://schemas.microsoft.com/office/drawing/2014/main" id="{CF9D9CFB-62B9-4CE0-8770-0CB398D99F7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683077" y="5201221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0163864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Статисти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F4F29EB-DFD0-428E-8E89-ED117A3553E3}" type="datetime1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55CB4C33-0A35-4822-B0EF-4E754699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721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1" name="Текст 35">
            <a:extLst>
              <a:ext uri="{FF2B5EF4-FFF2-40B4-BE49-F238E27FC236}">
                <a16:creationId xmlns:a16="http://schemas.microsoft.com/office/drawing/2014/main" id="{B1350734-1D64-4861-9813-14C6593B852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83077" y="1016000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2" name="Текст 35">
            <a:extLst>
              <a:ext uri="{FF2B5EF4-FFF2-40B4-BE49-F238E27FC236}">
                <a16:creationId xmlns:a16="http://schemas.microsoft.com/office/drawing/2014/main" id="{010826A5-76AC-452C-9459-7CC1CCF22E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83077" y="1395537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Текст 35">
            <a:extLst>
              <a:ext uri="{FF2B5EF4-FFF2-40B4-BE49-F238E27FC236}">
                <a16:creationId xmlns:a16="http://schemas.microsoft.com/office/drawing/2014/main" id="{C694E912-AC3F-437A-90AD-A48291DCE9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683077" y="2284561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" name="Текст 35">
            <a:extLst>
              <a:ext uri="{FF2B5EF4-FFF2-40B4-BE49-F238E27FC236}">
                <a16:creationId xmlns:a16="http://schemas.microsoft.com/office/drawing/2014/main" id="{DE78EAF0-6854-4E73-A48A-917C1A86C3F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83077" y="2664098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Текст 35">
            <a:extLst>
              <a:ext uri="{FF2B5EF4-FFF2-40B4-BE49-F238E27FC236}">
                <a16:creationId xmlns:a16="http://schemas.microsoft.com/office/drawing/2014/main" id="{72D68DD9-6181-4C35-909B-154E5E309C9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83077" y="3553122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7D5E34DD-827F-4597-BFDE-34D8830FB25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83077" y="3932659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Текст 35">
            <a:extLst>
              <a:ext uri="{FF2B5EF4-FFF2-40B4-BE49-F238E27FC236}">
                <a16:creationId xmlns:a16="http://schemas.microsoft.com/office/drawing/2014/main" id="{6305AE9F-2B19-4EA1-A48B-435746C35E6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683077" y="4821684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Текст 35">
            <a:extLst>
              <a:ext uri="{FF2B5EF4-FFF2-40B4-BE49-F238E27FC236}">
                <a16:creationId xmlns:a16="http://schemas.microsoft.com/office/drawing/2014/main" id="{CF9D9CFB-62B9-4CE0-8770-0CB398D99F7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683077" y="5201221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38058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тади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D52F0272-0FEA-44CE-966E-3D169B2F53D4}" type="datetime1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Текст 35">
            <a:extLst>
              <a:ext uri="{FF2B5EF4-FFF2-40B4-BE49-F238E27FC236}">
                <a16:creationId xmlns:a16="http://schemas.microsoft.com/office/drawing/2014/main" id="{BE583EE3-33C6-4FCC-9F56-28AB0B4FCAD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46075" y="1024937"/>
            <a:ext cx="2526079" cy="1476687"/>
          </a:xfrm>
          <a:prstGeom prst="roundRect">
            <a:avLst>
              <a:gd name="adj" fmla="val 1588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9" name="Текст 35">
            <a:extLst>
              <a:ext uri="{FF2B5EF4-FFF2-40B4-BE49-F238E27FC236}">
                <a16:creationId xmlns:a16="http://schemas.microsoft.com/office/drawing/2014/main" id="{AFEBE25F-FFFE-4B9D-94E7-7A69C7B0D74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6075" y="1380939"/>
            <a:ext cx="2526079" cy="112068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2" name="Текст 35">
            <a:extLst>
              <a:ext uri="{FF2B5EF4-FFF2-40B4-BE49-F238E27FC236}">
                <a16:creationId xmlns:a16="http://schemas.microsoft.com/office/drawing/2014/main" id="{3E63DE62-DFB7-44A9-A85D-B687FAE797D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832960" y="1024937"/>
            <a:ext cx="2526079" cy="1476687"/>
          </a:xfrm>
          <a:prstGeom prst="roundRect">
            <a:avLst>
              <a:gd name="adj" fmla="val 1588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3" name="Текст 35">
            <a:extLst>
              <a:ext uri="{FF2B5EF4-FFF2-40B4-BE49-F238E27FC236}">
                <a16:creationId xmlns:a16="http://schemas.microsoft.com/office/drawing/2014/main" id="{65791B9B-D32F-4C66-AD0A-B1F3CB6B2B2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832960" y="1380939"/>
            <a:ext cx="2526079" cy="112068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4" name="Текст 35">
            <a:extLst>
              <a:ext uri="{FF2B5EF4-FFF2-40B4-BE49-F238E27FC236}">
                <a16:creationId xmlns:a16="http://schemas.microsoft.com/office/drawing/2014/main" id="{3052024B-27A5-4D0B-A7E7-5161FB0ED37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9330862" y="1024937"/>
            <a:ext cx="2526079" cy="1476687"/>
          </a:xfrm>
          <a:prstGeom prst="roundRect">
            <a:avLst>
              <a:gd name="adj" fmla="val 1588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5" name="Текст 35">
            <a:extLst>
              <a:ext uri="{FF2B5EF4-FFF2-40B4-BE49-F238E27FC236}">
                <a16:creationId xmlns:a16="http://schemas.microsoft.com/office/drawing/2014/main" id="{9DFC47B0-ECC1-49CE-99A3-DC05480669A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9330862" y="1380939"/>
            <a:ext cx="2526079" cy="112068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6" name="Текст 35">
            <a:extLst>
              <a:ext uri="{FF2B5EF4-FFF2-40B4-BE49-F238E27FC236}">
                <a16:creationId xmlns:a16="http://schemas.microsoft.com/office/drawing/2014/main" id="{3B86BD35-3919-4E07-B138-AAF7CFF7DF0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593517" y="4358152"/>
            <a:ext cx="2526079" cy="1476687"/>
          </a:xfrm>
          <a:prstGeom prst="roundRect">
            <a:avLst>
              <a:gd name="adj" fmla="val 1588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7" name="Текст 35">
            <a:extLst>
              <a:ext uri="{FF2B5EF4-FFF2-40B4-BE49-F238E27FC236}">
                <a16:creationId xmlns:a16="http://schemas.microsoft.com/office/drawing/2014/main" id="{10D94F19-5929-4A71-8C96-769ED6DD0BA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93517" y="4714154"/>
            <a:ext cx="2526079" cy="112068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8" name="Текст 35">
            <a:extLst>
              <a:ext uri="{FF2B5EF4-FFF2-40B4-BE49-F238E27FC236}">
                <a16:creationId xmlns:a16="http://schemas.microsoft.com/office/drawing/2014/main" id="{D84303F2-08F5-497F-BC9B-59F70995863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080402" y="4358152"/>
            <a:ext cx="2526079" cy="1476687"/>
          </a:xfrm>
          <a:prstGeom prst="roundRect">
            <a:avLst>
              <a:gd name="adj" fmla="val 1588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9" name="Текст 35">
            <a:extLst>
              <a:ext uri="{FF2B5EF4-FFF2-40B4-BE49-F238E27FC236}">
                <a16:creationId xmlns:a16="http://schemas.microsoft.com/office/drawing/2014/main" id="{EA5C32CD-4539-4313-8B67-943CB8F5EBD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080402" y="4714154"/>
            <a:ext cx="2526079" cy="112068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00" name="Заголовок 1">
            <a:extLst>
              <a:ext uri="{FF2B5EF4-FFF2-40B4-BE49-F238E27FC236}">
                <a16:creationId xmlns:a16="http://schemas.microsoft.com/office/drawing/2014/main" id="{6641864C-9659-45A2-A61F-BB1A3067B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256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5591179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роблема и реш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062B0DBE-B5A9-470E-85A9-7CC062D5339A}" type="datetime1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0" name="Заголовок 1">
            <a:extLst>
              <a:ext uri="{FF2B5EF4-FFF2-40B4-BE49-F238E27FC236}">
                <a16:creationId xmlns:a16="http://schemas.microsoft.com/office/drawing/2014/main" id="{6641864C-9659-45A2-A61F-BB1A3067B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650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30" name="Текст 35">
            <a:extLst>
              <a:ext uri="{FF2B5EF4-FFF2-40B4-BE49-F238E27FC236}">
                <a16:creationId xmlns:a16="http://schemas.microsoft.com/office/drawing/2014/main" id="{2FAEFDC9-8968-4F3D-8F8F-5591D6F30FE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7027" y="3810175"/>
            <a:ext cx="3264113" cy="2375115"/>
          </a:xfrm>
          <a:prstGeom prst="roundRect">
            <a:avLst>
              <a:gd name="adj" fmla="val 1016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49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Описание проблемы </a:t>
            </a:r>
          </a:p>
        </p:txBody>
      </p:sp>
      <p:sp>
        <p:nvSpPr>
          <p:cNvPr id="152" name="Текст 35">
            <a:extLst>
              <a:ext uri="{FF2B5EF4-FFF2-40B4-BE49-F238E27FC236}">
                <a16:creationId xmlns:a16="http://schemas.microsoft.com/office/drawing/2014/main" id="{A7C77525-23F2-401E-A901-0374D8239BB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64542" y="3810175"/>
            <a:ext cx="3264113" cy="2375115"/>
          </a:xfrm>
          <a:prstGeom prst="roundRect">
            <a:avLst>
              <a:gd name="adj" fmla="val 1016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49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Примеры уже имеющихся способов решения данной проблемы</a:t>
            </a:r>
          </a:p>
        </p:txBody>
      </p:sp>
      <p:sp>
        <p:nvSpPr>
          <p:cNvPr id="153" name="Текст 35">
            <a:extLst>
              <a:ext uri="{FF2B5EF4-FFF2-40B4-BE49-F238E27FC236}">
                <a16:creationId xmlns:a16="http://schemas.microsoft.com/office/drawing/2014/main" id="{D2F4E226-3842-4532-A60F-4E8C02DAD6D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5481" y="3810175"/>
            <a:ext cx="3264113" cy="2375115"/>
          </a:xfrm>
          <a:prstGeom prst="roundRect">
            <a:avLst>
              <a:gd name="adj" fmla="val 1016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49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Ваше предложение решения данной проблемы</a:t>
            </a:r>
          </a:p>
        </p:txBody>
      </p:sp>
      <p:sp>
        <p:nvSpPr>
          <p:cNvPr id="189" name="Текст 35">
            <a:extLst>
              <a:ext uri="{FF2B5EF4-FFF2-40B4-BE49-F238E27FC236}">
                <a16:creationId xmlns:a16="http://schemas.microsoft.com/office/drawing/2014/main" id="{C44A233F-7BDF-4F40-844F-FC23B1912AA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17027" y="3252336"/>
            <a:ext cx="3264113" cy="391783"/>
          </a:xfrm>
          <a:prstGeom prst="roundRect">
            <a:avLst>
              <a:gd name="adj" fmla="val 10167"/>
            </a:avLst>
          </a:prstGeom>
          <a:noFill/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Проблема</a:t>
            </a:r>
          </a:p>
        </p:txBody>
      </p:sp>
      <p:sp>
        <p:nvSpPr>
          <p:cNvPr id="190" name="Текст 35">
            <a:extLst>
              <a:ext uri="{FF2B5EF4-FFF2-40B4-BE49-F238E27FC236}">
                <a16:creationId xmlns:a16="http://schemas.microsoft.com/office/drawing/2014/main" id="{1683ED6E-2444-48B8-A78B-F1EBA53E21C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64542" y="3252336"/>
            <a:ext cx="3264113" cy="391783"/>
          </a:xfrm>
          <a:prstGeom prst="roundRect">
            <a:avLst>
              <a:gd name="adj" fmla="val 10167"/>
            </a:avLst>
          </a:prstGeom>
          <a:noFill/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Альтернативные решения</a:t>
            </a:r>
          </a:p>
        </p:txBody>
      </p:sp>
      <p:sp>
        <p:nvSpPr>
          <p:cNvPr id="191" name="Текст 35">
            <a:extLst>
              <a:ext uri="{FF2B5EF4-FFF2-40B4-BE49-F238E27FC236}">
                <a16:creationId xmlns:a16="http://schemas.microsoft.com/office/drawing/2014/main" id="{B788F042-DAFC-4B5A-B1AA-8ADEFAAA980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385481" y="3252336"/>
            <a:ext cx="3264113" cy="391783"/>
          </a:xfrm>
          <a:prstGeom prst="roundRect">
            <a:avLst>
              <a:gd name="adj" fmla="val 10167"/>
            </a:avLst>
          </a:prstGeom>
          <a:noFill/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Решение</a:t>
            </a:r>
          </a:p>
        </p:txBody>
      </p:sp>
    </p:spTree>
    <p:extLst>
      <p:ext uri="{BB962C8B-B14F-4D97-AF65-F5344CB8AC3E}">
        <p14:creationId xmlns:p14="http://schemas.microsoft.com/office/powerpoint/2010/main" val="8752738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емо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icture Placeholder 1">
            <a:extLst>
              <a:ext uri="{FF2B5EF4-FFF2-40B4-BE49-F238E27FC236}">
                <a16:creationId xmlns:a16="http://schemas.microsoft.com/office/drawing/2014/main" id="{F4BB4485-D5EB-48AD-A465-1B1299C88CD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62940" y="1264478"/>
            <a:ext cx="3866121" cy="2436377"/>
          </a:xfrm>
        </p:spPr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D396B86-640F-4AD1-BBB2-E085B6CD8771}" type="datetime1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0" name="Заголовок 1">
            <a:extLst>
              <a:ext uri="{FF2B5EF4-FFF2-40B4-BE49-F238E27FC236}">
                <a16:creationId xmlns:a16="http://schemas.microsoft.com/office/drawing/2014/main" id="{6641864C-9659-45A2-A61F-BB1A3067B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75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8340B20B-0618-415E-8908-3C85578C4D1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6075" y="4656083"/>
            <a:ext cx="3626835" cy="154469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90" name="Текст 7">
            <a:extLst>
              <a:ext uri="{FF2B5EF4-FFF2-40B4-BE49-F238E27FC236}">
                <a16:creationId xmlns:a16="http://schemas.microsoft.com/office/drawing/2014/main" id="{47A76FC9-6FDA-4102-9D33-F9766B07D3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40502" y="4656083"/>
            <a:ext cx="3626835" cy="154469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91" name="Текст 7">
            <a:extLst>
              <a:ext uri="{FF2B5EF4-FFF2-40B4-BE49-F238E27FC236}">
                <a16:creationId xmlns:a16="http://schemas.microsoft.com/office/drawing/2014/main" id="{7C8F4076-BB2C-4FA3-9BAD-5EF87B638D5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30203" y="4656083"/>
            <a:ext cx="3626835" cy="154469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46991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Описание команд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DB9898DE-D265-4051-B751-CA3C0058CEC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894095" y="1044081"/>
            <a:ext cx="4962943" cy="2221824"/>
          </a:xfrm>
        </p:spPr>
        <p:txBody>
          <a:bodyPr anchor="ctr" anchorCtr="0"/>
          <a:lstStyle>
            <a:lvl1pPr>
              <a:defRPr/>
            </a:lvl1pPr>
          </a:lstStyle>
          <a:p>
            <a:r>
              <a:rPr lang="ru-RU" dirty="0"/>
              <a:t>Фото команды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05B910C-9A3E-FA3B-DC7F-BA27D3A1B516}"/>
              </a:ext>
            </a:extLst>
          </p:cNvPr>
          <p:cNvSpPr txBox="1">
            <a:spLocks/>
          </p:cNvSpPr>
          <p:nvPr userDrawn="1"/>
        </p:nvSpPr>
        <p:spPr>
          <a:xfrm>
            <a:off x="346075" y="395288"/>
            <a:ext cx="11244772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57875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97" b="1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Amatic SC" panose="00000500000000000000" pitchFamily="2" charset="-79"/>
              </a:defRPr>
            </a:lvl1pPr>
          </a:lstStyle>
          <a:p>
            <a:r>
              <a:rPr lang="ru-RU"/>
              <a:t>КОМАНДА «НАЗВАНИЕ»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29505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Демо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102">
            <a:extLst>
              <a:ext uri="{FF2B5EF4-FFF2-40B4-BE49-F238E27FC236}">
                <a16:creationId xmlns:a16="http://schemas.microsoft.com/office/drawing/2014/main" id="{A5F6008C-951E-4E5C-B47F-6040B193FB33}"/>
              </a:ext>
            </a:extLst>
          </p:cNvPr>
          <p:cNvSpPr/>
          <p:nvPr userDrawn="1"/>
        </p:nvSpPr>
        <p:spPr>
          <a:xfrm flipV="1">
            <a:off x="0" y="4324414"/>
            <a:ext cx="5330956" cy="678504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93AF0E63-1EB1-47F5-B09E-CA3E5DE528F3}" type="datetime1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0" name="Заголовок 1">
            <a:extLst>
              <a:ext uri="{FF2B5EF4-FFF2-40B4-BE49-F238E27FC236}">
                <a16:creationId xmlns:a16="http://schemas.microsoft.com/office/drawing/2014/main" id="{6641864C-9659-45A2-A61F-BB1A3067B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289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8340B20B-0618-415E-8908-3C85578C4D1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10643" y="4324451"/>
            <a:ext cx="4121687" cy="16122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90" name="Текст 7">
            <a:extLst>
              <a:ext uri="{FF2B5EF4-FFF2-40B4-BE49-F238E27FC236}">
                <a16:creationId xmlns:a16="http://schemas.microsoft.com/office/drawing/2014/main" id="{47A76FC9-6FDA-4102-9D33-F9766B07D3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857950" y="4324451"/>
            <a:ext cx="4121687" cy="16122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9" name="Picture Placeholder 1">
            <a:extLst>
              <a:ext uri="{FF2B5EF4-FFF2-40B4-BE49-F238E27FC236}">
                <a16:creationId xmlns:a16="http://schemas.microsoft.com/office/drawing/2014/main" id="{F4BB4485-D5EB-48AD-A465-1B1299C88CD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10642" y="1577998"/>
            <a:ext cx="4121688" cy="2283975"/>
          </a:xfrm>
        </p:spPr>
      </p:sp>
      <p:sp>
        <p:nvSpPr>
          <p:cNvPr id="123" name="Picture Placeholder 1">
            <a:extLst>
              <a:ext uri="{FF2B5EF4-FFF2-40B4-BE49-F238E27FC236}">
                <a16:creationId xmlns:a16="http://schemas.microsoft.com/office/drawing/2014/main" id="{C7FB8BAF-17B6-40DC-9912-73B3494AC45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855540" y="1577998"/>
            <a:ext cx="4121688" cy="2283975"/>
          </a:xfrm>
        </p:spPr>
      </p:sp>
      <p:sp>
        <p:nvSpPr>
          <p:cNvPr id="124" name="Прямоугольник 123">
            <a:extLst>
              <a:ext uri="{FF2B5EF4-FFF2-40B4-BE49-F238E27FC236}">
                <a16:creationId xmlns:a16="http://schemas.microsoft.com/office/drawing/2014/main" id="{051171B0-5B98-49B1-802A-F182B5FE7BCA}"/>
              </a:ext>
            </a:extLst>
          </p:cNvPr>
          <p:cNvSpPr/>
          <p:nvPr userDrawn="1"/>
        </p:nvSpPr>
        <p:spPr>
          <a:xfrm flipV="1">
            <a:off x="6862163" y="4324414"/>
            <a:ext cx="5330956" cy="678504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3953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Демо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icture Placeholder 1">
            <a:extLst>
              <a:ext uri="{FF2B5EF4-FFF2-40B4-BE49-F238E27FC236}">
                <a16:creationId xmlns:a16="http://schemas.microsoft.com/office/drawing/2014/main" id="{2E6A2544-8689-48EB-9658-2D1DE4E487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009872" y="1235915"/>
            <a:ext cx="2172255" cy="4602697"/>
          </a:xfrm>
          <a:prstGeom prst="roundRect">
            <a:avLst>
              <a:gd name="adj" fmla="val 12528"/>
            </a:avLst>
          </a:prstGeom>
          <a:noFill/>
        </p:spPr>
      </p:sp>
      <p:sp>
        <p:nvSpPr>
          <p:cNvPr id="130" name="Текст 35">
            <a:extLst>
              <a:ext uri="{FF2B5EF4-FFF2-40B4-BE49-F238E27FC236}">
                <a16:creationId xmlns:a16="http://schemas.microsoft.com/office/drawing/2014/main" id="{34F2EADD-49A3-44E7-AC8B-D07BF1B4F1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56349" y="1641283"/>
            <a:ext cx="3812931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65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6" name="Текст 35">
            <a:extLst>
              <a:ext uri="{FF2B5EF4-FFF2-40B4-BE49-F238E27FC236}">
                <a16:creationId xmlns:a16="http://schemas.microsoft.com/office/drawing/2014/main" id="{15551546-3EE0-4A54-9DEE-1E9FEBF43B2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6349" y="2020820"/>
            <a:ext cx="3812931" cy="12905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7" name="Текст 35">
            <a:extLst>
              <a:ext uri="{FF2B5EF4-FFF2-40B4-BE49-F238E27FC236}">
                <a16:creationId xmlns:a16="http://schemas.microsoft.com/office/drawing/2014/main" id="{9D9ADB6F-AC53-4034-92EE-80435562B80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040021" y="1641283"/>
            <a:ext cx="3812931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65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8" name="Текст 35">
            <a:extLst>
              <a:ext uri="{FF2B5EF4-FFF2-40B4-BE49-F238E27FC236}">
                <a16:creationId xmlns:a16="http://schemas.microsoft.com/office/drawing/2014/main" id="{EAB22390-1508-4419-B1B3-375A734DF0E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040021" y="2020820"/>
            <a:ext cx="3812931" cy="12905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9" name="Текст 35">
            <a:extLst>
              <a:ext uri="{FF2B5EF4-FFF2-40B4-BE49-F238E27FC236}">
                <a16:creationId xmlns:a16="http://schemas.microsoft.com/office/drawing/2014/main" id="{FF699DD2-8E32-4C98-8444-90139EB2FDC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56349" y="3864598"/>
            <a:ext cx="3812931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65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0" name="Текст 35">
            <a:extLst>
              <a:ext uri="{FF2B5EF4-FFF2-40B4-BE49-F238E27FC236}">
                <a16:creationId xmlns:a16="http://schemas.microsoft.com/office/drawing/2014/main" id="{6496F1D2-4B4B-412C-B228-1C27099F20D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56349" y="4244135"/>
            <a:ext cx="3812931" cy="12905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1" name="Текст 35">
            <a:extLst>
              <a:ext uri="{FF2B5EF4-FFF2-40B4-BE49-F238E27FC236}">
                <a16:creationId xmlns:a16="http://schemas.microsoft.com/office/drawing/2014/main" id="{55E268D8-B309-4AA0-8E1B-30DF4A86725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040021" y="3864598"/>
            <a:ext cx="3812931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65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2" name="Текст 35">
            <a:extLst>
              <a:ext uri="{FF2B5EF4-FFF2-40B4-BE49-F238E27FC236}">
                <a16:creationId xmlns:a16="http://schemas.microsoft.com/office/drawing/2014/main" id="{E6797EA4-A26A-41BA-A1AB-8E1F9B9574D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040021" y="4244135"/>
            <a:ext cx="3812931" cy="12905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cxnSp>
        <p:nvCxnSpPr>
          <p:cNvPr id="168" name="Google Shape;2799;p94">
            <a:extLst>
              <a:ext uri="{FF2B5EF4-FFF2-40B4-BE49-F238E27FC236}">
                <a16:creationId xmlns:a16="http://schemas.microsoft.com/office/drawing/2014/main" id="{FA0271FA-A51F-4387-9143-29364B78BFC3}"/>
              </a:ext>
            </a:extLst>
          </p:cNvPr>
          <p:cNvCxnSpPr>
            <a:cxnSpLocks/>
          </p:cNvCxnSpPr>
          <p:nvPr userDrawn="1"/>
        </p:nvCxnSpPr>
        <p:spPr>
          <a:xfrm>
            <a:off x="4244694" y="1870413"/>
            <a:ext cx="686698" cy="0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9" name="Google Shape;2799;p94">
            <a:extLst>
              <a:ext uri="{FF2B5EF4-FFF2-40B4-BE49-F238E27FC236}">
                <a16:creationId xmlns:a16="http://schemas.microsoft.com/office/drawing/2014/main" id="{83B50154-F03F-4297-B4A8-C77D1687B8DA}"/>
              </a:ext>
            </a:extLst>
          </p:cNvPr>
          <p:cNvCxnSpPr>
            <a:cxnSpLocks/>
          </p:cNvCxnSpPr>
          <p:nvPr userDrawn="1"/>
        </p:nvCxnSpPr>
        <p:spPr>
          <a:xfrm>
            <a:off x="4244694" y="4094630"/>
            <a:ext cx="686698" cy="0"/>
          </a:xfrm>
          <a:prstGeom prst="straightConnector1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Google Shape;2799;p94">
            <a:extLst>
              <a:ext uri="{FF2B5EF4-FFF2-40B4-BE49-F238E27FC236}">
                <a16:creationId xmlns:a16="http://schemas.microsoft.com/office/drawing/2014/main" id="{89D0D73E-B609-4208-BFA6-94ED3BC232A9}"/>
              </a:ext>
            </a:extLst>
          </p:cNvPr>
          <p:cNvCxnSpPr>
            <a:cxnSpLocks/>
          </p:cNvCxnSpPr>
          <p:nvPr userDrawn="1"/>
        </p:nvCxnSpPr>
        <p:spPr>
          <a:xfrm>
            <a:off x="7250583" y="1870413"/>
            <a:ext cx="686698" cy="0"/>
          </a:xfrm>
          <a:prstGeom prst="straightConnector1">
            <a:avLst/>
          </a:pr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" name="Google Shape;2799;p94">
            <a:extLst>
              <a:ext uri="{FF2B5EF4-FFF2-40B4-BE49-F238E27FC236}">
                <a16:creationId xmlns:a16="http://schemas.microsoft.com/office/drawing/2014/main" id="{1DD03E5E-FCF0-4EC5-BA97-518950F7A41C}"/>
              </a:ext>
            </a:extLst>
          </p:cNvPr>
          <p:cNvCxnSpPr>
            <a:cxnSpLocks/>
          </p:cNvCxnSpPr>
          <p:nvPr userDrawn="1"/>
        </p:nvCxnSpPr>
        <p:spPr>
          <a:xfrm>
            <a:off x="7250583" y="4094630"/>
            <a:ext cx="686698" cy="0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19765B8-4F24-5E1F-432E-F592BFAF7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9" name="Дата 8">
            <a:extLst>
              <a:ext uri="{FF2B5EF4-FFF2-40B4-BE49-F238E27FC236}">
                <a16:creationId xmlns:a16="http://schemas.microsoft.com/office/drawing/2014/main" id="{E19B813A-8796-C89A-4669-BFA5CA98F24A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fld id="{9D490EE5-ED7D-46E8-8345-A78A0CB0F4A4}" type="datetime1">
              <a:rPr lang="ru-RU" smtClean="0"/>
              <a:t>02.10.2025</a:t>
            </a:fld>
            <a:endParaRPr lang="ru-RU"/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2648A9B9-3888-6E59-EA1C-76276C4EE93D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0E2B1EF5-F5AA-C72A-5C4D-8EE372388A4E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64197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Демо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icture Placeholder 1">
            <a:extLst>
              <a:ext uri="{FF2B5EF4-FFF2-40B4-BE49-F238E27FC236}">
                <a16:creationId xmlns:a16="http://schemas.microsoft.com/office/drawing/2014/main" id="{2E6A2544-8689-48EB-9658-2D1DE4E487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01460" y="1038224"/>
            <a:ext cx="1726214" cy="3657600"/>
          </a:xfrm>
          <a:prstGeom prst="roundRect">
            <a:avLst>
              <a:gd name="adj" fmla="val 12528"/>
            </a:avLst>
          </a:prstGeom>
          <a:noFill/>
        </p:spPr>
      </p:sp>
      <p:sp>
        <p:nvSpPr>
          <p:cNvPr id="75" name="Picture Placeholder 1">
            <a:extLst>
              <a:ext uri="{FF2B5EF4-FFF2-40B4-BE49-F238E27FC236}">
                <a16:creationId xmlns:a16="http://schemas.microsoft.com/office/drawing/2014/main" id="{5F8A3887-CB84-43EA-BFC4-CD93F421C5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1097" y="1038224"/>
            <a:ext cx="1726214" cy="3657600"/>
          </a:xfrm>
          <a:prstGeom prst="roundRect">
            <a:avLst>
              <a:gd name="adj" fmla="val 12528"/>
            </a:avLst>
          </a:prstGeom>
          <a:noFill/>
        </p:spPr>
      </p:sp>
      <p:sp>
        <p:nvSpPr>
          <p:cNvPr id="102" name="Picture Placeholder 1">
            <a:extLst>
              <a:ext uri="{FF2B5EF4-FFF2-40B4-BE49-F238E27FC236}">
                <a16:creationId xmlns:a16="http://schemas.microsoft.com/office/drawing/2014/main" id="{E009EEBC-6069-4389-9953-A05FCC07FDF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660734" y="1038224"/>
            <a:ext cx="1726214" cy="3657600"/>
          </a:xfrm>
          <a:prstGeom prst="roundRect">
            <a:avLst>
              <a:gd name="adj" fmla="val 12528"/>
            </a:avLst>
          </a:prstGeom>
          <a:noFill/>
        </p:spPr>
      </p:sp>
      <p:sp>
        <p:nvSpPr>
          <p:cNvPr id="171" name="Picture Placeholder 1">
            <a:extLst>
              <a:ext uri="{FF2B5EF4-FFF2-40B4-BE49-F238E27FC236}">
                <a16:creationId xmlns:a16="http://schemas.microsoft.com/office/drawing/2014/main" id="{16E9D3D5-A966-4770-89F5-48C9F92735F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90368" y="1038224"/>
            <a:ext cx="1726214" cy="3657600"/>
          </a:xfrm>
          <a:prstGeom prst="roundRect">
            <a:avLst>
              <a:gd name="adj" fmla="val 12528"/>
            </a:avLst>
          </a:prstGeom>
          <a:noFill/>
        </p:spPr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DC8C16AD-D907-4463-BE30-FCBB33ACAE3F}" type="datetime1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97" name="Текст 7">
            <a:extLst>
              <a:ext uri="{FF2B5EF4-FFF2-40B4-BE49-F238E27FC236}">
                <a16:creationId xmlns:a16="http://schemas.microsoft.com/office/drawing/2014/main" id="{B3D45624-8EA3-4B52-B030-A364BB470CC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6076" y="4929435"/>
            <a:ext cx="2739248" cy="127134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98" name="Текст 7">
            <a:extLst>
              <a:ext uri="{FF2B5EF4-FFF2-40B4-BE49-F238E27FC236}">
                <a16:creationId xmlns:a16="http://schemas.microsoft.com/office/drawing/2014/main" id="{CA86BD45-703D-484A-9D4A-1FEA90A4808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69562" y="4929435"/>
            <a:ext cx="2739248" cy="127134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99" name="Текст 7">
            <a:extLst>
              <a:ext uri="{FF2B5EF4-FFF2-40B4-BE49-F238E27FC236}">
                <a16:creationId xmlns:a16="http://schemas.microsoft.com/office/drawing/2014/main" id="{0FE3D94F-B533-4C0D-9E9B-72F06706305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93048" y="4929435"/>
            <a:ext cx="2739248" cy="127134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200" name="Текст 7">
            <a:extLst>
              <a:ext uri="{FF2B5EF4-FFF2-40B4-BE49-F238E27FC236}">
                <a16:creationId xmlns:a16="http://schemas.microsoft.com/office/drawing/2014/main" id="{0C4A1F6E-BDC1-410D-A748-7E90C2221E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6535" y="4929435"/>
            <a:ext cx="2739248" cy="127134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8DEFE-D4AF-4461-AEAA-AABBFA147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2186458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7695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67EB9651-F031-4963-AFE9-33BCC0E88757}" type="datetime1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5" name="Заголовок 1">
            <a:extLst>
              <a:ext uri="{FF2B5EF4-FFF2-40B4-BE49-F238E27FC236}">
                <a16:creationId xmlns:a16="http://schemas.microsoft.com/office/drawing/2014/main" id="{DD9DB7EE-83C4-47FA-86C2-BDA70A0531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6075" y="395288"/>
            <a:ext cx="11244772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/>
            </a:lvl1pPr>
          </a:lstStyle>
          <a:p>
            <a:r>
              <a:rPr lang="ru-RU" dirty="0"/>
              <a:t>КОМАНДА «НАЗВАНИЕ»</a:t>
            </a:r>
          </a:p>
        </p:txBody>
      </p:sp>
      <p:sp>
        <p:nvSpPr>
          <p:cNvPr id="47" name="Текст 35">
            <a:extLst>
              <a:ext uri="{FF2B5EF4-FFF2-40B4-BE49-F238E27FC236}">
                <a16:creationId xmlns:a16="http://schemas.microsoft.com/office/drawing/2014/main" id="{FACA3955-006D-424E-AF29-FC0EE3BE860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323" y="4192124"/>
            <a:ext cx="1843581" cy="1576498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144688" indent="-144688">
              <a:buClr>
                <a:schemeClr val="accent1"/>
              </a:buClr>
              <a:buFont typeface="Wingdings" pitchFamily="2" charset="2"/>
              <a:buChar char="§"/>
              <a:defRPr sz="1400"/>
            </a:lvl1pPr>
          </a:lstStyle>
          <a:p>
            <a:pPr lvl="0"/>
            <a:r>
              <a:rPr lang="ru-RU" dirty="0"/>
              <a:t>Роль в команде</a:t>
            </a:r>
          </a:p>
          <a:p>
            <a:pPr lvl="0"/>
            <a:r>
              <a:rPr lang="en-US" dirty="0"/>
              <a:t>Telegram</a:t>
            </a:r>
          </a:p>
          <a:p>
            <a:pPr lvl="0"/>
            <a:r>
              <a:rPr lang="ru-RU" dirty="0"/>
              <a:t>Номер</a:t>
            </a:r>
          </a:p>
        </p:txBody>
      </p:sp>
      <p:sp>
        <p:nvSpPr>
          <p:cNvPr id="49" name="Текст 35">
            <a:extLst>
              <a:ext uri="{FF2B5EF4-FFF2-40B4-BE49-F238E27FC236}">
                <a16:creationId xmlns:a16="http://schemas.microsoft.com/office/drawing/2014/main" id="{D134429E-1F41-4952-92F7-E1A3625ABBD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014568" y="4192124"/>
            <a:ext cx="1843581" cy="1576498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144688" indent="-144688">
              <a:buClr>
                <a:schemeClr val="accent1"/>
              </a:buClr>
              <a:buFont typeface="Wingdings" pitchFamily="2" charset="2"/>
              <a:buChar char="§"/>
              <a:defRPr sz="1400"/>
            </a:lvl1pPr>
          </a:lstStyle>
          <a:p>
            <a:pPr lvl="0"/>
            <a:r>
              <a:rPr lang="ru-RU" dirty="0"/>
              <a:t>Роль в команде</a:t>
            </a:r>
          </a:p>
          <a:p>
            <a:pPr lvl="0"/>
            <a:r>
              <a:rPr lang="en-US" dirty="0"/>
              <a:t>Telegram</a:t>
            </a:r>
          </a:p>
          <a:p>
            <a:pPr lvl="0"/>
            <a:r>
              <a:rPr lang="ru-RU" dirty="0"/>
              <a:t>Номер</a:t>
            </a:r>
          </a:p>
        </p:txBody>
      </p:sp>
      <p:sp>
        <p:nvSpPr>
          <p:cNvPr id="51" name="Текст 35">
            <a:extLst>
              <a:ext uri="{FF2B5EF4-FFF2-40B4-BE49-F238E27FC236}">
                <a16:creationId xmlns:a16="http://schemas.microsoft.com/office/drawing/2014/main" id="{62B71317-1166-483E-8736-3204197AE64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91192" y="4192124"/>
            <a:ext cx="1843581" cy="1576498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144688" indent="-144688">
              <a:buClr>
                <a:schemeClr val="accent1"/>
              </a:buClr>
              <a:buFont typeface="Wingdings" pitchFamily="2" charset="2"/>
              <a:buChar char="§"/>
              <a:defRPr sz="1400"/>
            </a:lvl1pPr>
          </a:lstStyle>
          <a:p>
            <a:pPr lvl="0"/>
            <a:r>
              <a:rPr lang="ru-RU" dirty="0"/>
              <a:t>Роль в команде</a:t>
            </a:r>
          </a:p>
          <a:p>
            <a:pPr lvl="0"/>
            <a:r>
              <a:rPr lang="en-US" dirty="0"/>
              <a:t>Telegram</a:t>
            </a:r>
          </a:p>
          <a:p>
            <a:pPr lvl="0"/>
            <a:r>
              <a:rPr lang="ru-RU" dirty="0"/>
              <a:t>Номер</a:t>
            </a:r>
          </a:p>
        </p:txBody>
      </p:sp>
      <p:sp>
        <p:nvSpPr>
          <p:cNvPr id="53" name="Текст 35">
            <a:extLst>
              <a:ext uri="{FF2B5EF4-FFF2-40B4-BE49-F238E27FC236}">
                <a16:creationId xmlns:a16="http://schemas.microsoft.com/office/drawing/2014/main" id="{FE441C73-4DA4-470D-B9C8-52D6075710B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366644" y="4192124"/>
            <a:ext cx="1843581" cy="1576498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144688" indent="-144688">
              <a:buClr>
                <a:schemeClr val="accent1"/>
              </a:buClr>
              <a:buFont typeface="Wingdings" pitchFamily="2" charset="2"/>
              <a:buChar char="§"/>
              <a:defRPr sz="1400"/>
            </a:lvl1pPr>
          </a:lstStyle>
          <a:p>
            <a:pPr lvl="0"/>
            <a:r>
              <a:rPr lang="ru-RU" dirty="0"/>
              <a:t>Роль в команде</a:t>
            </a:r>
          </a:p>
          <a:p>
            <a:pPr lvl="0"/>
            <a:r>
              <a:rPr lang="en-US" dirty="0"/>
              <a:t>Telegram</a:t>
            </a:r>
          </a:p>
          <a:p>
            <a:pPr lvl="0"/>
            <a:r>
              <a:rPr lang="ru-RU" dirty="0"/>
              <a:t>Номер</a:t>
            </a:r>
          </a:p>
        </p:txBody>
      </p:sp>
      <p:sp>
        <p:nvSpPr>
          <p:cNvPr id="55" name="Текст 35">
            <a:extLst>
              <a:ext uri="{FF2B5EF4-FFF2-40B4-BE49-F238E27FC236}">
                <a16:creationId xmlns:a16="http://schemas.microsoft.com/office/drawing/2014/main" id="{8792BADF-06A6-41F5-BB39-A425B78E145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42096" y="4192124"/>
            <a:ext cx="1843581" cy="1576498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144688" indent="-144688">
              <a:buClr>
                <a:schemeClr val="accent1"/>
              </a:buClr>
              <a:buFont typeface="Wingdings" pitchFamily="2" charset="2"/>
              <a:buChar char="§"/>
              <a:defRPr sz="1400"/>
            </a:lvl1pPr>
          </a:lstStyle>
          <a:p>
            <a:pPr lvl="0"/>
            <a:r>
              <a:rPr lang="ru-RU" dirty="0"/>
              <a:t>Роль в команде</a:t>
            </a:r>
          </a:p>
          <a:p>
            <a:pPr lvl="0"/>
            <a:r>
              <a:rPr lang="en-US" dirty="0"/>
              <a:t>Telegram</a:t>
            </a:r>
          </a:p>
          <a:p>
            <a:pPr lvl="0"/>
            <a:r>
              <a:rPr lang="ru-RU" dirty="0"/>
              <a:t>Номер</a:t>
            </a:r>
          </a:p>
        </p:txBody>
      </p:sp>
    </p:spTree>
    <p:extLst>
      <p:ext uri="{BB962C8B-B14F-4D97-AF65-F5344CB8AC3E}">
        <p14:creationId xmlns:p14="http://schemas.microsoft.com/office/powerpoint/2010/main" val="2187435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 заголов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3">
            <a:extLst>
              <a:ext uri="{FF2B5EF4-FFF2-40B4-BE49-F238E27FC236}">
                <a16:creationId xmlns:a16="http://schemas.microsoft.com/office/drawing/2014/main" id="{1BE2B7EA-895D-4C57-B021-3ADF48C598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1021F813-DBA1-42EC-A748-A9CC16659E6B}" type="datetime1">
              <a:rPr lang="ru-RU" smtClean="0"/>
              <a:t>02.10.2025</a:t>
            </a:fld>
            <a:endParaRPr lang="ru-RU"/>
          </a:p>
        </p:txBody>
      </p:sp>
      <p:sp>
        <p:nvSpPr>
          <p:cNvPr id="10" name="Нижний колонтитул 4">
            <a:extLst>
              <a:ext uri="{FF2B5EF4-FFF2-40B4-BE49-F238E27FC236}">
                <a16:creationId xmlns:a16="http://schemas.microsoft.com/office/drawing/2014/main" id="{8A502BD2-9512-4029-B654-E898F0583F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Номер слайда 5">
            <a:extLst>
              <a:ext uri="{FF2B5EF4-FFF2-40B4-BE49-F238E27FC236}">
                <a16:creationId xmlns:a16="http://schemas.microsoft.com/office/drawing/2014/main" id="{E6724899-9B39-4945-8292-0304D1DFF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6432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2">
            <a:extLst>
              <a:ext uri="{FF2B5EF4-FFF2-40B4-BE49-F238E27FC236}">
                <a16:creationId xmlns:a16="http://schemas.microsoft.com/office/drawing/2014/main" id="{35915C91-9468-44E0-9A6A-47C151E1C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392" y="1016177"/>
            <a:ext cx="11561229" cy="5160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21" name="Дата 3">
            <a:extLst>
              <a:ext uri="{FF2B5EF4-FFF2-40B4-BE49-F238E27FC236}">
                <a16:creationId xmlns:a16="http://schemas.microsoft.com/office/drawing/2014/main" id="{6043336A-E468-4FC7-B11B-D72F24439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7DE2642A-6018-4CC1-81AB-5FD8D2782D4F}" type="datetime1">
              <a:rPr lang="ru-RU" smtClean="0"/>
              <a:t>02.10.2025</a:t>
            </a:fld>
            <a:endParaRPr lang="ru-RU"/>
          </a:p>
        </p:txBody>
      </p:sp>
      <p:sp>
        <p:nvSpPr>
          <p:cNvPr id="22" name="Нижний колонтитул 4">
            <a:extLst>
              <a:ext uri="{FF2B5EF4-FFF2-40B4-BE49-F238E27FC236}">
                <a16:creationId xmlns:a16="http://schemas.microsoft.com/office/drawing/2014/main" id="{49E78A2F-D265-4D7D-BF63-75BF9ACF9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5">
            <a:extLst>
              <a:ext uri="{FF2B5EF4-FFF2-40B4-BE49-F238E27FC236}">
                <a16:creationId xmlns:a16="http://schemas.microsoft.com/office/drawing/2014/main" id="{25A0EB89-1F02-40E6-9D89-EAA34874B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4" name="Заголовок 1">
            <a:extLst>
              <a:ext uri="{FF2B5EF4-FFF2-40B4-BE49-F238E27FC236}">
                <a16:creationId xmlns:a16="http://schemas.microsoft.com/office/drawing/2014/main" id="{D3BCB09B-B5ED-4308-BCBC-7DB6BF7E0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75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246889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E4079CB-26E5-4E7E-8375-84F4748448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5387" y="1016001"/>
            <a:ext cx="5704418" cy="518477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0B9B70F-56BE-4BFF-9AF1-3E24439A8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6" y="1016001"/>
            <a:ext cx="5670473" cy="5184774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4" name="Дата 3">
            <a:extLst>
              <a:ext uri="{FF2B5EF4-FFF2-40B4-BE49-F238E27FC236}">
                <a16:creationId xmlns:a16="http://schemas.microsoft.com/office/drawing/2014/main" id="{A4424B46-3BA8-41B1-9808-8558C0F0E6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3014BBE-C503-4380-A869-5EE8294FE947}" type="datetime1">
              <a:rPr lang="ru-RU" smtClean="0"/>
              <a:t>02.10.2025</a:t>
            </a:fld>
            <a:endParaRPr lang="ru-RU"/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4D73747B-1894-47A4-9E8B-797D1562E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0C3B5973-5E99-43F7-82C6-8E450D7A9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96698D82-4C1C-4876-84CF-285AAC910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75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15869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D286EEAA-87D1-47A5-B9C0-E5BAD703F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5386" y="1015427"/>
            <a:ext cx="5682193" cy="365125"/>
          </a:xfrm>
        </p:spPr>
        <p:txBody>
          <a:bodyPr anchor="b">
            <a:normAutofit/>
          </a:bodyPr>
          <a:lstStyle>
            <a:lvl1pPr marL="0" indent="0">
              <a:buNone/>
              <a:defRPr sz="1400" b="1"/>
            </a:lvl1pPr>
            <a:lvl2pPr marL="289378" indent="0">
              <a:buNone/>
              <a:defRPr sz="1266" b="1"/>
            </a:lvl2pPr>
            <a:lvl3pPr marL="578755" indent="0">
              <a:buNone/>
              <a:defRPr sz="1141" b="1"/>
            </a:lvl3pPr>
            <a:lvl4pPr marL="868132" indent="0">
              <a:buNone/>
              <a:defRPr sz="1013" b="1"/>
            </a:lvl4pPr>
            <a:lvl5pPr marL="1157510" indent="0">
              <a:buNone/>
              <a:defRPr sz="1013" b="1"/>
            </a:lvl5pPr>
            <a:lvl6pPr marL="1446887" indent="0">
              <a:buNone/>
              <a:defRPr sz="1013" b="1"/>
            </a:lvl6pPr>
            <a:lvl7pPr marL="1736266" indent="0">
              <a:buNone/>
              <a:defRPr sz="1013" b="1"/>
            </a:lvl7pPr>
            <a:lvl8pPr marL="2025644" indent="0">
              <a:buNone/>
              <a:defRPr sz="1013" b="1"/>
            </a:lvl8pPr>
            <a:lvl9pPr marL="2315021" indent="0">
              <a:buNone/>
              <a:defRPr sz="101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A2D29F1-B583-4C98-B07B-171DC3552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9334" y="1598615"/>
            <a:ext cx="5648250" cy="46021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E6D3064-465D-4982-AF9F-41FF98FCBF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5" y="1015427"/>
            <a:ext cx="5684841" cy="365125"/>
          </a:xfrm>
        </p:spPr>
        <p:txBody>
          <a:bodyPr anchor="b">
            <a:normAutofit/>
          </a:bodyPr>
          <a:lstStyle>
            <a:lvl1pPr marL="0" indent="0">
              <a:buNone/>
              <a:defRPr sz="1400" b="1"/>
            </a:lvl1pPr>
            <a:lvl2pPr marL="289378" indent="0">
              <a:buNone/>
              <a:defRPr sz="1266" b="1"/>
            </a:lvl2pPr>
            <a:lvl3pPr marL="578755" indent="0">
              <a:buNone/>
              <a:defRPr sz="1141" b="1"/>
            </a:lvl3pPr>
            <a:lvl4pPr marL="868132" indent="0">
              <a:buNone/>
              <a:defRPr sz="1013" b="1"/>
            </a:lvl4pPr>
            <a:lvl5pPr marL="1157510" indent="0">
              <a:buNone/>
              <a:defRPr sz="1013" b="1"/>
            </a:lvl5pPr>
            <a:lvl6pPr marL="1446887" indent="0">
              <a:buNone/>
              <a:defRPr sz="1013" b="1"/>
            </a:lvl6pPr>
            <a:lvl7pPr marL="1736266" indent="0">
              <a:buNone/>
              <a:defRPr sz="1013" b="1"/>
            </a:lvl7pPr>
            <a:lvl8pPr marL="2025644" indent="0">
              <a:buNone/>
              <a:defRPr sz="1013" b="1"/>
            </a:lvl8pPr>
            <a:lvl9pPr marL="2315021" indent="0">
              <a:buNone/>
              <a:defRPr sz="101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60E92CA-C4D7-4946-B437-9FCD4AA313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1598615"/>
            <a:ext cx="5670473" cy="46021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2" name="Дата 3">
            <a:extLst>
              <a:ext uri="{FF2B5EF4-FFF2-40B4-BE49-F238E27FC236}">
                <a16:creationId xmlns:a16="http://schemas.microsoft.com/office/drawing/2014/main" id="{50BC46DB-57AA-4551-8F67-742F842E12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0D568497-304A-497F-ADAE-97D3CF462C1C}" type="datetime1">
              <a:rPr lang="ru-RU" smtClean="0"/>
              <a:t>02.10.2025</a:t>
            </a:fld>
            <a:endParaRPr lang="ru-RU"/>
          </a:p>
        </p:txBody>
      </p:sp>
      <p:sp>
        <p:nvSpPr>
          <p:cNvPr id="13" name="Нижний колонтитул 4">
            <a:extLst>
              <a:ext uri="{FF2B5EF4-FFF2-40B4-BE49-F238E27FC236}">
                <a16:creationId xmlns:a16="http://schemas.microsoft.com/office/drawing/2014/main" id="{F2048DE5-D653-4BDE-8495-A22EF4A50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4" name="Номер слайда 5">
            <a:extLst>
              <a:ext uri="{FF2B5EF4-FFF2-40B4-BE49-F238E27FC236}">
                <a16:creationId xmlns:a16="http://schemas.microsoft.com/office/drawing/2014/main" id="{E0E8C4D1-B7B4-4A6B-87A1-354341CD6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B533CD5F-4B3E-426C-9977-6EFBE36EE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334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449471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92CB240C-04A3-49D4-83F9-87A9C6C414DC}" type="datetime1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5138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799615-B88F-452A-A6CA-6793B83165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6" y="1015999"/>
            <a:ext cx="4437062" cy="1213417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30D2CC-2D7F-43FF-B9B4-355F7E464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4" y="1015999"/>
            <a:ext cx="6673847" cy="5049521"/>
          </a:xfrm>
        </p:spPr>
        <p:txBody>
          <a:bodyPr>
            <a:normAutofit/>
          </a:bodyPr>
          <a:lstStyle>
            <a:lvl1pPr>
              <a:defRPr sz="1773"/>
            </a:lvl1pPr>
            <a:lvl2pPr>
              <a:defRPr sz="1520"/>
            </a:lvl2pPr>
            <a:lvl3pPr>
              <a:defRPr sz="1266"/>
            </a:lvl3pPr>
            <a:lvl4pPr>
              <a:defRPr sz="1141"/>
            </a:lvl4pPr>
            <a:lvl5pPr>
              <a:defRPr sz="1141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3E8D86B-609C-423A-9220-D7DC81877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4966" y="2428239"/>
            <a:ext cx="4437062" cy="363728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289378" indent="0">
              <a:buNone/>
              <a:defRPr sz="886"/>
            </a:lvl2pPr>
            <a:lvl3pPr marL="578755" indent="0">
              <a:buNone/>
              <a:defRPr sz="760"/>
            </a:lvl3pPr>
            <a:lvl4pPr marL="868132" indent="0">
              <a:buNone/>
              <a:defRPr sz="631"/>
            </a:lvl4pPr>
            <a:lvl5pPr marL="1157510" indent="0">
              <a:buNone/>
              <a:defRPr sz="631"/>
            </a:lvl5pPr>
            <a:lvl6pPr marL="1446887" indent="0">
              <a:buNone/>
              <a:defRPr sz="631"/>
            </a:lvl6pPr>
            <a:lvl7pPr marL="1736266" indent="0">
              <a:buNone/>
              <a:defRPr sz="631"/>
            </a:lvl7pPr>
            <a:lvl8pPr marL="2025644" indent="0">
              <a:buNone/>
              <a:defRPr sz="631"/>
            </a:lvl8pPr>
            <a:lvl9pPr marL="2315021" indent="0">
              <a:buNone/>
              <a:defRPr sz="63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Дата 3">
            <a:extLst>
              <a:ext uri="{FF2B5EF4-FFF2-40B4-BE49-F238E27FC236}">
                <a16:creationId xmlns:a16="http://schemas.microsoft.com/office/drawing/2014/main" id="{3D3B951D-08AE-4736-8D36-4EB9974DAC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DE74468B-3512-454B-AB51-7AE95604D39E}" type="datetime1">
              <a:rPr lang="ru-RU" smtClean="0"/>
              <a:t>02.10.2025</a:t>
            </a:fld>
            <a:endParaRPr lang="ru-RU"/>
          </a:p>
        </p:txBody>
      </p:sp>
      <p:sp>
        <p:nvSpPr>
          <p:cNvPr id="9" name="Нижний колонтитул 4">
            <a:extLst>
              <a:ext uri="{FF2B5EF4-FFF2-40B4-BE49-F238E27FC236}">
                <a16:creationId xmlns:a16="http://schemas.microsoft.com/office/drawing/2014/main" id="{D1D906C7-232A-4192-A02B-35F7647002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0E0F42FE-1DE2-4412-B92B-28748FBE7F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5850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BCE23A-38F1-44E4-8D99-E9CD24A3A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75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EAD268-7E0C-4473-BF2C-A75921B98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5392" y="1016177"/>
            <a:ext cx="11561229" cy="5160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05FB47-C828-44E8-81A6-7D70F28691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9D490EE5-ED7D-46E8-8345-A78A0CB0F4A4}" type="datetime1">
              <a:rPr lang="ru-RU" smtClean="0"/>
              <a:t>02.10.2025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8C8EAA-BD95-4729-8C84-AB6D45F44A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5" name="Номер слайда 5">
            <a:extLst>
              <a:ext uri="{FF2B5EF4-FFF2-40B4-BE49-F238E27FC236}">
                <a16:creationId xmlns:a16="http://schemas.microsoft.com/office/drawing/2014/main" id="{797EBB71-A16C-4900-8120-78386F05C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61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04" r:id="rId2"/>
    <p:sldLayoutId id="2147483694" r:id="rId3"/>
    <p:sldLayoutId id="2147483688" r:id="rId4"/>
    <p:sldLayoutId id="2147483662" r:id="rId5"/>
    <p:sldLayoutId id="2147483663" r:id="rId6"/>
    <p:sldLayoutId id="2147483664" r:id="rId7"/>
    <p:sldLayoutId id="2147483666" r:id="rId8"/>
    <p:sldLayoutId id="2147483667" r:id="rId9"/>
    <p:sldLayoutId id="2147483668" r:id="rId10"/>
    <p:sldLayoutId id="2147483689" r:id="rId11"/>
    <p:sldLayoutId id="2147483690" r:id="rId12"/>
    <p:sldLayoutId id="2147483702" r:id="rId13"/>
    <p:sldLayoutId id="2147483691" r:id="rId14"/>
    <p:sldLayoutId id="2147483692" r:id="rId15"/>
    <p:sldLayoutId id="2147483693" r:id="rId16"/>
    <p:sldLayoutId id="2147483696" r:id="rId17"/>
    <p:sldLayoutId id="2147483697" r:id="rId18"/>
    <p:sldLayoutId id="2147483698" r:id="rId19"/>
    <p:sldLayoutId id="2147483699" r:id="rId20"/>
    <p:sldLayoutId id="2147483700" r:id="rId21"/>
    <p:sldLayoutId id="2147483701" r:id="rId22"/>
    <p:sldLayoutId id="2147483703" r:id="rId23"/>
  </p:sldLayoutIdLst>
  <p:hf hdr="0" ftr="0" dt="0"/>
  <p:txStyles>
    <p:titleStyle>
      <a:lvl1pPr algn="l" defTabSz="578755" rtl="0" eaLnBrk="1" latinLnBrk="0" hangingPunct="1">
        <a:lnSpc>
          <a:spcPct val="90000"/>
        </a:lnSpc>
        <a:spcBef>
          <a:spcPct val="0"/>
        </a:spcBef>
        <a:buNone/>
        <a:defRPr sz="1997" b="1" kern="1200">
          <a:solidFill>
            <a:schemeClr val="bg1">
              <a:lumMod val="95000"/>
            </a:schemeClr>
          </a:solidFill>
          <a:latin typeface="+mj-lt"/>
          <a:ea typeface="+mj-ea"/>
          <a:cs typeface="Amatic SC" panose="00000500000000000000" pitchFamily="2" charset="-79"/>
        </a:defRPr>
      </a:lvl1pPr>
    </p:titleStyle>
    <p:bodyStyle>
      <a:lvl1pPr marL="144688" indent="-144688" algn="l" defTabSz="578755" rtl="0" eaLnBrk="1" latinLnBrk="0" hangingPunct="1">
        <a:lnSpc>
          <a:spcPct val="90000"/>
        </a:lnSpc>
        <a:spcBef>
          <a:spcPts val="631"/>
        </a:spcBef>
        <a:buFont typeface="Arial" panose="020B0604020202020204" pitchFamily="34" charset="0"/>
        <a:buChar char="•"/>
        <a:defRPr sz="1452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434067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271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723445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997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012822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907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1302200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907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1591576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141" kern="1200">
          <a:solidFill>
            <a:schemeClr val="tx1"/>
          </a:solidFill>
          <a:latin typeface="+mn-lt"/>
          <a:ea typeface="+mn-ea"/>
          <a:cs typeface="+mn-cs"/>
        </a:defRPr>
      </a:lvl6pPr>
      <a:lvl7pPr marL="1880955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141" kern="1200">
          <a:solidFill>
            <a:schemeClr val="tx1"/>
          </a:solidFill>
          <a:latin typeface="+mn-lt"/>
          <a:ea typeface="+mn-ea"/>
          <a:cs typeface="+mn-cs"/>
        </a:defRPr>
      </a:lvl7pPr>
      <a:lvl8pPr marL="2170334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141" kern="1200">
          <a:solidFill>
            <a:schemeClr val="tx1"/>
          </a:solidFill>
          <a:latin typeface="+mn-lt"/>
          <a:ea typeface="+mn-ea"/>
          <a:cs typeface="+mn-cs"/>
        </a:defRPr>
      </a:lvl8pPr>
      <a:lvl9pPr marL="2459712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1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1pPr>
      <a:lvl2pPr marL="289378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2pPr>
      <a:lvl3pPr marL="578755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3pPr>
      <a:lvl4pPr marL="868132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4pPr>
      <a:lvl5pPr marL="1157510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5pPr>
      <a:lvl6pPr marL="1446887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6pPr>
      <a:lvl7pPr marL="1736266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7pPr>
      <a:lvl8pPr marL="2025644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8pPr>
      <a:lvl9pPr marL="2315021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9" orient="horz" pos="4156">
          <p15:clr>
            <a:srgbClr val="F26B43"/>
          </p15:clr>
        </p15:guide>
        <p15:guide id="20" orient="horz" pos="482">
          <p15:clr>
            <a:srgbClr val="F26B43"/>
          </p15:clr>
        </p15:guide>
        <p15:guide id="21" pos="218">
          <p15:clr>
            <a:srgbClr val="F26B43"/>
          </p15:clr>
        </p15:guide>
        <p15:guide id="22" pos="7469">
          <p15:clr>
            <a:srgbClr val="F26B43"/>
          </p15:clr>
        </p15:guide>
        <p15:guide id="23" orient="horz" pos="249">
          <p15:clr>
            <a:srgbClr val="F26B43"/>
          </p15:clr>
        </p15:guide>
        <p15:guide id="24" orient="horz" pos="4042">
          <p15:clr>
            <a:srgbClr val="F26B43"/>
          </p15:clr>
        </p15:guide>
        <p15:guide id="25" orient="horz" pos="3906">
          <p15:clr>
            <a:srgbClr val="F26B43"/>
          </p15:clr>
        </p15:guide>
        <p15:guide id="26" orient="horz" pos="640">
          <p15:clr>
            <a:srgbClr val="F26B43"/>
          </p15:clr>
        </p15:guide>
        <p15:guide id="27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 одним усеченным углом 5">
            <a:extLst>
              <a:ext uri="{FF2B5EF4-FFF2-40B4-BE49-F238E27FC236}">
                <a16:creationId xmlns:a16="http://schemas.microsoft.com/office/drawing/2014/main" id="{63C0110F-AA77-51FB-37DF-BC3D51A145AA}"/>
              </a:ext>
            </a:extLst>
          </p:cNvPr>
          <p:cNvSpPr/>
          <p:nvPr/>
        </p:nvSpPr>
        <p:spPr>
          <a:xfrm>
            <a:off x="811459" y="2177105"/>
            <a:ext cx="5744056" cy="1558359"/>
          </a:xfrm>
          <a:prstGeom prst="snip1Rect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sz="1200" b="1" dirty="0">
              <a:solidFill>
                <a:schemeClr val="accent2"/>
              </a:solidFill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FA84A33-0C72-0932-80BA-8E3874357B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Crafters</a:t>
            </a:r>
            <a:endParaRPr lang="ru-RU" dirty="0"/>
          </a:p>
        </p:txBody>
      </p:sp>
      <p:pic>
        <p:nvPicPr>
          <p:cNvPr id="7" name="Рисунок 6" descr="Изображение выглядит как текст, Шрифт, Графика, снимок экран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0F86F53C-24B7-29FD-C637-DE996B96E835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575" b="39575"/>
          <a:stretch>
            <a:fillRect/>
          </a:stretch>
        </p:blipFill>
        <p:spPr>
          <a:xfrm>
            <a:off x="903287" y="2374490"/>
            <a:ext cx="5305783" cy="1192376"/>
          </a:xfr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37079B28-9FB8-672E-DD52-FA978EC4A21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anchor="ctr"/>
          <a:lstStyle/>
          <a:p>
            <a:r>
              <a:rPr lang="ru-RU" dirty="0"/>
              <a:t>ЛЦТ 25 | Команда №82 | Город | Задача 1</a:t>
            </a:r>
          </a:p>
        </p:txBody>
      </p:sp>
    </p:spTree>
    <p:extLst>
      <p:ext uri="{BB962C8B-B14F-4D97-AF65-F5344CB8AC3E}">
        <p14:creationId xmlns:p14="http://schemas.microsoft.com/office/powerpoint/2010/main" val="1980666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>
            <a:extLst>
              <a:ext uri="{FF2B5EF4-FFF2-40B4-BE49-F238E27FC236}">
                <a16:creationId xmlns:a16="http://schemas.microsoft.com/office/drawing/2014/main" id="{02C18390-040F-49C6-B99F-AFF6DA22B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991" y="183139"/>
            <a:ext cx="9862734" cy="567611"/>
          </a:xfrm>
        </p:spPr>
        <p:txBody>
          <a:bodyPr/>
          <a:lstStyle/>
          <a:p>
            <a:r>
              <a:rPr lang="ru-RU" sz="2000" b="1" dirty="0"/>
              <a:t>Функциональные модули системы</a:t>
            </a:r>
            <a:endParaRPr lang="ru-RU" dirty="0"/>
          </a:p>
        </p:txBody>
      </p:sp>
      <p:sp>
        <p:nvSpPr>
          <p:cNvPr id="27" name="Прямоугольник с двумя учесеченными противолежащими углами 38">
            <a:extLst>
              <a:ext uri="{FF2B5EF4-FFF2-40B4-BE49-F238E27FC236}">
                <a16:creationId xmlns:a16="http://schemas.microsoft.com/office/drawing/2014/main" id="{7A65D16C-9999-6912-5CBA-F076A8000E0F}"/>
              </a:ext>
            </a:extLst>
          </p:cNvPr>
          <p:cNvSpPr/>
          <p:nvPr/>
        </p:nvSpPr>
        <p:spPr>
          <a:xfrm>
            <a:off x="367991" y="923123"/>
            <a:ext cx="11456018" cy="804077"/>
          </a:xfrm>
          <a:prstGeom prst="snip2DiagRect">
            <a:avLst>
              <a:gd name="adj1" fmla="val 0"/>
              <a:gd name="adj2" fmla="val 5972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28" name="Текст 8">
            <a:extLst>
              <a:ext uri="{FF2B5EF4-FFF2-40B4-BE49-F238E27FC236}">
                <a16:creationId xmlns:a16="http://schemas.microsoft.com/office/drawing/2014/main" id="{9637E403-A620-5476-24E6-C9ED94FABB1C}"/>
              </a:ext>
            </a:extLst>
          </p:cNvPr>
          <p:cNvSpPr txBox="1">
            <a:spLocks/>
          </p:cNvSpPr>
          <p:nvPr/>
        </p:nvSpPr>
        <p:spPr>
          <a:xfrm>
            <a:off x="367991" y="1088663"/>
            <a:ext cx="11325075" cy="63853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/>
              <a:t>4. Импорт полётов</a:t>
            </a:r>
          </a:p>
          <a:p>
            <a:pPr marL="0" indent="0">
              <a:buNone/>
            </a:pPr>
            <a:r>
              <a:rPr lang="ru-RU" dirty="0"/>
              <a:t>Загрузка и автоматизированный анализ данных о полётах из различных источников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D02E167-39AC-E715-0DC0-5D32F8228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91" y="1968515"/>
            <a:ext cx="11456018" cy="4272628"/>
          </a:xfrm>
          <a:prstGeom prst="roundRect">
            <a:avLst>
              <a:gd name="adj" fmla="val 3840"/>
            </a:avLst>
          </a:prstGeom>
        </p:spPr>
      </p:pic>
      <p:sp>
        <p:nvSpPr>
          <p:cNvPr id="2" name="Номер слайда 9">
            <a:extLst>
              <a:ext uri="{FF2B5EF4-FFF2-40B4-BE49-F238E27FC236}">
                <a16:creationId xmlns:a16="http://schemas.microsoft.com/office/drawing/2014/main" id="{01B69075-1C7B-65BF-FAE8-413BF97C5F42}"/>
              </a:ext>
            </a:extLst>
          </p:cNvPr>
          <p:cNvSpPr txBox="1">
            <a:spLocks/>
          </p:cNvSpPr>
          <p:nvPr/>
        </p:nvSpPr>
        <p:spPr>
          <a:xfrm>
            <a:off x="11633200" y="6356350"/>
            <a:ext cx="55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220" rtl="0" eaLnBrk="1" latinLnBrk="0" hangingPunct="1">
              <a:defRPr sz="12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10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0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8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77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DCC5B9-D646-4B76-891F-6FF4E74E9CB4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8545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>
            <a:extLst>
              <a:ext uri="{FF2B5EF4-FFF2-40B4-BE49-F238E27FC236}">
                <a16:creationId xmlns:a16="http://schemas.microsoft.com/office/drawing/2014/main" id="{02C18390-040F-49C6-B99F-AFF6DA22B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991" y="183139"/>
            <a:ext cx="9862734" cy="567611"/>
          </a:xfrm>
        </p:spPr>
        <p:txBody>
          <a:bodyPr/>
          <a:lstStyle/>
          <a:p>
            <a:r>
              <a:rPr lang="ru-RU" sz="2000" b="1" dirty="0"/>
              <a:t>Функциональные модули системы</a:t>
            </a:r>
            <a:endParaRPr lang="ru-RU" dirty="0"/>
          </a:p>
        </p:txBody>
      </p:sp>
      <p:sp>
        <p:nvSpPr>
          <p:cNvPr id="27" name="Прямоугольник с двумя учесеченными противолежащими углами 38">
            <a:extLst>
              <a:ext uri="{FF2B5EF4-FFF2-40B4-BE49-F238E27FC236}">
                <a16:creationId xmlns:a16="http://schemas.microsoft.com/office/drawing/2014/main" id="{7A65D16C-9999-6912-5CBA-F076A8000E0F}"/>
              </a:ext>
            </a:extLst>
          </p:cNvPr>
          <p:cNvSpPr/>
          <p:nvPr/>
        </p:nvSpPr>
        <p:spPr>
          <a:xfrm>
            <a:off x="367991" y="923123"/>
            <a:ext cx="11456018" cy="804077"/>
          </a:xfrm>
          <a:prstGeom prst="snip2DiagRect">
            <a:avLst>
              <a:gd name="adj1" fmla="val 0"/>
              <a:gd name="adj2" fmla="val 5972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28" name="Текст 8">
            <a:extLst>
              <a:ext uri="{FF2B5EF4-FFF2-40B4-BE49-F238E27FC236}">
                <a16:creationId xmlns:a16="http://schemas.microsoft.com/office/drawing/2014/main" id="{9637E403-A620-5476-24E6-C9ED94FABB1C}"/>
              </a:ext>
            </a:extLst>
          </p:cNvPr>
          <p:cNvSpPr txBox="1">
            <a:spLocks/>
          </p:cNvSpPr>
          <p:nvPr/>
        </p:nvSpPr>
        <p:spPr>
          <a:xfrm>
            <a:off x="367991" y="1088663"/>
            <a:ext cx="11325075" cy="63853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/>
              <a:t>5.  Аналитика</a:t>
            </a:r>
          </a:p>
          <a:p>
            <a:pPr marL="0" indent="0">
              <a:buNone/>
            </a:pPr>
            <a:r>
              <a:rPr lang="ru-RU" dirty="0"/>
              <a:t>Углублённый анализ данных с интерактивной визуализацией и прогнозированием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8EBE2FE-8BB7-DEF9-E0FC-D758894DA8B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1564"/>
          <a:stretch/>
        </p:blipFill>
        <p:spPr>
          <a:xfrm>
            <a:off x="367991" y="1892741"/>
            <a:ext cx="11456018" cy="4330259"/>
          </a:xfrm>
          <a:prstGeom prst="roundRect">
            <a:avLst>
              <a:gd name="adj" fmla="val 3263"/>
            </a:avLst>
          </a:prstGeom>
        </p:spPr>
      </p:pic>
      <p:sp>
        <p:nvSpPr>
          <p:cNvPr id="2" name="Номер слайда 9">
            <a:extLst>
              <a:ext uri="{FF2B5EF4-FFF2-40B4-BE49-F238E27FC236}">
                <a16:creationId xmlns:a16="http://schemas.microsoft.com/office/drawing/2014/main" id="{0542B567-D841-1870-B394-60AE4D3943B4}"/>
              </a:ext>
            </a:extLst>
          </p:cNvPr>
          <p:cNvSpPr txBox="1">
            <a:spLocks/>
          </p:cNvSpPr>
          <p:nvPr/>
        </p:nvSpPr>
        <p:spPr>
          <a:xfrm>
            <a:off x="11633200" y="6356350"/>
            <a:ext cx="55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220" rtl="0" eaLnBrk="1" latinLnBrk="0" hangingPunct="1">
              <a:defRPr sz="12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10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0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8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77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DCC5B9-D646-4B76-891F-6FF4E74E9CB4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0908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с двумя учесеченными противолежащими углами 38">
            <a:extLst>
              <a:ext uri="{FF2B5EF4-FFF2-40B4-BE49-F238E27FC236}">
                <a16:creationId xmlns:a16="http://schemas.microsoft.com/office/drawing/2014/main" id="{7A65D16C-9999-6912-5CBA-F076A8000E0F}"/>
              </a:ext>
            </a:extLst>
          </p:cNvPr>
          <p:cNvSpPr/>
          <p:nvPr/>
        </p:nvSpPr>
        <p:spPr>
          <a:xfrm>
            <a:off x="367991" y="923123"/>
            <a:ext cx="11456018" cy="5433235"/>
          </a:xfrm>
          <a:prstGeom prst="snip2DiagRect">
            <a:avLst>
              <a:gd name="adj1" fmla="val 0"/>
              <a:gd name="adj2" fmla="val 5972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14" name="Заголовок 13">
            <a:extLst>
              <a:ext uri="{FF2B5EF4-FFF2-40B4-BE49-F238E27FC236}">
                <a16:creationId xmlns:a16="http://schemas.microsoft.com/office/drawing/2014/main" id="{02C18390-040F-49C6-B99F-AFF6DA22B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991" y="183139"/>
            <a:ext cx="9862734" cy="567611"/>
          </a:xfrm>
        </p:spPr>
        <p:txBody>
          <a:bodyPr/>
          <a:lstStyle/>
          <a:p>
            <a:r>
              <a:rPr lang="ru-RU" sz="2000" b="1" dirty="0"/>
              <a:t>Главная панель мониторинга</a:t>
            </a:r>
          </a:p>
        </p:txBody>
      </p:sp>
      <p:sp>
        <p:nvSpPr>
          <p:cNvPr id="28" name="Текст 8">
            <a:extLst>
              <a:ext uri="{FF2B5EF4-FFF2-40B4-BE49-F238E27FC236}">
                <a16:creationId xmlns:a16="http://schemas.microsoft.com/office/drawing/2014/main" id="{9637E403-A620-5476-24E6-C9ED94FABB1C}"/>
              </a:ext>
            </a:extLst>
          </p:cNvPr>
          <p:cNvSpPr txBox="1">
            <a:spLocks/>
          </p:cNvSpPr>
          <p:nvPr/>
        </p:nvSpPr>
        <p:spPr>
          <a:xfrm>
            <a:off x="573242" y="1077713"/>
            <a:ext cx="11325075" cy="42263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600" dirty="0"/>
              <a:t>Центр управления системой — комплексное представление текущего состояния воздушного движения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" name="Прямоугольник с двумя учесеченными противолежащими углами 74">
            <a:extLst>
              <a:ext uri="{FF2B5EF4-FFF2-40B4-BE49-F238E27FC236}">
                <a16:creationId xmlns:a16="http://schemas.microsoft.com/office/drawing/2014/main" id="{95E0CFB7-D2E2-C080-3500-16F77967E449}"/>
              </a:ext>
            </a:extLst>
          </p:cNvPr>
          <p:cNvSpPr/>
          <p:nvPr/>
        </p:nvSpPr>
        <p:spPr>
          <a:xfrm>
            <a:off x="688452" y="1820713"/>
            <a:ext cx="2981083" cy="1692008"/>
          </a:xfrm>
          <a:prstGeom prst="snip2DiagRect">
            <a:avLst>
              <a:gd name="adj1" fmla="val 0"/>
              <a:gd name="adj2" fmla="val 7966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Текст 63">
            <a:extLst>
              <a:ext uri="{FF2B5EF4-FFF2-40B4-BE49-F238E27FC236}">
                <a16:creationId xmlns:a16="http://schemas.microsoft.com/office/drawing/2014/main" id="{89116017-1A53-180F-9439-2BE545DA6706}"/>
              </a:ext>
            </a:extLst>
          </p:cNvPr>
          <p:cNvSpPr txBox="1">
            <a:spLocks/>
          </p:cNvSpPr>
          <p:nvPr/>
        </p:nvSpPr>
        <p:spPr>
          <a:xfrm>
            <a:off x="688453" y="2541118"/>
            <a:ext cx="2981082" cy="776034"/>
          </a:xfrm>
          <a:prstGeom prst="rect">
            <a:avLst/>
          </a:prstGeom>
        </p:spPr>
        <p:txBody>
          <a:bodyPr>
            <a:norm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Font typeface="Arial" panose="020B0604020202020204" pitchFamily="34" charset="0"/>
              <a:buChar char="•"/>
              <a:defRPr sz="1452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400" b="1" dirty="0"/>
              <a:t>Мониторинг</a:t>
            </a:r>
          </a:p>
          <a:p>
            <a:pPr marL="0" indent="0" algn="ctr">
              <a:buNone/>
            </a:pPr>
            <a:r>
              <a:rPr lang="ru-RU" sz="1400" dirty="0"/>
              <a:t>Статистика полетов в режиме реального времени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1D9BDB24-70A4-9DDC-F39F-6D24DDEEF968}"/>
              </a:ext>
            </a:extLst>
          </p:cNvPr>
          <p:cNvSpPr txBox="1">
            <a:spLocks/>
          </p:cNvSpPr>
          <p:nvPr/>
        </p:nvSpPr>
        <p:spPr>
          <a:xfrm>
            <a:off x="1524357" y="1900393"/>
            <a:ext cx="1430119" cy="64072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57875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97" b="1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Amatic SC" panose="00000500000000000000" pitchFamily="2" charset="-79"/>
              </a:defRPr>
            </a:lvl1pPr>
          </a:lstStyle>
          <a:p>
            <a:r>
              <a:rPr lang="ru-RU" sz="3600" dirty="0">
                <a:solidFill>
                  <a:srgbClr val="EF257A"/>
                </a:solidFill>
                <a:latin typeface="+mn-lt"/>
              </a:rPr>
              <a:t>24/7</a:t>
            </a:r>
          </a:p>
        </p:txBody>
      </p:sp>
      <p:sp>
        <p:nvSpPr>
          <p:cNvPr id="12" name="Прямоугольник с двумя учесеченными противолежащими углами 74">
            <a:extLst>
              <a:ext uri="{FF2B5EF4-FFF2-40B4-BE49-F238E27FC236}">
                <a16:creationId xmlns:a16="http://schemas.microsoft.com/office/drawing/2014/main" id="{D0F8C627-940C-12E8-ADE3-932FF0FEB296}"/>
              </a:ext>
            </a:extLst>
          </p:cNvPr>
          <p:cNvSpPr/>
          <p:nvPr/>
        </p:nvSpPr>
        <p:spPr>
          <a:xfrm>
            <a:off x="4624308" y="1820713"/>
            <a:ext cx="2981083" cy="1692008"/>
          </a:xfrm>
          <a:prstGeom prst="snip2DiagRect">
            <a:avLst>
              <a:gd name="adj1" fmla="val 0"/>
              <a:gd name="adj2" fmla="val 7966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Текст 63">
            <a:extLst>
              <a:ext uri="{FF2B5EF4-FFF2-40B4-BE49-F238E27FC236}">
                <a16:creationId xmlns:a16="http://schemas.microsoft.com/office/drawing/2014/main" id="{CF286C28-D74A-9025-B109-2B03FC574A8E}"/>
              </a:ext>
            </a:extLst>
          </p:cNvPr>
          <p:cNvSpPr txBox="1">
            <a:spLocks/>
          </p:cNvSpPr>
          <p:nvPr/>
        </p:nvSpPr>
        <p:spPr>
          <a:xfrm>
            <a:off x="4624309" y="2541118"/>
            <a:ext cx="2981082" cy="776034"/>
          </a:xfrm>
          <a:prstGeom prst="rect">
            <a:avLst/>
          </a:prstGeom>
        </p:spPr>
        <p:txBody>
          <a:bodyPr>
            <a:norm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Font typeface="Arial" panose="020B0604020202020204" pitchFamily="34" charset="0"/>
              <a:buChar char="•"/>
              <a:defRPr sz="1452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400" b="1" dirty="0"/>
              <a:t>Регионов РФ</a:t>
            </a:r>
          </a:p>
          <a:p>
            <a:pPr marL="0" indent="0" algn="ctr">
              <a:buNone/>
            </a:pPr>
            <a:r>
              <a:rPr lang="ru-RU" sz="1400" dirty="0"/>
              <a:t>Полное покрытие субъектов федерации</a:t>
            </a: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30FEED63-C413-1625-5F12-FD7F214B2BE4}"/>
              </a:ext>
            </a:extLst>
          </p:cNvPr>
          <p:cNvSpPr txBox="1">
            <a:spLocks/>
          </p:cNvSpPr>
          <p:nvPr/>
        </p:nvSpPr>
        <p:spPr>
          <a:xfrm>
            <a:off x="5739613" y="1882898"/>
            <a:ext cx="992597" cy="64072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57875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97" b="1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Amatic SC" panose="00000500000000000000" pitchFamily="2" charset="-79"/>
              </a:defRPr>
            </a:lvl1pPr>
          </a:lstStyle>
          <a:p>
            <a:r>
              <a:rPr lang="ru-RU" sz="3600" dirty="0">
                <a:solidFill>
                  <a:srgbClr val="EF257A"/>
                </a:solidFill>
                <a:latin typeface="+mn-lt"/>
              </a:rPr>
              <a:t>85</a:t>
            </a:r>
          </a:p>
        </p:txBody>
      </p:sp>
      <p:sp>
        <p:nvSpPr>
          <p:cNvPr id="16" name="Прямоугольник с двумя учесеченными противолежащими углами 74">
            <a:extLst>
              <a:ext uri="{FF2B5EF4-FFF2-40B4-BE49-F238E27FC236}">
                <a16:creationId xmlns:a16="http://schemas.microsoft.com/office/drawing/2014/main" id="{26066D46-4CE5-3D82-6C72-F0CE76271E7F}"/>
              </a:ext>
            </a:extLst>
          </p:cNvPr>
          <p:cNvSpPr/>
          <p:nvPr/>
        </p:nvSpPr>
        <p:spPr>
          <a:xfrm>
            <a:off x="8432424" y="1820713"/>
            <a:ext cx="2981083" cy="1692008"/>
          </a:xfrm>
          <a:prstGeom prst="snip2DiagRect">
            <a:avLst>
              <a:gd name="adj1" fmla="val 0"/>
              <a:gd name="adj2" fmla="val 7966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Текст 63">
            <a:extLst>
              <a:ext uri="{FF2B5EF4-FFF2-40B4-BE49-F238E27FC236}">
                <a16:creationId xmlns:a16="http://schemas.microsoft.com/office/drawing/2014/main" id="{BD6976DB-C017-783F-B6FA-4C6F78E94E7A}"/>
              </a:ext>
            </a:extLst>
          </p:cNvPr>
          <p:cNvSpPr txBox="1">
            <a:spLocks/>
          </p:cNvSpPr>
          <p:nvPr/>
        </p:nvSpPr>
        <p:spPr>
          <a:xfrm>
            <a:off x="8432425" y="2541118"/>
            <a:ext cx="2981082" cy="776034"/>
          </a:xfrm>
          <a:prstGeom prst="rect">
            <a:avLst/>
          </a:prstGeom>
        </p:spPr>
        <p:txBody>
          <a:bodyPr>
            <a:norm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Font typeface="Arial" panose="020B0604020202020204" pitchFamily="34" charset="0"/>
              <a:buChar char="•"/>
              <a:defRPr sz="1452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400" b="1" dirty="0"/>
              <a:t>Ключевых метрик</a:t>
            </a:r>
          </a:p>
          <a:p>
            <a:pPr marL="0" indent="0" algn="ctr">
              <a:buNone/>
            </a:pPr>
            <a:r>
              <a:rPr lang="ru-RU" sz="1400" dirty="0"/>
              <a:t>Расширенные авиационные показатели</a:t>
            </a:r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8CB32F08-5292-32BF-D9D9-669C27776006}"/>
              </a:ext>
            </a:extLst>
          </p:cNvPr>
          <p:cNvSpPr txBox="1">
            <a:spLocks/>
          </p:cNvSpPr>
          <p:nvPr/>
        </p:nvSpPr>
        <p:spPr>
          <a:xfrm>
            <a:off x="9781059" y="1900393"/>
            <a:ext cx="553810" cy="64072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57875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97" b="1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Amatic SC" panose="00000500000000000000" pitchFamily="2" charset="-79"/>
              </a:defRPr>
            </a:lvl1pPr>
          </a:lstStyle>
          <a:p>
            <a:r>
              <a:rPr lang="ru-RU" sz="3600" dirty="0">
                <a:solidFill>
                  <a:srgbClr val="EF257A"/>
                </a:solidFill>
                <a:latin typeface="+mn-lt"/>
              </a:rPr>
              <a:t>5</a:t>
            </a:r>
          </a:p>
        </p:txBody>
      </p:sp>
      <p:sp>
        <p:nvSpPr>
          <p:cNvPr id="22" name="Текст 8">
            <a:extLst>
              <a:ext uri="{FF2B5EF4-FFF2-40B4-BE49-F238E27FC236}">
                <a16:creationId xmlns:a16="http://schemas.microsoft.com/office/drawing/2014/main" id="{A9A1994A-F1F2-4687-B1D6-91A16C346A2A}"/>
              </a:ext>
            </a:extLst>
          </p:cNvPr>
          <p:cNvSpPr txBox="1">
            <a:spLocks/>
          </p:cNvSpPr>
          <p:nvPr/>
        </p:nvSpPr>
        <p:spPr>
          <a:xfrm>
            <a:off x="498934" y="4009574"/>
            <a:ext cx="10346866" cy="137518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ru-RU" sz="1600" dirty="0"/>
              <a:t>Среднее время полета и интенсивность воздушного движения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/>
              <a:t>Коэффициент использования воздушного пространства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/>
              <a:t>Индекс безопасности полетов с трендовой аналитикой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/>
              <a:t>Распределение полетов по времени суток и прогнозирование</a:t>
            </a:r>
          </a:p>
        </p:txBody>
      </p:sp>
      <p:sp>
        <p:nvSpPr>
          <p:cNvPr id="3" name="Номер слайда 9">
            <a:extLst>
              <a:ext uri="{FF2B5EF4-FFF2-40B4-BE49-F238E27FC236}">
                <a16:creationId xmlns:a16="http://schemas.microsoft.com/office/drawing/2014/main" id="{C600CC89-FC2D-87CD-D490-A5BD3983492B}"/>
              </a:ext>
            </a:extLst>
          </p:cNvPr>
          <p:cNvSpPr txBox="1">
            <a:spLocks/>
          </p:cNvSpPr>
          <p:nvPr/>
        </p:nvSpPr>
        <p:spPr>
          <a:xfrm>
            <a:off x="11633200" y="6356350"/>
            <a:ext cx="55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220" rtl="0" eaLnBrk="1" latinLnBrk="0" hangingPunct="1">
              <a:defRPr sz="12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10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0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8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77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DCC5B9-D646-4B76-891F-6FF4E74E9CB4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1684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с двумя учесеченными противолежащими углами 38">
            <a:extLst>
              <a:ext uri="{FF2B5EF4-FFF2-40B4-BE49-F238E27FC236}">
                <a16:creationId xmlns:a16="http://schemas.microsoft.com/office/drawing/2014/main" id="{7A65D16C-9999-6912-5CBA-F076A8000E0F}"/>
              </a:ext>
            </a:extLst>
          </p:cNvPr>
          <p:cNvSpPr/>
          <p:nvPr/>
        </p:nvSpPr>
        <p:spPr>
          <a:xfrm>
            <a:off x="367991" y="923123"/>
            <a:ext cx="11456018" cy="5433235"/>
          </a:xfrm>
          <a:prstGeom prst="snip2DiagRect">
            <a:avLst>
              <a:gd name="adj1" fmla="val 0"/>
              <a:gd name="adj2" fmla="val 5972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14" name="Заголовок 13">
            <a:extLst>
              <a:ext uri="{FF2B5EF4-FFF2-40B4-BE49-F238E27FC236}">
                <a16:creationId xmlns:a16="http://schemas.microsoft.com/office/drawing/2014/main" id="{02C18390-040F-49C6-B99F-AFF6DA22B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991" y="183139"/>
            <a:ext cx="9862734" cy="567611"/>
          </a:xfrm>
        </p:spPr>
        <p:txBody>
          <a:bodyPr/>
          <a:lstStyle/>
          <a:p>
            <a:r>
              <a:rPr lang="ru-RU" sz="2000" b="1" dirty="0"/>
              <a:t>Модуль импорта данных</a:t>
            </a:r>
          </a:p>
        </p:txBody>
      </p:sp>
      <p:sp>
        <p:nvSpPr>
          <p:cNvPr id="28" name="Текст 8">
            <a:extLst>
              <a:ext uri="{FF2B5EF4-FFF2-40B4-BE49-F238E27FC236}">
                <a16:creationId xmlns:a16="http://schemas.microsoft.com/office/drawing/2014/main" id="{9637E403-A620-5476-24E6-C9ED94FABB1C}"/>
              </a:ext>
            </a:extLst>
          </p:cNvPr>
          <p:cNvSpPr txBox="1">
            <a:spLocks/>
          </p:cNvSpPr>
          <p:nvPr/>
        </p:nvSpPr>
        <p:spPr>
          <a:xfrm>
            <a:off x="610396" y="1597689"/>
            <a:ext cx="11325075" cy="42263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err="1"/>
              <a:t>FlightImport</a:t>
            </a:r>
            <a:endParaRPr lang="en-US" sz="2000" b="1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2" name="Текст 8">
            <a:extLst>
              <a:ext uri="{FF2B5EF4-FFF2-40B4-BE49-F238E27FC236}">
                <a16:creationId xmlns:a16="http://schemas.microsoft.com/office/drawing/2014/main" id="{A9A1994A-F1F2-4687-B1D6-91A16C346A2A}"/>
              </a:ext>
            </a:extLst>
          </p:cNvPr>
          <p:cNvSpPr txBox="1">
            <a:spLocks/>
          </p:cNvSpPr>
          <p:nvPr/>
        </p:nvSpPr>
        <p:spPr>
          <a:xfrm>
            <a:off x="610396" y="2192699"/>
            <a:ext cx="4633758" cy="182488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dirty="0"/>
              <a:t>Универсальная система загрузки информации о полётах с автоматизированной обработкой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dirty="0"/>
              <a:t>Поддержка форматов CSV, XML, JSON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dirty="0" err="1"/>
              <a:t>Парсинг</a:t>
            </a:r>
            <a:r>
              <a:rPr lang="ru-RU" dirty="0"/>
              <a:t> по табелю ОРВД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dirty="0"/>
              <a:t>Валидация при загрузке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dirty="0"/>
              <a:t>Пакетная обработка больших объемов</a:t>
            </a:r>
          </a:p>
        </p:txBody>
      </p:sp>
      <p:sp>
        <p:nvSpPr>
          <p:cNvPr id="5" name="Текст 8">
            <a:extLst>
              <a:ext uri="{FF2B5EF4-FFF2-40B4-BE49-F238E27FC236}">
                <a16:creationId xmlns:a16="http://schemas.microsoft.com/office/drawing/2014/main" id="{57C83F8B-43E8-8E18-2340-928CC9EFEF01}"/>
              </a:ext>
            </a:extLst>
          </p:cNvPr>
          <p:cNvSpPr txBox="1">
            <a:spLocks/>
          </p:cNvSpPr>
          <p:nvPr/>
        </p:nvSpPr>
        <p:spPr>
          <a:xfrm>
            <a:off x="647551" y="4203700"/>
            <a:ext cx="4559449" cy="10541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/>
              <a:t>Дополнительные возможности:</a:t>
            </a:r>
            <a:r>
              <a:rPr lang="ru-RU" dirty="0"/>
              <a:t> </a:t>
            </a:r>
          </a:p>
          <a:p>
            <a:pPr marL="0" indent="0">
              <a:buNone/>
            </a:pPr>
            <a:r>
              <a:rPr lang="ru-RU" dirty="0"/>
              <a:t>Журнал импорта с полной историей операций и автоматическая географическая привязка координат</a:t>
            </a:r>
          </a:p>
          <a:p>
            <a:pPr marL="0" indent="0">
              <a:buNone/>
            </a:pPr>
            <a:endParaRPr lang="ru-RU" sz="1600" dirty="0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8D70DD02-2BBD-B772-48BD-D052D04E379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2895"/>
          <a:stretch/>
        </p:blipFill>
        <p:spPr>
          <a:xfrm>
            <a:off x="6007833" y="1047463"/>
            <a:ext cx="5405673" cy="5086637"/>
          </a:xfrm>
          <a:prstGeom prst="roundRect">
            <a:avLst>
              <a:gd name="adj" fmla="val 6791"/>
            </a:avLst>
          </a:prstGeom>
        </p:spPr>
      </p:pic>
      <p:sp>
        <p:nvSpPr>
          <p:cNvPr id="2" name="Номер слайда 9">
            <a:extLst>
              <a:ext uri="{FF2B5EF4-FFF2-40B4-BE49-F238E27FC236}">
                <a16:creationId xmlns:a16="http://schemas.microsoft.com/office/drawing/2014/main" id="{82B58206-3A39-AD82-5B68-85C4882EB4AB}"/>
              </a:ext>
            </a:extLst>
          </p:cNvPr>
          <p:cNvSpPr txBox="1">
            <a:spLocks/>
          </p:cNvSpPr>
          <p:nvPr/>
        </p:nvSpPr>
        <p:spPr>
          <a:xfrm>
            <a:off x="11633200" y="6356350"/>
            <a:ext cx="55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220" rtl="0" eaLnBrk="1" latinLnBrk="0" hangingPunct="1">
              <a:defRPr sz="12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10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0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8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77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DCC5B9-D646-4B76-891F-6FF4E74E9CB4}" type="slidenum">
              <a:rPr lang="ru-RU" smtClean="0"/>
              <a:pPr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0055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/>
          <p:cNvSpPr/>
          <p:nvPr/>
        </p:nvSpPr>
        <p:spPr>
          <a:xfrm>
            <a:off x="1892795" y="1255236"/>
            <a:ext cx="9850410" cy="768085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b="1" dirty="0"/>
              <a:t>Ранжирование регионов</a:t>
            </a:r>
          </a:p>
          <a:p>
            <a:r>
              <a:rPr lang="ru-RU" sz="1400" dirty="0"/>
              <a:t>Автоматический расчёт рейтинга по количеству и интенсивности полётов</a:t>
            </a:r>
          </a:p>
        </p:txBody>
      </p:sp>
      <p:sp>
        <p:nvSpPr>
          <p:cNvPr id="22" name="ïśḷîďè"/>
          <p:cNvSpPr/>
          <p:nvPr/>
        </p:nvSpPr>
        <p:spPr>
          <a:xfrm flipH="1">
            <a:off x="686288" y="1255236"/>
            <a:ext cx="1091713" cy="768085"/>
          </a:xfrm>
          <a:custGeom>
            <a:avLst/>
            <a:gdLst>
              <a:gd name="connsiteX0" fmla="*/ 0 w 1636548"/>
              <a:gd name="connsiteY0" fmla="*/ 0 h 724986"/>
              <a:gd name="connsiteX1" fmla="*/ 1336469 w 1636548"/>
              <a:gd name="connsiteY1" fmla="*/ 0 h 724986"/>
              <a:gd name="connsiteX2" fmla="*/ 1636548 w 1636548"/>
              <a:gd name="connsiteY2" fmla="*/ 362493 h 724986"/>
              <a:gd name="connsiteX3" fmla="*/ 1336469 w 1636548"/>
              <a:gd name="connsiteY3" fmla="*/ 724986 h 724986"/>
              <a:gd name="connsiteX4" fmla="*/ 0 w 1636548"/>
              <a:gd name="connsiteY4" fmla="*/ 724986 h 724986"/>
              <a:gd name="connsiteX5" fmla="*/ 300079 w 1636548"/>
              <a:gd name="connsiteY5" fmla="*/ 362493 h 724986"/>
              <a:gd name="connsiteX6" fmla="*/ 0 w 1636548"/>
              <a:gd name="connsiteY6" fmla="*/ 0 h 724986"/>
              <a:gd name="connsiteX0" fmla="*/ 0 w 1636548"/>
              <a:gd name="connsiteY0" fmla="*/ 0 h 724986"/>
              <a:gd name="connsiteX1" fmla="*/ 1336469 w 1636548"/>
              <a:gd name="connsiteY1" fmla="*/ 0 h 724986"/>
              <a:gd name="connsiteX2" fmla="*/ 1636548 w 1636548"/>
              <a:gd name="connsiteY2" fmla="*/ 362493 h 724986"/>
              <a:gd name="connsiteX3" fmla="*/ 1336469 w 1636548"/>
              <a:gd name="connsiteY3" fmla="*/ 724986 h 724986"/>
              <a:gd name="connsiteX4" fmla="*/ 0 w 1636548"/>
              <a:gd name="connsiteY4" fmla="*/ 724986 h 724986"/>
              <a:gd name="connsiteX5" fmla="*/ 12696 w 1636548"/>
              <a:gd name="connsiteY5" fmla="*/ 345076 h 724986"/>
              <a:gd name="connsiteX6" fmla="*/ 0 w 1636548"/>
              <a:gd name="connsiteY6" fmla="*/ 0 h 724986"/>
              <a:gd name="connsiteX0" fmla="*/ 0 w 1636548"/>
              <a:gd name="connsiteY0" fmla="*/ 0 h 724986"/>
              <a:gd name="connsiteX1" fmla="*/ 1336469 w 1636548"/>
              <a:gd name="connsiteY1" fmla="*/ 0 h 724986"/>
              <a:gd name="connsiteX2" fmla="*/ 1636548 w 1636548"/>
              <a:gd name="connsiteY2" fmla="*/ 362493 h 724986"/>
              <a:gd name="connsiteX3" fmla="*/ 1336469 w 1636548"/>
              <a:gd name="connsiteY3" fmla="*/ 724986 h 724986"/>
              <a:gd name="connsiteX4" fmla="*/ 0 w 1636548"/>
              <a:gd name="connsiteY4" fmla="*/ 724986 h 724986"/>
              <a:gd name="connsiteX5" fmla="*/ 8720 w 1636548"/>
              <a:gd name="connsiteY5" fmla="*/ 345076 h 724986"/>
              <a:gd name="connsiteX6" fmla="*/ 0 w 1636548"/>
              <a:gd name="connsiteY6" fmla="*/ 0 h 724986"/>
              <a:gd name="connsiteX0" fmla="*/ 0 w 1636548"/>
              <a:gd name="connsiteY0" fmla="*/ 0 h 724986"/>
              <a:gd name="connsiteX1" fmla="*/ 1336469 w 1636548"/>
              <a:gd name="connsiteY1" fmla="*/ 0 h 724986"/>
              <a:gd name="connsiteX2" fmla="*/ 1636548 w 1636548"/>
              <a:gd name="connsiteY2" fmla="*/ 362493 h 724986"/>
              <a:gd name="connsiteX3" fmla="*/ 1336469 w 1636548"/>
              <a:gd name="connsiteY3" fmla="*/ 724986 h 724986"/>
              <a:gd name="connsiteX4" fmla="*/ 0 w 1636548"/>
              <a:gd name="connsiteY4" fmla="*/ 724986 h 724986"/>
              <a:gd name="connsiteX5" fmla="*/ 4744 w 1636548"/>
              <a:gd name="connsiteY5" fmla="*/ 345076 h 724986"/>
              <a:gd name="connsiteX6" fmla="*/ 0 w 1636548"/>
              <a:gd name="connsiteY6" fmla="*/ 0 h 724986"/>
              <a:gd name="connsiteX0" fmla="*/ 0 w 1636548"/>
              <a:gd name="connsiteY0" fmla="*/ 0 h 724986"/>
              <a:gd name="connsiteX1" fmla="*/ 1121919 w 1636548"/>
              <a:gd name="connsiteY1" fmla="*/ 7951 h 724986"/>
              <a:gd name="connsiteX2" fmla="*/ 1636548 w 1636548"/>
              <a:gd name="connsiteY2" fmla="*/ 362493 h 724986"/>
              <a:gd name="connsiteX3" fmla="*/ 1336469 w 1636548"/>
              <a:gd name="connsiteY3" fmla="*/ 724986 h 724986"/>
              <a:gd name="connsiteX4" fmla="*/ 0 w 1636548"/>
              <a:gd name="connsiteY4" fmla="*/ 724986 h 724986"/>
              <a:gd name="connsiteX5" fmla="*/ 4744 w 1636548"/>
              <a:gd name="connsiteY5" fmla="*/ 345076 h 724986"/>
              <a:gd name="connsiteX6" fmla="*/ 0 w 1636548"/>
              <a:gd name="connsiteY6" fmla="*/ 0 h 724986"/>
              <a:gd name="connsiteX0" fmla="*/ 0 w 1636548"/>
              <a:gd name="connsiteY0" fmla="*/ 0 h 724986"/>
              <a:gd name="connsiteX1" fmla="*/ 1121919 w 1636548"/>
              <a:gd name="connsiteY1" fmla="*/ 7951 h 724986"/>
              <a:gd name="connsiteX2" fmla="*/ 1636548 w 1636548"/>
              <a:gd name="connsiteY2" fmla="*/ 362493 h 724986"/>
              <a:gd name="connsiteX3" fmla="*/ 1153704 w 1636548"/>
              <a:gd name="connsiteY3" fmla="*/ 717034 h 724986"/>
              <a:gd name="connsiteX4" fmla="*/ 0 w 1636548"/>
              <a:gd name="connsiteY4" fmla="*/ 724986 h 724986"/>
              <a:gd name="connsiteX5" fmla="*/ 4744 w 1636548"/>
              <a:gd name="connsiteY5" fmla="*/ 345076 h 724986"/>
              <a:gd name="connsiteX6" fmla="*/ 0 w 1636548"/>
              <a:gd name="connsiteY6" fmla="*/ 0 h 724986"/>
              <a:gd name="connsiteX0" fmla="*/ 0 w 1636548"/>
              <a:gd name="connsiteY0" fmla="*/ 0 h 724986"/>
              <a:gd name="connsiteX1" fmla="*/ 1121919 w 1636548"/>
              <a:gd name="connsiteY1" fmla="*/ 7951 h 724986"/>
              <a:gd name="connsiteX2" fmla="*/ 1636548 w 1636548"/>
              <a:gd name="connsiteY2" fmla="*/ 362493 h 724986"/>
              <a:gd name="connsiteX3" fmla="*/ 1185490 w 1636548"/>
              <a:gd name="connsiteY3" fmla="*/ 717034 h 724986"/>
              <a:gd name="connsiteX4" fmla="*/ 0 w 1636548"/>
              <a:gd name="connsiteY4" fmla="*/ 724986 h 724986"/>
              <a:gd name="connsiteX5" fmla="*/ 4744 w 1636548"/>
              <a:gd name="connsiteY5" fmla="*/ 345076 h 724986"/>
              <a:gd name="connsiteX6" fmla="*/ 0 w 1636548"/>
              <a:gd name="connsiteY6" fmla="*/ 0 h 724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36548" h="724986">
                <a:moveTo>
                  <a:pt x="0" y="0"/>
                </a:moveTo>
                <a:lnTo>
                  <a:pt x="1121919" y="7951"/>
                </a:lnTo>
                <a:lnTo>
                  <a:pt x="1636548" y="362493"/>
                </a:lnTo>
                <a:lnTo>
                  <a:pt x="1185490" y="717034"/>
                </a:lnTo>
                <a:lnTo>
                  <a:pt x="0" y="724986"/>
                </a:lnTo>
                <a:cubicBezTo>
                  <a:pt x="1581" y="598349"/>
                  <a:pt x="3163" y="471713"/>
                  <a:pt x="4744" y="345076"/>
                </a:cubicBezTo>
                <a:cubicBezTo>
                  <a:pt x="3163" y="230051"/>
                  <a:pt x="1581" y="115025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endParaRPr sz="2400">
              <a:latin typeface="Montserrat" panose="00000500000000000000" pitchFamily="50" charset="-52"/>
              <a:cs typeface="+mn-ea"/>
              <a:sym typeface="+mn-lt"/>
            </a:endParaRPr>
          </a:p>
        </p:txBody>
      </p:sp>
      <p:sp>
        <p:nvSpPr>
          <p:cNvPr id="13" name="Заголовок 12">
            <a:extLst>
              <a:ext uri="{FF2B5EF4-FFF2-40B4-BE49-F238E27FC236}">
                <a16:creationId xmlns:a16="http://schemas.microsoft.com/office/drawing/2014/main" id="{277933ED-5999-45CA-B109-E2C7D2126E0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66913" y="465700"/>
            <a:ext cx="6054725" cy="376237"/>
          </a:xfrm>
        </p:spPr>
        <p:txBody>
          <a:bodyPr/>
          <a:lstStyle/>
          <a:p>
            <a:r>
              <a:rPr lang="ru-RU" b="1" dirty="0"/>
              <a:t>Рейтинг регионов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E1CF80A-D858-019C-F290-BD61E715BBDB}"/>
              </a:ext>
            </a:extLst>
          </p:cNvPr>
          <p:cNvSpPr txBox="1">
            <a:spLocks/>
          </p:cNvSpPr>
          <p:nvPr/>
        </p:nvSpPr>
        <p:spPr>
          <a:xfrm>
            <a:off x="1000134" y="1255236"/>
            <a:ext cx="777867" cy="76808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57875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97" b="1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Amatic SC" panose="00000500000000000000" pitchFamily="2" charset="-79"/>
              </a:defRPr>
            </a:lvl1pPr>
          </a:lstStyle>
          <a:p>
            <a:r>
              <a:rPr lang="ru-RU" sz="3600" dirty="0">
                <a:solidFill>
                  <a:srgbClr val="EF257A"/>
                </a:solidFill>
                <a:latin typeface="+mn-lt"/>
              </a:rPr>
              <a:t>01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CBCE799-08F5-DC3C-6221-4787B90AC650}"/>
              </a:ext>
            </a:extLst>
          </p:cNvPr>
          <p:cNvSpPr/>
          <p:nvPr/>
        </p:nvSpPr>
        <p:spPr>
          <a:xfrm>
            <a:off x="1892795" y="2240370"/>
            <a:ext cx="9850410" cy="768085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b="1" dirty="0"/>
              <a:t>Интерактивная карта РФ</a:t>
            </a:r>
          </a:p>
          <a:p>
            <a:r>
              <a:rPr lang="ru-RU" sz="1400" dirty="0"/>
              <a:t>Визуализация данных с цветовой индикацией уровня авиационной активности</a:t>
            </a:r>
          </a:p>
        </p:txBody>
      </p:sp>
      <p:sp>
        <p:nvSpPr>
          <p:cNvPr id="7" name="ïśḷîďè">
            <a:extLst>
              <a:ext uri="{FF2B5EF4-FFF2-40B4-BE49-F238E27FC236}">
                <a16:creationId xmlns:a16="http://schemas.microsoft.com/office/drawing/2014/main" id="{E55F0D63-078F-48A6-E601-F3BE58446818}"/>
              </a:ext>
            </a:extLst>
          </p:cNvPr>
          <p:cNvSpPr/>
          <p:nvPr/>
        </p:nvSpPr>
        <p:spPr>
          <a:xfrm flipH="1">
            <a:off x="686288" y="2240370"/>
            <a:ext cx="1091713" cy="768085"/>
          </a:xfrm>
          <a:custGeom>
            <a:avLst/>
            <a:gdLst>
              <a:gd name="connsiteX0" fmla="*/ 0 w 1636548"/>
              <a:gd name="connsiteY0" fmla="*/ 0 h 724986"/>
              <a:gd name="connsiteX1" fmla="*/ 1336469 w 1636548"/>
              <a:gd name="connsiteY1" fmla="*/ 0 h 724986"/>
              <a:gd name="connsiteX2" fmla="*/ 1636548 w 1636548"/>
              <a:gd name="connsiteY2" fmla="*/ 362493 h 724986"/>
              <a:gd name="connsiteX3" fmla="*/ 1336469 w 1636548"/>
              <a:gd name="connsiteY3" fmla="*/ 724986 h 724986"/>
              <a:gd name="connsiteX4" fmla="*/ 0 w 1636548"/>
              <a:gd name="connsiteY4" fmla="*/ 724986 h 724986"/>
              <a:gd name="connsiteX5" fmla="*/ 300079 w 1636548"/>
              <a:gd name="connsiteY5" fmla="*/ 362493 h 724986"/>
              <a:gd name="connsiteX6" fmla="*/ 0 w 1636548"/>
              <a:gd name="connsiteY6" fmla="*/ 0 h 724986"/>
              <a:gd name="connsiteX0" fmla="*/ 0 w 1636548"/>
              <a:gd name="connsiteY0" fmla="*/ 0 h 724986"/>
              <a:gd name="connsiteX1" fmla="*/ 1336469 w 1636548"/>
              <a:gd name="connsiteY1" fmla="*/ 0 h 724986"/>
              <a:gd name="connsiteX2" fmla="*/ 1636548 w 1636548"/>
              <a:gd name="connsiteY2" fmla="*/ 362493 h 724986"/>
              <a:gd name="connsiteX3" fmla="*/ 1336469 w 1636548"/>
              <a:gd name="connsiteY3" fmla="*/ 724986 h 724986"/>
              <a:gd name="connsiteX4" fmla="*/ 0 w 1636548"/>
              <a:gd name="connsiteY4" fmla="*/ 724986 h 724986"/>
              <a:gd name="connsiteX5" fmla="*/ 12696 w 1636548"/>
              <a:gd name="connsiteY5" fmla="*/ 345076 h 724986"/>
              <a:gd name="connsiteX6" fmla="*/ 0 w 1636548"/>
              <a:gd name="connsiteY6" fmla="*/ 0 h 724986"/>
              <a:gd name="connsiteX0" fmla="*/ 0 w 1636548"/>
              <a:gd name="connsiteY0" fmla="*/ 0 h 724986"/>
              <a:gd name="connsiteX1" fmla="*/ 1336469 w 1636548"/>
              <a:gd name="connsiteY1" fmla="*/ 0 h 724986"/>
              <a:gd name="connsiteX2" fmla="*/ 1636548 w 1636548"/>
              <a:gd name="connsiteY2" fmla="*/ 362493 h 724986"/>
              <a:gd name="connsiteX3" fmla="*/ 1336469 w 1636548"/>
              <a:gd name="connsiteY3" fmla="*/ 724986 h 724986"/>
              <a:gd name="connsiteX4" fmla="*/ 0 w 1636548"/>
              <a:gd name="connsiteY4" fmla="*/ 724986 h 724986"/>
              <a:gd name="connsiteX5" fmla="*/ 8720 w 1636548"/>
              <a:gd name="connsiteY5" fmla="*/ 345076 h 724986"/>
              <a:gd name="connsiteX6" fmla="*/ 0 w 1636548"/>
              <a:gd name="connsiteY6" fmla="*/ 0 h 724986"/>
              <a:gd name="connsiteX0" fmla="*/ 0 w 1636548"/>
              <a:gd name="connsiteY0" fmla="*/ 0 h 724986"/>
              <a:gd name="connsiteX1" fmla="*/ 1336469 w 1636548"/>
              <a:gd name="connsiteY1" fmla="*/ 0 h 724986"/>
              <a:gd name="connsiteX2" fmla="*/ 1636548 w 1636548"/>
              <a:gd name="connsiteY2" fmla="*/ 362493 h 724986"/>
              <a:gd name="connsiteX3" fmla="*/ 1336469 w 1636548"/>
              <a:gd name="connsiteY3" fmla="*/ 724986 h 724986"/>
              <a:gd name="connsiteX4" fmla="*/ 0 w 1636548"/>
              <a:gd name="connsiteY4" fmla="*/ 724986 h 724986"/>
              <a:gd name="connsiteX5" fmla="*/ 4744 w 1636548"/>
              <a:gd name="connsiteY5" fmla="*/ 345076 h 724986"/>
              <a:gd name="connsiteX6" fmla="*/ 0 w 1636548"/>
              <a:gd name="connsiteY6" fmla="*/ 0 h 724986"/>
              <a:gd name="connsiteX0" fmla="*/ 0 w 1636548"/>
              <a:gd name="connsiteY0" fmla="*/ 0 h 724986"/>
              <a:gd name="connsiteX1" fmla="*/ 1121919 w 1636548"/>
              <a:gd name="connsiteY1" fmla="*/ 7951 h 724986"/>
              <a:gd name="connsiteX2" fmla="*/ 1636548 w 1636548"/>
              <a:gd name="connsiteY2" fmla="*/ 362493 h 724986"/>
              <a:gd name="connsiteX3" fmla="*/ 1336469 w 1636548"/>
              <a:gd name="connsiteY3" fmla="*/ 724986 h 724986"/>
              <a:gd name="connsiteX4" fmla="*/ 0 w 1636548"/>
              <a:gd name="connsiteY4" fmla="*/ 724986 h 724986"/>
              <a:gd name="connsiteX5" fmla="*/ 4744 w 1636548"/>
              <a:gd name="connsiteY5" fmla="*/ 345076 h 724986"/>
              <a:gd name="connsiteX6" fmla="*/ 0 w 1636548"/>
              <a:gd name="connsiteY6" fmla="*/ 0 h 724986"/>
              <a:gd name="connsiteX0" fmla="*/ 0 w 1636548"/>
              <a:gd name="connsiteY0" fmla="*/ 0 h 724986"/>
              <a:gd name="connsiteX1" fmla="*/ 1121919 w 1636548"/>
              <a:gd name="connsiteY1" fmla="*/ 7951 h 724986"/>
              <a:gd name="connsiteX2" fmla="*/ 1636548 w 1636548"/>
              <a:gd name="connsiteY2" fmla="*/ 362493 h 724986"/>
              <a:gd name="connsiteX3" fmla="*/ 1153704 w 1636548"/>
              <a:gd name="connsiteY3" fmla="*/ 717034 h 724986"/>
              <a:gd name="connsiteX4" fmla="*/ 0 w 1636548"/>
              <a:gd name="connsiteY4" fmla="*/ 724986 h 724986"/>
              <a:gd name="connsiteX5" fmla="*/ 4744 w 1636548"/>
              <a:gd name="connsiteY5" fmla="*/ 345076 h 724986"/>
              <a:gd name="connsiteX6" fmla="*/ 0 w 1636548"/>
              <a:gd name="connsiteY6" fmla="*/ 0 h 724986"/>
              <a:gd name="connsiteX0" fmla="*/ 0 w 1636548"/>
              <a:gd name="connsiteY0" fmla="*/ 0 h 724986"/>
              <a:gd name="connsiteX1" fmla="*/ 1121919 w 1636548"/>
              <a:gd name="connsiteY1" fmla="*/ 7951 h 724986"/>
              <a:gd name="connsiteX2" fmla="*/ 1636548 w 1636548"/>
              <a:gd name="connsiteY2" fmla="*/ 362493 h 724986"/>
              <a:gd name="connsiteX3" fmla="*/ 1185490 w 1636548"/>
              <a:gd name="connsiteY3" fmla="*/ 717034 h 724986"/>
              <a:gd name="connsiteX4" fmla="*/ 0 w 1636548"/>
              <a:gd name="connsiteY4" fmla="*/ 724986 h 724986"/>
              <a:gd name="connsiteX5" fmla="*/ 4744 w 1636548"/>
              <a:gd name="connsiteY5" fmla="*/ 345076 h 724986"/>
              <a:gd name="connsiteX6" fmla="*/ 0 w 1636548"/>
              <a:gd name="connsiteY6" fmla="*/ 0 h 724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36548" h="724986">
                <a:moveTo>
                  <a:pt x="0" y="0"/>
                </a:moveTo>
                <a:lnTo>
                  <a:pt x="1121919" y="7951"/>
                </a:lnTo>
                <a:lnTo>
                  <a:pt x="1636548" y="362493"/>
                </a:lnTo>
                <a:lnTo>
                  <a:pt x="1185490" y="717034"/>
                </a:lnTo>
                <a:lnTo>
                  <a:pt x="0" y="724986"/>
                </a:lnTo>
                <a:cubicBezTo>
                  <a:pt x="1581" y="598349"/>
                  <a:pt x="3163" y="471713"/>
                  <a:pt x="4744" y="345076"/>
                </a:cubicBezTo>
                <a:cubicBezTo>
                  <a:pt x="3163" y="230051"/>
                  <a:pt x="1581" y="115025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endParaRPr sz="2400">
              <a:latin typeface="Montserrat" panose="00000500000000000000" pitchFamily="50" charset="-52"/>
              <a:cs typeface="+mn-ea"/>
              <a:sym typeface="+mn-lt"/>
            </a:endParaRP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BF7E4A22-5858-40DF-3839-078533CFDC51}"/>
              </a:ext>
            </a:extLst>
          </p:cNvPr>
          <p:cNvSpPr txBox="1">
            <a:spLocks/>
          </p:cNvSpPr>
          <p:nvPr/>
        </p:nvSpPr>
        <p:spPr>
          <a:xfrm>
            <a:off x="1000134" y="2240370"/>
            <a:ext cx="777867" cy="76808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57875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97" b="1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Amatic SC" panose="00000500000000000000" pitchFamily="2" charset="-79"/>
              </a:defRPr>
            </a:lvl1pPr>
          </a:lstStyle>
          <a:p>
            <a:r>
              <a:rPr lang="ru-RU" sz="3600" dirty="0">
                <a:solidFill>
                  <a:srgbClr val="EF257A"/>
                </a:solidFill>
                <a:latin typeface="+mn-lt"/>
              </a:rPr>
              <a:t>02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278B8D31-3249-4DCD-408A-6D3EBF96BCE8}"/>
              </a:ext>
            </a:extLst>
          </p:cNvPr>
          <p:cNvSpPr/>
          <p:nvPr/>
        </p:nvSpPr>
        <p:spPr>
          <a:xfrm>
            <a:off x="1892795" y="3225504"/>
            <a:ext cx="9850410" cy="768085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b="1" dirty="0"/>
              <a:t>Сравнительный анализ</a:t>
            </a:r>
          </a:p>
          <a:p>
            <a:r>
              <a:rPr lang="ru-RU" sz="1400" dirty="0"/>
              <a:t>Детальная статистика по регионам и сопоставление между временными периодами</a:t>
            </a:r>
          </a:p>
        </p:txBody>
      </p:sp>
      <p:sp>
        <p:nvSpPr>
          <p:cNvPr id="17" name="ïśḷîďè">
            <a:extLst>
              <a:ext uri="{FF2B5EF4-FFF2-40B4-BE49-F238E27FC236}">
                <a16:creationId xmlns:a16="http://schemas.microsoft.com/office/drawing/2014/main" id="{B20008BA-81A7-1D3C-86B2-888C695DAA3F}"/>
              </a:ext>
            </a:extLst>
          </p:cNvPr>
          <p:cNvSpPr/>
          <p:nvPr/>
        </p:nvSpPr>
        <p:spPr>
          <a:xfrm flipH="1">
            <a:off x="686288" y="3225504"/>
            <a:ext cx="1091713" cy="768085"/>
          </a:xfrm>
          <a:custGeom>
            <a:avLst/>
            <a:gdLst>
              <a:gd name="connsiteX0" fmla="*/ 0 w 1636548"/>
              <a:gd name="connsiteY0" fmla="*/ 0 h 724986"/>
              <a:gd name="connsiteX1" fmla="*/ 1336469 w 1636548"/>
              <a:gd name="connsiteY1" fmla="*/ 0 h 724986"/>
              <a:gd name="connsiteX2" fmla="*/ 1636548 w 1636548"/>
              <a:gd name="connsiteY2" fmla="*/ 362493 h 724986"/>
              <a:gd name="connsiteX3" fmla="*/ 1336469 w 1636548"/>
              <a:gd name="connsiteY3" fmla="*/ 724986 h 724986"/>
              <a:gd name="connsiteX4" fmla="*/ 0 w 1636548"/>
              <a:gd name="connsiteY4" fmla="*/ 724986 h 724986"/>
              <a:gd name="connsiteX5" fmla="*/ 300079 w 1636548"/>
              <a:gd name="connsiteY5" fmla="*/ 362493 h 724986"/>
              <a:gd name="connsiteX6" fmla="*/ 0 w 1636548"/>
              <a:gd name="connsiteY6" fmla="*/ 0 h 724986"/>
              <a:gd name="connsiteX0" fmla="*/ 0 w 1636548"/>
              <a:gd name="connsiteY0" fmla="*/ 0 h 724986"/>
              <a:gd name="connsiteX1" fmla="*/ 1336469 w 1636548"/>
              <a:gd name="connsiteY1" fmla="*/ 0 h 724986"/>
              <a:gd name="connsiteX2" fmla="*/ 1636548 w 1636548"/>
              <a:gd name="connsiteY2" fmla="*/ 362493 h 724986"/>
              <a:gd name="connsiteX3" fmla="*/ 1336469 w 1636548"/>
              <a:gd name="connsiteY3" fmla="*/ 724986 h 724986"/>
              <a:gd name="connsiteX4" fmla="*/ 0 w 1636548"/>
              <a:gd name="connsiteY4" fmla="*/ 724986 h 724986"/>
              <a:gd name="connsiteX5" fmla="*/ 12696 w 1636548"/>
              <a:gd name="connsiteY5" fmla="*/ 345076 h 724986"/>
              <a:gd name="connsiteX6" fmla="*/ 0 w 1636548"/>
              <a:gd name="connsiteY6" fmla="*/ 0 h 724986"/>
              <a:gd name="connsiteX0" fmla="*/ 0 w 1636548"/>
              <a:gd name="connsiteY0" fmla="*/ 0 h 724986"/>
              <a:gd name="connsiteX1" fmla="*/ 1336469 w 1636548"/>
              <a:gd name="connsiteY1" fmla="*/ 0 h 724986"/>
              <a:gd name="connsiteX2" fmla="*/ 1636548 w 1636548"/>
              <a:gd name="connsiteY2" fmla="*/ 362493 h 724986"/>
              <a:gd name="connsiteX3" fmla="*/ 1336469 w 1636548"/>
              <a:gd name="connsiteY3" fmla="*/ 724986 h 724986"/>
              <a:gd name="connsiteX4" fmla="*/ 0 w 1636548"/>
              <a:gd name="connsiteY4" fmla="*/ 724986 h 724986"/>
              <a:gd name="connsiteX5" fmla="*/ 8720 w 1636548"/>
              <a:gd name="connsiteY5" fmla="*/ 345076 h 724986"/>
              <a:gd name="connsiteX6" fmla="*/ 0 w 1636548"/>
              <a:gd name="connsiteY6" fmla="*/ 0 h 724986"/>
              <a:gd name="connsiteX0" fmla="*/ 0 w 1636548"/>
              <a:gd name="connsiteY0" fmla="*/ 0 h 724986"/>
              <a:gd name="connsiteX1" fmla="*/ 1336469 w 1636548"/>
              <a:gd name="connsiteY1" fmla="*/ 0 h 724986"/>
              <a:gd name="connsiteX2" fmla="*/ 1636548 w 1636548"/>
              <a:gd name="connsiteY2" fmla="*/ 362493 h 724986"/>
              <a:gd name="connsiteX3" fmla="*/ 1336469 w 1636548"/>
              <a:gd name="connsiteY3" fmla="*/ 724986 h 724986"/>
              <a:gd name="connsiteX4" fmla="*/ 0 w 1636548"/>
              <a:gd name="connsiteY4" fmla="*/ 724986 h 724986"/>
              <a:gd name="connsiteX5" fmla="*/ 4744 w 1636548"/>
              <a:gd name="connsiteY5" fmla="*/ 345076 h 724986"/>
              <a:gd name="connsiteX6" fmla="*/ 0 w 1636548"/>
              <a:gd name="connsiteY6" fmla="*/ 0 h 724986"/>
              <a:gd name="connsiteX0" fmla="*/ 0 w 1636548"/>
              <a:gd name="connsiteY0" fmla="*/ 0 h 724986"/>
              <a:gd name="connsiteX1" fmla="*/ 1121919 w 1636548"/>
              <a:gd name="connsiteY1" fmla="*/ 7951 h 724986"/>
              <a:gd name="connsiteX2" fmla="*/ 1636548 w 1636548"/>
              <a:gd name="connsiteY2" fmla="*/ 362493 h 724986"/>
              <a:gd name="connsiteX3" fmla="*/ 1336469 w 1636548"/>
              <a:gd name="connsiteY3" fmla="*/ 724986 h 724986"/>
              <a:gd name="connsiteX4" fmla="*/ 0 w 1636548"/>
              <a:gd name="connsiteY4" fmla="*/ 724986 h 724986"/>
              <a:gd name="connsiteX5" fmla="*/ 4744 w 1636548"/>
              <a:gd name="connsiteY5" fmla="*/ 345076 h 724986"/>
              <a:gd name="connsiteX6" fmla="*/ 0 w 1636548"/>
              <a:gd name="connsiteY6" fmla="*/ 0 h 724986"/>
              <a:gd name="connsiteX0" fmla="*/ 0 w 1636548"/>
              <a:gd name="connsiteY0" fmla="*/ 0 h 724986"/>
              <a:gd name="connsiteX1" fmla="*/ 1121919 w 1636548"/>
              <a:gd name="connsiteY1" fmla="*/ 7951 h 724986"/>
              <a:gd name="connsiteX2" fmla="*/ 1636548 w 1636548"/>
              <a:gd name="connsiteY2" fmla="*/ 362493 h 724986"/>
              <a:gd name="connsiteX3" fmla="*/ 1153704 w 1636548"/>
              <a:gd name="connsiteY3" fmla="*/ 717034 h 724986"/>
              <a:gd name="connsiteX4" fmla="*/ 0 w 1636548"/>
              <a:gd name="connsiteY4" fmla="*/ 724986 h 724986"/>
              <a:gd name="connsiteX5" fmla="*/ 4744 w 1636548"/>
              <a:gd name="connsiteY5" fmla="*/ 345076 h 724986"/>
              <a:gd name="connsiteX6" fmla="*/ 0 w 1636548"/>
              <a:gd name="connsiteY6" fmla="*/ 0 h 724986"/>
              <a:gd name="connsiteX0" fmla="*/ 0 w 1636548"/>
              <a:gd name="connsiteY0" fmla="*/ 0 h 724986"/>
              <a:gd name="connsiteX1" fmla="*/ 1121919 w 1636548"/>
              <a:gd name="connsiteY1" fmla="*/ 7951 h 724986"/>
              <a:gd name="connsiteX2" fmla="*/ 1636548 w 1636548"/>
              <a:gd name="connsiteY2" fmla="*/ 362493 h 724986"/>
              <a:gd name="connsiteX3" fmla="*/ 1185490 w 1636548"/>
              <a:gd name="connsiteY3" fmla="*/ 717034 h 724986"/>
              <a:gd name="connsiteX4" fmla="*/ 0 w 1636548"/>
              <a:gd name="connsiteY4" fmla="*/ 724986 h 724986"/>
              <a:gd name="connsiteX5" fmla="*/ 4744 w 1636548"/>
              <a:gd name="connsiteY5" fmla="*/ 345076 h 724986"/>
              <a:gd name="connsiteX6" fmla="*/ 0 w 1636548"/>
              <a:gd name="connsiteY6" fmla="*/ 0 h 724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36548" h="724986">
                <a:moveTo>
                  <a:pt x="0" y="0"/>
                </a:moveTo>
                <a:lnTo>
                  <a:pt x="1121919" y="7951"/>
                </a:lnTo>
                <a:lnTo>
                  <a:pt x="1636548" y="362493"/>
                </a:lnTo>
                <a:lnTo>
                  <a:pt x="1185490" y="717034"/>
                </a:lnTo>
                <a:lnTo>
                  <a:pt x="0" y="724986"/>
                </a:lnTo>
                <a:cubicBezTo>
                  <a:pt x="1581" y="598349"/>
                  <a:pt x="3163" y="471713"/>
                  <a:pt x="4744" y="345076"/>
                </a:cubicBezTo>
                <a:cubicBezTo>
                  <a:pt x="3163" y="230051"/>
                  <a:pt x="1581" y="115025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endParaRPr sz="2400">
              <a:latin typeface="Montserrat" panose="00000500000000000000" pitchFamily="50" charset="-52"/>
              <a:cs typeface="+mn-ea"/>
              <a:sym typeface="+mn-lt"/>
            </a:endParaRPr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08A53158-92A0-24FC-7334-DEB5BDA9D3F4}"/>
              </a:ext>
            </a:extLst>
          </p:cNvPr>
          <p:cNvSpPr txBox="1">
            <a:spLocks/>
          </p:cNvSpPr>
          <p:nvPr/>
        </p:nvSpPr>
        <p:spPr>
          <a:xfrm>
            <a:off x="1000134" y="3225504"/>
            <a:ext cx="777867" cy="76808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57875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97" b="1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Amatic SC" panose="00000500000000000000" pitchFamily="2" charset="-79"/>
              </a:defRPr>
            </a:lvl1pPr>
          </a:lstStyle>
          <a:p>
            <a:r>
              <a:rPr lang="ru-RU" sz="3600" dirty="0">
                <a:solidFill>
                  <a:srgbClr val="EF257A"/>
                </a:solidFill>
                <a:latin typeface="+mn-lt"/>
              </a:rPr>
              <a:t>03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91A28412-02F6-AFC2-99FC-45DD45BE32D9}"/>
              </a:ext>
            </a:extLst>
          </p:cNvPr>
          <p:cNvSpPr/>
          <p:nvPr/>
        </p:nvSpPr>
        <p:spPr>
          <a:xfrm>
            <a:off x="1892795" y="4189840"/>
            <a:ext cx="9850410" cy="768085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b="1" dirty="0"/>
              <a:t>Экспорт результатов</a:t>
            </a:r>
          </a:p>
          <a:p>
            <a:r>
              <a:rPr lang="ru-RU" sz="1400" dirty="0"/>
              <a:t>Формирование табличных отчётов в стандартных форматах для отчётности</a:t>
            </a:r>
          </a:p>
        </p:txBody>
      </p:sp>
      <p:sp>
        <p:nvSpPr>
          <p:cNvPr id="27" name="ïśḷîďè">
            <a:extLst>
              <a:ext uri="{FF2B5EF4-FFF2-40B4-BE49-F238E27FC236}">
                <a16:creationId xmlns:a16="http://schemas.microsoft.com/office/drawing/2014/main" id="{B27E5B63-30E7-4306-5904-544BDCD527ED}"/>
              </a:ext>
            </a:extLst>
          </p:cNvPr>
          <p:cNvSpPr/>
          <p:nvPr/>
        </p:nvSpPr>
        <p:spPr>
          <a:xfrm flipH="1">
            <a:off x="686288" y="4189840"/>
            <a:ext cx="1091713" cy="768085"/>
          </a:xfrm>
          <a:custGeom>
            <a:avLst/>
            <a:gdLst>
              <a:gd name="connsiteX0" fmla="*/ 0 w 1636548"/>
              <a:gd name="connsiteY0" fmla="*/ 0 h 724986"/>
              <a:gd name="connsiteX1" fmla="*/ 1336469 w 1636548"/>
              <a:gd name="connsiteY1" fmla="*/ 0 h 724986"/>
              <a:gd name="connsiteX2" fmla="*/ 1636548 w 1636548"/>
              <a:gd name="connsiteY2" fmla="*/ 362493 h 724986"/>
              <a:gd name="connsiteX3" fmla="*/ 1336469 w 1636548"/>
              <a:gd name="connsiteY3" fmla="*/ 724986 h 724986"/>
              <a:gd name="connsiteX4" fmla="*/ 0 w 1636548"/>
              <a:gd name="connsiteY4" fmla="*/ 724986 h 724986"/>
              <a:gd name="connsiteX5" fmla="*/ 300079 w 1636548"/>
              <a:gd name="connsiteY5" fmla="*/ 362493 h 724986"/>
              <a:gd name="connsiteX6" fmla="*/ 0 w 1636548"/>
              <a:gd name="connsiteY6" fmla="*/ 0 h 724986"/>
              <a:gd name="connsiteX0" fmla="*/ 0 w 1636548"/>
              <a:gd name="connsiteY0" fmla="*/ 0 h 724986"/>
              <a:gd name="connsiteX1" fmla="*/ 1336469 w 1636548"/>
              <a:gd name="connsiteY1" fmla="*/ 0 h 724986"/>
              <a:gd name="connsiteX2" fmla="*/ 1636548 w 1636548"/>
              <a:gd name="connsiteY2" fmla="*/ 362493 h 724986"/>
              <a:gd name="connsiteX3" fmla="*/ 1336469 w 1636548"/>
              <a:gd name="connsiteY3" fmla="*/ 724986 h 724986"/>
              <a:gd name="connsiteX4" fmla="*/ 0 w 1636548"/>
              <a:gd name="connsiteY4" fmla="*/ 724986 h 724986"/>
              <a:gd name="connsiteX5" fmla="*/ 12696 w 1636548"/>
              <a:gd name="connsiteY5" fmla="*/ 345076 h 724986"/>
              <a:gd name="connsiteX6" fmla="*/ 0 w 1636548"/>
              <a:gd name="connsiteY6" fmla="*/ 0 h 724986"/>
              <a:gd name="connsiteX0" fmla="*/ 0 w 1636548"/>
              <a:gd name="connsiteY0" fmla="*/ 0 h 724986"/>
              <a:gd name="connsiteX1" fmla="*/ 1336469 w 1636548"/>
              <a:gd name="connsiteY1" fmla="*/ 0 h 724986"/>
              <a:gd name="connsiteX2" fmla="*/ 1636548 w 1636548"/>
              <a:gd name="connsiteY2" fmla="*/ 362493 h 724986"/>
              <a:gd name="connsiteX3" fmla="*/ 1336469 w 1636548"/>
              <a:gd name="connsiteY3" fmla="*/ 724986 h 724986"/>
              <a:gd name="connsiteX4" fmla="*/ 0 w 1636548"/>
              <a:gd name="connsiteY4" fmla="*/ 724986 h 724986"/>
              <a:gd name="connsiteX5" fmla="*/ 8720 w 1636548"/>
              <a:gd name="connsiteY5" fmla="*/ 345076 h 724986"/>
              <a:gd name="connsiteX6" fmla="*/ 0 w 1636548"/>
              <a:gd name="connsiteY6" fmla="*/ 0 h 724986"/>
              <a:gd name="connsiteX0" fmla="*/ 0 w 1636548"/>
              <a:gd name="connsiteY0" fmla="*/ 0 h 724986"/>
              <a:gd name="connsiteX1" fmla="*/ 1336469 w 1636548"/>
              <a:gd name="connsiteY1" fmla="*/ 0 h 724986"/>
              <a:gd name="connsiteX2" fmla="*/ 1636548 w 1636548"/>
              <a:gd name="connsiteY2" fmla="*/ 362493 h 724986"/>
              <a:gd name="connsiteX3" fmla="*/ 1336469 w 1636548"/>
              <a:gd name="connsiteY3" fmla="*/ 724986 h 724986"/>
              <a:gd name="connsiteX4" fmla="*/ 0 w 1636548"/>
              <a:gd name="connsiteY4" fmla="*/ 724986 h 724986"/>
              <a:gd name="connsiteX5" fmla="*/ 4744 w 1636548"/>
              <a:gd name="connsiteY5" fmla="*/ 345076 h 724986"/>
              <a:gd name="connsiteX6" fmla="*/ 0 w 1636548"/>
              <a:gd name="connsiteY6" fmla="*/ 0 h 724986"/>
              <a:gd name="connsiteX0" fmla="*/ 0 w 1636548"/>
              <a:gd name="connsiteY0" fmla="*/ 0 h 724986"/>
              <a:gd name="connsiteX1" fmla="*/ 1121919 w 1636548"/>
              <a:gd name="connsiteY1" fmla="*/ 7951 h 724986"/>
              <a:gd name="connsiteX2" fmla="*/ 1636548 w 1636548"/>
              <a:gd name="connsiteY2" fmla="*/ 362493 h 724986"/>
              <a:gd name="connsiteX3" fmla="*/ 1336469 w 1636548"/>
              <a:gd name="connsiteY3" fmla="*/ 724986 h 724986"/>
              <a:gd name="connsiteX4" fmla="*/ 0 w 1636548"/>
              <a:gd name="connsiteY4" fmla="*/ 724986 h 724986"/>
              <a:gd name="connsiteX5" fmla="*/ 4744 w 1636548"/>
              <a:gd name="connsiteY5" fmla="*/ 345076 h 724986"/>
              <a:gd name="connsiteX6" fmla="*/ 0 w 1636548"/>
              <a:gd name="connsiteY6" fmla="*/ 0 h 724986"/>
              <a:gd name="connsiteX0" fmla="*/ 0 w 1636548"/>
              <a:gd name="connsiteY0" fmla="*/ 0 h 724986"/>
              <a:gd name="connsiteX1" fmla="*/ 1121919 w 1636548"/>
              <a:gd name="connsiteY1" fmla="*/ 7951 h 724986"/>
              <a:gd name="connsiteX2" fmla="*/ 1636548 w 1636548"/>
              <a:gd name="connsiteY2" fmla="*/ 362493 h 724986"/>
              <a:gd name="connsiteX3" fmla="*/ 1153704 w 1636548"/>
              <a:gd name="connsiteY3" fmla="*/ 717034 h 724986"/>
              <a:gd name="connsiteX4" fmla="*/ 0 w 1636548"/>
              <a:gd name="connsiteY4" fmla="*/ 724986 h 724986"/>
              <a:gd name="connsiteX5" fmla="*/ 4744 w 1636548"/>
              <a:gd name="connsiteY5" fmla="*/ 345076 h 724986"/>
              <a:gd name="connsiteX6" fmla="*/ 0 w 1636548"/>
              <a:gd name="connsiteY6" fmla="*/ 0 h 724986"/>
              <a:gd name="connsiteX0" fmla="*/ 0 w 1636548"/>
              <a:gd name="connsiteY0" fmla="*/ 0 h 724986"/>
              <a:gd name="connsiteX1" fmla="*/ 1121919 w 1636548"/>
              <a:gd name="connsiteY1" fmla="*/ 7951 h 724986"/>
              <a:gd name="connsiteX2" fmla="*/ 1636548 w 1636548"/>
              <a:gd name="connsiteY2" fmla="*/ 362493 h 724986"/>
              <a:gd name="connsiteX3" fmla="*/ 1185490 w 1636548"/>
              <a:gd name="connsiteY3" fmla="*/ 717034 h 724986"/>
              <a:gd name="connsiteX4" fmla="*/ 0 w 1636548"/>
              <a:gd name="connsiteY4" fmla="*/ 724986 h 724986"/>
              <a:gd name="connsiteX5" fmla="*/ 4744 w 1636548"/>
              <a:gd name="connsiteY5" fmla="*/ 345076 h 724986"/>
              <a:gd name="connsiteX6" fmla="*/ 0 w 1636548"/>
              <a:gd name="connsiteY6" fmla="*/ 0 h 724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36548" h="724986">
                <a:moveTo>
                  <a:pt x="0" y="0"/>
                </a:moveTo>
                <a:lnTo>
                  <a:pt x="1121919" y="7951"/>
                </a:lnTo>
                <a:lnTo>
                  <a:pt x="1636548" y="362493"/>
                </a:lnTo>
                <a:lnTo>
                  <a:pt x="1185490" y="717034"/>
                </a:lnTo>
                <a:lnTo>
                  <a:pt x="0" y="724986"/>
                </a:lnTo>
                <a:cubicBezTo>
                  <a:pt x="1581" y="598349"/>
                  <a:pt x="3163" y="471713"/>
                  <a:pt x="4744" y="345076"/>
                </a:cubicBezTo>
                <a:cubicBezTo>
                  <a:pt x="3163" y="230051"/>
                  <a:pt x="1581" y="115025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endParaRPr sz="2400">
              <a:latin typeface="Montserrat" panose="00000500000000000000" pitchFamily="50" charset="-52"/>
              <a:cs typeface="+mn-ea"/>
              <a:sym typeface="+mn-lt"/>
            </a:endParaRPr>
          </a:p>
        </p:txBody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CE019CFD-03FE-E014-CC6C-EB0A962CF77E}"/>
              </a:ext>
            </a:extLst>
          </p:cNvPr>
          <p:cNvSpPr txBox="1">
            <a:spLocks/>
          </p:cNvSpPr>
          <p:nvPr/>
        </p:nvSpPr>
        <p:spPr>
          <a:xfrm>
            <a:off x="1000134" y="4189840"/>
            <a:ext cx="892661" cy="76808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57875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97" b="1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Amatic SC" panose="00000500000000000000" pitchFamily="2" charset="-79"/>
              </a:defRPr>
            </a:lvl1pPr>
          </a:lstStyle>
          <a:p>
            <a:r>
              <a:rPr lang="ru-RU" sz="3600" dirty="0">
                <a:solidFill>
                  <a:srgbClr val="EF257A"/>
                </a:solidFill>
                <a:latin typeface="+mn-lt"/>
              </a:rPr>
              <a:t>04</a:t>
            </a:r>
          </a:p>
        </p:txBody>
      </p:sp>
      <p:sp>
        <p:nvSpPr>
          <p:cNvPr id="2" name="Номер слайда 9">
            <a:extLst>
              <a:ext uri="{FF2B5EF4-FFF2-40B4-BE49-F238E27FC236}">
                <a16:creationId xmlns:a16="http://schemas.microsoft.com/office/drawing/2014/main" id="{7700EB88-49A5-E85B-4CC4-9715D8B2BB93}"/>
              </a:ext>
            </a:extLst>
          </p:cNvPr>
          <p:cNvSpPr txBox="1">
            <a:spLocks/>
          </p:cNvSpPr>
          <p:nvPr/>
        </p:nvSpPr>
        <p:spPr>
          <a:xfrm>
            <a:off x="11633200" y="6356350"/>
            <a:ext cx="55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220" rtl="0" eaLnBrk="1" latinLnBrk="0" hangingPunct="1">
              <a:defRPr sz="12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10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0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8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77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DCC5B9-D646-4B76-891F-6FF4E74E9CB4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6775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EBF8C06-A56D-46F0-AFB4-D5850459B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Аналитический модуль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366E9534-A66A-4DF6-B8DA-1E6D8E4438F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33200" y="6356350"/>
            <a:ext cx="558800" cy="365125"/>
          </a:xfrm>
        </p:spPr>
        <p:txBody>
          <a:bodyPr/>
          <a:lstStyle/>
          <a:p>
            <a:fld id="{52DCC5B9-D646-4B76-891F-6FF4E74E9CB4}" type="slidenum">
              <a:rPr lang="ru-RU" smtClean="0"/>
              <a:pPr/>
              <a:t>15</a:t>
            </a:fld>
            <a:endParaRPr lang="ru-RU" dirty="0"/>
          </a:p>
        </p:txBody>
      </p:sp>
      <p:sp>
        <p:nvSpPr>
          <p:cNvPr id="2" name="Прямоугольник с двумя учесеченными противолежащими углами 38">
            <a:extLst>
              <a:ext uri="{FF2B5EF4-FFF2-40B4-BE49-F238E27FC236}">
                <a16:creationId xmlns:a16="http://schemas.microsoft.com/office/drawing/2014/main" id="{3073DA8C-F274-3323-1EE8-F5599B4298F5}"/>
              </a:ext>
            </a:extLst>
          </p:cNvPr>
          <p:cNvSpPr/>
          <p:nvPr/>
        </p:nvSpPr>
        <p:spPr>
          <a:xfrm>
            <a:off x="1028700" y="1037423"/>
            <a:ext cx="10320564" cy="1139370"/>
          </a:xfrm>
          <a:prstGeom prst="snip2DiagRect">
            <a:avLst>
              <a:gd name="adj1" fmla="val 0"/>
              <a:gd name="adj2" fmla="val 5972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11" name="Текст 8">
            <a:extLst>
              <a:ext uri="{FF2B5EF4-FFF2-40B4-BE49-F238E27FC236}">
                <a16:creationId xmlns:a16="http://schemas.microsoft.com/office/drawing/2014/main" id="{A9408ABF-2CB3-B607-2EEA-4BE5CCCF7F57}"/>
              </a:ext>
            </a:extLst>
          </p:cNvPr>
          <p:cNvSpPr txBox="1">
            <a:spLocks/>
          </p:cNvSpPr>
          <p:nvPr/>
        </p:nvSpPr>
        <p:spPr>
          <a:xfrm>
            <a:off x="1205484" y="1306285"/>
            <a:ext cx="9781032" cy="87050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/>
              <a:t>Временные ряды</a:t>
            </a:r>
          </a:p>
          <a:p>
            <a:pPr marL="0" indent="0">
              <a:buNone/>
            </a:pPr>
            <a:r>
              <a:rPr lang="ru-RU" dirty="0"/>
              <a:t>Построение трендов и долгосрочное прогнозирование на основе исторических данных</a:t>
            </a:r>
          </a:p>
        </p:txBody>
      </p:sp>
      <p:sp>
        <p:nvSpPr>
          <p:cNvPr id="24" name="Треугольник 11">
            <a:extLst>
              <a:ext uri="{FF2B5EF4-FFF2-40B4-BE49-F238E27FC236}">
                <a16:creationId xmlns:a16="http://schemas.microsoft.com/office/drawing/2014/main" id="{7A49D497-D457-1F7E-6F5D-9692EF274B4A}"/>
              </a:ext>
            </a:extLst>
          </p:cNvPr>
          <p:cNvSpPr/>
          <p:nvPr/>
        </p:nvSpPr>
        <p:spPr>
          <a:xfrm rot="5400000">
            <a:off x="434968" y="1532603"/>
            <a:ext cx="226577" cy="218836"/>
          </a:xfrm>
          <a:prstGeom prst="triangl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Прямоугольник с двумя учесеченными противолежащими углами 38">
            <a:extLst>
              <a:ext uri="{FF2B5EF4-FFF2-40B4-BE49-F238E27FC236}">
                <a16:creationId xmlns:a16="http://schemas.microsoft.com/office/drawing/2014/main" id="{DAACAEFF-10A9-5964-0C39-5E7E85D45D11}"/>
              </a:ext>
            </a:extLst>
          </p:cNvPr>
          <p:cNvSpPr/>
          <p:nvPr/>
        </p:nvSpPr>
        <p:spPr>
          <a:xfrm>
            <a:off x="1028700" y="2420439"/>
            <a:ext cx="10320564" cy="1139370"/>
          </a:xfrm>
          <a:prstGeom prst="snip2DiagRect">
            <a:avLst>
              <a:gd name="adj1" fmla="val 0"/>
              <a:gd name="adj2" fmla="val 5972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29" name="Текст 8">
            <a:extLst>
              <a:ext uri="{FF2B5EF4-FFF2-40B4-BE49-F238E27FC236}">
                <a16:creationId xmlns:a16="http://schemas.microsoft.com/office/drawing/2014/main" id="{E3892E35-A84A-41B2-6316-737FB439B213}"/>
              </a:ext>
            </a:extLst>
          </p:cNvPr>
          <p:cNvSpPr txBox="1">
            <a:spLocks/>
          </p:cNvSpPr>
          <p:nvPr/>
        </p:nvSpPr>
        <p:spPr>
          <a:xfrm>
            <a:off x="1271626" y="2728686"/>
            <a:ext cx="9781032" cy="70049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/>
              <a:t>Корреляционный анализ</a:t>
            </a:r>
          </a:p>
          <a:p>
            <a:pPr marL="0" indent="0">
              <a:buNone/>
            </a:pPr>
            <a:r>
              <a:rPr lang="ru-RU" dirty="0"/>
              <a:t>Выявление взаимосвязей между различными авиационными показателями</a:t>
            </a:r>
          </a:p>
        </p:txBody>
      </p:sp>
      <p:sp>
        <p:nvSpPr>
          <p:cNvPr id="30" name="Треугольник 11">
            <a:extLst>
              <a:ext uri="{FF2B5EF4-FFF2-40B4-BE49-F238E27FC236}">
                <a16:creationId xmlns:a16="http://schemas.microsoft.com/office/drawing/2014/main" id="{171A5087-AB0B-8899-9E2F-3735FB35AA77}"/>
              </a:ext>
            </a:extLst>
          </p:cNvPr>
          <p:cNvSpPr/>
          <p:nvPr/>
        </p:nvSpPr>
        <p:spPr>
          <a:xfrm rot="5400000">
            <a:off x="434968" y="2915619"/>
            <a:ext cx="226577" cy="218836"/>
          </a:xfrm>
          <a:prstGeom prst="triangl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Прямоугольник с двумя учесеченными противолежащими углами 38">
            <a:extLst>
              <a:ext uri="{FF2B5EF4-FFF2-40B4-BE49-F238E27FC236}">
                <a16:creationId xmlns:a16="http://schemas.microsoft.com/office/drawing/2014/main" id="{5CE9400F-8612-2743-221B-3F3D52CF58D4}"/>
              </a:ext>
            </a:extLst>
          </p:cNvPr>
          <p:cNvSpPr/>
          <p:nvPr/>
        </p:nvSpPr>
        <p:spPr>
          <a:xfrm>
            <a:off x="1028700" y="3760262"/>
            <a:ext cx="10320564" cy="1139370"/>
          </a:xfrm>
          <a:prstGeom prst="snip2DiagRect">
            <a:avLst>
              <a:gd name="adj1" fmla="val 0"/>
              <a:gd name="adj2" fmla="val 5972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32" name="Текст 8">
            <a:extLst>
              <a:ext uri="{FF2B5EF4-FFF2-40B4-BE49-F238E27FC236}">
                <a16:creationId xmlns:a16="http://schemas.microsoft.com/office/drawing/2014/main" id="{FDC38D1B-FEE4-E640-96BC-F1D8FE9D22AE}"/>
              </a:ext>
            </a:extLst>
          </p:cNvPr>
          <p:cNvSpPr txBox="1">
            <a:spLocks/>
          </p:cNvSpPr>
          <p:nvPr/>
        </p:nvSpPr>
        <p:spPr>
          <a:xfrm>
            <a:off x="1271626" y="4049485"/>
            <a:ext cx="9781032" cy="71951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/>
              <a:t>Сегментация полётов</a:t>
            </a:r>
          </a:p>
          <a:p>
            <a:pPr marL="0" indent="0">
              <a:buNone/>
            </a:pPr>
            <a:r>
              <a:rPr lang="ru-RU" dirty="0"/>
              <a:t>Классификация по категориям с выявлением аномалий и закономерностей</a:t>
            </a:r>
          </a:p>
        </p:txBody>
      </p:sp>
      <p:sp>
        <p:nvSpPr>
          <p:cNvPr id="33" name="Треугольник 11">
            <a:extLst>
              <a:ext uri="{FF2B5EF4-FFF2-40B4-BE49-F238E27FC236}">
                <a16:creationId xmlns:a16="http://schemas.microsoft.com/office/drawing/2014/main" id="{3DCE11AB-C04C-EAE0-80D1-9B012DD7AACD}"/>
              </a:ext>
            </a:extLst>
          </p:cNvPr>
          <p:cNvSpPr/>
          <p:nvPr/>
        </p:nvSpPr>
        <p:spPr>
          <a:xfrm rot="5400000">
            <a:off x="434968" y="4255442"/>
            <a:ext cx="226577" cy="218836"/>
          </a:xfrm>
          <a:prstGeom prst="triangl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" name="Прямоугольник с двумя учесеченными противолежащими углами 38">
            <a:extLst>
              <a:ext uri="{FF2B5EF4-FFF2-40B4-BE49-F238E27FC236}">
                <a16:creationId xmlns:a16="http://schemas.microsoft.com/office/drawing/2014/main" id="{3332BE30-70EC-B957-1835-09988A72DFAD}"/>
              </a:ext>
            </a:extLst>
          </p:cNvPr>
          <p:cNvSpPr/>
          <p:nvPr/>
        </p:nvSpPr>
        <p:spPr>
          <a:xfrm>
            <a:off x="1028700" y="5100085"/>
            <a:ext cx="10320564" cy="1139370"/>
          </a:xfrm>
          <a:prstGeom prst="snip2DiagRect">
            <a:avLst>
              <a:gd name="adj1" fmla="val 0"/>
              <a:gd name="adj2" fmla="val 5972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35" name="Текст 8">
            <a:extLst>
              <a:ext uri="{FF2B5EF4-FFF2-40B4-BE49-F238E27FC236}">
                <a16:creationId xmlns:a16="http://schemas.microsoft.com/office/drawing/2014/main" id="{A3865922-CE5B-BC74-333E-77FB0E293CFC}"/>
              </a:ext>
            </a:extLst>
          </p:cNvPr>
          <p:cNvSpPr txBox="1">
            <a:spLocks/>
          </p:cNvSpPr>
          <p:nvPr/>
        </p:nvSpPr>
        <p:spPr>
          <a:xfrm>
            <a:off x="1271626" y="5384800"/>
            <a:ext cx="9781032" cy="72402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/>
              <a:t>Специализированные метрики</a:t>
            </a:r>
          </a:p>
          <a:p>
            <a:pPr marL="0" indent="0">
              <a:buNone/>
            </a:pPr>
            <a:r>
              <a:rPr lang="ru-RU" dirty="0"/>
              <a:t>Расчёт авиационных показателей с настраиваемыми периодами анализа</a:t>
            </a:r>
          </a:p>
        </p:txBody>
      </p:sp>
      <p:sp>
        <p:nvSpPr>
          <p:cNvPr id="36" name="Треугольник 11">
            <a:extLst>
              <a:ext uri="{FF2B5EF4-FFF2-40B4-BE49-F238E27FC236}">
                <a16:creationId xmlns:a16="http://schemas.microsoft.com/office/drawing/2014/main" id="{7DA226E0-7FEB-F86D-3D2A-343C81876D28}"/>
              </a:ext>
            </a:extLst>
          </p:cNvPr>
          <p:cNvSpPr/>
          <p:nvPr/>
        </p:nvSpPr>
        <p:spPr>
          <a:xfrm rot="5400000">
            <a:off x="434968" y="5595265"/>
            <a:ext cx="226577" cy="218836"/>
          </a:xfrm>
          <a:prstGeom prst="triangl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741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EBF8C06-A56D-46F0-AFB4-D5850459B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b="1" kern="1200" dirty="0">
                <a:solidFill>
                  <a:srgbClr val="F2F2F2"/>
                </a:solidFill>
                <a:effectLst/>
                <a:latin typeface="Montserrat" panose="00000500000000000000" pitchFamily="2" charset="-52"/>
                <a:ea typeface="+mj-ea"/>
                <a:cs typeface="Amatic SC" panose="00000500000000000000" pitchFamily="2" charset="-79"/>
              </a:rPr>
              <a:t>Текущее состояние проекта</a:t>
            </a:r>
            <a:endParaRPr lang="ru-RU" b="1" dirty="0"/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366E9534-A66A-4DF6-B8DA-1E6D8E4438F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33200" y="6356350"/>
            <a:ext cx="558800" cy="365125"/>
          </a:xfrm>
        </p:spPr>
        <p:txBody>
          <a:bodyPr/>
          <a:lstStyle/>
          <a:p>
            <a:fld id="{52DCC5B9-D646-4B76-891F-6FF4E74E9CB4}" type="slidenum">
              <a:rPr lang="ru-RU" smtClean="0"/>
              <a:pPr/>
              <a:t>16</a:t>
            </a:fld>
            <a:endParaRPr lang="ru-RU" dirty="0"/>
          </a:p>
        </p:txBody>
      </p:sp>
      <p:graphicFrame>
        <p:nvGraphicFramePr>
          <p:cNvPr id="13" name="Диаграмма 12">
            <a:extLst>
              <a:ext uri="{FF2B5EF4-FFF2-40B4-BE49-F238E27FC236}">
                <a16:creationId xmlns:a16="http://schemas.microsoft.com/office/drawing/2014/main" id="{96010CE1-02D5-639E-F23A-B6CA3C82D5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6510530"/>
              </p:ext>
            </p:extLst>
          </p:nvPr>
        </p:nvGraphicFramePr>
        <p:xfrm>
          <a:off x="795393" y="1908641"/>
          <a:ext cx="3268606" cy="27568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1FDB5B9F-8A1D-1746-9AA0-7EBA0F1DD736}"/>
              </a:ext>
            </a:extLst>
          </p:cNvPr>
          <p:cNvSpPr txBox="1">
            <a:spLocks/>
          </p:cNvSpPr>
          <p:nvPr/>
        </p:nvSpPr>
        <p:spPr>
          <a:xfrm>
            <a:off x="1707636" y="2966681"/>
            <a:ext cx="1444120" cy="64072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57875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97" b="1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Amatic SC" panose="00000500000000000000" pitchFamily="2" charset="-79"/>
              </a:defRPr>
            </a:lvl1pPr>
          </a:lstStyle>
          <a:p>
            <a:r>
              <a:rPr lang="ru-RU" sz="3600" dirty="0">
                <a:solidFill>
                  <a:srgbClr val="EF257A"/>
                </a:solidFill>
                <a:latin typeface="+mn-lt"/>
              </a:rPr>
              <a:t>100%</a:t>
            </a:r>
          </a:p>
        </p:txBody>
      </p:sp>
      <p:graphicFrame>
        <p:nvGraphicFramePr>
          <p:cNvPr id="17" name="Диаграмма 16">
            <a:extLst>
              <a:ext uri="{FF2B5EF4-FFF2-40B4-BE49-F238E27FC236}">
                <a16:creationId xmlns:a16="http://schemas.microsoft.com/office/drawing/2014/main" id="{91F07498-726F-C33F-16A8-5B7884EC0E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4528672"/>
              </p:ext>
            </p:extLst>
          </p:nvPr>
        </p:nvGraphicFramePr>
        <p:xfrm>
          <a:off x="4601151" y="1908641"/>
          <a:ext cx="3018725" cy="27994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8" name="Диаграмма 17">
            <a:extLst>
              <a:ext uri="{FF2B5EF4-FFF2-40B4-BE49-F238E27FC236}">
                <a16:creationId xmlns:a16="http://schemas.microsoft.com/office/drawing/2014/main" id="{A889E731-720E-1052-2AA8-9ECF70A469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9720766"/>
              </p:ext>
            </p:extLst>
          </p:nvPr>
        </p:nvGraphicFramePr>
        <p:xfrm>
          <a:off x="8157028" y="1951276"/>
          <a:ext cx="3268606" cy="27568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88119B19-A34A-3F7E-0B98-FF9727103964}"/>
              </a:ext>
            </a:extLst>
          </p:cNvPr>
          <p:cNvSpPr txBox="1">
            <a:spLocks/>
          </p:cNvSpPr>
          <p:nvPr/>
        </p:nvSpPr>
        <p:spPr>
          <a:xfrm>
            <a:off x="8948424" y="3009316"/>
            <a:ext cx="1685814" cy="64072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57875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97" b="1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Amatic SC" panose="00000500000000000000" pitchFamily="2" charset="-79"/>
              </a:defRPr>
            </a:lvl1pPr>
          </a:lstStyle>
          <a:p>
            <a:r>
              <a:rPr lang="ru-RU" sz="3600" dirty="0">
                <a:solidFill>
                  <a:srgbClr val="EF257A"/>
                </a:solidFill>
                <a:latin typeface="+mn-lt"/>
              </a:rPr>
              <a:t>10000</a:t>
            </a:r>
          </a:p>
        </p:txBody>
      </p:sp>
      <p:sp>
        <p:nvSpPr>
          <p:cNvPr id="20" name="Заголовок 1">
            <a:extLst>
              <a:ext uri="{FF2B5EF4-FFF2-40B4-BE49-F238E27FC236}">
                <a16:creationId xmlns:a16="http://schemas.microsoft.com/office/drawing/2014/main" id="{BAB4060F-951C-6495-0EB3-B04162732704}"/>
              </a:ext>
            </a:extLst>
          </p:cNvPr>
          <p:cNvSpPr txBox="1">
            <a:spLocks/>
          </p:cNvSpPr>
          <p:nvPr/>
        </p:nvSpPr>
        <p:spPr>
          <a:xfrm>
            <a:off x="5595150" y="2987999"/>
            <a:ext cx="1444120" cy="64072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57875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97" b="1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Amatic SC" panose="00000500000000000000" pitchFamily="2" charset="-79"/>
              </a:defRPr>
            </a:lvl1pPr>
          </a:lstStyle>
          <a:p>
            <a:r>
              <a:rPr lang="ru-RU" sz="3600" dirty="0">
                <a:solidFill>
                  <a:srgbClr val="EF257A"/>
                </a:solidFill>
                <a:latin typeface="+mn-lt"/>
              </a:rPr>
              <a:t>80%</a:t>
            </a:r>
          </a:p>
        </p:txBody>
      </p:sp>
      <p:sp>
        <p:nvSpPr>
          <p:cNvPr id="23" name="Текст 8">
            <a:extLst>
              <a:ext uri="{FF2B5EF4-FFF2-40B4-BE49-F238E27FC236}">
                <a16:creationId xmlns:a16="http://schemas.microsoft.com/office/drawing/2014/main" id="{7397396E-41E8-286A-233D-08A867108F4F}"/>
              </a:ext>
            </a:extLst>
          </p:cNvPr>
          <p:cNvSpPr txBox="1">
            <a:spLocks/>
          </p:cNvSpPr>
          <p:nvPr/>
        </p:nvSpPr>
        <p:spPr>
          <a:xfrm>
            <a:off x="706876" y="4781453"/>
            <a:ext cx="3445639" cy="8792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Готовность прототипа</a:t>
            </a:r>
          </a:p>
          <a:p>
            <a:pPr marL="0" indent="0" algn="ctr">
              <a:buNone/>
            </a:pPr>
            <a:r>
              <a:rPr lang="ru-RU" dirty="0"/>
              <a:t>Полнофункциональная веб-система</a:t>
            </a:r>
          </a:p>
        </p:txBody>
      </p:sp>
      <p:sp>
        <p:nvSpPr>
          <p:cNvPr id="25" name="Текст 8">
            <a:extLst>
              <a:ext uri="{FF2B5EF4-FFF2-40B4-BE49-F238E27FC236}">
                <a16:creationId xmlns:a16="http://schemas.microsoft.com/office/drawing/2014/main" id="{99F11738-BCAE-A855-C0BB-347B06E73BF2}"/>
              </a:ext>
            </a:extLst>
          </p:cNvPr>
          <p:cNvSpPr txBox="1">
            <a:spLocks/>
          </p:cNvSpPr>
          <p:nvPr/>
        </p:nvSpPr>
        <p:spPr>
          <a:xfrm>
            <a:off x="4387693" y="4781453"/>
            <a:ext cx="3445639" cy="8792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Покрытие тестами</a:t>
            </a:r>
          </a:p>
          <a:p>
            <a:pPr marL="0" indent="0" algn="ctr">
              <a:buNone/>
            </a:pPr>
            <a:r>
              <a:rPr lang="ru-RU" dirty="0"/>
              <a:t>Высокое качество кода</a:t>
            </a:r>
          </a:p>
        </p:txBody>
      </p:sp>
      <p:sp>
        <p:nvSpPr>
          <p:cNvPr id="26" name="Текст 8">
            <a:extLst>
              <a:ext uri="{FF2B5EF4-FFF2-40B4-BE49-F238E27FC236}">
                <a16:creationId xmlns:a16="http://schemas.microsoft.com/office/drawing/2014/main" id="{032D8BD4-019D-20D0-2C9F-C0D4EF038E22}"/>
              </a:ext>
            </a:extLst>
          </p:cNvPr>
          <p:cNvSpPr txBox="1">
            <a:spLocks/>
          </p:cNvSpPr>
          <p:nvPr/>
        </p:nvSpPr>
        <p:spPr>
          <a:xfrm>
            <a:off x="8068513" y="4745413"/>
            <a:ext cx="3445639" cy="87926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Полётов за 5 минут</a:t>
            </a:r>
          </a:p>
          <a:p>
            <a:pPr marL="0" indent="0" algn="ctr">
              <a:buNone/>
            </a:pPr>
            <a:r>
              <a:rPr lang="ru-RU" dirty="0"/>
              <a:t>Производительность обработки</a:t>
            </a:r>
          </a:p>
        </p:txBody>
      </p:sp>
      <p:sp>
        <p:nvSpPr>
          <p:cNvPr id="39" name="Текст 8">
            <a:extLst>
              <a:ext uri="{FF2B5EF4-FFF2-40B4-BE49-F238E27FC236}">
                <a16:creationId xmlns:a16="http://schemas.microsoft.com/office/drawing/2014/main" id="{284D9067-1C07-B6B4-A0B7-E96420F9DDBE}"/>
              </a:ext>
            </a:extLst>
          </p:cNvPr>
          <p:cNvSpPr txBox="1">
            <a:spLocks/>
          </p:cNvSpPr>
          <p:nvPr/>
        </p:nvSpPr>
        <p:spPr>
          <a:xfrm>
            <a:off x="361107" y="1029373"/>
            <a:ext cx="10823251" cy="59622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>
                <a:effectLst/>
              </a:rPr>
              <a:t>Реализованный функционал:</a:t>
            </a:r>
            <a:r>
              <a:rPr lang="ru-RU" dirty="0"/>
              <a:t> все основные модули, специализированная терминология, расширенные метрики, дизайн-система, REST API документация</a:t>
            </a:r>
          </a:p>
        </p:txBody>
      </p:sp>
    </p:spTree>
    <p:extLst>
      <p:ext uri="{BB962C8B-B14F-4D97-AF65-F5344CB8AC3E}">
        <p14:creationId xmlns:p14="http://schemas.microsoft.com/office/powerpoint/2010/main" val="4207137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Прямоугольник с двумя учесеченными противолежащими углами 38">
            <a:extLst>
              <a:ext uri="{FF2B5EF4-FFF2-40B4-BE49-F238E27FC236}">
                <a16:creationId xmlns:a16="http://schemas.microsoft.com/office/drawing/2014/main" id="{F5DC593F-6F10-4831-94AB-8FE5E0609696}"/>
              </a:ext>
            </a:extLst>
          </p:cNvPr>
          <p:cNvSpPr/>
          <p:nvPr/>
        </p:nvSpPr>
        <p:spPr>
          <a:xfrm>
            <a:off x="350763" y="986970"/>
            <a:ext cx="11461972" cy="5152573"/>
          </a:xfrm>
          <a:prstGeom prst="snip2DiagRect">
            <a:avLst>
              <a:gd name="adj1" fmla="val 0"/>
              <a:gd name="adj2" fmla="val 5972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14" name="Заголовок 2">
            <a:extLst>
              <a:ext uri="{FF2B5EF4-FFF2-40B4-BE49-F238E27FC236}">
                <a16:creationId xmlns:a16="http://schemas.microsoft.com/office/drawing/2014/main" id="{5CF54236-2CEA-A80F-DC93-E309B363E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107" y="421226"/>
            <a:ext cx="9862734" cy="376138"/>
          </a:xfrm>
        </p:spPr>
        <p:txBody>
          <a:bodyPr/>
          <a:lstStyle/>
          <a:p>
            <a:r>
              <a:rPr lang="ru-RU" dirty="0">
                <a:latin typeface="+mn-lt"/>
              </a:rPr>
              <a:t>Дальнейшее развитие</a:t>
            </a:r>
          </a:p>
        </p:txBody>
      </p:sp>
      <p:sp>
        <p:nvSpPr>
          <p:cNvPr id="19" name="Номер слайда 9">
            <a:extLst>
              <a:ext uri="{FF2B5EF4-FFF2-40B4-BE49-F238E27FC236}">
                <a16:creationId xmlns:a16="http://schemas.microsoft.com/office/drawing/2014/main" id="{BC905590-6649-D0D5-BACC-8D6CCCB4114C}"/>
              </a:ext>
            </a:extLst>
          </p:cNvPr>
          <p:cNvSpPr txBox="1">
            <a:spLocks/>
          </p:cNvSpPr>
          <p:nvPr/>
        </p:nvSpPr>
        <p:spPr>
          <a:xfrm>
            <a:off x="11633200" y="6356350"/>
            <a:ext cx="55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220" rtl="0" eaLnBrk="1" latinLnBrk="0" hangingPunct="1">
              <a:defRPr sz="12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10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0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8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77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DCC5B9-D646-4B76-891F-6FF4E74E9CB4}" type="slidenum">
              <a:rPr lang="ru-RU" smtClean="0"/>
              <a:pPr/>
              <a:t>17</a:t>
            </a:fld>
            <a:endParaRPr lang="ru-RU" dirty="0"/>
          </a:p>
        </p:txBody>
      </p:sp>
      <p:sp>
        <p:nvSpPr>
          <p:cNvPr id="29" name="Текст 3">
            <a:extLst>
              <a:ext uri="{FF2B5EF4-FFF2-40B4-BE49-F238E27FC236}">
                <a16:creationId xmlns:a16="http://schemas.microsoft.com/office/drawing/2014/main" id="{B6EFDDBF-4F9E-1FBE-6537-71EE5DF5737C}"/>
              </a:ext>
            </a:extLst>
          </p:cNvPr>
          <p:cNvSpPr txBox="1">
            <a:spLocks/>
          </p:cNvSpPr>
          <p:nvPr/>
        </p:nvSpPr>
        <p:spPr>
          <a:xfrm>
            <a:off x="379265" y="1144892"/>
            <a:ext cx="4902200" cy="712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578755" rtl="0" eaLnBrk="1" latinLnBrk="0" hangingPunct="1">
              <a:lnSpc>
                <a:spcPct val="90000"/>
              </a:lnSpc>
              <a:spcBef>
                <a:spcPts val="631"/>
              </a:spcBef>
              <a:buFont typeface="Arial" panose="020B0604020202020204" pitchFamily="34" charset="0"/>
              <a:buNone/>
              <a:defRPr sz="1452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/>
              <a:t>Перспективы:</a:t>
            </a:r>
          </a:p>
        </p:txBody>
      </p:sp>
      <p:sp>
        <p:nvSpPr>
          <p:cNvPr id="45" name="Прямоугольник с двумя учесеченными противолежащими углами 38">
            <a:extLst>
              <a:ext uri="{FF2B5EF4-FFF2-40B4-BE49-F238E27FC236}">
                <a16:creationId xmlns:a16="http://schemas.microsoft.com/office/drawing/2014/main" id="{731CFADB-AF5F-BC29-940B-E619514ECA39}"/>
              </a:ext>
            </a:extLst>
          </p:cNvPr>
          <p:cNvSpPr/>
          <p:nvPr/>
        </p:nvSpPr>
        <p:spPr>
          <a:xfrm>
            <a:off x="1057275" y="1733550"/>
            <a:ext cx="10320564" cy="600075"/>
          </a:xfrm>
          <a:prstGeom prst="snip2DiagRect">
            <a:avLst>
              <a:gd name="adj1" fmla="val 0"/>
              <a:gd name="adj2" fmla="val 5972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46" name="Текст 8">
            <a:extLst>
              <a:ext uri="{FF2B5EF4-FFF2-40B4-BE49-F238E27FC236}">
                <a16:creationId xmlns:a16="http://schemas.microsoft.com/office/drawing/2014/main" id="{FA2DB4F1-6430-27F4-5F03-F735B397A9D1}"/>
              </a:ext>
            </a:extLst>
          </p:cNvPr>
          <p:cNvSpPr txBox="1">
            <a:spLocks/>
          </p:cNvSpPr>
          <p:nvPr/>
        </p:nvSpPr>
        <p:spPr>
          <a:xfrm>
            <a:off x="1170574" y="1911127"/>
            <a:ext cx="9781032" cy="30264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400" dirty="0"/>
              <a:t>Интеграция с реальными источниками данных ОРВД</a:t>
            </a:r>
          </a:p>
        </p:txBody>
      </p:sp>
      <p:sp>
        <p:nvSpPr>
          <p:cNvPr id="47" name="Треугольник 11">
            <a:extLst>
              <a:ext uri="{FF2B5EF4-FFF2-40B4-BE49-F238E27FC236}">
                <a16:creationId xmlns:a16="http://schemas.microsoft.com/office/drawing/2014/main" id="{EBB248B9-E68E-578A-ACCB-AA7F1344684E}"/>
              </a:ext>
            </a:extLst>
          </p:cNvPr>
          <p:cNvSpPr/>
          <p:nvPr/>
        </p:nvSpPr>
        <p:spPr>
          <a:xfrm rot="5400000">
            <a:off x="647380" y="1937667"/>
            <a:ext cx="226577" cy="218836"/>
          </a:xfrm>
          <a:prstGeom prst="triangl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1" name="Прямоугольник с двумя учесеченными противолежащими углами 38">
            <a:extLst>
              <a:ext uri="{FF2B5EF4-FFF2-40B4-BE49-F238E27FC236}">
                <a16:creationId xmlns:a16="http://schemas.microsoft.com/office/drawing/2014/main" id="{EFC876BA-5706-74B5-8022-D62320F13DE1}"/>
              </a:ext>
            </a:extLst>
          </p:cNvPr>
          <p:cNvSpPr/>
          <p:nvPr/>
        </p:nvSpPr>
        <p:spPr>
          <a:xfrm>
            <a:off x="1079125" y="2446137"/>
            <a:ext cx="10320564" cy="600075"/>
          </a:xfrm>
          <a:prstGeom prst="snip2DiagRect">
            <a:avLst>
              <a:gd name="adj1" fmla="val 0"/>
              <a:gd name="adj2" fmla="val 5972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62" name="Текст 8">
            <a:extLst>
              <a:ext uri="{FF2B5EF4-FFF2-40B4-BE49-F238E27FC236}">
                <a16:creationId xmlns:a16="http://schemas.microsoft.com/office/drawing/2014/main" id="{E089F0E5-72C3-1635-4564-BDB4D6421CA2}"/>
              </a:ext>
            </a:extLst>
          </p:cNvPr>
          <p:cNvSpPr txBox="1">
            <a:spLocks/>
          </p:cNvSpPr>
          <p:nvPr/>
        </p:nvSpPr>
        <p:spPr>
          <a:xfrm>
            <a:off x="1192424" y="2623714"/>
            <a:ext cx="9781032" cy="30264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Расширенная геопространственная аналитика</a:t>
            </a:r>
          </a:p>
        </p:txBody>
      </p:sp>
      <p:sp>
        <p:nvSpPr>
          <p:cNvPr id="63" name="Треугольник 11">
            <a:extLst>
              <a:ext uri="{FF2B5EF4-FFF2-40B4-BE49-F238E27FC236}">
                <a16:creationId xmlns:a16="http://schemas.microsoft.com/office/drawing/2014/main" id="{54FB0501-5AC5-8D82-BA73-BE22E861F356}"/>
              </a:ext>
            </a:extLst>
          </p:cNvPr>
          <p:cNvSpPr/>
          <p:nvPr/>
        </p:nvSpPr>
        <p:spPr>
          <a:xfrm rot="5400000">
            <a:off x="669230" y="2650254"/>
            <a:ext cx="226577" cy="218836"/>
          </a:xfrm>
          <a:prstGeom prst="triangl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4" name="Прямоугольник с двумя учесеченными противолежащими углами 38">
            <a:extLst>
              <a:ext uri="{FF2B5EF4-FFF2-40B4-BE49-F238E27FC236}">
                <a16:creationId xmlns:a16="http://schemas.microsoft.com/office/drawing/2014/main" id="{4A92F8C9-22C9-3E33-DB2D-4AF7C3779D5C}"/>
              </a:ext>
            </a:extLst>
          </p:cNvPr>
          <p:cNvSpPr/>
          <p:nvPr/>
        </p:nvSpPr>
        <p:spPr>
          <a:xfrm>
            <a:off x="1079125" y="3120753"/>
            <a:ext cx="10320564" cy="600075"/>
          </a:xfrm>
          <a:prstGeom prst="snip2DiagRect">
            <a:avLst>
              <a:gd name="adj1" fmla="val 0"/>
              <a:gd name="adj2" fmla="val 5972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65" name="Текст 8">
            <a:extLst>
              <a:ext uri="{FF2B5EF4-FFF2-40B4-BE49-F238E27FC236}">
                <a16:creationId xmlns:a16="http://schemas.microsoft.com/office/drawing/2014/main" id="{0BF06188-F65C-77DF-167E-AA148CCDF5CD}"/>
              </a:ext>
            </a:extLst>
          </p:cNvPr>
          <p:cNvSpPr txBox="1">
            <a:spLocks/>
          </p:cNvSpPr>
          <p:nvPr/>
        </p:nvSpPr>
        <p:spPr>
          <a:xfrm>
            <a:off x="1192424" y="3298330"/>
            <a:ext cx="9781032" cy="30264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Система уведомлений и оповещений</a:t>
            </a:r>
          </a:p>
        </p:txBody>
      </p:sp>
      <p:sp>
        <p:nvSpPr>
          <p:cNvPr id="66" name="Треугольник 11">
            <a:extLst>
              <a:ext uri="{FF2B5EF4-FFF2-40B4-BE49-F238E27FC236}">
                <a16:creationId xmlns:a16="http://schemas.microsoft.com/office/drawing/2014/main" id="{E85B44AF-922D-478E-605D-FE909586BBDE}"/>
              </a:ext>
            </a:extLst>
          </p:cNvPr>
          <p:cNvSpPr/>
          <p:nvPr/>
        </p:nvSpPr>
        <p:spPr>
          <a:xfrm rot="5400000">
            <a:off x="669230" y="3324870"/>
            <a:ext cx="226577" cy="218836"/>
          </a:xfrm>
          <a:prstGeom prst="triangl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7" name="Прямоугольник с двумя учесеченными противолежащими углами 38">
            <a:extLst>
              <a:ext uri="{FF2B5EF4-FFF2-40B4-BE49-F238E27FC236}">
                <a16:creationId xmlns:a16="http://schemas.microsoft.com/office/drawing/2014/main" id="{9689C2AD-63D7-B64D-A6C7-A3D0848A64D2}"/>
              </a:ext>
            </a:extLst>
          </p:cNvPr>
          <p:cNvSpPr/>
          <p:nvPr/>
        </p:nvSpPr>
        <p:spPr>
          <a:xfrm>
            <a:off x="1079125" y="3811789"/>
            <a:ext cx="10320564" cy="600075"/>
          </a:xfrm>
          <a:prstGeom prst="snip2DiagRect">
            <a:avLst>
              <a:gd name="adj1" fmla="val 0"/>
              <a:gd name="adj2" fmla="val 5972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68" name="Текст 8">
            <a:extLst>
              <a:ext uri="{FF2B5EF4-FFF2-40B4-BE49-F238E27FC236}">
                <a16:creationId xmlns:a16="http://schemas.microsoft.com/office/drawing/2014/main" id="{6A20BFB2-F7CB-38FA-566D-DFA9DBAD5BAA}"/>
              </a:ext>
            </a:extLst>
          </p:cNvPr>
          <p:cNvSpPr txBox="1">
            <a:spLocks/>
          </p:cNvSpPr>
          <p:nvPr/>
        </p:nvSpPr>
        <p:spPr>
          <a:xfrm>
            <a:off x="1192424" y="3989366"/>
            <a:ext cx="9781032" cy="30264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Соответствие международным стандартам (ИКАО)</a:t>
            </a:r>
          </a:p>
        </p:txBody>
      </p:sp>
      <p:sp>
        <p:nvSpPr>
          <p:cNvPr id="69" name="Треугольник 11">
            <a:extLst>
              <a:ext uri="{FF2B5EF4-FFF2-40B4-BE49-F238E27FC236}">
                <a16:creationId xmlns:a16="http://schemas.microsoft.com/office/drawing/2014/main" id="{7C9E9A43-C7B3-858F-7B15-C8E209DE020C}"/>
              </a:ext>
            </a:extLst>
          </p:cNvPr>
          <p:cNvSpPr/>
          <p:nvPr/>
        </p:nvSpPr>
        <p:spPr>
          <a:xfrm rot="5400000">
            <a:off x="669230" y="4015906"/>
            <a:ext cx="226577" cy="218836"/>
          </a:xfrm>
          <a:prstGeom prst="triangl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0" name="Прямоугольник с двумя учесеченными противолежащими углами 38">
            <a:extLst>
              <a:ext uri="{FF2B5EF4-FFF2-40B4-BE49-F238E27FC236}">
                <a16:creationId xmlns:a16="http://schemas.microsoft.com/office/drawing/2014/main" id="{6158DD34-CF05-A678-ABF6-85D8D9FF7A06}"/>
              </a:ext>
            </a:extLst>
          </p:cNvPr>
          <p:cNvSpPr/>
          <p:nvPr/>
        </p:nvSpPr>
        <p:spPr>
          <a:xfrm>
            <a:off x="1079125" y="4519232"/>
            <a:ext cx="10320564" cy="600075"/>
          </a:xfrm>
          <a:prstGeom prst="snip2DiagRect">
            <a:avLst>
              <a:gd name="adj1" fmla="val 0"/>
              <a:gd name="adj2" fmla="val 5972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71" name="Текст 8">
            <a:extLst>
              <a:ext uri="{FF2B5EF4-FFF2-40B4-BE49-F238E27FC236}">
                <a16:creationId xmlns:a16="http://schemas.microsoft.com/office/drawing/2014/main" id="{6BD90043-0700-C436-2218-03D276D392DA}"/>
              </a:ext>
            </a:extLst>
          </p:cNvPr>
          <p:cNvSpPr txBox="1">
            <a:spLocks/>
          </p:cNvSpPr>
          <p:nvPr/>
        </p:nvSpPr>
        <p:spPr>
          <a:xfrm>
            <a:off x="1192424" y="4696809"/>
            <a:ext cx="9781032" cy="30264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Доработка и внедрение функциональной составляющей проекта</a:t>
            </a:r>
          </a:p>
        </p:txBody>
      </p:sp>
      <p:sp>
        <p:nvSpPr>
          <p:cNvPr id="72" name="Треугольник 11">
            <a:extLst>
              <a:ext uri="{FF2B5EF4-FFF2-40B4-BE49-F238E27FC236}">
                <a16:creationId xmlns:a16="http://schemas.microsoft.com/office/drawing/2014/main" id="{E68547AB-8DC6-F64C-5D6F-FC86BDD7B16A}"/>
              </a:ext>
            </a:extLst>
          </p:cNvPr>
          <p:cNvSpPr/>
          <p:nvPr/>
        </p:nvSpPr>
        <p:spPr>
          <a:xfrm rot="5400000">
            <a:off x="669230" y="4723349"/>
            <a:ext cx="226577" cy="218836"/>
          </a:xfrm>
          <a:prstGeom prst="triangl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3" name="Прямоугольник с двумя учесеченными противолежащими углами 38">
            <a:extLst>
              <a:ext uri="{FF2B5EF4-FFF2-40B4-BE49-F238E27FC236}">
                <a16:creationId xmlns:a16="http://schemas.microsoft.com/office/drawing/2014/main" id="{2239F2BB-1D51-D912-1913-7F90AA2723D0}"/>
              </a:ext>
            </a:extLst>
          </p:cNvPr>
          <p:cNvSpPr/>
          <p:nvPr/>
        </p:nvSpPr>
        <p:spPr>
          <a:xfrm>
            <a:off x="1079125" y="5208551"/>
            <a:ext cx="10320564" cy="600075"/>
          </a:xfrm>
          <a:prstGeom prst="snip2DiagRect">
            <a:avLst>
              <a:gd name="adj1" fmla="val 0"/>
              <a:gd name="adj2" fmla="val 5972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74" name="Текст 8">
            <a:extLst>
              <a:ext uri="{FF2B5EF4-FFF2-40B4-BE49-F238E27FC236}">
                <a16:creationId xmlns:a16="http://schemas.microsoft.com/office/drawing/2014/main" id="{11A57E69-891F-AFB4-BEE0-48D5A3986086}"/>
              </a:ext>
            </a:extLst>
          </p:cNvPr>
          <p:cNvSpPr txBox="1">
            <a:spLocks/>
          </p:cNvSpPr>
          <p:nvPr/>
        </p:nvSpPr>
        <p:spPr>
          <a:xfrm>
            <a:off x="1192424" y="5386128"/>
            <a:ext cx="9781032" cy="30264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Доработка обработки запросов и серверной части проекта и дальнейшее внедрение</a:t>
            </a:r>
          </a:p>
        </p:txBody>
      </p:sp>
      <p:sp>
        <p:nvSpPr>
          <p:cNvPr id="75" name="Треугольник 11">
            <a:extLst>
              <a:ext uri="{FF2B5EF4-FFF2-40B4-BE49-F238E27FC236}">
                <a16:creationId xmlns:a16="http://schemas.microsoft.com/office/drawing/2014/main" id="{A3B84778-3915-FE70-777A-D11C1ACC79DD}"/>
              </a:ext>
            </a:extLst>
          </p:cNvPr>
          <p:cNvSpPr/>
          <p:nvPr/>
        </p:nvSpPr>
        <p:spPr>
          <a:xfrm rot="5400000">
            <a:off x="669230" y="5412668"/>
            <a:ext cx="226577" cy="218836"/>
          </a:xfrm>
          <a:prstGeom prst="triangl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348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AC977F-019F-1EBC-A1EC-CEAA645B5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A8302BF4-F579-F30C-0D0B-9EC587DE2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214" y="378605"/>
            <a:ext cx="9862734" cy="376138"/>
          </a:xfrm>
        </p:spPr>
        <p:txBody>
          <a:bodyPr/>
          <a:lstStyle/>
          <a:p>
            <a:r>
              <a:rPr lang="ru-RU" dirty="0">
                <a:latin typeface="+mn-lt"/>
              </a:rPr>
              <a:t>КОМАНДА «</a:t>
            </a:r>
            <a:r>
              <a:rPr lang="en-US" sz="1800" b="1" kern="1200" dirty="0">
                <a:solidFill>
                  <a:srgbClr val="F2F2F2"/>
                </a:solidFill>
                <a:effectLst/>
                <a:latin typeface="Montserrat" panose="00000500000000000000" pitchFamily="2" charset="-52"/>
                <a:ea typeface="+mj-ea"/>
                <a:cs typeface="Amatic SC" panose="00000500000000000000" pitchFamily="2" charset="-79"/>
              </a:rPr>
              <a:t>Code Crafters</a:t>
            </a:r>
            <a:r>
              <a:rPr lang="ru-RU" dirty="0">
                <a:latin typeface="+mn-lt"/>
              </a:rPr>
              <a:t>»</a:t>
            </a:r>
          </a:p>
        </p:txBody>
      </p:sp>
      <p:sp>
        <p:nvSpPr>
          <p:cNvPr id="60" name="Прямоугольник с одним усеченным углом 2">
            <a:extLst>
              <a:ext uri="{FF2B5EF4-FFF2-40B4-BE49-F238E27FC236}">
                <a16:creationId xmlns:a16="http://schemas.microsoft.com/office/drawing/2014/main" id="{525BF8AC-FB9C-27FF-9FC0-6E5B7E56EF46}"/>
              </a:ext>
            </a:extLst>
          </p:cNvPr>
          <p:cNvSpPr/>
          <p:nvPr/>
        </p:nvSpPr>
        <p:spPr>
          <a:xfrm>
            <a:off x="6112982" y="1016000"/>
            <a:ext cx="5744056" cy="2413000"/>
          </a:xfrm>
          <a:prstGeom prst="snip1Rect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61" name="Прямоугольник с двумя учесеченными противолежащими углами 3">
            <a:extLst>
              <a:ext uri="{FF2B5EF4-FFF2-40B4-BE49-F238E27FC236}">
                <a16:creationId xmlns:a16="http://schemas.microsoft.com/office/drawing/2014/main" id="{AF7EFFEC-0BE1-19D6-5940-39F375CBAA7E}"/>
              </a:ext>
            </a:extLst>
          </p:cNvPr>
          <p:cNvSpPr/>
          <p:nvPr/>
        </p:nvSpPr>
        <p:spPr>
          <a:xfrm>
            <a:off x="360956" y="2792942"/>
            <a:ext cx="5364424" cy="1343098"/>
          </a:xfrm>
          <a:prstGeom prst="snip2DiagRect">
            <a:avLst>
              <a:gd name="adj1" fmla="val 0"/>
              <a:gd name="adj2" fmla="val 7966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62" name="Текст 8">
            <a:extLst>
              <a:ext uri="{FF2B5EF4-FFF2-40B4-BE49-F238E27FC236}">
                <a16:creationId xmlns:a16="http://schemas.microsoft.com/office/drawing/2014/main" id="{BDB8064C-BD37-5011-8273-90D2CADBB14E}"/>
              </a:ext>
            </a:extLst>
          </p:cNvPr>
          <p:cNvSpPr txBox="1">
            <a:spLocks/>
          </p:cNvSpPr>
          <p:nvPr/>
        </p:nvSpPr>
        <p:spPr>
          <a:xfrm>
            <a:off x="580642" y="3286244"/>
            <a:ext cx="4925055" cy="654718"/>
          </a:xfrm>
          <a:prstGeom prst="rect">
            <a:avLst/>
          </a:prstGeom>
        </p:spPr>
        <p:txBody>
          <a:bodyPr>
            <a:no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Font typeface="Arial" panose="020B0604020202020204" pitchFamily="34" charset="0"/>
              <a:buChar char="•"/>
              <a:defRPr sz="1452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400" dirty="0">
                <a:effectLst/>
              </a:rPr>
              <a:t>Система анализа полётов БАС с геопространственной привязкой и предиктивной аналитикой</a:t>
            </a:r>
            <a:r>
              <a:rPr lang="ru-RU" sz="1400" dirty="0"/>
              <a:t>.</a:t>
            </a:r>
          </a:p>
        </p:txBody>
      </p:sp>
      <p:sp>
        <p:nvSpPr>
          <p:cNvPr id="63" name="Текст 8">
            <a:extLst>
              <a:ext uri="{FF2B5EF4-FFF2-40B4-BE49-F238E27FC236}">
                <a16:creationId xmlns:a16="http://schemas.microsoft.com/office/drawing/2014/main" id="{1E6BA1CA-28D7-0DAB-A3A4-29C3F7471E79}"/>
              </a:ext>
            </a:extLst>
          </p:cNvPr>
          <p:cNvSpPr txBox="1">
            <a:spLocks/>
          </p:cNvSpPr>
          <p:nvPr/>
        </p:nvSpPr>
        <p:spPr>
          <a:xfrm>
            <a:off x="1558339" y="2890463"/>
            <a:ext cx="2990173" cy="35393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600" b="1" dirty="0">
                <a:solidFill>
                  <a:schemeClr val="accent2"/>
                </a:solidFill>
              </a:rPr>
              <a:t>Наименование задачи:</a:t>
            </a:r>
          </a:p>
        </p:txBody>
      </p:sp>
      <p:sp>
        <p:nvSpPr>
          <p:cNvPr id="64" name="Прямоугольник с двумя учесеченными противолежащими углами 6">
            <a:extLst>
              <a:ext uri="{FF2B5EF4-FFF2-40B4-BE49-F238E27FC236}">
                <a16:creationId xmlns:a16="http://schemas.microsoft.com/office/drawing/2014/main" id="{4E9F0EF0-0E28-67E2-9FFB-9BE8E001F2AE}"/>
              </a:ext>
            </a:extLst>
          </p:cNvPr>
          <p:cNvSpPr/>
          <p:nvPr/>
        </p:nvSpPr>
        <p:spPr>
          <a:xfrm>
            <a:off x="371214" y="4336253"/>
            <a:ext cx="5364424" cy="1864523"/>
          </a:xfrm>
          <a:prstGeom prst="snip2DiagRect">
            <a:avLst>
              <a:gd name="adj1" fmla="val 0"/>
              <a:gd name="adj2" fmla="val 5972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65" name="Текст 8">
            <a:extLst>
              <a:ext uri="{FF2B5EF4-FFF2-40B4-BE49-F238E27FC236}">
                <a16:creationId xmlns:a16="http://schemas.microsoft.com/office/drawing/2014/main" id="{CED54BB0-C660-08F9-8126-CEB723E83690}"/>
              </a:ext>
            </a:extLst>
          </p:cNvPr>
          <p:cNvSpPr txBox="1">
            <a:spLocks/>
          </p:cNvSpPr>
          <p:nvPr/>
        </p:nvSpPr>
        <p:spPr>
          <a:xfrm>
            <a:off x="448236" y="4763471"/>
            <a:ext cx="5364424" cy="143730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ru-RU" dirty="0">
                <a:solidFill>
                  <a:srgbClr val="FAFAFA"/>
                </a:solidFill>
                <a:latin typeface="Montserrat (Основной текст)"/>
              </a:rPr>
              <a:t>О</a:t>
            </a:r>
            <a:r>
              <a:rPr lang="ru-RU" b="0" i="0" dirty="0">
                <a:solidFill>
                  <a:srgbClr val="FAFAFA"/>
                </a:solidFill>
                <a:effectLst/>
                <a:latin typeface="Montserrat (Основной текст)"/>
              </a:rPr>
              <a:t>блачная платформа для анализа полётов беспилотных систем, объединяющая операторов и администраторов Госкорпорации ОрВД.</a:t>
            </a:r>
            <a:br>
              <a:rPr lang="ru-RU" dirty="0">
                <a:latin typeface="Montserrat (Основной текст)"/>
              </a:rPr>
            </a:br>
            <a:r>
              <a:rPr lang="ru-RU" b="0" i="0" dirty="0">
                <a:solidFill>
                  <a:srgbClr val="FAFAFA"/>
                </a:solidFill>
                <a:effectLst/>
                <a:latin typeface="Montserrat (Основной текст)"/>
              </a:rPr>
              <a:t>Цель — создать инструмент для мониторинга воздушного пространства РФ, анализа полётов и поддержки управленческих решений.</a:t>
            </a:r>
            <a:endParaRPr lang="ru-RU" dirty="0">
              <a:latin typeface="Montserrat (Основной текст)"/>
            </a:endParaRPr>
          </a:p>
        </p:txBody>
      </p:sp>
      <p:sp>
        <p:nvSpPr>
          <p:cNvPr id="66" name="Текст 8">
            <a:extLst>
              <a:ext uri="{FF2B5EF4-FFF2-40B4-BE49-F238E27FC236}">
                <a16:creationId xmlns:a16="http://schemas.microsoft.com/office/drawing/2014/main" id="{57D6DD44-86A5-D9BC-0B0B-0C5AF907B8D5}"/>
              </a:ext>
            </a:extLst>
          </p:cNvPr>
          <p:cNvSpPr txBox="1">
            <a:spLocks/>
          </p:cNvSpPr>
          <p:nvPr/>
        </p:nvSpPr>
        <p:spPr>
          <a:xfrm>
            <a:off x="1548082" y="4408356"/>
            <a:ext cx="2990173" cy="35393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600" b="1" dirty="0">
                <a:solidFill>
                  <a:schemeClr val="accent2"/>
                </a:solidFill>
              </a:rPr>
              <a:t>Описание решения:</a:t>
            </a:r>
          </a:p>
        </p:txBody>
      </p:sp>
      <p:sp>
        <p:nvSpPr>
          <p:cNvPr id="67" name="Прямоугольник с двумя учесеченными противолежащими углами 9">
            <a:extLst>
              <a:ext uri="{FF2B5EF4-FFF2-40B4-BE49-F238E27FC236}">
                <a16:creationId xmlns:a16="http://schemas.microsoft.com/office/drawing/2014/main" id="{9F554A56-6609-D14D-56AD-0DE069068653}"/>
              </a:ext>
            </a:extLst>
          </p:cNvPr>
          <p:cNvSpPr/>
          <p:nvPr/>
        </p:nvSpPr>
        <p:spPr>
          <a:xfrm>
            <a:off x="6096000" y="3619076"/>
            <a:ext cx="5761038" cy="2581700"/>
          </a:xfrm>
          <a:prstGeom prst="snip2DiagRect">
            <a:avLst>
              <a:gd name="adj1" fmla="val 0"/>
              <a:gd name="adj2" fmla="val 5972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68" name="Текст 8">
            <a:extLst>
              <a:ext uri="{FF2B5EF4-FFF2-40B4-BE49-F238E27FC236}">
                <a16:creationId xmlns:a16="http://schemas.microsoft.com/office/drawing/2014/main" id="{EA49A71C-1720-2E42-3C4A-3A0F0EAB6A36}"/>
              </a:ext>
            </a:extLst>
          </p:cNvPr>
          <p:cNvSpPr txBox="1">
            <a:spLocks/>
          </p:cNvSpPr>
          <p:nvPr/>
        </p:nvSpPr>
        <p:spPr>
          <a:xfrm>
            <a:off x="6104491" y="4413330"/>
            <a:ext cx="5744056" cy="150574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0" i="0" dirty="0">
                <a:solidFill>
                  <a:srgbClr val="FAFAFA"/>
                </a:solidFill>
                <a:effectLst/>
                <a:latin typeface="Montserrat (Основной текст)"/>
              </a:rPr>
              <a:t>План включает пилотные проекты и интеграцию данных в краткосрочной перспективе, развитие аналитики и мобильных решений — в среднесрочной, а в долгосрочной — масштабирование, автоматизацию, стандартизацию и создание цифрового двойника. В коммерческом плане предусмотрены лицензирование, экспорт технологий и образовательные инициативы.</a:t>
            </a:r>
            <a:endParaRPr lang="ru-RU" dirty="0">
              <a:latin typeface="Montserrat (Основной текст)"/>
            </a:endParaRPr>
          </a:p>
        </p:txBody>
      </p:sp>
      <p:sp>
        <p:nvSpPr>
          <p:cNvPr id="69" name="Текст 8">
            <a:extLst>
              <a:ext uri="{FF2B5EF4-FFF2-40B4-BE49-F238E27FC236}">
                <a16:creationId xmlns:a16="http://schemas.microsoft.com/office/drawing/2014/main" id="{388EAA1A-1507-CEC5-BF06-198DA082A7CD}"/>
              </a:ext>
            </a:extLst>
          </p:cNvPr>
          <p:cNvSpPr txBox="1">
            <a:spLocks/>
          </p:cNvSpPr>
          <p:nvPr/>
        </p:nvSpPr>
        <p:spPr>
          <a:xfrm>
            <a:off x="6163496" y="3846321"/>
            <a:ext cx="5629858" cy="52890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>
                <a:solidFill>
                  <a:schemeClr val="accent2"/>
                </a:solidFill>
              </a:rPr>
              <a:t>Как вы планируете дальше использовать </a:t>
            </a:r>
            <a:br>
              <a:rPr lang="ru-RU" b="1" dirty="0">
                <a:solidFill>
                  <a:schemeClr val="accent2"/>
                </a:solidFill>
              </a:rPr>
            </a:br>
            <a:r>
              <a:rPr lang="ru-RU" b="1" dirty="0">
                <a:solidFill>
                  <a:schemeClr val="accent2"/>
                </a:solidFill>
              </a:rPr>
              <a:t>или развивать ваше решение:</a:t>
            </a:r>
          </a:p>
        </p:txBody>
      </p:sp>
      <p:sp>
        <p:nvSpPr>
          <p:cNvPr id="70" name="Прямоугольник с двумя учесеченными противолежащими углами 12">
            <a:extLst>
              <a:ext uri="{FF2B5EF4-FFF2-40B4-BE49-F238E27FC236}">
                <a16:creationId xmlns:a16="http://schemas.microsoft.com/office/drawing/2014/main" id="{216182A0-103A-CD34-1218-B32508CB8064}"/>
              </a:ext>
            </a:extLst>
          </p:cNvPr>
          <p:cNvSpPr/>
          <p:nvPr/>
        </p:nvSpPr>
        <p:spPr>
          <a:xfrm>
            <a:off x="371214" y="1016000"/>
            <a:ext cx="5364424" cy="1576729"/>
          </a:xfrm>
          <a:prstGeom prst="snip2DiagRect">
            <a:avLst>
              <a:gd name="adj1" fmla="val 0"/>
              <a:gd name="adj2" fmla="val 7966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71" name="Текст 8">
            <a:extLst>
              <a:ext uri="{FF2B5EF4-FFF2-40B4-BE49-F238E27FC236}">
                <a16:creationId xmlns:a16="http://schemas.microsoft.com/office/drawing/2014/main" id="{5DE82269-9938-1C68-868C-2376915B4A68}"/>
              </a:ext>
            </a:extLst>
          </p:cNvPr>
          <p:cNvSpPr txBox="1">
            <a:spLocks/>
          </p:cNvSpPr>
          <p:nvPr/>
        </p:nvSpPr>
        <p:spPr>
          <a:xfrm>
            <a:off x="601152" y="1438436"/>
            <a:ext cx="4348812" cy="101512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Город</a:t>
            </a:r>
            <a:r>
              <a:rPr lang="en-US" dirty="0"/>
              <a:t>: </a:t>
            </a:r>
            <a:r>
              <a:rPr lang="ru-RU" dirty="0"/>
              <a:t>Подольск</a:t>
            </a:r>
          </a:p>
          <a:p>
            <a:r>
              <a:rPr lang="ru-RU" dirty="0"/>
              <a:t>Количество человек</a:t>
            </a:r>
            <a:r>
              <a:rPr lang="en-US" dirty="0"/>
              <a:t>: 3 </a:t>
            </a:r>
            <a:r>
              <a:rPr lang="ru-RU" dirty="0"/>
              <a:t>человека</a:t>
            </a:r>
          </a:p>
          <a:p>
            <a:r>
              <a:rPr lang="ru-RU" dirty="0"/>
              <a:t>Капитан команды</a:t>
            </a:r>
            <a:r>
              <a:rPr lang="en-US" dirty="0"/>
              <a:t>: </a:t>
            </a:r>
            <a:r>
              <a:rPr lang="ru-RU" dirty="0" err="1"/>
              <a:t>Водяницкий</a:t>
            </a:r>
            <a:r>
              <a:rPr lang="ru-RU" dirty="0"/>
              <a:t> Алексей Сергеевич</a:t>
            </a:r>
          </a:p>
        </p:txBody>
      </p:sp>
      <p:sp>
        <p:nvSpPr>
          <p:cNvPr id="72" name="Текст 8">
            <a:extLst>
              <a:ext uri="{FF2B5EF4-FFF2-40B4-BE49-F238E27FC236}">
                <a16:creationId xmlns:a16="http://schemas.microsoft.com/office/drawing/2014/main" id="{D250BCBD-C678-2CF2-F843-D802D8C36556}"/>
              </a:ext>
            </a:extLst>
          </p:cNvPr>
          <p:cNvSpPr txBox="1">
            <a:spLocks/>
          </p:cNvSpPr>
          <p:nvPr/>
        </p:nvSpPr>
        <p:spPr>
          <a:xfrm>
            <a:off x="1558339" y="1078957"/>
            <a:ext cx="2990173" cy="35393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600" b="1" dirty="0">
                <a:solidFill>
                  <a:schemeClr val="accent2"/>
                </a:solidFill>
              </a:rPr>
              <a:t>О команде</a:t>
            </a:r>
          </a:p>
        </p:txBody>
      </p:sp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AA9E7DA9-EF6C-F841-BBD6-9EB4C2813C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6846" y="1234409"/>
            <a:ext cx="2066925" cy="1905000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24D46B6C-C7A7-CDFC-04FF-CAB3B678E7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3850" y="1234409"/>
            <a:ext cx="2038350" cy="1905000"/>
          </a:xfrm>
          <a:prstGeom prst="rect">
            <a:avLst/>
          </a:prstGeom>
        </p:spPr>
      </p:pic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0F28A36B-EDAA-FEDE-B2B8-784973E273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5373" y="1234409"/>
            <a:ext cx="2028825" cy="1905000"/>
          </a:xfrm>
          <a:prstGeom prst="snip1Rect">
            <a:avLst/>
          </a:prstGeom>
        </p:spPr>
      </p:pic>
      <p:sp>
        <p:nvSpPr>
          <p:cNvPr id="2" name="Номер слайда 9">
            <a:extLst>
              <a:ext uri="{FF2B5EF4-FFF2-40B4-BE49-F238E27FC236}">
                <a16:creationId xmlns:a16="http://schemas.microsoft.com/office/drawing/2014/main" id="{061F6CE5-459C-78B5-6257-E709A4FF1456}"/>
              </a:ext>
            </a:extLst>
          </p:cNvPr>
          <p:cNvSpPr txBox="1">
            <a:spLocks/>
          </p:cNvSpPr>
          <p:nvPr/>
        </p:nvSpPr>
        <p:spPr>
          <a:xfrm>
            <a:off x="11633200" y="6356350"/>
            <a:ext cx="55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220" rtl="0" eaLnBrk="1" latinLnBrk="0" hangingPunct="1">
              <a:defRPr sz="12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10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0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8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77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DCC5B9-D646-4B76-891F-6FF4E74E9CB4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2147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C977F-019F-1EBC-A1EC-CEAA645B5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с двумя учесеченными противолежащими углами 20">
            <a:extLst>
              <a:ext uri="{FF2B5EF4-FFF2-40B4-BE49-F238E27FC236}">
                <a16:creationId xmlns:a16="http://schemas.microsoft.com/office/drawing/2014/main" id="{AF370263-13A5-C54C-7A0E-B798A3BBB072}"/>
              </a:ext>
            </a:extLst>
          </p:cNvPr>
          <p:cNvSpPr/>
          <p:nvPr/>
        </p:nvSpPr>
        <p:spPr>
          <a:xfrm>
            <a:off x="8663238" y="3440514"/>
            <a:ext cx="2604707" cy="2379016"/>
          </a:xfrm>
          <a:prstGeom prst="snip2DiagRect">
            <a:avLst>
              <a:gd name="adj1" fmla="val 0"/>
              <a:gd name="adj2" fmla="val 7966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b="1" dirty="0">
                <a:solidFill>
                  <a:schemeClr val="accent2"/>
                </a:solidFill>
              </a:rPr>
              <a:t>Эльвира Дурасова</a:t>
            </a:r>
          </a:p>
        </p:txBody>
      </p:sp>
      <p:sp>
        <p:nvSpPr>
          <p:cNvPr id="41" name="Прямоугольник с одним усеченным углом 7">
            <a:extLst>
              <a:ext uri="{FF2B5EF4-FFF2-40B4-BE49-F238E27FC236}">
                <a16:creationId xmlns:a16="http://schemas.microsoft.com/office/drawing/2014/main" id="{4054CDE4-544F-16A2-EDF5-5E7125DF81B9}"/>
              </a:ext>
            </a:extLst>
          </p:cNvPr>
          <p:cNvSpPr/>
          <p:nvPr/>
        </p:nvSpPr>
        <p:spPr>
          <a:xfrm>
            <a:off x="4886106" y="1017186"/>
            <a:ext cx="2686725" cy="2256148"/>
          </a:xfrm>
          <a:prstGeom prst="snip1Rect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19" name="Прямоугольник с двумя учесеченными противолежащими углами 18">
            <a:extLst>
              <a:ext uri="{FF2B5EF4-FFF2-40B4-BE49-F238E27FC236}">
                <a16:creationId xmlns:a16="http://schemas.microsoft.com/office/drawing/2014/main" id="{DB144DF4-BC6C-6132-A6AB-EA6D85FCF051}"/>
              </a:ext>
            </a:extLst>
          </p:cNvPr>
          <p:cNvSpPr/>
          <p:nvPr/>
        </p:nvSpPr>
        <p:spPr>
          <a:xfrm>
            <a:off x="1117879" y="3474502"/>
            <a:ext cx="2835860" cy="2379016"/>
          </a:xfrm>
          <a:prstGeom prst="snip2DiagRect">
            <a:avLst>
              <a:gd name="adj1" fmla="val 0"/>
              <a:gd name="adj2" fmla="val 7966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b="1" dirty="0">
                <a:solidFill>
                  <a:schemeClr val="accent2"/>
                </a:solidFill>
              </a:rPr>
              <a:t>Дмитрий</a:t>
            </a:r>
          </a:p>
          <a:p>
            <a:pPr algn="ctr"/>
            <a:r>
              <a:rPr lang="ru-RU" b="1" dirty="0">
                <a:solidFill>
                  <a:schemeClr val="accent2"/>
                </a:solidFill>
              </a:rPr>
              <a:t> Ерофеев</a:t>
            </a:r>
          </a:p>
        </p:txBody>
      </p:sp>
      <p:sp>
        <p:nvSpPr>
          <p:cNvPr id="20" name="Прямоугольник с двумя учесеченными противолежащими углами 19">
            <a:extLst>
              <a:ext uri="{FF2B5EF4-FFF2-40B4-BE49-F238E27FC236}">
                <a16:creationId xmlns:a16="http://schemas.microsoft.com/office/drawing/2014/main" id="{64147576-183D-C3F3-7CE0-A1EC79C248D4}"/>
              </a:ext>
            </a:extLst>
          </p:cNvPr>
          <p:cNvSpPr/>
          <p:nvPr/>
        </p:nvSpPr>
        <p:spPr>
          <a:xfrm>
            <a:off x="4886106" y="3476504"/>
            <a:ext cx="2747496" cy="2379016"/>
          </a:xfrm>
          <a:prstGeom prst="snip2DiagRect">
            <a:avLst>
              <a:gd name="adj1" fmla="val 0"/>
              <a:gd name="adj2" fmla="val 7966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b="1" dirty="0">
                <a:solidFill>
                  <a:schemeClr val="accent2"/>
                </a:solidFill>
              </a:rPr>
              <a:t>Алексей </a:t>
            </a:r>
            <a:r>
              <a:rPr lang="ru-RU" b="1" dirty="0" err="1">
                <a:solidFill>
                  <a:schemeClr val="accent2"/>
                </a:solidFill>
              </a:rPr>
              <a:t>Водяницкий</a:t>
            </a:r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8" name="Прямоугольник с одним усеченным углом 7">
            <a:extLst>
              <a:ext uri="{FF2B5EF4-FFF2-40B4-BE49-F238E27FC236}">
                <a16:creationId xmlns:a16="http://schemas.microsoft.com/office/drawing/2014/main" id="{201EAA2F-F365-D286-8F39-7CDE264CD87F}"/>
              </a:ext>
            </a:extLst>
          </p:cNvPr>
          <p:cNvSpPr/>
          <p:nvPr/>
        </p:nvSpPr>
        <p:spPr>
          <a:xfrm>
            <a:off x="1117879" y="1017186"/>
            <a:ext cx="2686725" cy="2256148"/>
          </a:xfrm>
          <a:prstGeom prst="snip1Rect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pic>
        <p:nvPicPr>
          <p:cNvPr id="32" name="Рисунок 31" descr="Изображение выглядит как человек, одежда, на открытом воздухе, дерево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5A0944AF-C4CB-5D1C-1F33-23BD4939C386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1" b="3151"/>
          <a:stretch>
            <a:fillRect/>
          </a:stretch>
        </p:blipFill>
        <p:spPr>
          <a:xfrm>
            <a:off x="1424983" y="1197315"/>
            <a:ext cx="2072517" cy="1895890"/>
          </a:xfrm>
          <a:prstGeom prst="snip1Rect">
            <a:avLst/>
          </a:prstGeom>
        </p:spPr>
      </p:pic>
      <p:pic>
        <p:nvPicPr>
          <p:cNvPr id="34" name="Рисунок 33" descr="Изображение выглядит как человек, Человеческое лицо, одежда, локоть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A0F807F2-1CE2-90B7-CC6C-51D5ACAF2AA9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1" b="3151"/>
          <a:stretch>
            <a:fillRect/>
          </a:stretch>
        </p:blipFill>
        <p:spPr>
          <a:xfrm>
            <a:off x="5211707" y="1191634"/>
            <a:ext cx="2035522" cy="1907251"/>
          </a:xfrm>
          <a:prstGeom prst="snip1Rect">
            <a:avLst/>
          </a:prstGeom>
        </p:spPr>
      </p:pic>
      <p:sp>
        <p:nvSpPr>
          <p:cNvPr id="9" name="Текст 8">
            <a:extLst>
              <a:ext uri="{FF2B5EF4-FFF2-40B4-BE49-F238E27FC236}">
                <a16:creationId xmlns:a16="http://schemas.microsoft.com/office/drawing/2014/main" id="{8392728C-0D28-63FE-46DB-BBDA5226DAE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164686" y="4344471"/>
            <a:ext cx="2747496" cy="1445599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ru-RU" dirty="0">
                <a:effectLst/>
              </a:rPr>
              <a:t>Роль в команде: </a:t>
            </a:r>
            <a:br>
              <a:rPr lang="en-US" dirty="0">
                <a:effectLst/>
              </a:rPr>
            </a:br>
            <a:r>
              <a:rPr lang="en-US" dirty="0"/>
              <a:t>frontend</a:t>
            </a:r>
            <a:r>
              <a:rPr lang="ru-RU" dirty="0">
                <a:effectLst/>
              </a:rPr>
              <a:t>-разработчик</a:t>
            </a:r>
            <a:endParaRPr lang="ru-RU" dirty="0"/>
          </a:p>
          <a:p>
            <a:pPr>
              <a:buFont typeface="Wingdings" pitchFamily="2" charset="2"/>
              <a:buChar char="§"/>
            </a:pPr>
            <a:r>
              <a:rPr lang="ru-RU" dirty="0"/>
              <a:t>Telegram: </a:t>
            </a:r>
            <a:r>
              <a:rPr lang="en-US" dirty="0"/>
              <a:t>@crazy_crud</a:t>
            </a:r>
            <a:endParaRPr lang="ru-RU" dirty="0"/>
          </a:p>
          <a:p>
            <a:pPr>
              <a:buFont typeface="Wingdings" pitchFamily="2" charset="2"/>
              <a:buChar char="§"/>
            </a:pPr>
            <a:r>
              <a:rPr lang="ru-RU" dirty="0"/>
              <a:t>+7 (901) 271-89-33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09FA2196-9D34-827B-ACEA-0E5E945660F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886106" y="4279021"/>
            <a:ext cx="2747496" cy="1576498"/>
          </a:xfrm>
        </p:spPr>
        <p:txBody>
          <a:bodyPr/>
          <a:lstStyle/>
          <a:p>
            <a:r>
              <a:rPr lang="ru-RU" dirty="0">
                <a:effectLst/>
              </a:rPr>
              <a:t>Роль в команде: руководитель группы и </a:t>
            </a:r>
            <a:r>
              <a:rPr lang="en-US" dirty="0">
                <a:effectLst/>
              </a:rPr>
              <a:t>backend</a:t>
            </a:r>
            <a:r>
              <a:rPr lang="ru-RU" dirty="0">
                <a:effectLst/>
              </a:rPr>
              <a:t>-разработчик</a:t>
            </a:r>
          </a:p>
          <a:p>
            <a:r>
              <a:rPr lang="ru-RU" dirty="0"/>
              <a:t>Telegram: </a:t>
            </a:r>
            <a:r>
              <a:rPr lang="en-US" dirty="0"/>
              <a:t>@tel_alexey</a:t>
            </a:r>
            <a:endParaRPr lang="ru-RU" dirty="0"/>
          </a:p>
          <a:p>
            <a:r>
              <a:rPr lang="ru-RU" dirty="0"/>
              <a:t>+7 (909) 595-69-49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60DF70EE-E30A-9927-9407-11A722DC79E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663238" y="4344471"/>
            <a:ext cx="2604707" cy="1576498"/>
          </a:xfrm>
        </p:spPr>
        <p:txBody>
          <a:bodyPr/>
          <a:lstStyle/>
          <a:p>
            <a:r>
              <a:rPr lang="ru-RU" dirty="0">
                <a:effectLst/>
              </a:rPr>
              <a:t>Роль в команде: </a:t>
            </a:r>
            <a:r>
              <a:rPr lang="en-US" dirty="0">
                <a:effectLst/>
              </a:rPr>
              <a:t>UX/UI-</a:t>
            </a:r>
            <a:r>
              <a:rPr lang="ru-RU" dirty="0">
                <a:effectLst/>
              </a:rPr>
              <a:t>дизайнер </a:t>
            </a:r>
          </a:p>
          <a:p>
            <a:r>
              <a:rPr lang="ru-RU" dirty="0"/>
              <a:t>Telegram: </a:t>
            </a:r>
            <a:r>
              <a:rPr lang="en-US" dirty="0"/>
              <a:t>@elcheel</a:t>
            </a:r>
            <a:endParaRPr lang="ru-RU" dirty="0"/>
          </a:p>
          <a:p>
            <a:r>
              <a:rPr lang="ru-RU" dirty="0"/>
              <a:t>+7 (915) 962-88-70</a:t>
            </a:r>
          </a:p>
          <a:p>
            <a:endParaRPr lang="ru-RU" dirty="0"/>
          </a:p>
        </p:txBody>
      </p:sp>
      <p:sp>
        <p:nvSpPr>
          <p:cNvPr id="30" name="Заголовок 6">
            <a:extLst>
              <a:ext uri="{FF2B5EF4-FFF2-40B4-BE49-F238E27FC236}">
                <a16:creationId xmlns:a16="http://schemas.microsoft.com/office/drawing/2014/main" id="{921561CC-0195-78E5-45A9-E92E2061D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214" y="378605"/>
            <a:ext cx="9862734" cy="376138"/>
          </a:xfrm>
        </p:spPr>
        <p:txBody>
          <a:bodyPr/>
          <a:lstStyle/>
          <a:p>
            <a:r>
              <a:rPr lang="ru-RU" dirty="0">
                <a:latin typeface="+mn-lt"/>
              </a:rPr>
              <a:t>КОМАНДА «</a:t>
            </a:r>
            <a:r>
              <a:rPr lang="en-US" sz="1800" b="1" kern="1200" dirty="0">
                <a:solidFill>
                  <a:srgbClr val="F2F2F2"/>
                </a:solidFill>
                <a:effectLst/>
                <a:latin typeface="Montserrat" panose="00000500000000000000" pitchFamily="2" charset="-52"/>
                <a:ea typeface="+mj-ea"/>
                <a:cs typeface="Amatic SC" panose="00000500000000000000" pitchFamily="2" charset="-79"/>
              </a:rPr>
              <a:t>Code Crafters</a:t>
            </a:r>
            <a:r>
              <a:rPr lang="ru-RU" dirty="0">
                <a:latin typeface="+mn-lt"/>
              </a:rPr>
              <a:t>»</a:t>
            </a:r>
          </a:p>
        </p:txBody>
      </p:sp>
      <p:sp>
        <p:nvSpPr>
          <p:cNvPr id="45" name="Прямоугольник с одним усеченным углом 7">
            <a:extLst>
              <a:ext uri="{FF2B5EF4-FFF2-40B4-BE49-F238E27FC236}">
                <a16:creationId xmlns:a16="http://schemas.microsoft.com/office/drawing/2014/main" id="{0B241A2E-F2D4-E44D-CA38-DA7403A19228}"/>
              </a:ext>
            </a:extLst>
          </p:cNvPr>
          <p:cNvSpPr/>
          <p:nvPr/>
        </p:nvSpPr>
        <p:spPr>
          <a:xfrm>
            <a:off x="8663238" y="1017186"/>
            <a:ext cx="2686725" cy="2256148"/>
          </a:xfrm>
          <a:prstGeom prst="snip1Rect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pic>
        <p:nvPicPr>
          <p:cNvPr id="47" name="Рисунок 46" descr="Изображение выглядит как человек, стена, одежда, в помещении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97CE350F-A51E-BC10-4F4B-9493DBE108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1" b="3151"/>
          <a:stretch>
            <a:fillRect/>
          </a:stretch>
        </p:blipFill>
        <p:spPr>
          <a:xfrm>
            <a:off x="8988839" y="1191634"/>
            <a:ext cx="2035522" cy="1907251"/>
          </a:xfrm>
          <a:prstGeom prst="snip1Rect">
            <a:avLst/>
          </a:prstGeom>
        </p:spPr>
      </p:pic>
      <p:sp>
        <p:nvSpPr>
          <p:cNvPr id="2" name="Номер слайда 9">
            <a:extLst>
              <a:ext uri="{FF2B5EF4-FFF2-40B4-BE49-F238E27FC236}">
                <a16:creationId xmlns:a16="http://schemas.microsoft.com/office/drawing/2014/main" id="{DD34583B-4B44-38D1-E9D2-C46B89FD1E57}"/>
              </a:ext>
            </a:extLst>
          </p:cNvPr>
          <p:cNvSpPr txBox="1">
            <a:spLocks/>
          </p:cNvSpPr>
          <p:nvPr/>
        </p:nvSpPr>
        <p:spPr>
          <a:xfrm>
            <a:off x="11633200" y="6356350"/>
            <a:ext cx="55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220" rtl="0" eaLnBrk="1" latinLnBrk="0" hangingPunct="1">
              <a:defRPr sz="12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10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0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8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77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DCC5B9-D646-4B76-891F-6FF4E74E9CB4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8437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12D283-FCC2-40D9-9CEA-EF1BD3595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Прямоугольник с двумя учесеченными противолежащими углами 34">
            <a:extLst>
              <a:ext uri="{FF2B5EF4-FFF2-40B4-BE49-F238E27FC236}">
                <a16:creationId xmlns:a16="http://schemas.microsoft.com/office/drawing/2014/main" id="{3982CAB9-CDEF-3A8E-5FFE-F886E7DC8FAC}"/>
              </a:ext>
            </a:extLst>
          </p:cNvPr>
          <p:cNvSpPr/>
          <p:nvPr/>
        </p:nvSpPr>
        <p:spPr>
          <a:xfrm>
            <a:off x="371213" y="1016001"/>
            <a:ext cx="5724785" cy="1349830"/>
          </a:xfrm>
          <a:prstGeom prst="snip2DiagRect">
            <a:avLst>
              <a:gd name="adj1" fmla="val 0"/>
              <a:gd name="adj2" fmla="val 7966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37" name="Текст 8">
            <a:extLst>
              <a:ext uri="{FF2B5EF4-FFF2-40B4-BE49-F238E27FC236}">
                <a16:creationId xmlns:a16="http://schemas.microsoft.com/office/drawing/2014/main" id="{C7B87D78-5037-F48A-F05C-8E80D4A5A4D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03273" y="1556176"/>
            <a:ext cx="5260664" cy="80965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dirty="0">
                <a:effectLst/>
              </a:rPr>
              <a:t>Наша команда сформировалась в 202</a:t>
            </a:r>
            <a:r>
              <a:rPr lang="en-US" dirty="0">
                <a:effectLst/>
              </a:rPr>
              <a:t>5</a:t>
            </a:r>
            <a:r>
              <a:rPr lang="ru-RU" dirty="0">
                <a:effectLst/>
              </a:rPr>
              <a:t> году, где мы все работаем над разными проектами в различных областях.</a:t>
            </a:r>
            <a:r>
              <a:rPr lang="ru-RU" dirty="0"/>
              <a:t> </a:t>
            </a:r>
            <a:r>
              <a:rPr lang="ru-RU" dirty="0">
                <a:effectLst/>
              </a:rPr>
              <a:t>Это наш </a:t>
            </a:r>
            <a:r>
              <a:rPr lang="ru-RU" b="1" dirty="0">
                <a:effectLst/>
              </a:rPr>
              <a:t>первый совместный </a:t>
            </a:r>
            <a:r>
              <a:rPr lang="ru-RU" b="1" dirty="0" err="1">
                <a:effectLst/>
              </a:rPr>
              <a:t>хакатон</a:t>
            </a:r>
            <a:r>
              <a:rPr lang="ru-RU" dirty="0">
                <a:effectLst/>
              </a:rPr>
              <a:t>.</a:t>
            </a:r>
          </a:p>
        </p:txBody>
      </p:sp>
      <p:sp>
        <p:nvSpPr>
          <p:cNvPr id="38" name="Текст 8">
            <a:extLst>
              <a:ext uri="{FF2B5EF4-FFF2-40B4-BE49-F238E27FC236}">
                <a16:creationId xmlns:a16="http://schemas.microsoft.com/office/drawing/2014/main" id="{BAD76A99-219B-023F-35AA-74EDFF6A51FC}"/>
              </a:ext>
            </a:extLst>
          </p:cNvPr>
          <p:cNvSpPr txBox="1">
            <a:spLocks/>
          </p:cNvSpPr>
          <p:nvPr/>
        </p:nvSpPr>
        <p:spPr>
          <a:xfrm>
            <a:off x="1326204" y="1202240"/>
            <a:ext cx="3405547" cy="35393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600" b="1" dirty="0">
                <a:solidFill>
                  <a:schemeClr val="accent2"/>
                </a:solidFill>
              </a:rPr>
              <a:t>Краткая история команды:</a:t>
            </a:r>
          </a:p>
        </p:txBody>
      </p:sp>
      <p:sp>
        <p:nvSpPr>
          <p:cNvPr id="39" name="Прямоугольник с двумя учесеченными противолежащими углами 38">
            <a:extLst>
              <a:ext uri="{FF2B5EF4-FFF2-40B4-BE49-F238E27FC236}">
                <a16:creationId xmlns:a16="http://schemas.microsoft.com/office/drawing/2014/main" id="{1E07537C-8583-F5E2-35CB-73C7FC251F50}"/>
              </a:ext>
            </a:extLst>
          </p:cNvPr>
          <p:cNvSpPr/>
          <p:nvPr/>
        </p:nvSpPr>
        <p:spPr>
          <a:xfrm>
            <a:off x="371214" y="2552070"/>
            <a:ext cx="5724786" cy="3804288"/>
          </a:xfrm>
          <a:prstGeom prst="snip2DiagRect">
            <a:avLst>
              <a:gd name="adj1" fmla="val 0"/>
              <a:gd name="adj2" fmla="val 5972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40" name="Текст 8">
            <a:extLst>
              <a:ext uri="{FF2B5EF4-FFF2-40B4-BE49-F238E27FC236}">
                <a16:creationId xmlns:a16="http://schemas.microsoft.com/office/drawing/2014/main" id="{A812662F-49C9-0A37-1671-EE5E187C65D2}"/>
              </a:ext>
            </a:extLst>
          </p:cNvPr>
          <p:cNvSpPr txBox="1">
            <a:spLocks/>
          </p:cNvSpPr>
          <p:nvPr/>
        </p:nvSpPr>
        <p:spPr>
          <a:xfrm>
            <a:off x="429009" y="3429000"/>
            <a:ext cx="5724785" cy="32732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0" i="0" dirty="0">
                <a:solidFill>
                  <a:srgbClr val="FFFFFF"/>
                </a:solidFill>
                <a:effectLst/>
                <a:latin typeface="Atkinson Hyperlegible"/>
              </a:rPr>
              <a:t>Основные трудности и решения: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FFFFFF"/>
                </a:solidFill>
                <a:effectLst/>
                <a:latin typeface="Atkinson Hyperlegible"/>
              </a:rPr>
              <a:t>Обработка сложных форматов данных: использовали машинное обучение, достигли 98,7% точности.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FFFFFF"/>
                </a:solidFill>
                <a:effectLst/>
                <a:latin typeface="Atkinson Hyperlegible"/>
              </a:rPr>
              <a:t>Географическая привязка полётов: внедрили пространственные индексы, скорость обработки увеличилась в 500 раз.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FFFFFF"/>
                </a:solidFill>
                <a:effectLst/>
                <a:latin typeface="Atkinson Hyperlegible"/>
              </a:rPr>
              <a:t>Визуализация данных: применили виртуализацию, кластеризацию и Web </a:t>
            </a:r>
            <a:r>
              <a:rPr lang="ru-RU" b="0" i="0" dirty="0" err="1">
                <a:solidFill>
                  <a:srgbClr val="FFFFFF"/>
                </a:solidFill>
                <a:effectLst/>
                <a:latin typeface="Atkinson Hyperlegible"/>
              </a:rPr>
              <a:t>Workers</a:t>
            </a:r>
            <a:r>
              <a:rPr lang="ru-RU" b="0" i="0" dirty="0">
                <a:solidFill>
                  <a:srgbClr val="FFFFFF"/>
                </a:solidFill>
                <a:effectLst/>
                <a:latin typeface="Atkinson Hyperlegible"/>
              </a:rPr>
              <a:t>, повысили производительность в 4 раза.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FFFFFF"/>
                </a:solidFill>
                <a:effectLst/>
                <a:latin typeface="Atkinson Hyperlegible"/>
              </a:rPr>
              <a:t>Соответствие нормативам: консультировались с экспертами, переименовали метрики по ГОСТам.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FFFFFF"/>
                </a:solidFill>
                <a:effectLst/>
                <a:latin typeface="Atkinson Hyperlegible"/>
              </a:rPr>
              <a:t>UX-дизайн: адаптировали интерфейс под авиационные стандарты, дизайн получил высокую оценку.</a:t>
            </a:r>
          </a:p>
        </p:txBody>
      </p:sp>
      <p:sp>
        <p:nvSpPr>
          <p:cNvPr id="41" name="Текст 8">
            <a:extLst>
              <a:ext uri="{FF2B5EF4-FFF2-40B4-BE49-F238E27FC236}">
                <a16:creationId xmlns:a16="http://schemas.microsoft.com/office/drawing/2014/main" id="{1AF2119E-43D8-37AF-C511-A59B0DD883B0}"/>
              </a:ext>
            </a:extLst>
          </p:cNvPr>
          <p:cNvSpPr txBox="1">
            <a:spLocks/>
          </p:cNvSpPr>
          <p:nvPr/>
        </p:nvSpPr>
        <p:spPr>
          <a:xfrm>
            <a:off x="236951" y="2659776"/>
            <a:ext cx="5993308" cy="56778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600" b="1" dirty="0">
                <a:solidFill>
                  <a:schemeClr val="accent2"/>
                </a:solidFill>
              </a:rPr>
              <a:t>С какими основными сложностями или вызовами </a:t>
            </a:r>
          </a:p>
          <a:p>
            <a:pPr marL="0" indent="0" algn="ctr">
              <a:buNone/>
            </a:pPr>
            <a:r>
              <a:rPr lang="ru-RU" sz="1600" b="1" dirty="0">
                <a:solidFill>
                  <a:schemeClr val="accent2"/>
                </a:solidFill>
              </a:rPr>
              <a:t>вы столкнулись и как их преодолели?</a:t>
            </a:r>
          </a:p>
        </p:txBody>
      </p:sp>
      <p:sp>
        <p:nvSpPr>
          <p:cNvPr id="42" name="Прямоугольник с двумя учесеченными противолежащими углами 41">
            <a:extLst>
              <a:ext uri="{FF2B5EF4-FFF2-40B4-BE49-F238E27FC236}">
                <a16:creationId xmlns:a16="http://schemas.microsoft.com/office/drawing/2014/main" id="{A3083F99-8301-BC13-38FA-1AC792139512}"/>
              </a:ext>
            </a:extLst>
          </p:cNvPr>
          <p:cNvSpPr/>
          <p:nvPr/>
        </p:nvSpPr>
        <p:spPr>
          <a:xfrm>
            <a:off x="6491679" y="1016000"/>
            <a:ext cx="5365359" cy="5340358"/>
          </a:xfrm>
          <a:prstGeom prst="snip2DiagRect">
            <a:avLst>
              <a:gd name="adj1" fmla="val 0"/>
              <a:gd name="adj2" fmla="val 5972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43" name="Текст 8">
            <a:extLst>
              <a:ext uri="{FF2B5EF4-FFF2-40B4-BE49-F238E27FC236}">
                <a16:creationId xmlns:a16="http://schemas.microsoft.com/office/drawing/2014/main" id="{819ADE62-86A0-41CF-FEBE-6AC207E6AB95}"/>
              </a:ext>
            </a:extLst>
          </p:cNvPr>
          <p:cNvSpPr txBox="1">
            <a:spLocks/>
          </p:cNvSpPr>
          <p:nvPr/>
        </p:nvSpPr>
        <p:spPr>
          <a:xfrm>
            <a:off x="6595184" y="1833908"/>
            <a:ext cx="5289031" cy="435729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0" i="0" dirty="0">
                <a:solidFill>
                  <a:srgbClr val="FFFFFF"/>
                </a:solidFill>
                <a:effectLst/>
                <a:latin typeface="Atkinson Hyperlegible"/>
              </a:rPr>
              <a:t>8 причин, почему мы выбрали эту задачу: </a:t>
            </a:r>
          </a:p>
          <a:p>
            <a:pPr marL="342900" indent="-342900">
              <a:buAutoNum type="arabicPeriod"/>
            </a:pPr>
            <a:r>
              <a:rPr lang="ru-RU" b="0" i="0" dirty="0">
                <a:solidFill>
                  <a:srgbClr val="FFFFFF"/>
                </a:solidFill>
                <a:effectLst/>
                <a:latin typeface="Atkinson Hyperlegible"/>
              </a:rPr>
              <a:t>Профессиональная мотивация — мы имеем непосредственное отношение к данной области и понимаем важность безопасности воздушного пространства. </a:t>
            </a:r>
          </a:p>
          <a:p>
            <a:pPr marL="342900" indent="-342900">
              <a:buAutoNum type="arabicPeriod"/>
            </a:pPr>
            <a:r>
              <a:rPr lang="ru-RU" b="0" i="0" dirty="0">
                <a:solidFill>
                  <a:srgbClr val="FFFFFF"/>
                </a:solidFill>
                <a:effectLst/>
                <a:latin typeface="Atkinson Hyperlegible"/>
              </a:rPr>
              <a:t>Актуальность — рынок беспилотных систем растет, а существующие системы не справляются с объемами данных. </a:t>
            </a:r>
          </a:p>
          <a:p>
            <a:pPr marL="342900" indent="-342900">
              <a:buAutoNum type="arabicPeriod"/>
            </a:pPr>
            <a:r>
              <a:rPr lang="ru-RU" b="0" i="0" dirty="0">
                <a:solidFill>
                  <a:srgbClr val="FFFFFF"/>
                </a:solidFill>
                <a:effectLst/>
                <a:latin typeface="Atkinson Hyperlegible"/>
              </a:rPr>
              <a:t>Личный опыт — инцидент с дроном и самолетом показал необходимость современных систем контроля. </a:t>
            </a:r>
          </a:p>
          <a:p>
            <a:pPr marL="342900" indent="-342900">
              <a:buAutoNum type="arabicPeriod"/>
            </a:pPr>
            <a:r>
              <a:rPr lang="ru-RU" b="0" i="0" dirty="0">
                <a:solidFill>
                  <a:srgbClr val="FFFFFF"/>
                </a:solidFill>
                <a:effectLst/>
                <a:latin typeface="Atkinson Hyperlegible"/>
              </a:rPr>
              <a:t>Вдохновляющая масштабность — вклад в национальную безопасность и социальную значимость. </a:t>
            </a:r>
          </a:p>
          <a:p>
            <a:pPr marL="342900" indent="-342900">
              <a:buAutoNum type="arabicPeriod"/>
            </a:pPr>
            <a:r>
              <a:rPr lang="ru-RU" b="0" i="0" dirty="0">
                <a:solidFill>
                  <a:srgbClr val="FFFFFF"/>
                </a:solidFill>
                <a:effectLst/>
                <a:latin typeface="Atkinson Hyperlegible"/>
              </a:rPr>
              <a:t>Технологический вызов — обработка больших данных в реальном времени. </a:t>
            </a:r>
          </a:p>
          <a:p>
            <a:pPr marL="342900" indent="-342900">
              <a:buAutoNum type="arabicPeriod"/>
            </a:pPr>
            <a:r>
              <a:rPr lang="ru-RU" b="0" i="0" dirty="0">
                <a:solidFill>
                  <a:srgbClr val="FFFFFF"/>
                </a:solidFill>
                <a:effectLst/>
                <a:latin typeface="Atkinson Hyperlegible"/>
              </a:rPr>
              <a:t>Соответствие компетенциям — задача идеально подходит нашему опыту. </a:t>
            </a:r>
          </a:p>
          <a:p>
            <a:pPr marL="342900" indent="-342900">
              <a:buAutoNum type="arabicPeriod"/>
            </a:pPr>
            <a:r>
              <a:rPr lang="ru-RU" b="0" i="0" dirty="0">
                <a:solidFill>
                  <a:srgbClr val="FFFFFF"/>
                </a:solidFill>
                <a:effectLst/>
                <a:latin typeface="Atkinson Hyperlegible"/>
              </a:rPr>
              <a:t>Возможность внедрения — Госкорпорация ОРВД нуждается в таком решении.</a:t>
            </a:r>
          </a:p>
          <a:p>
            <a:pPr marL="342900" indent="-342900">
              <a:buAutoNum type="arabicPeriod"/>
            </a:pPr>
            <a:r>
              <a:rPr lang="ru-RU" b="0" i="0" dirty="0">
                <a:solidFill>
                  <a:srgbClr val="FFFFFF"/>
                </a:solidFill>
                <a:effectLst/>
                <a:latin typeface="Atkinson Hyperlegible"/>
              </a:rPr>
              <a:t>Видение будущего — развитие безопасных и автоматизированных воздушных перевозок, где </a:t>
            </a:r>
            <a:r>
              <a:rPr lang="ru-RU" b="0" i="0" dirty="0" err="1">
                <a:solidFill>
                  <a:srgbClr val="FFFFFF"/>
                </a:solidFill>
                <a:effectLst/>
                <a:latin typeface="Atkinson Hyperlegible"/>
              </a:rPr>
              <a:t>SkyTrace</a:t>
            </a:r>
            <a:r>
              <a:rPr lang="ru-RU" b="0" i="0" dirty="0">
                <a:solidFill>
                  <a:srgbClr val="FFFFFF"/>
                </a:solidFill>
                <a:effectLst/>
                <a:latin typeface="Atkinson Hyperlegible"/>
              </a:rPr>
              <a:t> играет ключевую роль.</a:t>
            </a:r>
            <a:endParaRPr lang="ru-RU" dirty="0"/>
          </a:p>
        </p:txBody>
      </p:sp>
      <p:sp>
        <p:nvSpPr>
          <p:cNvPr id="44" name="Текст 8">
            <a:extLst>
              <a:ext uri="{FF2B5EF4-FFF2-40B4-BE49-F238E27FC236}">
                <a16:creationId xmlns:a16="http://schemas.microsoft.com/office/drawing/2014/main" id="{A0EBDB05-E223-F4C0-4AF4-743B80D718E1}"/>
              </a:ext>
            </a:extLst>
          </p:cNvPr>
          <p:cNvSpPr txBox="1">
            <a:spLocks/>
          </p:cNvSpPr>
          <p:nvPr/>
        </p:nvSpPr>
        <p:spPr>
          <a:xfrm>
            <a:off x="7040741" y="1139848"/>
            <a:ext cx="4652325" cy="52890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600" b="1" dirty="0">
                <a:solidFill>
                  <a:schemeClr val="accent2"/>
                </a:solidFill>
              </a:rPr>
              <a:t>Почему вы выбрали именно эту задачу из предложенных на хакатоне?</a:t>
            </a:r>
          </a:p>
        </p:txBody>
      </p:sp>
      <p:sp>
        <p:nvSpPr>
          <p:cNvPr id="2" name="Заголовок 6">
            <a:extLst>
              <a:ext uri="{FF2B5EF4-FFF2-40B4-BE49-F238E27FC236}">
                <a16:creationId xmlns:a16="http://schemas.microsoft.com/office/drawing/2014/main" id="{7A802211-8490-FBDD-2713-AD9663CA5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214" y="378605"/>
            <a:ext cx="9862734" cy="376138"/>
          </a:xfrm>
        </p:spPr>
        <p:txBody>
          <a:bodyPr/>
          <a:lstStyle/>
          <a:p>
            <a:r>
              <a:rPr lang="ru-RU" dirty="0">
                <a:latin typeface="+mn-lt"/>
              </a:rPr>
              <a:t>КОМАНДА «</a:t>
            </a:r>
            <a:r>
              <a:rPr lang="en-US" sz="1800" b="1" kern="1200" dirty="0">
                <a:solidFill>
                  <a:srgbClr val="F2F2F2"/>
                </a:solidFill>
                <a:effectLst/>
                <a:latin typeface="Montserrat" panose="00000500000000000000" pitchFamily="2" charset="-52"/>
                <a:ea typeface="+mj-ea"/>
                <a:cs typeface="Amatic SC" panose="00000500000000000000" pitchFamily="2" charset="-79"/>
              </a:rPr>
              <a:t>Code Crafters</a:t>
            </a:r>
            <a:r>
              <a:rPr lang="ru-RU" dirty="0">
                <a:latin typeface="+mn-lt"/>
              </a:rPr>
              <a:t>»</a:t>
            </a:r>
          </a:p>
        </p:txBody>
      </p:sp>
      <p:sp>
        <p:nvSpPr>
          <p:cNvPr id="3" name="Номер слайда 9">
            <a:extLst>
              <a:ext uri="{FF2B5EF4-FFF2-40B4-BE49-F238E27FC236}">
                <a16:creationId xmlns:a16="http://schemas.microsoft.com/office/drawing/2014/main" id="{B6B52E57-FA01-3040-B954-DE0E35A0ABD6}"/>
              </a:ext>
            </a:extLst>
          </p:cNvPr>
          <p:cNvSpPr txBox="1">
            <a:spLocks/>
          </p:cNvSpPr>
          <p:nvPr/>
        </p:nvSpPr>
        <p:spPr>
          <a:xfrm>
            <a:off x="11633200" y="6356350"/>
            <a:ext cx="55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220" rtl="0" eaLnBrk="1" latinLnBrk="0" hangingPunct="1">
              <a:defRPr sz="12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10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0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8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77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DCC5B9-D646-4B76-891F-6FF4E74E9CB4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5511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EBF8C06-A56D-46F0-AFB4-D5850459B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effectLst/>
              </a:rPr>
              <a:t>Цели и задачи проекта</a:t>
            </a:r>
            <a:endParaRPr lang="ru-RU" dirty="0">
              <a:latin typeface="+mn-lt"/>
            </a:endParaRP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366E9534-A66A-4DF6-B8DA-1E6D8E4438F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33200" y="6356350"/>
            <a:ext cx="558800" cy="365125"/>
          </a:xfrm>
        </p:spPr>
        <p:txBody>
          <a:bodyPr/>
          <a:lstStyle/>
          <a:p>
            <a:fld id="{52DCC5B9-D646-4B76-891F-6FF4E74E9CB4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2" name="Прямоугольник с двумя учесеченными противолежащими углами 38">
            <a:extLst>
              <a:ext uri="{FF2B5EF4-FFF2-40B4-BE49-F238E27FC236}">
                <a16:creationId xmlns:a16="http://schemas.microsoft.com/office/drawing/2014/main" id="{3073DA8C-F274-3323-1EE8-F5599B4298F5}"/>
              </a:ext>
            </a:extLst>
          </p:cNvPr>
          <p:cNvSpPr/>
          <p:nvPr/>
        </p:nvSpPr>
        <p:spPr>
          <a:xfrm>
            <a:off x="1028700" y="1037423"/>
            <a:ext cx="10320564" cy="1139370"/>
          </a:xfrm>
          <a:prstGeom prst="snip2DiagRect">
            <a:avLst>
              <a:gd name="adj1" fmla="val 0"/>
              <a:gd name="adj2" fmla="val 5972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11" name="Текст 8">
            <a:extLst>
              <a:ext uri="{FF2B5EF4-FFF2-40B4-BE49-F238E27FC236}">
                <a16:creationId xmlns:a16="http://schemas.microsoft.com/office/drawing/2014/main" id="{A9408ABF-2CB3-B607-2EEA-4BE5CCCF7F57}"/>
              </a:ext>
            </a:extLst>
          </p:cNvPr>
          <p:cNvSpPr txBox="1">
            <a:spLocks/>
          </p:cNvSpPr>
          <p:nvPr/>
        </p:nvSpPr>
        <p:spPr>
          <a:xfrm>
            <a:off x="1271626" y="1237876"/>
            <a:ext cx="9781032" cy="80829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/>
              <a:t>Приём сообщений</a:t>
            </a:r>
          </a:p>
          <a:p>
            <a:pPr marL="0" indent="0">
              <a:buNone/>
            </a:pPr>
            <a:r>
              <a:rPr lang="ru-RU" dirty="0"/>
              <a:t>Анализ стандартных сообщений в соответствии с «Табелем сообщений о движении воздушных судов в РФ»</a:t>
            </a:r>
          </a:p>
        </p:txBody>
      </p:sp>
      <p:sp>
        <p:nvSpPr>
          <p:cNvPr id="24" name="Треугольник 11">
            <a:extLst>
              <a:ext uri="{FF2B5EF4-FFF2-40B4-BE49-F238E27FC236}">
                <a16:creationId xmlns:a16="http://schemas.microsoft.com/office/drawing/2014/main" id="{7A49D497-D457-1F7E-6F5D-9692EF274B4A}"/>
              </a:ext>
            </a:extLst>
          </p:cNvPr>
          <p:cNvSpPr/>
          <p:nvPr/>
        </p:nvSpPr>
        <p:spPr>
          <a:xfrm rot="5400000">
            <a:off x="434968" y="1532603"/>
            <a:ext cx="226577" cy="218836"/>
          </a:xfrm>
          <a:prstGeom prst="triangl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Прямоугольник с двумя учесеченными противолежащими углами 38">
            <a:extLst>
              <a:ext uri="{FF2B5EF4-FFF2-40B4-BE49-F238E27FC236}">
                <a16:creationId xmlns:a16="http://schemas.microsoft.com/office/drawing/2014/main" id="{DAACAEFF-10A9-5964-0C39-5E7E85D45D11}"/>
              </a:ext>
            </a:extLst>
          </p:cNvPr>
          <p:cNvSpPr/>
          <p:nvPr/>
        </p:nvSpPr>
        <p:spPr>
          <a:xfrm>
            <a:off x="1028700" y="2420439"/>
            <a:ext cx="10320564" cy="1139370"/>
          </a:xfrm>
          <a:prstGeom prst="snip2DiagRect">
            <a:avLst>
              <a:gd name="adj1" fmla="val 0"/>
              <a:gd name="adj2" fmla="val 5972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29" name="Текст 8">
            <a:extLst>
              <a:ext uri="{FF2B5EF4-FFF2-40B4-BE49-F238E27FC236}">
                <a16:creationId xmlns:a16="http://schemas.microsoft.com/office/drawing/2014/main" id="{E3892E35-A84A-41B2-6316-737FB439B213}"/>
              </a:ext>
            </a:extLst>
          </p:cNvPr>
          <p:cNvSpPr txBox="1">
            <a:spLocks/>
          </p:cNvSpPr>
          <p:nvPr/>
        </p:nvSpPr>
        <p:spPr>
          <a:xfrm>
            <a:off x="1271626" y="2620892"/>
            <a:ext cx="9781032" cy="80829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 err="1"/>
              <a:t>Геопривязка</a:t>
            </a:r>
            <a:endParaRPr lang="ru-RU" b="1" dirty="0"/>
          </a:p>
          <a:p>
            <a:pPr marL="0" indent="0">
              <a:buNone/>
            </a:pPr>
            <a:r>
              <a:rPr lang="ru-RU" dirty="0"/>
              <a:t>Точная привязка полётов к границам субъектов Российской Федерации</a:t>
            </a:r>
          </a:p>
        </p:txBody>
      </p:sp>
      <p:sp>
        <p:nvSpPr>
          <p:cNvPr id="30" name="Треугольник 11">
            <a:extLst>
              <a:ext uri="{FF2B5EF4-FFF2-40B4-BE49-F238E27FC236}">
                <a16:creationId xmlns:a16="http://schemas.microsoft.com/office/drawing/2014/main" id="{171A5087-AB0B-8899-9E2F-3735FB35AA77}"/>
              </a:ext>
            </a:extLst>
          </p:cNvPr>
          <p:cNvSpPr/>
          <p:nvPr/>
        </p:nvSpPr>
        <p:spPr>
          <a:xfrm rot="5400000">
            <a:off x="434968" y="2915619"/>
            <a:ext cx="226577" cy="218836"/>
          </a:xfrm>
          <a:prstGeom prst="triangl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Прямоугольник с двумя учесеченными противолежащими углами 38">
            <a:extLst>
              <a:ext uri="{FF2B5EF4-FFF2-40B4-BE49-F238E27FC236}">
                <a16:creationId xmlns:a16="http://schemas.microsoft.com/office/drawing/2014/main" id="{5CE9400F-8612-2743-221B-3F3D52CF58D4}"/>
              </a:ext>
            </a:extLst>
          </p:cNvPr>
          <p:cNvSpPr/>
          <p:nvPr/>
        </p:nvSpPr>
        <p:spPr>
          <a:xfrm>
            <a:off x="1028700" y="3760262"/>
            <a:ext cx="10320564" cy="1139370"/>
          </a:xfrm>
          <a:prstGeom prst="snip2DiagRect">
            <a:avLst>
              <a:gd name="adj1" fmla="val 0"/>
              <a:gd name="adj2" fmla="val 5972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32" name="Текст 8">
            <a:extLst>
              <a:ext uri="{FF2B5EF4-FFF2-40B4-BE49-F238E27FC236}">
                <a16:creationId xmlns:a16="http://schemas.microsoft.com/office/drawing/2014/main" id="{FDC38D1B-FEE4-E640-96BC-F1D8FE9D22AE}"/>
              </a:ext>
            </a:extLst>
          </p:cNvPr>
          <p:cNvSpPr txBox="1">
            <a:spLocks/>
          </p:cNvSpPr>
          <p:nvPr/>
        </p:nvSpPr>
        <p:spPr>
          <a:xfrm>
            <a:off x="1271626" y="3960715"/>
            <a:ext cx="9781032" cy="80829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/>
              <a:t>Архивирование</a:t>
            </a:r>
          </a:p>
          <a:p>
            <a:pPr marL="0" indent="0">
              <a:buNone/>
            </a:pPr>
            <a:r>
              <a:rPr lang="ru-RU" dirty="0"/>
              <a:t>Хранение полной истории полётов с возможностью детального анализа</a:t>
            </a:r>
          </a:p>
        </p:txBody>
      </p:sp>
      <p:sp>
        <p:nvSpPr>
          <p:cNvPr id="33" name="Треугольник 11">
            <a:extLst>
              <a:ext uri="{FF2B5EF4-FFF2-40B4-BE49-F238E27FC236}">
                <a16:creationId xmlns:a16="http://schemas.microsoft.com/office/drawing/2014/main" id="{3DCE11AB-C04C-EAE0-80D1-9B012DD7AACD}"/>
              </a:ext>
            </a:extLst>
          </p:cNvPr>
          <p:cNvSpPr/>
          <p:nvPr/>
        </p:nvSpPr>
        <p:spPr>
          <a:xfrm rot="5400000">
            <a:off x="434968" y="4255442"/>
            <a:ext cx="226577" cy="218836"/>
          </a:xfrm>
          <a:prstGeom prst="triangl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" name="Прямоугольник с двумя учесеченными противолежащими углами 38">
            <a:extLst>
              <a:ext uri="{FF2B5EF4-FFF2-40B4-BE49-F238E27FC236}">
                <a16:creationId xmlns:a16="http://schemas.microsoft.com/office/drawing/2014/main" id="{3332BE30-70EC-B957-1835-09988A72DFAD}"/>
              </a:ext>
            </a:extLst>
          </p:cNvPr>
          <p:cNvSpPr/>
          <p:nvPr/>
        </p:nvSpPr>
        <p:spPr>
          <a:xfrm>
            <a:off x="1028700" y="5100085"/>
            <a:ext cx="10320564" cy="1139370"/>
          </a:xfrm>
          <a:prstGeom prst="snip2DiagRect">
            <a:avLst>
              <a:gd name="adj1" fmla="val 0"/>
              <a:gd name="adj2" fmla="val 5972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35" name="Текст 8">
            <a:extLst>
              <a:ext uri="{FF2B5EF4-FFF2-40B4-BE49-F238E27FC236}">
                <a16:creationId xmlns:a16="http://schemas.microsoft.com/office/drawing/2014/main" id="{A3865922-CE5B-BC74-333E-77FB0E293CFC}"/>
              </a:ext>
            </a:extLst>
          </p:cNvPr>
          <p:cNvSpPr txBox="1">
            <a:spLocks/>
          </p:cNvSpPr>
          <p:nvPr/>
        </p:nvSpPr>
        <p:spPr>
          <a:xfrm>
            <a:off x="1271626" y="5300538"/>
            <a:ext cx="9781032" cy="80829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/>
              <a:t>Прогнозирование</a:t>
            </a:r>
          </a:p>
          <a:p>
            <a:pPr marL="0" indent="0">
              <a:buNone/>
            </a:pPr>
            <a:r>
              <a:rPr lang="ru-RU" dirty="0"/>
              <a:t>Расчёт показателей активности регионов и анализ тенденций развития</a:t>
            </a:r>
          </a:p>
        </p:txBody>
      </p:sp>
      <p:sp>
        <p:nvSpPr>
          <p:cNvPr id="36" name="Треугольник 11">
            <a:extLst>
              <a:ext uri="{FF2B5EF4-FFF2-40B4-BE49-F238E27FC236}">
                <a16:creationId xmlns:a16="http://schemas.microsoft.com/office/drawing/2014/main" id="{7DA226E0-7FEB-F86D-3D2A-343C81876D28}"/>
              </a:ext>
            </a:extLst>
          </p:cNvPr>
          <p:cNvSpPr/>
          <p:nvPr/>
        </p:nvSpPr>
        <p:spPr>
          <a:xfrm rot="5400000">
            <a:off x="434968" y="5595265"/>
            <a:ext cx="226577" cy="218836"/>
          </a:xfrm>
          <a:prstGeom prst="triangl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439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EBF8C06-A56D-46F0-AFB4-D5850459B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416" y="2859626"/>
            <a:ext cx="10072284" cy="721774"/>
          </a:xfrm>
        </p:spPr>
        <p:txBody>
          <a:bodyPr/>
          <a:lstStyle/>
          <a:p>
            <a:r>
              <a:rPr lang="ru-RU" sz="4000" b="1" dirty="0"/>
              <a:t>Функциональные модули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3901072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>
            <a:extLst>
              <a:ext uri="{FF2B5EF4-FFF2-40B4-BE49-F238E27FC236}">
                <a16:creationId xmlns:a16="http://schemas.microsoft.com/office/drawing/2014/main" id="{02C18390-040F-49C6-B99F-AFF6DA22B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991" y="183139"/>
            <a:ext cx="9862734" cy="567611"/>
          </a:xfrm>
        </p:spPr>
        <p:txBody>
          <a:bodyPr/>
          <a:lstStyle/>
          <a:p>
            <a:r>
              <a:rPr lang="ru-RU" sz="2000" b="1" dirty="0"/>
              <a:t>Функциональные модули системы</a:t>
            </a:r>
            <a:endParaRPr lang="ru-RU" dirty="0"/>
          </a:p>
        </p:txBody>
      </p:sp>
      <p:sp>
        <p:nvSpPr>
          <p:cNvPr id="27" name="Прямоугольник с двумя учесеченными противолежащими углами 38">
            <a:extLst>
              <a:ext uri="{FF2B5EF4-FFF2-40B4-BE49-F238E27FC236}">
                <a16:creationId xmlns:a16="http://schemas.microsoft.com/office/drawing/2014/main" id="{7A65D16C-9999-6912-5CBA-F076A8000E0F}"/>
              </a:ext>
            </a:extLst>
          </p:cNvPr>
          <p:cNvSpPr/>
          <p:nvPr/>
        </p:nvSpPr>
        <p:spPr>
          <a:xfrm>
            <a:off x="367991" y="923123"/>
            <a:ext cx="11456018" cy="804077"/>
          </a:xfrm>
          <a:prstGeom prst="snip2DiagRect">
            <a:avLst>
              <a:gd name="adj1" fmla="val 0"/>
              <a:gd name="adj2" fmla="val 5972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28" name="Текст 8">
            <a:extLst>
              <a:ext uri="{FF2B5EF4-FFF2-40B4-BE49-F238E27FC236}">
                <a16:creationId xmlns:a16="http://schemas.microsoft.com/office/drawing/2014/main" id="{9637E403-A620-5476-24E6-C9ED94FABB1C}"/>
              </a:ext>
            </a:extLst>
          </p:cNvPr>
          <p:cNvSpPr txBox="1">
            <a:spLocks/>
          </p:cNvSpPr>
          <p:nvPr/>
        </p:nvSpPr>
        <p:spPr>
          <a:xfrm>
            <a:off x="367991" y="1088663"/>
            <a:ext cx="11325075" cy="63853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/>
              <a:t>1. Главная панель</a:t>
            </a:r>
          </a:p>
          <a:p>
            <a:pPr marL="0" indent="0">
              <a:buNone/>
            </a:pPr>
            <a:r>
              <a:rPr lang="ru-RU" dirty="0"/>
              <a:t>Сводная информация о состоянии системы и ключевые показатели в реальном времени</a:t>
            </a: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C29B3B30-6B2F-0F09-0801-07FA43211C6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547" b="17735"/>
          <a:stretch/>
        </p:blipFill>
        <p:spPr>
          <a:xfrm>
            <a:off x="367992" y="1830775"/>
            <a:ext cx="11456017" cy="4404925"/>
          </a:xfrm>
          <a:prstGeom prst="roundRect">
            <a:avLst>
              <a:gd name="adj" fmla="val 2523"/>
            </a:avLst>
          </a:prstGeom>
          <a:ln w="15875">
            <a:solidFill>
              <a:schemeClr val="bg1"/>
            </a:solidFill>
          </a:ln>
        </p:spPr>
      </p:pic>
      <p:sp>
        <p:nvSpPr>
          <p:cNvPr id="2" name="Номер слайда 9">
            <a:extLst>
              <a:ext uri="{FF2B5EF4-FFF2-40B4-BE49-F238E27FC236}">
                <a16:creationId xmlns:a16="http://schemas.microsoft.com/office/drawing/2014/main" id="{0D358051-1DDA-1AF0-1827-883D4814BE44}"/>
              </a:ext>
            </a:extLst>
          </p:cNvPr>
          <p:cNvSpPr txBox="1">
            <a:spLocks/>
          </p:cNvSpPr>
          <p:nvPr/>
        </p:nvSpPr>
        <p:spPr>
          <a:xfrm>
            <a:off x="11633200" y="6356350"/>
            <a:ext cx="55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220" rtl="0" eaLnBrk="1" latinLnBrk="0" hangingPunct="1">
              <a:defRPr sz="12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10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0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8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77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DCC5B9-D646-4B76-891F-6FF4E74E9CB4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0984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>
            <a:extLst>
              <a:ext uri="{FF2B5EF4-FFF2-40B4-BE49-F238E27FC236}">
                <a16:creationId xmlns:a16="http://schemas.microsoft.com/office/drawing/2014/main" id="{02C18390-040F-49C6-B99F-AFF6DA22B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991" y="183139"/>
            <a:ext cx="9862734" cy="567611"/>
          </a:xfrm>
        </p:spPr>
        <p:txBody>
          <a:bodyPr/>
          <a:lstStyle/>
          <a:p>
            <a:r>
              <a:rPr lang="ru-RU" sz="2000" b="1" dirty="0"/>
              <a:t>Функциональные модули системы</a:t>
            </a:r>
            <a:endParaRPr lang="ru-RU" dirty="0"/>
          </a:p>
        </p:txBody>
      </p:sp>
      <p:sp>
        <p:nvSpPr>
          <p:cNvPr id="27" name="Прямоугольник с двумя учесеченными противолежащими углами 38">
            <a:extLst>
              <a:ext uri="{FF2B5EF4-FFF2-40B4-BE49-F238E27FC236}">
                <a16:creationId xmlns:a16="http://schemas.microsoft.com/office/drawing/2014/main" id="{7A65D16C-9999-6912-5CBA-F076A8000E0F}"/>
              </a:ext>
            </a:extLst>
          </p:cNvPr>
          <p:cNvSpPr/>
          <p:nvPr/>
        </p:nvSpPr>
        <p:spPr>
          <a:xfrm>
            <a:off x="367991" y="923123"/>
            <a:ext cx="11456018" cy="804077"/>
          </a:xfrm>
          <a:prstGeom prst="snip2DiagRect">
            <a:avLst>
              <a:gd name="adj1" fmla="val 0"/>
              <a:gd name="adj2" fmla="val 5972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28" name="Текст 8">
            <a:extLst>
              <a:ext uri="{FF2B5EF4-FFF2-40B4-BE49-F238E27FC236}">
                <a16:creationId xmlns:a16="http://schemas.microsoft.com/office/drawing/2014/main" id="{9637E403-A620-5476-24E6-C9ED94FABB1C}"/>
              </a:ext>
            </a:extLst>
          </p:cNvPr>
          <p:cNvSpPr txBox="1">
            <a:spLocks/>
          </p:cNvSpPr>
          <p:nvPr/>
        </p:nvSpPr>
        <p:spPr>
          <a:xfrm>
            <a:off x="367991" y="1088663"/>
            <a:ext cx="11325075" cy="63853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/>
              <a:t>2. Рейтинг регионов</a:t>
            </a:r>
          </a:p>
          <a:p>
            <a:pPr marL="0" indent="0">
              <a:buNone/>
            </a:pPr>
            <a:r>
              <a:rPr lang="ru-RU" dirty="0"/>
              <a:t>Ранжирование субъектов РФ по активности использования воздушного пространства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C8943F6-D3FB-88A3-6481-28DF7118A03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678"/>
          <a:stretch/>
        </p:blipFill>
        <p:spPr>
          <a:xfrm>
            <a:off x="367991" y="1899573"/>
            <a:ext cx="11456018" cy="4456785"/>
          </a:xfrm>
          <a:prstGeom prst="roundRect">
            <a:avLst>
              <a:gd name="adj" fmla="val 2374"/>
            </a:avLst>
          </a:prstGeom>
          <a:ln w="15875">
            <a:solidFill>
              <a:schemeClr val="bg1"/>
            </a:solidFill>
          </a:ln>
        </p:spPr>
      </p:pic>
      <p:sp>
        <p:nvSpPr>
          <p:cNvPr id="2" name="Номер слайда 9">
            <a:extLst>
              <a:ext uri="{FF2B5EF4-FFF2-40B4-BE49-F238E27FC236}">
                <a16:creationId xmlns:a16="http://schemas.microsoft.com/office/drawing/2014/main" id="{AAE783C9-DFEB-94C7-2444-ACEE181C6961}"/>
              </a:ext>
            </a:extLst>
          </p:cNvPr>
          <p:cNvSpPr txBox="1">
            <a:spLocks/>
          </p:cNvSpPr>
          <p:nvPr/>
        </p:nvSpPr>
        <p:spPr>
          <a:xfrm>
            <a:off x="11633200" y="6356350"/>
            <a:ext cx="55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220" rtl="0" eaLnBrk="1" latinLnBrk="0" hangingPunct="1">
              <a:defRPr sz="12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10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0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8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77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DCC5B9-D646-4B76-891F-6FF4E74E9CB4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4257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>
            <a:extLst>
              <a:ext uri="{FF2B5EF4-FFF2-40B4-BE49-F238E27FC236}">
                <a16:creationId xmlns:a16="http://schemas.microsoft.com/office/drawing/2014/main" id="{02C18390-040F-49C6-B99F-AFF6DA22B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991" y="183139"/>
            <a:ext cx="9862734" cy="567611"/>
          </a:xfrm>
        </p:spPr>
        <p:txBody>
          <a:bodyPr/>
          <a:lstStyle/>
          <a:p>
            <a:r>
              <a:rPr lang="ru-RU" sz="2000" b="1" dirty="0"/>
              <a:t>Функциональные модули системы</a:t>
            </a:r>
            <a:endParaRPr lang="ru-RU" dirty="0"/>
          </a:p>
        </p:txBody>
      </p:sp>
      <p:sp>
        <p:nvSpPr>
          <p:cNvPr id="27" name="Прямоугольник с двумя учесеченными противолежащими углами 38">
            <a:extLst>
              <a:ext uri="{FF2B5EF4-FFF2-40B4-BE49-F238E27FC236}">
                <a16:creationId xmlns:a16="http://schemas.microsoft.com/office/drawing/2014/main" id="{7A65D16C-9999-6912-5CBA-F076A8000E0F}"/>
              </a:ext>
            </a:extLst>
          </p:cNvPr>
          <p:cNvSpPr/>
          <p:nvPr/>
        </p:nvSpPr>
        <p:spPr>
          <a:xfrm>
            <a:off x="367991" y="923123"/>
            <a:ext cx="11456018" cy="804077"/>
          </a:xfrm>
          <a:prstGeom prst="snip2DiagRect">
            <a:avLst>
              <a:gd name="adj1" fmla="val 0"/>
              <a:gd name="adj2" fmla="val 5972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28" name="Текст 8">
            <a:extLst>
              <a:ext uri="{FF2B5EF4-FFF2-40B4-BE49-F238E27FC236}">
                <a16:creationId xmlns:a16="http://schemas.microsoft.com/office/drawing/2014/main" id="{9637E403-A620-5476-24E6-C9ED94FABB1C}"/>
              </a:ext>
            </a:extLst>
          </p:cNvPr>
          <p:cNvSpPr txBox="1">
            <a:spLocks/>
          </p:cNvSpPr>
          <p:nvPr/>
        </p:nvSpPr>
        <p:spPr>
          <a:xfrm>
            <a:off x="367991" y="1088663"/>
            <a:ext cx="11325075" cy="63853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/>
              <a:t>3. Отчёты</a:t>
            </a:r>
          </a:p>
          <a:p>
            <a:pPr marL="0" indent="0">
              <a:buNone/>
            </a:pPr>
            <a:r>
              <a:rPr lang="ru-RU" dirty="0"/>
              <a:t>Создание регламентированных документов и экспорт графиков в различных форматах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825E3EE-C65E-C577-FDAA-42ACC5B506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035"/>
          <a:stretch/>
        </p:blipFill>
        <p:spPr>
          <a:xfrm>
            <a:off x="367991" y="1892741"/>
            <a:ext cx="11456018" cy="4463618"/>
          </a:xfrm>
          <a:prstGeom prst="roundRect">
            <a:avLst>
              <a:gd name="adj" fmla="val 3766"/>
            </a:avLst>
          </a:prstGeom>
        </p:spPr>
      </p:pic>
      <p:sp>
        <p:nvSpPr>
          <p:cNvPr id="2" name="Номер слайда 9">
            <a:extLst>
              <a:ext uri="{FF2B5EF4-FFF2-40B4-BE49-F238E27FC236}">
                <a16:creationId xmlns:a16="http://schemas.microsoft.com/office/drawing/2014/main" id="{D2049F77-524E-1110-9730-B7305DDFB731}"/>
              </a:ext>
            </a:extLst>
          </p:cNvPr>
          <p:cNvSpPr txBox="1">
            <a:spLocks/>
          </p:cNvSpPr>
          <p:nvPr/>
        </p:nvSpPr>
        <p:spPr>
          <a:xfrm>
            <a:off x="11633200" y="6356350"/>
            <a:ext cx="55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220" rtl="0" eaLnBrk="1" latinLnBrk="0" hangingPunct="1">
              <a:defRPr sz="12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10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20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2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3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49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58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77" algn="l" defTabSz="91422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DCC5B9-D646-4B76-891F-6FF4E74E9CB4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1303842"/>
      </p:ext>
    </p:extLst>
  </p:cSld>
  <p:clrMapOvr>
    <a:masterClrMapping/>
  </p:clrMapOvr>
</p:sld>
</file>

<file path=ppt/theme/theme1.xml><?xml version="1.0" encoding="utf-8"?>
<a:theme xmlns:a="http://schemas.openxmlformats.org/drawingml/2006/main" name="Для Академия инноваторов 16_9">
  <a:themeElements>
    <a:clrScheme name="Пользовательские 1">
      <a:dk1>
        <a:srgbClr val="000000"/>
      </a:dk1>
      <a:lt1>
        <a:srgbClr val="FFFFFF"/>
      </a:lt1>
      <a:dk2>
        <a:srgbClr val="1C1D22"/>
      </a:dk2>
      <a:lt2>
        <a:srgbClr val="E5E7E9"/>
      </a:lt2>
      <a:accent1>
        <a:srgbClr val="FF0053"/>
      </a:accent1>
      <a:accent2>
        <a:srgbClr val="FFD6E3"/>
      </a:accent2>
      <a:accent3>
        <a:srgbClr val="FC3777"/>
      </a:accent3>
      <a:accent4>
        <a:srgbClr val="8A83D1"/>
      </a:accent4>
      <a:accent5>
        <a:srgbClr val="8226E2"/>
      </a:accent5>
      <a:accent6>
        <a:srgbClr val="2D1451"/>
      </a:accent6>
      <a:hlink>
        <a:srgbClr val="FF0053"/>
      </a:hlink>
      <a:folHlink>
        <a:srgbClr val="5D2B84"/>
      </a:folHlink>
    </a:clrScheme>
    <a:fontScheme name="Лидеры цифровой трансформации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alpha val="0"/>
          </a:schemeClr>
        </a:solidFill>
        <a:ln w="19050">
          <a:solidFill>
            <a:schemeClr val="bg1">
              <a:alpha val="47000"/>
            </a:schemeClr>
          </a:solidFill>
        </a:ln>
      </a:spPr>
      <a:bodyPr rtlCol="0" anchor="t"/>
      <a:lstStyle>
        <a:defPPr algn="ctr">
          <a:defRPr b="1" dirty="0" smtClean="0">
            <a:solidFill>
              <a:schemeClr val="accent2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Для Академия инноваторов 16_9" id="{1723B771-A24B-45DA-B7CE-887A7FB91DED}" vid="{FE7ADCA1-0705-4BF5-AEC5-34FB9D7ACE5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10536</TotalTime>
  <Words>877</Words>
  <Application>Microsoft Office PowerPoint</Application>
  <PresentationFormat>Широкоэкранный</PresentationFormat>
  <Paragraphs>156</Paragraphs>
  <Slides>17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Atkinson Hyperlegible</vt:lpstr>
      <vt:lpstr>Calibri</vt:lpstr>
      <vt:lpstr>Montserrat</vt:lpstr>
      <vt:lpstr>Montserrat (Основной текст)</vt:lpstr>
      <vt:lpstr>Wingdings</vt:lpstr>
      <vt:lpstr>Для Академия инноваторов 16_9</vt:lpstr>
      <vt:lpstr>Code Crafters</vt:lpstr>
      <vt:lpstr>КОМАНДА «Code Crafters»</vt:lpstr>
      <vt:lpstr>КОМАНДА «Code Crafters»</vt:lpstr>
      <vt:lpstr>КОМАНДА «Code Crafters»</vt:lpstr>
      <vt:lpstr>Цели и задачи проекта</vt:lpstr>
      <vt:lpstr>Функциональные модули системы</vt:lpstr>
      <vt:lpstr>Функциональные модули системы</vt:lpstr>
      <vt:lpstr>Функциональные модули системы</vt:lpstr>
      <vt:lpstr>Функциональные модули системы</vt:lpstr>
      <vt:lpstr>Функциональные модули системы</vt:lpstr>
      <vt:lpstr>Функциональные модули системы</vt:lpstr>
      <vt:lpstr>Главная панель мониторинга</vt:lpstr>
      <vt:lpstr>Модуль импорта данных</vt:lpstr>
      <vt:lpstr>Рейтинг регионов</vt:lpstr>
      <vt:lpstr>Аналитический модуль</vt:lpstr>
      <vt:lpstr>Текущее состояние проекта</vt:lpstr>
      <vt:lpstr>Дальнейшее развитие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Анастасия Юшкова</dc:creator>
  <cp:lastModifiedBy>erdimannik@gmail.com</cp:lastModifiedBy>
  <cp:revision>76</cp:revision>
  <dcterms:created xsi:type="dcterms:W3CDTF">2023-05-15T07:36:23Z</dcterms:created>
  <dcterms:modified xsi:type="dcterms:W3CDTF">2025-10-02T19:21:49Z</dcterms:modified>
</cp:coreProperties>
</file>