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7AEC40-C2A1-46E3-A5C3-9E90638AFA86}">
  <a:tblStyle styleId="{797AEC40-C2A1-46E3-A5C3-9E90638AFA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7713daa4_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ed7713daa4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b02aef8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edb02aef8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b02aef8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db02aef8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db02aef86_3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db02aef86_3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db02aef8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db02aef8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d77ba77c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d77ba77c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8703fcb1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f8703fcb1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8703fcb1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ef8703fcb1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d77ba77c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ed77ba77c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f8703fcb1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f8703fcb1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db02aef8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db02aef8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b02aef86_2_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edb02aef8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d77ba77c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ed77ba77c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db02aef8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edb02aef8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db02aef8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edb02aef8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db02aef8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db02aef86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f8703fcb1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ef8703fcb1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77ba77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ed77ba77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d7713daa4_1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ed7713daa4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b02aef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edb02aef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db02aef8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edb02aef8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d77ba77c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ed77ba77c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b02aef8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edb02aef8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77ba77c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ed77ba77c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3505" y="841772"/>
            <a:ext cx="433932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53505" y="2701528"/>
            <a:ext cx="4339327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806" y="4288698"/>
            <a:ext cx="2338388" cy="60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838406" y="45713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84117" y="273844"/>
            <a:ext cx="721069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84117" y="1268016"/>
            <a:ext cx="7210697" cy="27194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Char char="•"/>
              <a:defRPr>
                <a:solidFill>
                  <a:srgbClr val="1329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Char char="•"/>
              <a:defRPr>
                <a:solidFill>
                  <a:srgbClr val="13294B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6838406" y="45713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ctrTitle"/>
          </p:nvPr>
        </p:nvSpPr>
        <p:spPr>
          <a:xfrm>
            <a:off x="353505" y="841772"/>
            <a:ext cx="433932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353505" y="2701528"/>
            <a:ext cx="4339327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806" y="4288698"/>
            <a:ext cx="2338388" cy="60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6838406" y="45713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284117" y="273844"/>
            <a:ext cx="721069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284117" y="1268016"/>
            <a:ext cx="7210697" cy="27194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Char char="•"/>
              <a:defRPr>
                <a:solidFill>
                  <a:srgbClr val="1329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Char char="•"/>
              <a:defRPr>
                <a:solidFill>
                  <a:srgbClr val="13294B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 sz="33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 sz="33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ciencedirect.com/science/article/pii/S1319157824000296#b24" TargetMode="External"/><Relationship Id="rId4" Type="http://schemas.openxmlformats.org/officeDocument/2006/relationships/hyperlink" Target="https://www.kaggle.com/datasets/tourist55/alzheimers-dataset-4-class-of-images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ctrTitle"/>
          </p:nvPr>
        </p:nvSpPr>
        <p:spPr>
          <a:xfrm>
            <a:off x="1315650" y="1315000"/>
            <a:ext cx="6512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Enhancing Dementia Diagnosis with ML</a:t>
            </a:r>
            <a:endParaRPr sz="4800"/>
          </a:p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2439897" y="2949178"/>
            <a:ext cx="4264207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Blackwell Summer Scholars Program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B.S. in Statistics,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Trustan Gabriel Price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idx="4294967295" type="title"/>
          </p:nvPr>
        </p:nvSpPr>
        <p:spPr>
          <a:xfrm>
            <a:off x="532210" y="2738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49" name="Google Shape;149;p33"/>
          <p:cNvSpPr txBox="1"/>
          <p:nvPr/>
        </p:nvSpPr>
        <p:spPr>
          <a:xfrm>
            <a:off x="374475" y="1256550"/>
            <a:ext cx="8191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 the different designs of my study, I developed: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Custom Convolutional Neural Network (CNN)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egression analysis model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classification analysis model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- Experimental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controlled environment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testing of hypotheses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Regression </a:t>
            </a: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Classification Analysis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- Observational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working with pre-existing data without introducing any interventions or experimental conditions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identified correlations, patterns, and trends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50" y="619825"/>
            <a:ext cx="4039825" cy="2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4294967295" type="title"/>
          </p:nvPr>
        </p:nvSpPr>
        <p:spPr>
          <a:xfrm>
            <a:off x="374935" y="13509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Observational Data </a:t>
            </a:r>
            <a:r>
              <a:rPr lang="en"/>
              <a:t>Analysis</a:t>
            </a:r>
            <a:endParaRPr/>
          </a:p>
        </p:txBody>
      </p:sp>
      <p:sp>
        <p:nvSpPr>
          <p:cNvPr id="156" name="Google Shape;156;p34"/>
          <p:cNvSpPr txBox="1"/>
          <p:nvPr/>
        </p:nvSpPr>
        <p:spPr>
          <a:xfrm>
            <a:off x="282425" y="979925"/>
            <a:ext cx="849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Logistic Regression &amp; K-Nearest Neighbor Classifier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tested different independent variables from the longitudinal study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dementia column as a binary dependent variable (Demented: 1, NonDemented: 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found accuracy, precision, recall, F1, and confusion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Correlations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women typically have higher brain volumes (r = 0.547)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people of higher socioeconomic status are more likely to be educated (r = 0.733)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nondemented brains are more likely to score higher on the mini mental state examination (r = 0.623)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older you are, the less brain tissue to total intracranial volume you will have (r = 0.497)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4294967295" type="title"/>
          </p:nvPr>
        </p:nvSpPr>
        <p:spPr>
          <a:xfrm>
            <a:off x="532210" y="28309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Experimental </a:t>
            </a:r>
            <a:r>
              <a:rPr lang="en"/>
              <a:t>Data Analysis</a:t>
            </a:r>
            <a:endParaRPr/>
          </a:p>
        </p:txBody>
      </p:sp>
      <p:sp>
        <p:nvSpPr>
          <p:cNvPr id="162" name="Google Shape;162;p35"/>
          <p:cNvSpPr txBox="1"/>
          <p:nvPr/>
        </p:nvSpPr>
        <p:spPr>
          <a:xfrm>
            <a:off x="532200" y="1351300"/>
            <a:ext cx="84207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Convolutional Neural Network (CNN)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Architecture: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Three convolutional blocks and one global average pooling layer.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Callbacks: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Implemented LearningRateScheduler, EarlyStopping,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Custom Scheduler: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Developed a custom learning rate scheduler to optimize training.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 Evaluation: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Monitored Precision, Recall, and BinaryAccuracy metrics during training.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>
            <a:off x="2239349" y="1268750"/>
            <a:ext cx="4665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68" name="Google Shape;168;p36"/>
          <p:cNvSpPr txBox="1"/>
          <p:nvPr>
            <p:ph idx="4294967295" type="subTitle"/>
          </p:nvPr>
        </p:nvSpPr>
        <p:spPr>
          <a:xfrm>
            <a:off x="445200" y="2815250"/>
            <a:ext cx="8253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Accuracy + Classification Reports + Confusion Matrices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idx="4294967295" type="title"/>
          </p:nvPr>
        </p:nvSpPr>
        <p:spPr>
          <a:xfrm>
            <a:off x="266110" y="15359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Logistic</a:t>
            </a:r>
            <a:r>
              <a:rPr lang="en"/>
              <a:t> Regression Performance</a:t>
            </a:r>
            <a:endParaRPr/>
          </a:p>
        </p:txBody>
      </p:sp>
      <p:sp>
        <p:nvSpPr>
          <p:cNvPr id="174" name="Google Shape;174;p37"/>
          <p:cNvSpPr txBox="1"/>
          <p:nvPr/>
        </p:nvSpPr>
        <p:spPr>
          <a:xfrm>
            <a:off x="200400" y="1240338"/>
            <a:ext cx="5328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Accuracy = 0.8646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Independent Variables: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MMSE: Mini-Mental State Examination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nWBV: Normalized Whole Brain Volume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ASF: Atlas Scaling Factor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SES: Socioeconomic Status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Dependent Variable: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Demented: 1, NonDemented: 0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37"/>
          <p:cNvGraphicFramePr/>
          <p:nvPr/>
        </p:nvGraphicFramePr>
        <p:xfrm>
          <a:off x="4158225" y="143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891800"/>
                <a:gridCol w="891800"/>
                <a:gridCol w="891800"/>
                <a:gridCol w="891800"/>
                <a:gridCol w="891800"/>
              </a:tblGrid>
              <a:tr h="4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37"/>
          <p:cNvSpPr txBox="1"/>
          <p:nvPr/>
        </p:nvSpPr>
        <p:spPr>
          <a:xfrm>
            <a:off x="4158225" y="1023350"/>
            <a:ext cx="336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Classification Report: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37"/>
          <p:cNvGraphicFramePr/>
          <p:nvPr/>
        </p:nvGraphicFramePr>
        <p:xfrm>
          <a:off x="4158225" y="300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1500200"/>
                <a:gridCol w="1500200"/>
                <a:gridCol w="1458600"/>
              </a:tblGrid>
              <a:tr h="4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Actual/Predicted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 (TN)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(FP)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(FN)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(TP)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37"/>
          <p:cNvSpPr txBox="1"/>
          <p:nvPr/>
        </p:nvSpPr>
        <p:spPr>
          <a:xfrm>
            <a:off x="4158225" y="2662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idx="4294967295" type="title"/>
          </p:nvPr>
        </p:nvSpPr>
        <p:spPr>
          <a:xfrm>
            <a:off x="266110" y="15359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K-Nearest Neighbor</a:t>
            </a:r>
            <a:r>
              <a:rPr lang="en"/>
              <a:t> Performance</a:t>
            </a:r>
            <a:endParaRPr/>
          </a:p>
        </p:txBody>
      </p:sp>
      <p:sp>
        <p:nvSpPr>
          <p:cNvPr id="184" name="Google Shape;184;p38"/>
          <p:cNvSpPr txBox="1"/>
          <p:nvPr/>
        </p:nvSpPr>
        <p:spPr>
          <a:xfrm>
            <a:off x="200400" y="1240338"/>
            <a:ext cx="5328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Accuracy = 0.875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Independent Variables: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MMSE: Mini-Mental State Examination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nWBV: Normalized Whole Brain Volume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ASF: Atlas Scaling Factor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EDUC: Education Level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Dependent Variable: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Demented: 1, NonDemented: 0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38"/>
          <p:cNvGraphicFramePr/>
          <p:nvPr/>
        </p:nvGraphicFramePr>
        <p:xfrm>
          <a:off x="4158225" y="143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891800"/>
                <a:gridCol w="891800"/>
                <a:gridCol w="891800"/>
                <a:gridCol w="891800"/>
                <a:gridCol w="891800"/>
              </a:tblGrid>
              <a:tr h="4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38"/>
          <p:cNvSpPr txBox="1"/>
          <p:nvPr/>
        </p:nvSpPr>
        <p:spPr>
          <a:xfrm>
            <a:off x="4158225" y="1023350"/>
            <a:ext cx="336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Classification Report: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38"/>
          <p:cNvGraphicFramePr/>
          <p:nvPr/>
        </p:nvGraphicFramePr>
        <p:xfrm>
          <a:off x="4158225" y="300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1500200"/>
                <a:gridCol w="1500200"/>
                <a:gridCol w="1458600"/>
              </a:tblGrid>
              <a:tr h="4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Actual/Predicted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 (TN)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(FP)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(FN)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(TP)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38"/>
          <p:cNvSpPr txBox="1"/>
          <p:nvPr/>
        </p:nvSpPr>
        <p:spPr>
          <a:xfrm>
            <a:off x="4158225" y="2662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4294967295" type="title"/>
          </p:nvPr>
        </p:nvSpPr>
        <p:spPr>
          <a:xfrm>
            <a:off x="485935" y="703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Convolutional Neural Network (CNN)</a:t>
            </a:r>
            <a:endParaRPr/>
          </a:p>
        </p:txBody>
      </p:sp>
      <p:pic>
        <p:nvPicPr>
          <p:cNvPr id="194" name="Google Shape;194;p39"/>
          <p:cNvPicPr preferRelativeResize="0"/>
          <p:nvPr/>
        </p:nvPicPr>
        <p:blipFill rotWithShape="1">
          <a:blip r:embed="rId3">
            <a:alphaModFix/>
          </a:blip>
          <a:srcRect b="-609" l="0" r="0" t="9683"/>
          <a:stretch/>
        </p:blipFill>
        <p:spPr>
          <a:xfrm>
            <a:off x="6268675" y="1708100"/>
            <a:ext cx="2796412" cy="21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9"/>
          <p:cNvPicPr preferRelativeResize="0"/>
          <p:nvPr/>
        </p:nvPicPr>
        <p:blipFill rotWithShape="1">
          <a:blip r:embed="rId4">
            <a:alphaModFix/>
          </a:blip>
          <a:srcRect b="0" l="0" r="0" t="8265"/>
          <a:stretch/>
        </p:blipFill>
        <p:spPr>
          <a:xfrm>
            <a:off x="4151813" y="1313625"/>
            <a:ext cx="2116875" cy="31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9"/>
          <p:cNvSpPr txBox="1"/>
          <p:nvPr/>
        </p:nvSpPr>
        <p:spPr>
          <a:xfrm>
            <a:off x="4198075" y="1013613"/>
            <a:ext cx="22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Model + Validation Accuracy</a:t>
            </a:r>
            <a:endParaRPr b="1" sz="12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6166863" y="1452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Model + Validation Loss</a:t>
            </a:r>
            <a:endParaRPr b="1"/>
          </a:p>
        </p:txBody>
      </p:sp>
      <p:sp>
        <p:nvSpPr>
          <p:cNvPr id="198" name="Google Shape;198;p39"/>
          <p:cNvSpPr txBox="1"/>
          <p:nvPr/>
        </p:nvSpPr>
        <p:spPr>
          <a:xfrm>
            <a:off x="545800" y="1313625"/>
            <a:ext cx="532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612600" y="1474225"/>
            <a:ext cx="3959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Model Performance: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Accuracy =  0.7483 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Loss: 0.9557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Test Set Results: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Test Accuracy: 0.7404221892356873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Test Loss: 0.9755898714065552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4294967295" type="title"/>
          </p:nvPr>
        </p:nvSpPr>
        <p:spPr>
          <a:xfrm>
            <a:off x="485935" y="703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Convolutional Neural Network (CNN)</a:t>
            </a:r>
            <a:endParaRPr/>
          </a:p>
        </p:txBody>
      </p:sp>
      <p:graphicFrame>
        <p:nvGraphicFramePr>
          <p:cNvPr id="205" name="Google Shape;205;p40"/>
          <p:cNvGraphicFramePr/>
          <p:nvPr/>
        </p:nvGraphicFramePr>
        <p:xfrm>
          <a:off x="966388" y="165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1874825"/>
                <a:gridCol w="1231675"/>
                <a:gridCol w="1553250"/>
                <a:gridCol w="1553250"/>
                <a:gridCol w="1553250"/>
              </a:tblGrid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ModerateDemented</a:t>
                      </a:r>
                      <a:endParaRPr b="1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40"/>
          <p:cNvSpPr txBox="1"/>
          <p:nvPr/>
        </p:nvSpPr>
        <p:spPr>
          <a:xfrm>
            <a:off x="966400" y="125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Classification Report: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idx="4294967295" type="title"/>
          </p:nvPr>
        </p:nvSpPr>
        <p:spPr>
          <a:xfrm>
            <a:off x="485935" y="703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Convolutional Neural Network (CNN)</a:t>
            </a:r>
            <a:endParaRPr/>
          </a:p>
        </p:txBody>
      </p:sp>
      <p:graphicFrame>
        <p:nvGraphicFramePr>
          <p:cNvPr id="212" name="Google Shape;212;p41"/>
          <p:cNvGraphicFramePr/>
          <p:nvPr/>
        </p:nvGraphicFramePr>
        <p:xfrm>
          <a:off x="263313" y="15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{797AEC40-C2A1-46E3-A5C3-9E90638AFA86}</a:tableStyleId>
              </a:tblPr>
              <a:tblGrid>
                <a:gridCol w="1717950"/>
                <a:gridCol w="1331750"/>
                <a:gridCol w="1726975"/>
                <a:gridCol w="1324375"/>
                <a:gridCol w="1727400"/>
                <a:gridCol w="788900"/>
              </a:tblGrid>
              <a:tr h="44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Actual/Predicted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ModerateDemented</a:t>
                      </a:r>
                      <a:endParaRPr b="1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ModerateDemented</a:t>
                      </a:r>
                      <a:endParaRPr b="1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VeryMildDemented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Support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41"/>
          <p:cNvSpPr txBox="1"/>
          <p:nvPr/>
        </p:nvSpPr>
        <p:spPr>
          <a:xfrm>
            <a:off x="263325" y="110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ctrTitle"/>
          </p:nvPr>
        </p:nvSpPr>
        <p:spPr>
          <a:xfrm>
            <a:off x="2239349" y="1268750"/>
            <a:ext cx="4665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19" name="Google Shape;219;p42"/>
          <p:cNvSpPr txBox="1"/>
          <p:nvPr>
            <p:ph idx="4294967295" type="subTitle"/>
          </p:nvPr>
        </p:nvSpPr>
        <p:spPr>
          <a:xfrm>
            <a:off x="962100" y="2750500"/>
            <a:ext cx="7391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Main Findings +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Significance + Future Possibilities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>
            <a:off x="2402324" y="1333500"/>
            <a:ext cx="4665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9" name="Google Shape;99;p25"/>
          <p:cNvSpPr txBox="1"/>
          <p:nvPr>
            <p:ph idx="4294967295" type="subTitle"/>
          </p:nvPr>
        </p:nvSpPr>
        <p:spPr>
          <a:xfrm>
            <a:off x="2439897" y="2949178"/>
            <a:ext cx="4264207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Background + Objectives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4294967295" type="title"/>
          </p:nvPr>
        </p:nvSpPr>
        <p:spPr>
          <a:xfrm>
            <a:off x="532210" y="2738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Main Findings</a:t>
            </a:r>
            <a:endParaRPr/>
          </a:p>
        </p:txBody>
      </p:sp>
      <p:sp>
        <p:nvSpPr>
          <p:cNvPr id="225" name="Google Shape;225;p43"/>
          <p:cNvSpPr txBox="1"/>
          <p:nvPr/>
        </p:nvSpPr>
        <p:spPr>
          <a:xfrm>
            <a:off x="527250" y="1078650"/>
            <a:ext cx="8089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 best tests of dementia in a patient are MMSE, nWBV, and ASF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 dataset you load your model with is the most important part of the study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 moderate demented class had a 0% precision, recall, and F1-Score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an imbalance dataset will lower the accuracy of the model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mperative to be able to analyze an MRI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ross and longitudinal studies alone are not accurate enough 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CNN models with MRI’s are accurate enough to detect and/or classify dementia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AD-DL is c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urrently available on a limited scale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levels of memory are essential for more complex models.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requires high-spec computer chips or CPUs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4294967295" type="title"/>
          </p:nvPr>
        </p:nvSpPr>
        <p:spPr>
          <a:xfrm>
            <a:off x="532210" y="2738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Research Significance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430050" y="1036800"/>
            <a:ext cx="8283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Early Detection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automated analysis of MRI scans can significantly speed up the diagnostic process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can slow the progression of the disease, improve the quality of life, and provide better patient outcomes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Comprehensive Analysis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 research can help identify new biomarkers and risk factors associated with dementia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can detect subtle changes in brain structure and function that may be early indicators of dementia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Integration with Other Technologies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CNN models can be integrated with other healthcare technologies, such as electronic health records (EHRs) and telemedicine platforms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4294967295" type="title"/>
          </p:nvPr>
        </p:nvSpPr>
        <p:spPr>
          <a:xfrm>
            <a:off x="266110" y="1572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237" name="Google Shape;237;p45"/>
          <p:cNvSpPr txBox="1"/>
          <p:nvPr/>
        </p:nvSpPr>
        <p:spPr>
          <a:xfrm>
            <a:off x="440400" y="870225"/>
            <a:ext cx="8263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Classifying Stages of Alzheimer’s Using Advanced Neural Networks: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ResNet-101 or VGG16: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implementing advanced neural networks such as ResNet-101 or VGG16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could improve the accuracy and reliability of early detection and classification of Alzheimer’s stages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Exploring Deeper Symptoms of Dementia with Machine Learning: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Random Forest Classifier: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explore and classify deeper symptoms of dementia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can potentially yield higher accuracies in identifying and differentiating dementia symptoms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Correcting the Weights of My Classes</a:t>
            </a:r>
            <a:endParaRPr b="1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manually modify the weights assigned to each class in the model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ensure there is an equal number of samples across all classes 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ctrTitle"/>
          </p:nvPr>
        </p:nvSpPr>
        <p:spPr>
          <a:xfrm>
            <a:off x="2402337" y="1333499"/>
            <a:ext cx="4339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43" name="Google Shape;243;p46"/>
          <p:cNvSpPr txBox="1"/>
          <p:nvPr>
            <p:ph idx="1" type="subTitle"/>
          </p:nvPr>
        </p:nvSpPr>
        <p:spPr>
          <a:xfrm>
            <a:off x="2439897" y="2949179"/>
            <a:ext cx="4264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Blackwell Summer Scholars Program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B.S. in Statistics, Trustan Gabriel Price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idx="4294967295" type="title"/>
          </p:nvPr>
        </p:nvSpPr>
        <p:spPr>
          <a:xfrm>
            <a:off x="266110" y="1572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49" name="Google Shape;249;p47"/>
          <p:cNvSpPr txBox="1"/>
          <p:nvPr/>
        </p:nvSpPr>
        <p:spPr>
          <a:xfrm>
            <a:off x="266100" y="1201950"/>
            <a:ext cx="8263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Journal Article: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Sorour, S. E., &amp; et al. (2024). Classification of Alzheimer’s disease using MRI data based on deep learning techniques. Journal of King Saud University - Computer and Information Sciences.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https://www.sciencedirect.com/science/article/pii/S1319157824000296#b24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Dataset: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Dubey, Sarvesh (2019). Alzheimer's Dataset ( 4 class of Images) [Data set]. Database: Open Database, Contents: © Original Authors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https://www.kaggle.com/datasets/tourist55/alzheimers-dataset-4-class-of-images/data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4294967295" type="title"/>
          </p:nvPr>
        </p:nvSpPr>
        <p:spPr>
          <a:xfrm>
            <a:off x="532210" y="2738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5" name="Google Shape;105;p26"/>
          <p:cNvSpPr txBox="1"/>
          <p:nvPr/>
        </p:nvSpPr>
        <p:spPr>
          <a:xfrm>
            <a:off x="314525" y="1184150"/>
            <a:ext cx="5328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ementia and alzheimers threatens the quality of life in people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arly detection through research can help prevent dementia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y hypothesis and research question: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socioeconomic status, education level, and gender are strongly associated with the incidence of dementia.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How can machine learning algorithms improve the early detection and diagnosis of dementia, and what impact does this have on patient outcomes?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00" y="610550"/>
            <a:ext cx="2674825" cy="3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idx="4294967295" type="title"/>
          </p:nvPr>
        </p:nvSpPr>
        <p:spPr>
          <a:xfrm>
            <a:off x="532210" y="273844"/>
            <a:ext cx="86117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75" y="703031"/>
            <a:ext cx="2706125" cy="31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31225" y="1157000"/>
            <a:ext cx="5328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provide advancement of medical research with machine learning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early detection of dementia in patients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supports early detection of Alzheimer's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allows for lifestyle changes and treatments that can delay the onset of severe symptoms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 greater goal of nationwide scalability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development of new treatments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decision support for medical professionals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personalized treatment plans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2239349" y="1342750"/>
            <a:ext cx="4665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119" name="Google Shape;119;p28"/>
          <p:cNvSpPr txBox="1"/>
          <p:nvPr>
            <p:ph idx="4294967295" type="subTitle"/>
          </p:nvPr>
        </p:nvSpPr>
        <p:spPr>
          <a:xfrm>
            <a:off x="2049901" y="2889250"/>
            <a:ext cx="5044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Summary of Previous Research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4294967295" type="title"/>
          </p:nvPr>
        </p:nvSpPr>
        <p:spPr>
          <a:xfrm>
            <a:off x="485935" y="236169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Summary of Previous Research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485925" y="1230375"/>
            <a:ext cx="8459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 2016, Ortiz et al. utilized the Automated Anatomical Labeling (AAL) method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to distinguish between AD, MCI, and non-converting (NC) subjects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divided the brain into three-dimensional patches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 2022, Subramoniam et al. developed a model using sliced MRI images as inputs for residual CNNs (ResNet-101)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2018, Islam and Zhang developed a CNN model that utilizes brain MRI data to detect AD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using 416 photos from the OASIS dataset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achieved an accuracy of 93%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4294967295" type="title"/>
          </p:nvPr>
        </p:nvSpPr>
        <p:spPr>
          <a:xfrm>
            <a:off x="481060" y="70319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31" name="Google Shape;131;p30"/>
          <p:cNvSpPr txBox="1"/>
          <p:nvPr/>
        </p:nvSpPr>
        <p:spPr>
          <a:xfrm>
            <a:off x="175050" y="1064525"/>
            <a:ext cx="8917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 2022, Alorf and Khan focused on classifying various stages of Alzheimer’s Disease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nly able to 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achieve</a:t>
            </a: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an average accuracy of 77.13% (Stacked Sparse Autoencoders ) and 84.03% (Brain Connectivity Convolutional Network)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2023, Kishore and Goel aimed to develop a DNN for diagnosing AD and categorizing its stages</a:t>
            </a:r>
            <a:endParaRPr>
              <a:solidFill>
                <a:srgbClr val="13294B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used Fluorodeoxyglucose PET scans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differentiated between subjects with AD, stable MCI (sMCI), progressive MCI (pMCI), and CN individuals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achieved exceptional accuracy rates: 99.31% for CN versus AD, 99.88% for CN versus MCI, 99.54% for AD versus MCI, and 96.81% for pMCI versus sMCI.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2239349" y="1268750"/>
            <a:ext cx="4665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" sz="7500"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37" name="Google Shape;137;p31"/>
          <p:cNvSpPr txBox="1"/>
          <p:nvPr>
            <p:ph idx="4294967295" type="subTitle"/>
          </p:nvPr>
        </p:nvSpPr>
        <p:spPr>
          <a:xfrm>
            <a:off x="1213950" y="2754925"/>
            <a:ext cx="6716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Collection +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Study Design + Data Analysis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4294967295" type="title"/>
          </p:nvPr>
        </p:nvSpPr>
        <p:spPr>
          <a:xfrm>
            <a:off x="458185" y="144344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3" name="Google Shape;143;p32"/>
          <p:cNvSpPr txBox="1"/>
          <p:nvPr/>
        </p:nvSpPr>
        <p:spPr>
          <a:xfrm>
            <a:off x="219675" y="1045325"/>
            <a:ext cx="9088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Kaggle dataset that included: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Cross-Sectional Dataset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 snapshot of data at a single point in time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useful for identifying patterns and relationships between variables at one moment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Longitudinal Dataset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data collected over a period of time from the same subjects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valuable for studying changes and developments over time, especially in disease progression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Training and Test Set of MRI Images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split into four different classes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essential for teaching the model to recognize patterns and features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5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