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1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0592A-5EFC-4BB0-B518-C8A2BA0C3347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BBBA-3F80-428D-A976-70CBEB4B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9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6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8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7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7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7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6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7EF7-07A5-46A7-AC38-D5D058BC827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76A6-E67B-4814-A568-D3D5FA814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witter.com/trustfarm" TargetMode="External"/><Relationship Id="rId4" Type="http://schemas.openxmlformats.org/officeDocument/2006/relationships/hyperlink" Target="mailto:info@trustfarm.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29514" r="3595" b="18159"/>
          <a:stretch/>
        </p:blipFill>
        <p:spPr>
          <a:xfrm>
            <a:off x="3347809" y="2092271"/>
            <a:ext cx="5627717" cy="32669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9668" y="501021"/>
            <a:ext cx="9144000" cy="159125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92D050"/>
                </a:solidFill>
              </a:rPr>
              <a:t>TrustCoinMining.com</a:t>
            </a:r>
            <a:br>
              <a:rPr lang="en-US" altLang="ko-KR" sz="3600" b="1" dirty="0"/>
            </a:br>
            <a:r>
              <a:rPr lang="en-US" altLang="ko-KR" sz="3600" b="1" dirty="0"/>
              <a:t>TCM-FM2L</a:t>
            </a:r>
            <a:endParaRPr lang="ko-KR" altLang="en-US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34" y="119702"/>
            <a:ext cx="2670053" cy="932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3D6B0-0F1E-48C5-B478-98EA2FCF5965}"/>
              </a:ext>
            </a:extLst>
          </p:cNvPr>
          <p:cNvSpPr txBox="1"/>
          <p:nvPr/>
        </p:nvSpPr>
        <p:spPr>
          <a:xfrm>
            <a:off x="4103176" y="5444271"/>
            <a:ext cx="420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 : </a:t>
            </a:r>
            <a:r>
              <a:rPr lang="en-US" altLang="ko-KR" dirty="0">
                <a:hlinkClick r:id="rId4"/>
              </a:rPr>
              <a:t>info@trustfarm.net</a:t>
            </a:r>
            <a:endParaRPr lang="en-US" altLang="ko-KR" dirty="0"/>
          </a:p>
          <a:p>
            <a:r>
              <a:rPr lang="en-US" altLang="ko-KR" dirty="0"/>
              <a:t>Twitter  : </a:t>
            </a:r>
            <a:r>
              <a:rPr lang="en-US" altLang="ko-KR" dirty="0">
                <a:hlinkClick r:id="rId5"/>
              </a:rPr>
              <a:t>https://twitter.com/trustfarm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Toll-Free Call : 1566-9153</a:t>
            </a:r>
          </a:p>
        </p:txBody>
      </p:sp>
    </p:spTree>
    <p:extLst>
      <p:ext uri="{BB962C8B-B14F-4D97-AF65-F5344CB8AC3E}">
        <p14:creationId xmlns:p14="http://schemas.microsoft.com/office/powerpoint/2010/main" val="24728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47510"/>
            <a:ext cx="3966556" cy="798657"/>
          </a:xfrm>
        </p:spPr>
        <p:txBody>
          <a:bodyPr>
            <a:normAutofit/>
          </a:bodyPr>
          <a:lstStyle/>
          <a:p>
            <a:r>
              <a:rPr lang="en-US" altLang="ko-KR" b="1" dirty="0"/>
              <a:t>TCMFM2L 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706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1600" dirty="0"/>
              <a:t>It is a special purpose device for AI and Mining.</a:t>
            </a:r>
          </a:p>
          <a:p>
            <a:r>
              <a:rPr lang="en-US" altLang="ko-KR" sz="1600" dirty="0"/>
              <a:t>It has superior powerful performance more so than a VGA card.</a:t>
            </a:r>
          </a:p>
          <a:p>
            <a:r>
              <a:rPr lang="en-US" altLang="ko-KR" sz="1600" dirty="0"/>
              <a:t>Adapted Xilinx High-End XCK7 FPGA chipset is used for the best possible performances for</a:t>
            </a:r>
            <a:r>
              <a:rPr lang="ko-KR" altLang="en-US" sz="1600" dirty="0"/>
              <a:t> </a:t>
            </a:r>
            <a:r>
              <a:rPr lang="en-US" altLang="ko-KR" sz="1600" dirty="0"/>
              <a:t>AI / MINING.</a:t>
            </a:r>
          </a:p>
          <a:p>
            <a:r>
              <a:rPr lang="en-US" altLang="ko-KR" sz="1600" b="1" dirty="0"/>
              <a:t>Very Low Power-Consumption -- But Very High Performances.</a:t>
            </a:r>
            <a:endParaRPr lang="en-US" altLang="ko-KR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79" y="485462"/>
            <a:ext cx="2670053" cy="93269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435E68-D431-498F-ADB5-3F8676B2F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88335"/>
              </p:ext>
            </p:extLst>
          </p:nvPr>
        </p:nvGraphicFramePr>
        <p:xfrm>
          <a:off x="1522027" y="2819687"/>
          <a:ext cx="906650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754">
                  <a:extLst>
                    <a:ext uri="{9D8B030D-6E8A-4147-A177-3AD203B41FA5}">
                      <a16:colId xmlns:a16="http://schemas.microsoft.com/office/drawing/2014/main" val="903204765"/>
                    </a:ext>
                  </a:extLst>
                </a:gridCol>
                <a:gridCol w="1424888">
                  <a:extLst>
                    <a:ext uri="{9D8B030D-6E8A-4147-A177-3AD203B41FA5}">
                      <a16:colId xmlns:a16="http://schemas.microsoft.com/office/drawing/2014/main" val="3625619736"/>
                    </a:ext>
                  </a:extLst>
                </a:gridCol>
                <a:gridCol w="1972622">
                  <a:extLst>
                    <a:ext uri="{9D8B030D-6E8A-4147-A177-3AD203B41FA5}">
                      <a16:colId xmlns:a16="http://schemas.microsoft.com/office/drawing/2014/main" val="3156586445"/>
                    </a:ext>
                  </a:extLst>
                </a:gridCol>
                <a:gridCol w="3645245">
                  <a:extLst>
                    <a:ext uri="{9D8B030D-6E8A-4147-A177-3AD203B41FA5}">
                      <a16:colId xmlns:a16="http://schemas.microsoft.com/office/drawing/2014/main" val="22094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Product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Running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Clock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 Power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(Keccak </a:t>
                      </a:r>
                      <a:r>
                        <a:rPr lang="en-US" altLang="ko-KR" dirty="0" err="1"/>
                        <a:t>Algo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Power Consumption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(PC ATX Power, Wall Consent)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8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TCM-FM2L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500Mhz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2.5 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</a:rPr>
                        <a:t>Ghash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70~75W , Card Itself:</a:t>
                      </a:r>
                      <a:r>
                        <a:rPr lang="ko-KR" alt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60~70W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Nvidia 1080Ti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1580Mhz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1.2 </a:t>
                      </a:r>
                      <a:r>
                        <a:rPr lang="en-US" altLang="ko-KR" dirty="0" err="1"/>
                        <a:t>Ghash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180~210W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AMD Rx 580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1250Mhz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350 </a:t>
                      </a:r>
                      <a:r>
                        <a:rPr lang="en-US" altLang="ko-KR" dirty="0" err="1"/>
                        <a:t>Mhash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150~180W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2015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0BEDCF-E295-4A8B-AADB-71FF82CC1905}"/>
              </a:ext>
            </a:extLst>
          </p:cNvPr>
          <p:cNvSpPr/>
          <p:nvPr/>
        </p:nvSpPr>
        <p:spPr>
          <a:xfrm>
            <a:off x="838200" y="5017753"/>
            <a:ext cx="10195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The TCM-FM2L allows Algorithm Updates Anytime. We are also providing algorithms by us and by 3rd Party developers.</a:t>
            </a:r>
          </a:p>
          <a:p>
            <a:r>
              <a:rPr lang="en-US" altLang="ko-KR" dirty="0"/>
              <a:t> </a:t>
            </a:r>
            <a:r>
              <a:rPr lang="en-US" altLang="ko-KR" sz="1400" dirty="0"/>
              <a:t>- ASIC Miners cannot change algorithms. This causes the miner to be worthless over time but, TCM-FM2L can change algorithms allowing the consumer to keep mining profitably for longer amounts of time.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- Algorithms currently in development: </a:t>
            </a:r>
            <a:r>
              <a:rPr lang="en-US" altLang="ko-KR" sz="1400" dirty="0" err="1"/>
              <a:t>Groestl</a:t>
            </a:r>
            <a:r>
              <a:rPr lang="en-US" altLang="ko-KR" sz="1400" dirty="0"/>
              <a:t> based algorithms, Monero,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950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79" y="485462"/>
            <a:ext cx="2670053" cy="932690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54578" y="1189326"/>
            <a:ext cx="10515600" cy="448305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Save on Electric Fee </a:t>
            </a:r>
            <a:r>
              <a:rPr lang="en-US" altLang="ko-KR" sz="1800"/>
              <a:t>by our Low </a:t>
            </a:r>
            <a:r>
              <a:rPr lang="en-US" altLang="ko-KR" sz="1800" dirty="0"/>
              <a:t>Power Design.</a:t>
            </a:r>
          </a:p>
          <a:p>
            <a:pPr marL="0" indent="0">
              <a:buNone/>
            </a:pPr>
            <a:r>
              <a:rPr lang="en-US" altLang="ko-KR" sz="1800" dirty="0"/>
              <a:t>  - TCM-FM2L Power Consumption :</a:t>
            </a:r>
            <a:r>
              <a:rPr lang="ko-KR" altLang="en-US" sz="1800" dirty="0"/>
              <a:t> </a:t>
            </a:r>
            <a:r>
              <a:rPr lang="en-US" altLang="ko-KR" sz="1800" dirty="0"/>
              <a:t>70~75W ( 0.11$ / 1KWh</a:t>
            </a:r>
            <a:r>
              <a:rPr lang="ko-KR" altLang="en-US" sz="1800" dirty="0"/>
              <a:t> </a:t>
            </a:r>
            <a:r>
              <a:rPr lang="en-US" altLang="ko-KR" sz="1800" dirty="0"/>
              <a:t>– 5.5$ / Month)</a:t>
            </a:r>
          </a:p>
          <a:p>
            <a:pPr marL="0" indent="0">
              <a:buNone/>
            </a:pPr>
            <a:r>
              <a:rPr lang="en-US" altLang="ko-KR" sz="1800" dirty="0"/>
              <a:t>  - Nvidia 1080TI Power Consumption : 200~250W  ( 0.11$ / 1KWh</a:t>
            </a:r>
            <a:r>
              <a:rPr lang="ko-KR" altLang="en-US" sz="1800" dirty="0"/>
              <a:t> </a:t>
            </a:r>
            <a:r>
              <a:rPr lang="en-US" altLang="ko-KR" sz="1800" dirty="0"/>
              <a:t>– 16$ / Month)</a:t>
            </a:r>
          </a:p>
          <a:p>
            <a:pPr marL="0" indent="0">
              <a:buNone/>
            </a:pPr>
            <a:r>
              <a:rPr lang="en-US" altLang="ko-KR" sz="1800" dirty="0"/>
              <a:t>    1/3 Power Consumption, Double Profit: You Never lose your investment.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Used FPGA Miner will not be any cheaper.</a:t>
            </a:r>
          </a:p>
          <a:p>
            <a:pPr marL="0" indent="0">
              <a:buNone/>
            </a:pPr>
            <a:r>
              <a:rPr lang="en-US" altLang="ko-KR" sz="1800" dirty="0"/>
              <a:t>  - In this season the (mining profit recession), is 1/10th price when mining with GPU.</a:t>
            </a:r>
          </a:p>
          <a:p>
            <a:pPr marL="0" indent="0">
              <a:buNone/>
            </a:pPr>
            <a:r>
              <a:rPr lang="en-US" altLang="ko-KR" sz="1800" dirty="0"/>
              <a:t>  -</a:t>
            </a:r>
            <a:r>
              <a:rPr lang="ko-KR" altLang="en-US" sz="1800" dirty="0"/>
              <a:t> </a:t>
            </a:r>
            <a:r>
              <a:rPr lang="en-US" altLang="ko-KR" sz="1800" dirty="0"/>
              <a:t>We use Xilinx a High-End FPGA chipset used on TCM-FM2L to allow higher performances, it can be used for AI / Deep Learning Acceleration purposes, and for Educational Purposes.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solidFill>
                  <a:srgbClr val="0070C0"/>
                </a:solidFill>
              </a:rPr>
              <a:t>- </a:t>
            </a:r>
            <a:r>
              <a:rPr lang="en-US" altLang="ko-KR" sz="1800" dirty="0" err="1">
                <a:solidFill>
                  <a:srgbClr val="0070C0"/>
                </a:solidFill>
              </a:rPr>
              <a:t>Trustfarm</a:t>
            </a:r>
            <a:r>
              <a:rPr lang="en-US" altLang="ko-KR" sz="1800" dirty="0">
                <a:solidFill>
                  <a:srgbClr val="0070C0"/>
                </a:solidFill>
              </a:rPr>
              <a:t> is developing the AI/Deep learning Cloud Service using FPGA Card, Similar to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Amazon AWS, and Microsoft Azure.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3846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79" y="485462"/>
            <a:ext cx="2670053" cy="93269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F112D6-138F-4175-B093-B3304142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41343"/>
              </p:ext>
            </p:extLst>
          </p:nvPr>
        </p:nvGraphicFramePr>
        <p:xfrm>
          <a:off x="1113972" y="1676400"/>
          <a:ext cx="9964056" cy="488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600">
                  <a:extLst>
                    <a:ext uri="{9D8B030D-6E8A-4147-A177-3AD203B41FA5}">
                      <a16:colId xmlns:a16="http://schemas.microsoft.com/office/drawing/2014/main" val="1079660560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903204765"/>
                    </a:ext>
                  </a:extLst>
                </a:gridCol>
                <a:gridCol w="2522483">
                  <a:extLst>
                    <a:ext uri="{9D8B030D-6E8A-4147-A177-3AD203B41FA5}">
                      <a16:colId xmlns:a16="http://schemas.microsoft.com/office/drawing/2014/main" val="3156586445"/>
                    </a:ext>
                  </a:extLst>
                </a:gridCol>
                <a:gridCol w="3489559">
                  <a:extLst>
                    <a:ext uri="{9D8B030D-6E8A-4147-A177-3AD203B41FA5}">
                      <a16:colId xmlns:a16="http://schemas.microsoft.com/office/drawing/2014/main" val="2209434588"/>
                    </a:ext>
                  </a:extLst>
                </a:gridCol>
              </a:tblGrid>
              <a:tr h="657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Development 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Hash Power (</a:t>
                      </a: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Coin 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84822"/>
                  </a:ext>
                </a:extLst>
              </a:tr>
              <a:tr h="657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Released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Keccak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2.5 </a:t>
                      </a:r>
                      <a:r>
                        <a:rPr lang="en-US" altLang="ko-KR" dirty="0" err="1"/>
                        <a:t>Ghash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MaxCoin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CreativeCoin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SmartCash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58890"/>
                  </a:ext>
                </a:extLst>
              </a:tr>
              <a:tr h="375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Released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Keccak-</a:t>
                      </a:r>
                      <a:r>
                        <a:rPr lang="en-US" altLang="ko-KR" dirty="0" err="1"/>
                        <a:t>Zp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 </a:t>
                      </a:r>
                      <a:r>
                        <a:rPr lang="en-US" altLang="ko-KR" dirty="0" err="1"/>
                        <a:t>Ghash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ZenProtocol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87263"/>
                  </a:ext>
                </a:extLst>
              </a:tr>
              <a:tr h="375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Developing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0xToken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 ~ 3Gh 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0xBitcoin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20154"/>
                  </a:ext>
                </a:extLst>
              </a:tr>
              <a:tr h="657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Developing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dmd-groestl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300Mh 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MBC (</a:t>
                      </a:r>
                      <a:r>
                        <a:rPr lang="en-US" altLang="ko-KR" dirty="0" err="1"/>
                        <a:t>microBitcoin</a:t>
                      </a:r>
                      <a:r>
                        <a:rPr lang="en-US" altLang="ko-KR" dirty="0"/>
                        <a:t>) , DMD(diamond)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78471"/>
                  </a:ext>
                </a:extLst>
              </a:tr>
              <a:tr h="375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Developing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groestl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500Mh 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GroestlCoin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48634"/>
                  </a:ext>
                </a:extLst>
              </a:tr>
              <a:tr h="375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Developing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Skunk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HDAC, MUN, </a:t>
                      </a:r>
                      <a:r>
                        <a:rPr lang="en-US" altLang="ko-KR" dirty="0" err="1"/>
                        <a:t>Vapecoin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83916"/>
                  </a:ext>
                </a:extLst>
              </a:tr>
              <a:tr h="657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Starting Development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MoneroV8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Monero</a:t>
                      </a:r>
                      <a:r>
                        <a:rPr lang="en-US" altLang="ko-KR" dirty="0"/>
                        <a:t>, Graft, Lethean, </a:t>
                      </a:r>
                      <a:r>
                        <a:rPr lang="en-US" altLang="ko-KR" dirty="0" err="1"/>
                        <a:t>Wownero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38409"/>
                  </a:ext>
                </a:extLst>
              </a:tr>
              <a:tr h="3757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67653"/>
                  </a:ext>
                </a:extLst>
              </a:tr>
              <a:tr h="3757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039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31CCB9C-2433-45FA-BBDA-20B9ABEA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510"/>
            <a:ext cx="7340600" cy="79865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Supported Algorithm and Coins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789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402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TrustCoinMining.com TCM-FM2L</vt:lpstr>
      <vt:lpstr>TCMFM2L ?</vt:lpstr>
      <vt:lpstr>PowerPoint 프레젠테이션</vt:lpstr>
      <vt:lpstr>Supported Algorithm and Coins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Trustcoinmining TCM-FM2L</dc:title>
  <dc:creator>Office365</dc:creator>
  <cp:lastModifiedBy> </cp:lastModifiedBy>
  <cp:revision>19</cp:revision>
  <dcterms:created xsi:type="dcterms:W3CDTF">2019-01-24T07:49:54Z</dcterms:created>
  <dcterms:modified xsi:type="dcterms:W3CDTF">2019-01-29T06:51:43Z</dcterms:modified>
</cp:coreProperties>
</file>